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3" r:id="rId1"/>
  </p:sldMasterIdLst>
  <p:notesMasterIdLst>
    <p:notesMasterId r:id="rId28"/>
  </p:notesMasterIdLst>
  <p:handoutMasterIdLst>
    <p:handoutMasterId r:id="rId29"/>
  </p:handoutMasterIdLst>
  <p:sldIdLst>
    <p:sldId id="256" r:id="rId2"/>
    <p:sldId id="278" r:id="rId3"/>
    <p:sldId id="299" r:id="rId4"/>
    <p:sldId id="264" r:id="rId5"/>
    <p:sldId id="265" r:id="rId6"/>
    <p:sldId id="266" r:id="rId7"/>
    <p:sldId id="272" r:id="rId8"/>
    <p:sldId id="258" r:id="rId9"/>
    <p:sldId id="259" r:id="rId10"/>
    <p:sldId id="260" r:id="rId11"/>
    <p:sldId id="275" r:id="rId12"/>
    <p:sldId id="263" r:id="rId13"/>
    <p:sldId id="277" r:id="rId14"/>
    <p:sldId id="298" r:id="rId15"/>
    <p:sldId id="282" r:id="rId16"/>
    <p:sldId id="269" r:id="rId17"/>
    <p:sldId id="291" r:id="rId18"/>
    <p:sldId id="292" r:id="rId19"/>
    <p:sldId id="271" r:id="rId20"/>
    <p:sldId id="293" r:id="rId21"/>
    <p:sldId id="294" r:id="rId22"/>
    <p:sldId id="295" r:id="rId23"/>
    <p:sldId id="296" r:id="rId24"/>
    <p:sldId id="270" r:id="rId25"/>
    <p:sldId id="297" r:id="rId26"/>
    <p:sldId id="276" r:id="rId2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CA9"/>
    <a:srgbClr val="FFBE5F"/>
    <a:srgbClr val="628BF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77" autoAdjust="0"/>
    <p:restoredTop sz="94660"/>
  </p:normalViewPr>
  <p:slideViewPr>
    <p:cSldViewPr showGuides="1">
      <p:cViewPr varScale="1">
        <p:scale>
          <a:sx n="106" d="100"/>
          <a:sy n="106" d="100"/>
        </p:scale>
        <p:origin x="78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D4B10F3-7A5E-49E3-9385-EB6F5C5765E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6932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Click to edit Master text styles</a:t>
            </a:r>
          </a:p>
          <a:p>
            <a:pPr lvl="1"/>
            <a:r>
              <a:rPr lang="pt-BR" noProof="0"/>
              <a:t>Second level</a:t>
            </a:r>
          </a:p>
          <a:p>
            <a:pPr lvl="2"/>
            <a:r>
              <a:rPr lang="pt-BR" noProof="0"/>
              <a:t>Third level</a:t>
            </a:r>
          </a:p>
          <a:p>
            <a:pPr lvl="3"/>
            <a:r>
              <a:rPr lang="pt-BR" noProof="0"/>
              <a:t>Fourth level</a:t>
            </a:r>
          </a:p>
          <a:p>
            <a:pPr lvl="4"/>
            <a:r>
              <a:rPr lang="pt-BR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1455BD2-17BA-4538-954F-FE28755D753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31962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006661-E255-469A-BD1F-8FB491D6FEA9}" type="slidenum">
              <a:rPr lang="pt-BR" altLang="es-AR" smtClean="0"/>
              <a:pPr eaLnBrk="1" hangingPunct="1"/>
              <a:t>1</a:t>
            </a:fld>
            <a:endParaRPr lang="pt-BR" altLang="es-AR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s-A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s-AR"/>
          </a:p>
        </p:txBody>
      </p:sp>
      <p:sp>
        <p:nvSpPr>
          <p:cNvPr id="3789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B7B7B58-85ED-49EB-A3EE-C07B014CBF68}" type="slidenum">
              <a:rPr lang="pt-BR" altLang="es-AR" smtClean="0"/>
              <a:pPr eaLnBrk="1" hangingPunct="1"/>
              <a:t>12</a:t>
            </a:fld>
            <a:endParaRPr lang="pt-BR" altLang="es-A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s-AR"/>
          </a:p>
        </p:txBody>
      </p:sp>
      <p:sp>
        <p:nvSpPr>
          <p:cNvPr id="3891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519326F-DB9E-480B-B6A1-644C45D0D8A3}" type="slidenum">
              <a:rPr lang="pt-BR" altLang="es-AR" smtClean="0"/>
              <a:pPr eaLnBrk="1" hangingPunct="1"/>
              <a:t>13</a:t>
            </a:fld>
            <a:endParaRPr lang="pt-BR" altLang="es-A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>
            <a:extLst>
              <a:ext uri="{FF2B5EF4-FFF2-40B4-BE49-F238E27FC236}">
                <a16:creationId xmlns:a16="http://schemas.microsoft.com/office/drawing/2014/main" id="{56A3FB1F-D71B-4C69-AD95-6CA52B6435C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>
            <a:extLst>
              <a:ext uri="{FF2B5EF4-FFF2-40B4-BE49-F238E27FC236}">
                <a16:creationId xmlns:a16="http://schemas.microsoft.com/office/drawing/2014/main" id="{58675540-6D0D-4421-AE98-C6378640E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s-AR">
              <a:latin typeface="Arial" panose="020B0604020202020204" pitchFamily="34" charset="0"/>
            </a:endParaRPr>
          </a:p>
        </p:txBody>
      </p:sp>
      <p:sp>
        <p:nvSpPr>
          <p:cNvPr id="25604" name="Espaço Reservado para Número de Slide 3">
            <a:extLst>
              <a:ext uri="{FF2B5EF4-FFF2-40B4-BE49-F238E27FC236}">
                <a16:creationId xmlns:a16="http://schemas.microsoft.com/office/drawing/2014/main" id="{D6361B0E-4FD1-47EA-B601-C0325420F7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AE752C2-5CAF-4E1D-A39E-75960A1F3B3D}" type="slidenum">
              <a:rPr lang="pt-BR" altLang="es-AR"/>
              <a:pPr eaLnBrk="1" hangingPunct="1">
                <a:spcBef>
                  <a:spcPct val="0"/>
                </a:spcBef>
              </a:pPr>
              <a:t>15</a:t>
            </a:fld>
            <a:endParaRPr lang="pt-BR" altLang="es-AR"/>
          </a:p>
        </p:txBody>
      </p:sp>
    </p:spTree>
    <p:extLst>
      <p:ext uri="{BB962C8B-B14F-4D97-AF65-F5344CB8AC3E}">
        <p14:creationId xmlns:p14="http://schemas.microsoft.com/office/powerpoint/2010/main" val="32747855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859DE770-8DF6-4420-9BFA-CB48182B0A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62CB8B5-F25F-427E-B1F5-57086762F1E5}" type="slidenum">
              <a:rPr lang="pt-BR" altLang="es-AR"/>
              <a:pPr eaLnBrk="1" hangingPunct="1">
                <a:spcBef>
                  <a:spcPct val="0"/>
                </a:spcBef>
              </a:pPr>
              <a:t>16</a:t>
            </a:fld>
            <a:endParaRPr lang="pt-BR" altLang="es-AR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B615FD43-FA04-4356-A15A-0D70499E90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FAC26CA1-E196-4319-B33D-24D9A380C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AR" altLang="es-A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4778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>
            <a:extLst>
              <a:ext uri="{FF2B5EF4-FFF2-40B4-BE49-F238E27FC236}">
                <a16:creationId xmlns:a16="http://schemas.microsoft.com/office/drawing/2014/main" id="{ADC0AC5B-6789-4060-87CB-937BEB58111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Espaço Reservado para Anotações 2">
            <a:extLst>
              <a:ext uri="{FF2B5EF4-FFF2-40B4-BE49-F238E27FC236}">
                <a16:creationId xmlns:a16="http://schemas.microsoft.com/office/drawing/2014/main" id="{223600AC-CD30-4224-ACEB-6F57D4727B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AR" altLang="es-AR">
              <a:latin typeface="Arial" panose="020B0604020202020204" pitchFamily="34" charset="0"/>
            </a:endParaRPr>
          </a:p>
        </p:txBody>
      </p:sp>
      <p:sp>
        <p:nvSpPr>
          <p:cNvPr id="29700" name="Espaço Reservado para Número de Slide 3">
            <a:extLst>
              <a:ext uri="{FF2B5EF4-FFF2-40B4-BE49-F238E27FC236}">
                <a16:creationId xmlns:a16="http://schemas.microsoft.com/office/drawing/2014/main" id="{E7A2538E-F512-45AA-93C1-3BF523B387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04FA9C6-992F-461E-95DE-51F2CB6A8832}" type="slidenum">
              <a:rPr lang="pt-BR" altLang="es-AR"/>
              <a:pPr eaLnBrk="1" hangingPunct="1">
                <a:spcBef>
                  <a:spcPct val="0"/>
                </a:spcBef>
              </a:pPr>
              <a:t>17</a:t>
            </a:fld>
            <a:endParaRPr lang="pt-BR" altLang="es-AR"/>
          </a:p>
        </p:txBody>
      </p:sp>
    </p:spTree>
    <p:extLst>
      <p:ext uri="{BB962C8B-B14F-4D97-AF65-F5344CB8AC3E}">
        <p14:creationId xmlns:p14="http://schemas.microsoft.com/office/powerpoint/2010/main" val="31461156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Imagem de Slide 1">
            <a:extLst>
              <a:ext uri="{FF2B5EF4-FFF2-40B4-BE49-F238E27FC236}">
                <a16:creationId xmlns:a16="http://schemas.microsoft.com/office/drawing/2014/main" id="{2EAEB12B-6177-4DFE-90A4-28AA71F02B4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Espaço Reservado para Anotações 2">
            <a:extLst>
              <a:ext uri="{FF2B5EF4-FFF2-40B4-BE49-F238E27FC236}">
                <a16:creationId xmlns:a16="http://schemas.microsoft.com/office/drawing/2014/main" id="{C5C98FAA-5644-4DE7-9698-E5A3C9203B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AR" altLang="es-AR">
              <a:latin typeface="Arial" panose="020B0604020202020204" pitchFamily="34" charset="0"/>
            </a:endParaRPr>
          </a:p>
        </p:txBody>
      </p:sp>
      <p:sp>
        <p:nvSpPr>
          <p:cNvPr id="34820" name="Espaço Reservado para Número de Slide 3">
            <a:extLst>
              <a:ext uri="{FF2B5EF4-FFF2-40B4-BE49-F238E27FC236}">
                <a16:creationId xmlns:a16="http://schemas.microsoft.com/office/drawing/2014/main" id="{7A9C0DD4-5977-4940-85A7-34DB681BF8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A6F75E6-61D8-4BDD-8245-8762E7DBD3DE}" type="slidenum">
              <a:rPr lang="pt-BR" altLang="es-AR"/>
              <a:pPr eaLnBrk="1" hangingPunct="1">
                <a:spcBef>
                  <a:spcPct val="0"/>
                </a:spcBef>
              </a:pPr>
              <a:t>18</a:t>
            </a:fld>
            <a:endParaRPr lang="pt-BR" altLang="es-AR"/>
          </a:p>
        </p:txBody>
      </p:sp>
    </p:spTree>
    <p:extLst>
      <p:ext uri="{BB962C8B-B14F-4D97-AF65-F5344CB8AC3E}">
        <p14:creationId xmlns:p14="http://schemas.microsoft.com/office/powerpoint/2010/main" val="12288082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713807AB-71BF-4882-A6D6-B3DC848462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2C20011-3EBE-48EA-A5A6-D85420A885A1}" type="slidenum">
              <a:rPr lang="pt-BR" altLang="es-AR"/>
              <a:pPr eaLnBrk="1" hangingPunct="1">
                <a:spcBef>
                  <a:spcPct val="0"/>
                </a:spcBef>
              </a:pPr>
              <a:t>19</a:t>
            </a:fld>
            <a:endParaRPr lang="pt-BR" altLang="es-AR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36881D01-63D7-493B-BA3E-C7A3923F71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E0578BAA-0153-405D-A734-3D786B8E00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AR" altLang="es-A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9709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s-AR"/>
          </a:p>
        </p:txBody>
      </p:sp>
      <p:sp>
        <p:nvSpPr>
          <p:cNvPr id="39940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6EA9561-76E8-43FD-A3A2-ED4C38EB25A9}" type="slidenum">
              <a:rPr lang="pt-BR" altLang="es-AR" smtClean="0"/>
              <a:pPr eaLnBrk="1" hangingPunct="1"/>
              <a:t>26</a:t>
            </a:fld>
            <a:endParaRPr lang="pt-BR" altLang="es-A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s-AR"/>
          </a:p>
        </p:txBody>
      </p:sp>
      <p:sp>
        <p:nvSpPr>
          <p:cNvPr id="2355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56F124-3BC9-4EFC-999A-D3A78E7CD987}" type="slidenum">
              <a:rPr lang="pt-BR" altLang="es-AR" smtClean="0"/>
              <a:pPr eaLnBrk="1" hangingPunct="1"/>
              <a:t>4</a:t>
            </a:fld>
            <a:endParaRPr lang="pt-BR" altLang="es-A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s-AR"/>
          </a:p>
        </p:txBody>
      </p:sp>
      <p:sp>
        <p:nvSpPr>
          <p:cNvPr id="24580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246953B-07C9-4A92-819A-34EB950F9457}" type="slidenum">
              <a:rPr lang="pt-BR" altLang="es-AR" smtClean="0"/>
              <a:pPr eaLnBrk="1" hangingPunct="1"/>
              <a:t>5</a:t>
            </a:fld>
            <a:endParaRPr lang="pt-BR" altLang="es-A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s-AR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52B5B9C-FE56-461A-9F7D-10138570AE85}" type="slidenum">
              <a:rPr lang="pt-BR" altLang="es-AR" smtClean="0"/>
              <a:pPr eaLnBrk="1" hangingPunct="1"/>
              <a:t>6</a:t>
            </a:fld>
            <a:endParaRPr lang="pt-BR" altLang="es-A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s-AR"/>
          </a:p>
        </p:txBody>
      </p:sp>
      <p:sp>
        <p:nvSpPr>
          <p:cNvPr id="2765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0114AEE-ED32-46AC-88C5-1CCE7313DCCC}" type="slidenum">
              <a:rPr lang="pt-BR" altLang="es-AR" smtClean="0"/>
              <a:pPr eaLnBrk="1" hangingPunct="1"/>
              <a:t>7</a:t>
            </a:fld>
            <a:endParaRPr lang="pt-BR" altLang="es-A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s-AR"/>
          </a:p>
        </p:txBody>
      </p:sp>
      <p:sp>
        <p:nvSpPr>
          <p:cNvPr id="3174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30FC3F9-6DF0-482A-BE58-7BDF203462CE}" type="slidenum">
              <a:rPr lang="pt-BR" altLang="es-AR" smtClean="0"/>
              <a:pPr eaLnBrk="1" hangingPunct="1"/>
              <a:t>8</a:t>
            </a:fld>
            <a:endParaRPr lang="pt-BR" altLang="es-A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s-AR"/>
          </a:p>
        </p:txBody>
      </p:sp>
      <p:sp>
        <p:nvSpPr>
          <p:cNvPr id="3277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11B78D1-5474-44B5-8E3E-E12EDFE84205}" type="slidenum">
              <a:rPr lang="pt-BR" altLang="es-AR" smtClean="0"/>
              <a:pPr eaLnBrk="1" hangingPunct="1"/>
              <a:t>9</a:t>
            </a:fld>
            <a:endParaRPr lang="pt-BR" altLang="es-A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s-AR"/>
          </a:p>
        </p:txBody>
      </p:sp>
      <p:sp>
        <p:nvSpPr>
          <p:cNvPr id="3379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288FF8A-437A-4866-BDF2-23448A16E08B}" type="slidenum">
              <a:rPr lang="pt-BR" altLang="es-AR" smtClean="0"/>
              <a:pPr eaLnBrk="1" hangingPunct="1"/>
              <a:t>10</a:t>
            </a:fld>
            <a:endParaRPr lang="pt-BR" altLang="es-A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s-AR"/>
          </a:p>
        </p:txBody>
      </p:sp>
      <p:sp>
        <p:nvSpPr>
          <p:cNvPr id="3584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B03BE4-AA75-4CBB-AA27-D65739AB9183}" type="slidenum">
              <a:rPr lang="pt-BR" altLang="es-AR" smtClean="0"/>
              <a:pPr eaLnBrk="1" hangingPunct="1"/>
              <a:t>11</a:t>
            </a:fld>
            <a:endParaRPr lang="pt-BR" altLang="es-A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AR" dirty="0"/>
              <a:t>MFT0781/2019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Sandra Maria Galheigo   -    Retrospectiva Histórica e tendências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7B39C-48B2-48B9-9809-2F0B94331AF7}" type="slidenum">
              <a:rPr lang="en-GB" smtClean="0"/>
              <a:pPr>
                <a:defRPr/>
              </a:pPr>
              <a:t>‹nº›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AR" dirty="0"/>
              <a:t>MFT0781/2019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Sandra Maria Galheigo   -    Retrospectiva Histórica e tendências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4036F0-2A97-4C71-81F2-E109E652C5A7}" type="slidenum">
              <a:rPr lang="en-GB" smtClean="0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AR" dirty="0"/>
              <a:t>MFT0781/2019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Sandra Maria Galheigo   -    Retrospectiva Histórica e tendências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88CFD6-B96F-4723-A63A-BD6579CF5719}" type="slidenum">
              <a:rPr lang="en-GB" smtClean="0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AR" dirty="0"/>
              <a:t>MFT0781/2019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Sandra Maria Galheigo   -    Retrospectiva Histórica e tendências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68D92A-EEF0-4753-B6A4-C0C2A17EFBBA}" type="slidenum">
              <a:rPr lang="en-GB" smtClean="0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AR" dirty="0"/>
              <a:t>MFT0781/2019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Sandra Maria Galheigo   -    Retrospectiva Histórica e tendências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DB592C-C927-4DF8-979C-8E045EA11E15}" type="slidenum">
              <a:rPr lang="en-GB" smtClean="0"/>
              <a:pPr>
                <a:defRPr/>
              </a:pPr>
              <a:t>‹nº›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AR" dirty="0"/>
              <a:t>MFT0781/2019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Sandra Maria Galheigo   -    Retrospectiva Histórica e tendências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E391E8-3A63-4BFD-A292-EA1E81E307E1}" type="slidenum">
              <a:rPr lang="en-GB" smtClean="0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AR" dirty="0"/>
              <a:t>MFT0781/2019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Sandra Maria Galheigo   -    Retrospectiva Histórica e tendências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427EF4-8F3A-4D0A-98D0-60092D5058BB}" type="slidenum">
              <a:rPr lang="en-GB" smtClean="0"/>
              <a:pPr>
                <a:defRPr/>
              </a:pPr>
              <a:t>‹nº›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AR" dirty="0"/>
              <a:t>MFT0781/2019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Sandra Maria Galheigo   -    Retrospectiva Histórica e tendências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1319C6-111D-449A-8E3B-21646E2B5471}" type="slidenum">
              <a:rPr lang="en-GB" smtClean="0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AR" dirty="0"/>
              <a:t>MFT0781/2019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Sandra Maria Galheigo   -    Retrospectiva Histórica e tendências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8866BE-30A8-4EB3-931F-FBB9160ADBF4}" type="slidenum">
              <a:rPr lang="en-GB" smtClean="0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AR" dirty="0"/>
              <a:t>MFT0781/2019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Sandra Maria Galheigo   -    Retrospectiva Histórica e tendências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AB6E4-0810-42E1-8EE9-6C655F554509}" type="slidenum">
              <a:rPr lang="en-GB" smtClean="0"/>
              <a:pPr>
                <a:defRPr/>
              </a:pPr>
              <a:t>‹nº›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AR" dirty="0"/>
              <a:t>MFT0781/2019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Sandra Maria Galheigo   -    Retrospectiva Histórica e tendências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8A58F4-5F70-475B-B054-2E7D92C76541}" type="slidenum">
              <a:rPr lang="en-GB" smtClean="0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s-AR" dirty="0"/>
              <a:t>MFT0781/2019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pt-BR"/>
              <a:t>Sandra Maria Galheigo   -    Retrospectiva Histórica e tendências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1FBDE97-60DE-4540-940E-4F915155B06F}" type="slidenum">
              <a:rPr lang="en-GB" smtClean="0"/>
              <a:pPr>
                <a:defRPr/>
              </a:pPr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pt-BR" sz="2800" dirty="0"/>
              <a:t>práticas hospitalares da terapia ocupacional no Brasil: Retrospectiva histórica, tendências, locais de intervenção e trabalho em equipe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3608" y="4610100"/>
            <a:ext cx="6400800" cy="1752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pt-BR" sz="18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pt-BR" sz="1800" b="1" dirty="0"/>
              <a:t>Disciplina: MFT0781 - Terapia Ocupacional e Programas Hospitalares</a:t>
            </a:r>
            <a:r>
              <a:rPr lang="en-GB" sz="1800" dirty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GB" sz="1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GB" sz="1800" dirty="0" err="1"/>
              <a:t>Profa</a:t>
            </a:r>
            <a:r>
              <a:rPr lang="en-GB" sz="1800" dirty="0"/>
              <a:t>. </a:t>
            </a:r>
            <a:r>
              <a:rPr lang="en-GB" sz="1800" dirty="0" err="1"/>
              <a:t>Dra</a:t>
            </a:r>
            <a:r>
              <a:rPr lang="en-GB" sz="1800" dirty="0"/>
              <a:t>. Sandra Maria </a:t>
            </a:r>
            <a:r>
              <a:rPr lang="en-GB" sz="1800" dirty="0" err="1"/>
              <a:t>Galheigo</a:t>
            </a:r>
            <a:endParaRPr lang="en-GB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altLang="zh-CN" sz="2800" dirty="0">
                <a:ea typeface="宋体" charset="-122"/>
              </a:rPr>
              <a:t>Reorganização dos cuidados da saúde e do hospital</a:t>
            </a:r>
            <a:br>
              <a:rPr lang="pt-BR" altLang="zh-CN" sz="2800" dirty="0">
                <a:ea typeface="宋体" charset="-122"/>
              </a:rPr>
            </a:br>
            <a:r>
              <a:rPr lang="pt-BR" altLang="zh-CN" sz="2000" dirty="0">
                <a:ea typeface="宋体" charset="-122"/>
              </a:rPr>
              <a:t>(</a:t>
            </a:r>
            <a:r>
              <a:rPr lang="pt-BR" sz="2000" dirty="0">
                <a:effectLst/>
              </a:rPr>
              <a:t> De Carlo, Bartalotti &amp; Palm 2004)</a:t>
            </a:r>
            <a:endParaRPr lang="en-GB" sz="2800" dirty="0"/>
          </a:p>
        </p:txBody>
      </p:sp>
      <p:sp>
        <p:nvSpPr>
          <p:cNvPr id="1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38DE85-0762-4961-87CE-D2341FEB6E72}" type="slidenum">
              <a:rPr lang="en-GB"/>
              <a:pPr>
                <a:defRPr/>
              </a:pPr>
              <a:t>10</a:t>
            </a:fld>
            <a:endParaRPr lang="en-GB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395288" y="1700213"/>
            <a:ext cx="3384550" cy="5032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628BF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pt-BR" altLang="zh-CN" dirty="0"/>
              <a:t>revolução tecno-científica</a:t>
            </a:r>
            <a:endParaRPr lang="en-GB" dirty="0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4140200" y="1700213"/>
            <a:ext cx="4392613" cy="5032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628BF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pt-BR" altLang="zh-CN" dirty="0"/>
              <a:t>reorganização dos cuidados da saúde</a:t>
            </a:r>
            <a:endParaRPr lang="en-GB" dirty="0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3203575" y="2924175"/>
            <a:ext cx="2735263" cy="431800"/>
          </a:xfrm>
          <a:prstGeom prst="rect">
            <a:avLst/>
          </a:prstGeom>
          <a:solidFill>
            <a:srgbClr val="FFBE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pt-BR" altLang="zh-CN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hospital</a:t>
            </a:r>
            <a:endParaRPr lang="en-GB" sz="2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611188" y="4005263"/>
            <a:ext cx="2735262" cy="4318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pt-BR" altLang="zh-CN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atendimento a agudos</a:t>
            </a:r>
            <a:endParaRPr lang="en-GB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5148263" y="5157788"/>
            <a:ext cx="3598862" cy="1008062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pt-BR" altLang="zh-CN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valorização da internação </a:t>
            </a:r>
          </a:p>
          <a:p>
            <a:pPr algn="ctr">
              <a:defRPr/>
            </a:pPr>
            <a:r>
              <a:rPr lang="pt-BR" altLang="zh-CN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de curto prazo</a:t>
            </a:r>
          </a:p>
          <a:p>
            <a:pPr algn="ctr">
              <a:defRPr/>
            </a:pPr>
            <a:r>
              <a:rPr lang="pt-BR" altLang="zh-CN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(redução de custos)</a:t>
            </a:r>
            <a:endParaRPr lang="en-GB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611188" y="5661025"/>
            <a:ext cx="3529012" cy="4318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pt-BR" altLang="zh-CN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espaço de clinicas especializadas</a:t>
            </a:r>
            <a:endParaRPr lang="en-GB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5292725" y="4076700"/>
            <a:ext cx="2735263" cy="4318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pt-BR" altLang="zh-CN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hegemônico</a:t>
            </a:r>
            <a:endParaRPr lang="en-GB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349" name="AutoShape 25"/>
          <p:cNvSpPr>
            <a:spLocks noChangeArrowheads="1"/>
          </p:cNvSpPr>
          <p:nvPr/>
        </p:nvSpPr>
        <p:spPr bwMode="auto">
          <a:xfrm>
            <a:off x="1835150" y="2349500"/>
            <a:ext cx="865188" cy="1008063"/>
          </a:xfrm>
          <a:prstGeom prst="curvedRightArrow">
            <a:avLst>
              <a:gd name="adj1" fmla="val 23303"/>
              <a:gd name="adj2" fmla="val 46606"/>
              <a:gd name="adj3" fmla="val 33333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s-AR" altLang="es-AR"/>
          </a:p>
        </p:txBody>
      </p:sp>
      <p:sp>
        <p:nvSpPr>
          <p:cNvPr id="14350" name="AutoShape 26"/>
          <p:cNvSpPr>
            <a:spLocks noChangeArrowheads="1"/>
          </p:cNvSpPr>
          <p:nvPr/>
        </p:nvSpPr>
        <p:spPr bwMode="auto">
          <a:xfrm rot="10800000" flipV="1">
            <a:off x="6443663" y="2420938"/>
            <a:ext cx="865187" cy="1008062"/>
          </a:xfrm>
          <a:prstGeom prst="curvedRightArrow">
            <a:avLst>
              <a:gd name="adj1" fmla="val 23303"/>
              <a:gd name="adj2" fmla="val 46606"/>
              <a:gd name="adj3" fmla="val 33333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s-AR" altLang="es-A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altLang="zh-CN" sz="2800" dirty="0">
                <a:ea typeface="宋体" charset="-122"/>
              </a:rPr>
              <a:t>Atuação da terapia ocupacional com pacientes hospitalizados</a:t>
            </a:r>
            <a:endParaRPr lang="en-GB" sz="2800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pt-BR" altLang="zh-CN" sz="2400" dirty="0">
                <a:ea typeface="宋体" charset="-122"/>
              </a:rPr>
              <a:t>As intervenções em contextos hospitalares com pacientes em internações de curta duração acontecem em escala um pouco maior ao final dos 1970s e inicio dos 1980s. 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altLang="zh-CN" sz="2400" dirty="0">
              <a:ea typeface="宋体" charset="-12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t-BR" altLang="zh-CN" sz="2400" dirty="0">
                <a:ea typeface="宋体" charset="-122"/>
              </a:rPr>
              <a:t>Elas surgem ao mesmo tempo que uma série de outras práticas e tendências começam a se colocar, tais como: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altLang="zh-CN" sz="2000" dirty="0">
                <a:ea typeface="宋体" charset="-122"/>
              </a:rPr>
              <a:t> as ações comunitárias,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altLang="zh-CN" sz="2000" dirty="0">
                <a:ea typeface="宋体" charset="-122"/>
              </a:rPr>
              <a:t>os programas de promoção à saúde,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altLang="zh-CN" sz="2000" dirty="0">
                <a:ea typeface="宋体" charset="-122"/>
              </a:rPr>
              <a:t>do enfoque preventivo ao invés do curativo,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altLang="zh-CN" sz="2000" dirty="0">
                <a:ea typeface="宋体" charset="-122"/>
              </a:rPr>
              <a:t>dos programas sociais e educacionais,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altLang="zh-CN" sz="2000" dirty="0">
                <a:ea typeface="宋体" charset="-122"/>
              </a:rPr>
              <a:t>dos movimentos de desinstitucionalização e desospitalização.</a:t>
            </a:r>
            <a:endParaRPr lang="en-GB" sz="200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DFC40A-A97A-4FD3-9072-6BAE1BA6BFB8}" type="slidenum">
              <a:rPr lang="en-GB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altLang="zh-CN" sz="2800" dirty="0">
                <a:ea typeface="宋体" charset="-122"/>
              </a:rPr>
              <a:t>Pensar uma nova perspectiva de assistência hospitalar</a:t>
            </a:r>
            <a:br>
              <a:rPr lang="pt-BR" altLang="zh-CN" sz="2800" dirty="0">
                <a:ea typeface="宋体" charset="-122"/>
              </a:rPr>
            </a:br>
            <a:r>
              <a:rPr lang="pt-BR" altLang="zh-CN" sz="2000" dirty="0">
                <a:ea typeface="宋体" charset="-122"/>
              </a:rPr>
              <a:t> (</a:t>
            </a:r>
            <a:r>
              <a:rPr lang="pt-BR" sz="2000" dirty="0">
                <a:effectLst/>
              </a:rPr>
              <a:t> De Carlo, </a:t>
            </a:r>
            <a:r>
              <a:rPr lang="pt-BR" sz="2000" dirty="0" err="1">
                <a:effectLst/>
              </a:rPr>
              <a:t>Bartalotti</a:t>
            </a:r>
            <a:r>
              <a:rPr lang="pt-BR" sz="2000" dirty="0">
                <a:effectLst/>
              </a:rPr>
              <a:t> &amp; </a:t>
            </a:r>
            <a:r>
              <a:rPr lang="pt-BR" sz="2000" dirty="0" err="1">
                <a:effectLst/>
              </a:rPr>
              <a:t>Palm</a:t>
            </a:r>
            <a:r>
              <a:rPr lang="pt-BR" sz="2000" dirty="0">
                <a:effectLst/>
              </a:rPr>
              <a:t> 2004)</a:t>
            </a:r>
            <a:endParaRPr lang="en-GB" sz="2800" dirty="0">
              <a:ea typeface="宋体" charset="-122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pt-BR" altLang="zh-CN" sz="2400">
                <a:ea typeface="宋体" charset="-122"/>
              </a:rPr>
              <a:t>Implica em retomar  sua inserção na configuração do SUS e de seus princípios. 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altLang="zh-CN" sz="2400">
              <a:ea typeface="宋体" charset="-12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t-BR" altLang="zh-CN" sz="2400">
                <a:ea typeface="宋体" charset="-122"/>
              </a:rPr>
              <a:t>Requer também a possibilidade de questionar a posição de hegemonia do hospital no sistema de saúde.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altLang="zh-CN" sz="2400">
              <a:ea typeface="宋体" charset="-12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t-BR" altLang="zh-CN" sz="2400">
                <a:ea typeface="宋体" charset="-122"/>
              </a:rPr>
              <a:t>Conceber um hospital que seja apoio a rede ambulatorial, oferecendo retaguarda assistencial e apoio logístico ao funcionamento da rede. 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altLang="zh-CN" sz="2400">
              <a:ea typeface="宋体" charset="-12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t-BR" altLang="zh-CN" sz="2400">
                <a:ea typeface="宋体" charset="-122"/>
              </a:rPr>
              <a:t>Implica em subordinar o hospital às necessidades do sistema e não à sua própria lógica interna. </a:t>
            </a:r>
            <a:endParaRPr lang="en-GB" sz="240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28E3D-AA02-40AA-824C-84BF92C79C29}" type="slidenum">
              <a:rPr lang="en-GB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696"/>
            <a:ext cx="8229600" cy="11398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3200" dirty="0"/>
              <a:t>Domínios do campo a partir do estudo da produção científica</a:t>
            </a:r>
            <a:br>
              <a:rPr lang="pt-BR" sz="3200" dirty="0"/>
            </a:br>
            <a:r>
              <a:rPr lang="pt-BR" sz="2000" dirty="0"/>
              <a:t>(</a:t>
            </a:r>
            <a:r>
              <a:rPr lang="pt-BR" sz="2000" dirty="0" err="1"/>
              <a:t>Galheigo</a:t>
            </a:r>
            <a:r>
              <a:rPr lang="pt-BR" sz="2000" dirty="0"/>
              <a:t> 2007)</a:t>
            </a:r>
            <a:endParaRPr lang="pt-BR" sz="3200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t-BR" altLang="zh-CN" dirty="0">
              <a:ea typeface="宋体" charset="-122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pt-BR" altLang="zh-CN" dirty="0">
                <a:ea typeface="宋体" charset="-122"/>
              </a:rPr>
              <a:t>(a) atenção à gestante, puérpera e neonato; 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lphaLcParenBoth"/>
              <a:defRPr/>
            </a:pPr>
            <a:endParaRPr lang="pt-BR" altLang="zh-CN" dirty="0">
              <a:ea typeface="宋体" charset="-12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altLang="zh-CN" dirty="0">
                <a:ea typeface="宋体" charset="-122"/>
              </a:rPr>
              <a:t>(b) atenção à criança e ao adolescente em enfermarias pediátricas;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t-BR" altLang="zh-CN" dirty="0">
              <a:ea typeface="宋体" charset="-12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altLang="zh-CN" dirty="0">
                <a:ea typeface="宋体" charset="-122"/>
              </a:rPr>
              <a:t>(c) a atenção ao adulto e ao idoso em hospital geral;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t-BR" altLang="zh-CN" dirty="0">
              <a:ea typeface="宋体" charset="-12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altLang="zh-CN" dirty="0">
                <a:ea typeface="宋体" charset="-122"/>
              </a:rPr>
              <a:t>(d) atenção às pessoas com câncer </a:t>
            </a:r>
            <a:r>
              <a:rPr lang="pt-BR" altLang="zh-CN" dirty="0">
                <a:solidFill>
                  <a:srgbClr val="FF0000"/>
                </a:solidFill>
                <a:ea typeface="宋体" charset="-122"/>
              </a:rPr>
              <a:t>e/ou HIV/</a:t>
            </a:r>
            <a:r>
              <a:rPr lang="pt-BR" altLang="zh-CN" dirty="0" err="1">
                <a:solidFill>
                  <a:srgbClr val="FF0000"/>
                </a:solidFill>
                <a:ea typeface="宋体" charset="-122"/>
              </a:rPr>
              <a:t>AIDs</a:t>
            </a:r>
            <a:r>
              <a:rPr lang="pt-BR" altLang="zh-CN" dirty="0">
                <a:solidFill>
                  <a:srgbClr val="FF0000"/>
                </a:solidFill>
                <a:ea typeface="宋体" charset="-122"/>
              </a:rPr>
              <a:t>, </a:t>
            </a:r>
            <a:r>
              <a:rPr lang="pt-BR" altLang="zh-CN" dirty="0">
                <a:solidFill>
                  <a:srgbClr val="00B050"/>
                </a:solidFill>
                <a:ea typeface="宋体" charset="-122"/>
              </a:rPr>
              <a:t>pessoas com problemas renais crônicos e pessoas em cuidados paliativos;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t-BR" altLang="zh-CN" dirty="0">
              <a:solidFill>
                <a:srgbClr val="00B050"/>
              </a:solidFill>
              <a:ea typeface="宋体" charset="-12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altLang="zh-CN" dirty="0">
                <a:solidFill>
                  <a:srgbClr val="00B050"/>
                </a:solidFill>
                <a:ea typeface="宋体" charset="-122"/>
              </a:rPr>
              <a:t>(e) atenção a pessoas com adoecimento crônico (pessoas com hemofilia, com anemia falciforme, dentre outras)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t-BR" altLang="zh-CN" dirty="0">
              <a:ea typeface="宋体" charset="-12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altLang="zh-CN" dirty="0">
                <a:ea typeface="宋体" charset="-122"/>
              </a:rPr>
              <a:t>(f) fundamentos históricos, filosóficos, metodológicos do campo.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t-BR" dirty="0">
              <a:ea typeface="宋体" charset="-12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1900" dirty="0">
                <a:ea typeface="宋体" charset="-122"/>
              </a:rPr>
              <a:t>OBS. </a:t>
            </a:r>
            <a:r>
              <a:rPr lang="pt-BR" sz="1900" dirty="0">
                <a:solidFill>
                  <a:srgbClr val="FF0000"/>
                </a:solidFill>
                <a:ea typeface="宋体" charset="-122"/>
              </a:rPr>
              <a:t>Em vermelho, domínios que diminuíram produção</a:t>
            </a:r>
            <a:r>
              <a:rPr lang="pt-BR" sz="1900" dirty="0">
                <a:ea typeface="宋体" charset="-122"/>
              </a:rPr>
              <a:t> e </a:t>
            </a:r>
            <a:r>
              <a:rPr lang="pt-BR" sz="1900" dirty="0">
                <a:solidFill>
                  <a:srgbClr val="00B050"/>
                </a:solidFill>
                <a:ea typeface="宋体" charset="-122"/>
              </a:rPr>
              <a:t>em verde, domínios que aumentaram a produção.</a:t>
            </a:r>
            <a:endParaRPr lang="pt-BR" sz="1900" dirty="0">
              <a:solidFill>
                <a:srgbClr val="00B050"/>
              </a:solidFill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AR" dirty="0"/>
              <a:t>MFT0781/2019</a:t>
            </a:r>
            <a:endParaRPr lang="en-GB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92DA0-4B37-4E40-9352-0BF23F19B453}" type="slidenum">
              <a:rPr lang="en-GB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CC1DC4-E678-450D-BCBC-A1154769FE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2800" dirty="0"/>
              <a:t>Praticas hospitalares e a constituição do campo</a:t>
            </a:r>
          </a:p>
        </p:txBody>
      </p:sp>
    </p:spTree>
    <p:extLst>
      <p:ext uri="{BB962C8B-B14F-4D97-AF65-F5344CB8AC3E}">
        <p14:creationId xmlns:p14="http://schemas.microsoft.com/office/powerpoint/2010/main" val="23240436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16438BE0-7F2C-4A5F-B184-DAC5868E0A7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pt-BR" sz="3600" dirty="0"/>
              <a:t>A propriedade dos nomes</a:t>
            </a:r>
            <a:br>
              <a:rPr lang="pt-BR" sz="4000" dirty="0"/>
            </a:br>
            <a:r>
              <a:rPr lang="pt-BR" sz="2400" dirty="0"/>
              <a:t>definir e expor contradições internas</a:t>
            </a:r>
            <a:endParaRPr lang="pt-BR" sz="4000" dirty="0"/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A291DE14-088A-44C7-8E15-B31C55F06798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pt-BR" dirty="0"/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dirty="0"/>
              <a:t>O trabalho da Terapia Ocupacional no hospital pode ser definido como um </a:t>
            </a:r>
            <a:r>
              <a:rPr lang="pt-BR" b="1" dirty="0"/>
              <a:t>campo</a:t>
            </a:r>
            <a:r>
              <a:rPr lang="pt-BR" dirty="0"/>
              <a:t>?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pt-BR" dirty="0"/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dirty="0"/>
              <a:t>Como </a:t>
            </a:r>
            <a:r>
              <a:rPr lang="pt-BR" b="1" dirty="0"/>
              <a:t>nomear</a:t>
            </a:r>
            <a:r>
              <a:rPr lang="pt-BR" dirty="0"/>
              <a:t> este campo?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pt-BR" dirty="0"/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dirty="0"/>
              <a:t>Qual a sua </a:t>
            </a:r>
            <a:r>
              <a:rPr lang="pt-BR" b="1" dirty="0"/>
              <a:t>delimitação</a:t>
            </a:r>
            <a:r>
              <a:rPr lang="pt-BR" dirty="0"/>
              <a:t> e </a:t>
            </a:r>
            <a:r>
              <a:rPr lang="pt-BR" b="1" dirty="0"/>
              <a:t>abrangência</a:t>
            </a:r>
            <a:r>
              <a:rPr lang="pt-BR" dirty="0"/>
              <a:t>?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pt-BR" dirty="0"/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dirty="0"/>
              <a:t>Que </a:t>
            </a:r>
            <a:r>
              <a:rPr lang="pt-BR" b="1" dirty="0"/>
              <a:t>conceitos</a:t>
            </a:r>
            <a:r>
              <a:rPr lang="pt-BR" dirty="0"/>
              <a:t> e </a:t>
            </a:r>
            <a:r>
              <a:rPr lang="pt-BR" b="1" dirty="0"/>
              <a:t>norteadores organizam </a:t>
            </a:r>
            <a:r>
              <a:rPr lang="pt-BR" dirty="0"/>
              <a:t>o campo?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pt-BR" dirty="0"/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b="1" dirty="0"/>
              <a:t>Campo</a:t>
            </a:r>
            <a:r>
              <a:rPr lang="pt-BR" dirty="0"/>
              <a:t> e </a:t>
            </a:r>
            <a:r>
              <a:rPr lang="pt-BR" b="1" dirty="0"/>
              <a:t>identidade</a:t>
            </a:r>
            <a:r>
              <a:rPr lang="pt-BR" dirty="0"/>
              <a:t>? Singular ou plural?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DF62DF2-1BEE-4BBA-B20E-E46F3E63B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BA646DF-7053-4511-B4AA-5F3D004091CB}" type="slidenum">
              <a:rPr lang="en-GB" altLang="pt-BR">
                <a:solidFill>
                  <a:srgbClr val="595959"/>
                </a:solidFill>
                <a:latin typeface="Century Gothic" panose="020B0502020202020204" pitchFamily="34" charset="0"/>
              </a:rPr>
              <a:pPr eaLnBrk="1" hangingPunct="1"/>
              <a:t>15</a:t>
            </a:fld>
            <a:endParaRPr lang="en-GB" altLang="pt-BR">
              <a:solidFill>
                <a:srgbClr val="595959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7601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97DB3171-6D5F-4E02-9CAC-A87186A3F36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390525" y="188913"/>
            <a:ext cx="8362950" cy="1196975"/>
          </a:xfrm>
        </p:spPr>
        <p:txBody>
          <a:bodyPr/>
          <a:lstStyle/>
          <a:p>
            <a:pPr fontAlgn="auto">
              <a:lnSpc>
                <a:spcPts val="1200"/>
              </a:lnSpc>
              <a:spcAft>
                <a:spcPts val="0"/>
              </a:spcAft>
              <a:defRPr/>
            </a:pPr>
            <a:r>
              <a:rPr lang="pt-BR" sz="2800" dirty="0">
                <a:latin typeface="Arial Rounded MT Bold" pitchFamily="34" charset="0"/>
              </a:rPr>
              <a:t>Campos de saber e prática e seus planos </a:t>
            </a:r>
            <a:br>
              <a:rPr lang="pt-BR" sz="2800" dirty="0">
                <a:latin typeface="Arial Rounded MT Bold" pitchFamily="34" charset="0"/>
              </a:rPr>
            </a:br>
            <a:br>
              <a:rPr lang="pt-BR" sz="2800" dirty="0">
                <a:latin typeface="Arial Rounded MT Bold" pitchFamily="34" charset="0"/>
              </a:rPr>
            </a:br>
            <a:r>
              <a:rPr lang="pt-BR" sz="1800" dirty="0">
                <a:latin typeface="Arial Rounded MT Bold" pitchFamily="34" charset="0"/>
              </a:rPr>
              <a:t>(</a:t>
            </a:r>
            <a:r>
              <a:rPr lang="pt-BR" sz="1800" dirty="0" err="1">
                <a:latin typeface="Arial Rounded MT Bold" pitchFamily="34" charset="0"/>
              </a:rPr>
              <a:t>Galheigo</a:t>
            </a:r>
            <a:r>
              <a:rPr lang="pt-BR" sz="1800" dirty="0">
                <a:latin typeface="Arial Rounded MT Bold" pitchFamily="34" charset="0"/>
              </a:rPr>
              <a:t> 1999)</a:t>
            </a:r>
            <a:r>
              <a:rPr lang="pt-BR" sz="1400" baseline="80000" dirty="0">
                <a:effectLst/>
                <a:latin typeface="Arial Rounded MT Bold" pitchFamily="34" charset="0"/>
              </a:rPr>
              <a:t>1</a:t>
            </a:r>
            <a:r>
              <a:rPr lang="pt-BR" sz="2800" dirty="0">
                <a:solidFill>
                  <a:srgbClr val="0000FF"/>
                </a:solidFill>
                <a:latin typeface="Arial Rounded MT Bold" pitchFamily="34" charset="0"/>
              </a:rPr>
              <a:t> </a:t>
            </a:r>
            <a:endParaRPr lang="pt-BR" sz="2800" dirty="0">
              <a:latin typeface="Arial Rounded MT Bold" pitchFamily="34" charset="0"/>
            </a:endParaRPr>
          </a:p>
        </p:txBody>
      </p:sp>
      <p:sp>
        <p:nvSpPr>
          <p:cNvPr id="8" name="Espaço Reservado para Número de Slide 4">
            <a:extLst>
              <a:ext uri="{FF2B5EF4-FFF2-40B4-BE49-F238E27FC236}">
                <a16:creationId xmlns:a16="http://schemas.microsoft.com/office/drawing/2014/main" id="{71891D37-67AE-45FF-8338-B020D2B3E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4F82984-F093-49E0-ACFF-C3E98D2C76E4}" type="slidenum">
              <a:rPr lang="en-GB" altLang="pt-BR">
                <a:solidFill>
                  <a:srgbClr val="595959"/>
                </a:solidFill>
                <a:latin typeface="Century Gothic" panose="020B0502020202020204" pitchFamily="34" charset="0"/>
              </a:rPr>
              <a:pPr eaLnBrk="1" hangingPunct="1"/>
              <a:t>16</a:t>
            </a:fld>
            <a:endParaRPr lang="en-GB" altLang="pt-BR">
              <a:solidFill>
                <a:srgbClr val="595959"/>
              </a:solidFill>
              <a:latin typeface="Century Gothic" panose="020B0502020202020204" pitchFamily="34" charset="0"/>
            </a:endParaRPr>
          </a:p>
        </p:txBody>
      </p:sp>
      <p:sp>
        <p:nvSpPr>
          <p:cNvPr id="11270" name="AutoShape 3">
            <a:extLst>
              <a:ext uri="{FF2B5EF4-FFF2-40B4-BE49-F238E27FC236}">
                <a16:creationId xmlns:a16="http://schemas.microsoft.com/office/drawing/2014/main" id="{5B8B3740-13A9-4ECD-BA4E-D5D05C2204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828800"/>
            <a:ext cx="5334000" cy="990600"/>
          </a:xfrm>
          <a:prstGeom prst="downArrowCallout">
            <a:avLst>
              <a:gd name="adj1" fmla="val 134615"/>
              <a:gd name="adj2" fmla="val 134615"/>
              <a:gd name="adj3" fmla="val 16667"/>
              <a:gd name="adj4" fmla="val 66667"/>
            </a:avLst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pt-BR" altLang="es-AR" sz="2400" dirty="0">
                <a:solidFill>
                  <a:schemeClr val="bg2"/>
                </a:solidFill>
                <a:latin typeface="Arial Rounded MT Bold" pitchFamily="34" charset="0"/>
              </a:rPr>
              <a:t>Macroestrutural e conceitual</a:t>
            </a:r>
          </a:p>
        </p:txBody>
      </p:sp>
      <p:sp>
        <p:nvSpPr>
          <p:cNvPr id="11271" name="AutoShape 4">
            <a:extLst>
              <a:ext uri="{FF2B5EF4-FFF2-40B4-BE49-F238E27FC236}">
                <a16:creationId xmlns:a16="http://schemas.microsoft.com/office/drawing/2014/main" id="{BD54B3FD-B279-40A5-971E-D59AF6F274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124200"/>
            <a:ext cx="5334000" cy="1219200"/>
          </a:xfrm>
          <a:prstGeom prst="upDownArrowCallout">
            <a:avLst>
              <a:gd name="adj1" fmla="val 109375"/>
              <a:gd name="adj2" fmla="val 109375"/>
              <a:gd name="adj3" fmla="val 12500"/>
              <a:gd name="adj4" fmla="val 50000"/>
            </a:avLst>
          </a:prstGeom>
          <a:solidFill>
            <a:srgbClr val="FFBE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GB" altLang="es-AR" sz="240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Político e Operacional</a:t>
            </a:r>
          </a:p>
        </p:txBody>
      </p:sp>
      <p:sp>
        <p:nvSpPr>
          <p:cNvPr id="11272" name="AutoShape 5">
            <a:extLst>
              <a:ext uri="{FF2B5EF4-FFF2-40B4-BE49-F238E27FC236}">
                <a16:creationId xmlns:a16="http://schemas.microsoft.com/office/drawing/2014/main" id="{D29F9E10-F27C-4084-8436-43B21FCB4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1300" y="4648200"/>
            <a:ext cx="6121400" cy="990600"/>
          </a:xfrm>
          <a:prstGeom prst="upArrowCallout">
            <a:avLst>
              <a:gd name="adj1" fmla="val 134615"/>
              <a:gd name="adj2" fmla="val 134615"/>
              <a:gd name="adj3" fmla="val 16667"/>
              <a:gd name="adj4" fmla="val 66667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GB" altLang="es-AR" sz="2400" b="1" dirty="0" err="1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Intervenção</a:t>
            </a:r>
            <a:r>
              <a:rPr lang="en-GB" altLang="es-AR" sz="2400" b="1" dirty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 </a:t>
            </a:r>
            <a:r>
              <a:rPr lang="en-GB" altLang="es-AR" sz="2400" b="1" dirty="0" err="1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pessoal</a:t>
            </a:r>
            <a:r>
              <a:rPr lang="en-GB" altLang="es-AR" sz="2400" b="1" dirty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, </a:t>
            </a:r>
            <a:r>
              <a:rPr lang="en-GB" altLang="es-AR" sz="2400" b="1" dirty="0" err="1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grupal</a:t>
            </a:r>
            <a:r>
              <a:rPr lang="en-GB" altLang="es-AR" sz="2400" b="1" dirty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 e </a:t>
            </a:r>
            <a:r>
              <a:rPr lang="en-GB" altLang="es-AR" sz="2400" b="1" dirty="0" err="1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coletiva</a:t>
            </a:r>
            <a:endParaRPr lang="en-GB" altLang="es-AR" sz="2400" b="1" dirty="0">
              <a:solidFill>
                <a:schemeClr val="bg2">
                  <a:lumMod val="50000"/>
                </a:schemeClr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5676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3D8B90-2A19-44C5-92B8-73CB2115C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461168"/>
            <a:ext cx="8496300" cy="1268413"/>
          </a:xfrm>
        </p:spPr>
        <p:txBody>
          <a:bodyPr/>
          <a:lstStyle/>
          <a:p>
            <a:pPr fontAlgn="auto">
              <a:lnSpc>
                <a:spcPts val="2600"/>
              </a:lnSpc>
              <a:spcAft>
                <a:spcPts val="0"/>
              </a:spcAft>
              <a:defRPr/>
            </a:pPr>
            <a:r>
              <a:rPr lang="pt-BR" sz="2800" dirty="0"/>
              <a:t>Contradições que emergem entre o saber e a prática: </a:t>
            </a:r>
            <a:br>
              <a:rPr lang="pt-BR" sz="2800" dirty="0"/>
            </a:br>
            <a:r>
              <a:rPr lang="pt-BR" sz="2400" dirty="0"/>
              <a:t>a delimitação do trabalho prático e sua nomeação</a:t>
            </a:r>
            <a:endParaRPr lang="pt-BR" sz="3600" dirty="0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DC24E72-3B70-4E62-965A-10DAFFC8F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28148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 hospital é um equipamento, não uma sub-área de conhecimento.</a:t>
            </a:r>
          </a:p>
          <a:p>
            <a:pPr fontAlgn="auto">
              <a:spcAft>
                <a:spcPts val="0"/>
              </a:spcAft>
              <a:defRPr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Qual seria a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sub-área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de conhecimento?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Terapia e a atenção às pessoas sob cuidados clínicos e cirúrgicos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Terapia Ocupacional e a produção de cuidado em saúde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Terapia Ocupacional em contextos hospitalares</a:t>
            </a:r>
          </a:p>
          <a:p>
            <a:pPr lvl="1" fontAlgn="auto">
              <a:spcAft>
                <a:spcPts val="0"/>
              </a:spcAft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 hospital se </a:t>
            </a:r>
            <a:r>
              <a:rPr lang="pt-BR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desospitaliza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cada vez mais rumo a atenção domiciliar.</a:t>
            </a:r>
          </a:p>
          <a:p>
            <a:pPr fontAlgn="auto">
              <a:spcAft>
                <a:spcPts val="0"/>
              </a:spcAft>
              <a:defRPr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Há estruturas hospitalares que se superpõem a outras estruturas da rede (por. ex.  Ambulatórios) ou fazer parte de outra estruturação de política (como a enfermaria psiquiátrica em hospital geral). 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F3874AC-821A-4EDE-9B58-EAA9CBC68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3D461A1-EED8-4147-8740-1674C0ECB30F}" type="slidenum">
              <a:rPr lang="en-GB" altLang="pt-BR">
                <a:solidFill>
                  <a:srgbClr val="595959"/>
                </a:solidFill>
                <a:latin typeface="Century Gothic" panose="020B0502020202020204" pitchFamily="34" charset="0"/>
              </a:rPr>
              <a:pPr eaLnBrk="1" hangingPunct="1"/>
              <a:t>17</a:t>
            </a:fld>
            <a:endParaRPr lang="en-GB" altLang="pt-BR">
              <a:solidFill>
                <a:srgbClr val="595959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0666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F25B20-D2D7-427F-A75D-B566FEF30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260350"/>
            <a:ext cx="8569325" cy="1439863"/>
          </a:xfrm>
        </p:spPr>
        <p:txBody>
          <a:bodyPr/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pt-BR" sz="2400" dirty="0"/>
              <a:t>O movimento pela construção da especialidade </a:t>
            </a:r>
            <a:br>
              <a:rPr lang="pt-BR" sz="2400" dirty="0"/>
            </a:br>
            <a:r>
              <a:rPr lang="pt-BR" sz="2400" dirty="0"/>
              <a:t>“TERAPIA OCUPACIONAL EM CONTEXTOS HOSPITALARES”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FBB9D3F-584E-492C-9917-63B5D291B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281488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Regulamentação das especialidades – COFFITO</a:t>
            </a:r>
          </a:p>
          <a:p>
            <a:pPr fontAlgn="auto">
              <a:spcAft>
                <a:spcPts val="0"/>
              </a:spcAft>
              <a:defRPr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Congresso Brasileiro de TO – 2009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Reunião e organização do Grupo de Discussão em Contextos hospitalares</a:t>
            </a:r>
          </a:p>
          <a:p>
            <a:pPr fontAlgn="auto">
              <a:spcAft>
                <a:spcPts val="0"/>
              </a:spcAft>
              <a:defRPr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Reunião em São Paulo – 2010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Denominação da área – contextos hospitalares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Definição das provas de  especialidade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Reuniões  em eventos regionais e nacionais</a:t>
            </a:r>
          </a:p>
          <a:p>
            <a:pPr fontAlgn="auto">
              <a:spcAft>
                <a:spcPts val="0"/>
              </a:spcAft>
              <a:defRPr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Criação da Associação de Terapia Ocupacional em Contextos Hospitalares e Cuidados Paliativos (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ATOHosp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2012 – fundação da Associação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2013 – Regulamentação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2014 – Primeiro congresso</a:t>
            </a:r>
          </a:p>
          <a:p>
            <a:pPr lvl="1" fontAlgn="auto">
              <a:spcAft>
                <a:spcPts val="0"/>
              </a:spcAft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8B1D2FE-6FF4-477C-95CE-ED8D7763F8C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2014</a:t>
            </a:r>
            <a:endParaRPr lang="en-GB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E8BB03B-1A90-474A-8C30-E29A58083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338D112-61A9-4062-8C8E-CB42F813AA1D}" type="slidenum">
              <a:rPr lang="en-GB" altLang="pt-BR">
                <a:solidFill>
                  <a:srgbClr val="595959"/>
                </a:solidFill>
                <a:latin typeface="Century Gothic" panose="020B0502020202020204" pitchFamily="34" charset="0"/>
              </a:rPr>
              <a:pPr eaLnBrk="1" hangingPunct="1"/>
              <a:t>18</a:t>
            </a:fld>
            <a:endParaRPr lang="en-GB" altLang="pt-BR">
              <a:solidFill>
                <a:srgbClr val="595959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231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65B2B285-C34E-40AA-94AE-5BF61FF6470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800"/>
              <a:t>Variações acerca da denominação do campo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65D11D85-A706-4F7B-A26A-95C0245B317F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>
          <a:xfrm>
            <a:off x="457200" y="1700213"/>
            <a:ext cx="8229600" cy="4425950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Terapia Ocupacional e a pessoa sob cuidados clínicos e cirúrgicos</a:t>
            </a:r>
            <a:br>
              <a:rPr lang="pt-BR" dirty="0">
                <a:solidFill>
                  <a:schemeClr val="bg1">
                    <a:lumMod val="50000"/>
                  </a:schemeClr>
                </a:solidFill>
              </a:rPr>
            </a:br>
            <a:endParaRPr lang="pt-BR" dirty="0">
              <a:solidFill>
                <a:schemeClr val="bg1">
                  <a:lumMod val="50000"/>
                </a:schemeClr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Terapia Ocupacional em programas hospitalares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endParaRPr lang="pt-BR" dirty="0">
              <a:solidFill>
                <a:schemeClr val="bg1">
                  <a:lumMod val="50000"/>
                </a:schemeClr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pt-BR" dirty="0">
                <a:solidFill>
                  <a:srgbClr val="FF9900"/>
                </a:solidFill>
              </a:rPr>
              <a:t>Terapia Ocupacional nos contextos hospitalares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endParaRPr lang="pt-BR" dirty="0">
              <a:solidFill>
                <a:schemeClr val="bg1">
                  <a:lumMod val="50000"/>
                </a:schemeClr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Terapia Ocupacional nas práticas hospitalares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endParaRPr lang="pt-BR" dirty="0">
              <a:solidFill>
                <a:schemeClr val="bg1">
                  <a:lumMod val="50000"/>
                </a:schemeClr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A produção do cuidado em saúde e as práticas hospitalares em terapia ocupacional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endParaRPr lang="pt-BR" dirty="0">
              <a:solidFill>
                <a:schemeClr val="bg1">
                  <a:lumMod val="50000"/>
                </a:schemeClr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pt-BR" dirty="0">
                <a:solidFill>
                  <a:srgbClr val="FF9900"/>
                </a:solidFill>
              </a:rPr>
              <a:t>Terapia ocupacional nos processos saúde-doença-cuidado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endParaRPr lang="pt-BR" sz="2600" dirty="0">
              <a:solidFill>
                <a:schemeClr val="tx2"/>
              </a:solidFill>
            </a:endParaRP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9F745B-A0F7-4643-BA98-8ACA26E6D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30047A-06B8-4911-812C-9CD3B10A46C0}" type="slidenum">
              <a:rPr lang="en-GB" altLang="pt-BR">
                <a:solidFill>
                  <a:srgbClr val="595959"/>
                </a:solidFill>
                <a:latin typeface="Century Gothic" panose="020B0502020202020204" pitchFamily="34" charset="0"/>
              </a:rPr>
              <a:pPr eaLnBrk="1" hangingPunct="1"/>
              <a:t>19</a:t>
            </a:fld>
            <a:endParaRPr lang="en-GB" altLang="pt-BR">
              <a:solidFill>
                <a:srgbClr val="595959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55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Objetivos da aula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1800" dirty="0"/>
              <a:t>Apresentar</a:t>
            </a:r>
            <a:r>
              <a:rPr lang="es-CL" sz="1800" dirty="0"/>
              <a:t> </a:t>
            </a:r>
            <a:r>
              <a:rPr lang="pt-BR" sz="1800" dirty="0"/>
              <a:t>o surgimento do hospital como espaço de isolamento e controle e da função médica.</a:t>
            </a:r>
          </a:p>
          <a:p>
            <a:endParaRPr lang="pt-BR" sz="1800" dirty="0"/>
          </a:p>
          <a:p>
            <a:r>
              <a:rPr lang="pt-BR" sz="1800" dirty="0"/>
              <a:t>Apresentar as mudanças que resultaram na medicalização do hospital e na constituição do poder disciplinar </a:t>
            </a:r>
            <a:r>
              <a:rPr lang="pt-BR" altLang="zh-CN" sz="1800" dirty="0">
                <a:ea typeface="宋体" charset="-122"/>
              </a:rPr>
              <a:t>bem como o lugar que este poder ainda ocupa no hospital contemporâneo. </a:t>
            </a:r>
          </a:p>
          <a:p>
            <a:endParaRPr lang="pt-BR" sz="1800" dirty="0"/>
          </a:p>
          <a:p>
            <a:r>
              <a:rPr lang="pt-BR" sz="1800" dirty="0"/>
              <a:t>Situar a origem da terapia ocupacional como prática hospitalar e as mudanças ocorridas ao longo dos anos.</a:t>
            </a:r>
          </a:p>
          <a:p>
            <a:endParaRPr lang="pt-BR" sz="1800" dirty="0"/>
          </a:p>
          <a:p>
            <a:r>
              <a:rPr lang="pt-BR" sz="1800" dirty="0"/>
              <a:t>Apresentar o surgimento da prática hospitalar da terapia ocupacional no Brasil e o lugar a ocupar na configuração do SUS.</a:t>
            </a:r>
          </a:p>
          <a:p>
            <a:endParaRPr lang="pt-BR" sz="1800" dirty="0"/>
          </a:p>
          <a:p>
            <a:r>
              <a:rPr lang="pt-BR" sz="1800" dirty="0"/>
              <a:t>Discutir o campo da terapia ocupacional em contextos hospitalares.</a:t>
            </a:r>
          </a:p>
          <a:p>
            <a:endParaRPr lang="pt-BR" sz="1800" dirty="0"/>
          </a:p>
          <a:p>
            <a:r>
              <a:rPr lang="pt-BR" sz="1800" dirty="0"/>
              <a:t>Apresentar os locais de intervenção da terapia ocupacional no hospital e questões relativas ao trabalho em equipe.</a:t>
            </a:r>
          </a:p>
          <a:p>
            <a:endParaRPr lang="pt-BR" sz="18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68D92A-EEF0-4753-B6A4-C0C2A17EFBBA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5835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2800" dirty="0"/>
              <a:t>Os espaços e programas de atenção à saúde dentro da estrutura hospitalar</a:t>
            </a:r>
          </a:p>
        </p:txBody>
      </p:sp>
    </p:spTree>
    <p:extLst>
      <p:ext uri="{BB962C8B-B14F-4D97-AF65-F5344CB8AC3E}">
        <p14:creationId xmlns:p14="http://schemas.microsoft.com/office/powerpoint/2010/main" val="28989413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Locais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t-BR" sz="2800" dirty="0"/>
              <a:t>enfermarias</a:t>
            </a:r>
          </a:p>
          <a:p>
            <a:pPr>
              <a:lnSpc>
                <a:spcPct val="150000"/>
              </a:lnSpc>
            </a:pPr>
            <a:r>
              <a:rPr lang="pt-BR" sz="2800" dirty="0"/>
              <a:t>quartos</a:t>
            </a:r>
          </a:p>
          <a:p>
            <a:pPr>
              <a:lnSpc>
                <a:spcPct val="150000"/>
              </a:lnSpc>
            </a:pPr>
            <a:r>
              <a:rPr lang="pt-BR" sz="2800" dirty="0"/>
              <a:t>isolamentos</a:t>
            </a:r>
          </a:p>
          <a:p>
            <a:pPr>
              <a:lnSpc>
                <a:spcPct val="150000"/>
              </a:lnSpc>
            </a:pPr>
            <a:r>
              <a:rPr lang="pt-BR" sz="2800" dirty="0"/>
              <a:t>UTIs</a:t>
            </a:r>
          </a:p>
          <a:p>
            <a:pPr>
              <a:lnSpc>
                <a:spcPct val="150000"/>
              </a:lnSpc>
            </a:pPr>
            <a:r>
              <a:rPr lang="pt-BR" sz="2800" dirty="0"/>
              <a:t>ambulatórios</a:t>
            </a:r>
          </a:p>
          <a:p>
            <a:pPr>
              <a:lnSpc>
                <a:spcPct val="150000"/>
              </a:lnSpc>
            </a:pPr>
            <a:r>
              <a:rPr lang="pt-BR" sz="2800" dirty="0"/>
              <a:t>brinquedotecas</a:t>
            </a:r>
          </a:p>
          <a:p>
            <a:pPr>
              <a:lnSpc>
                <a:spcPct val="150000"/>
              </a:lnSpc>
            </a:pPr>
            <a:r>
              <a:rPr lang="pt-BR" sz="2800" dirty="0"/>
              <a:t>espaços de lazer e convivência. </a:t>
            </a:r>
          </a:p>
        </p:txBody>
      </p:sp>
    </p:spTree>
    <p:extLst>
      <p:ext uri="{BB962C8B-B14F-4D97-AF65-F5344CB8AC3E}">
        <p14:creationId xmlns:p14="http://schemas.microsoft.com/office/powerpoint/2010/main" val="36479428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Programas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Programas de atendimento domiciliário (hospital ou home-</a:t>
            </a:r>
            <a:r>
              <a:rPr lang="pt-BR" dirty="0" err="1"/>
              <a:t>care</a:t>
            </a:r>
            <a:r>
              <a:rPr lang="pt-BR" dirty="0"/>
              <a:t>).</a:t>
            </a:r>
          </a:p>
          <a:p>
            <a:endParaRPr lang="pt-BR" dirty="0"/>
          </a:p>
          <a:p>
            <a:r>
              <a:rPr lang="pt-BR" dirty="0"/>
              <a:t>Programas de humanização hospitalar; </a:t>
            </a:r>
          </a:p>
          <a:p>
            <a:endParaRPr lang="pt-BR" dirty="0"/>
          </a:p>
          <a:p>
            <a:r>
              <a:rPr lang="pt-BR" dirty="0"/>
              <a:t>Programa de prevenção de quedas</a:t>
            </a:r>
          </a:p>
          <a:p>
            <a:endParaRPr lang="en-US" dirty="0"/>
          </a:p>
          <a:p>
            <a:r>
              <a:rPr lang="en-US" dirty="0"/>
              <a:t>Outros </a:t>
            </a:r>
            <a:r>
              <a:rPr lang="pt-BR" dirty="0"/>
              <a:t>programas</a:t>
            </a:r>
            <a:r>
              <a:rPr lang="en-US" dirty="0"/>
              <a:t>…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02407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700" dirty="0"/>
              <a:t>Outras ações no âmbito da produção do cuidado em saúde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800" dirty="0"/>
              <a:t>Grupos de autoajuda</a:t>
            </a:r>
          </a:p>
          <a:p>
            <a:pPr>
              <a:lnSpc>
                <a:spcPct val="150000"/>
              </a:lnSpc>
            </a:pPr>
            <a:r>
              <a:rPr lang="pt-BR" sz="2800" dirty="0"/>
              <a:t>Consultoria e programas de capacitação</a:t>
            </a:r>
          </a:p>
          <a:p>
            <a:pPr>
              <a:lnSpc>
                <a:spcPct val="150000"/>
              </a:lnSpc>
            </a:pPr>
            <a:r>
              <a:rPr lang="pt-BR" sz="2800" dirty="0"/>
              <a:t>Acompanhamento terapêutico</a:t>
            </a:r>
          </a:p>
          <a:p>
            <a:pPr>
              <a:lnSpc>
                <a:spcPct val="150000"/>
              </a:lnSpc>
            </a:pPr>
            <a:r>
              <a:rPr lang="pt-BR" sz="2800" dirty="0"/>
              <a:t>Atendimento particular</a:t>
            </a:r>
          </a:p>
          <a:p>
            <a:pPr>
              <a:lnSpc>
                <a:spcPct val="150000"/>
              </a:lnSpc>
            </a:pPr>
            <a:r>
              <a:rPr lang="pt-BR" sz="2800" dirty="0"/>
              <a:t>Produção de cartilhas e material</a:t>
            </a:r>
          </a:p>
          <a:p>
            <a:pPr>
              <a:lnSpc>
                <a:spcPct val="150000"/>
              </a:lnSpc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2328737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3600" dirty="0"/>
              <a:t>O trabalho em equipe</a:t>
            </a:r>
          </a:p>
        </p:txBody>
      </p:sp>
    </p:spTree>
    <p:extLst>
      <p:ext uri="{BB962C8B-B14F-4D97-AF65-F5344CB8AC3E}">
        <p14:creationId xmlns:p14="http://schemas.microsoft.com/office/powerpoint/2010/main" val="33185403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Trabalho em equipe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pt-BR" sz="2800" dirty="0"/>
              <a:t>Atendimento procedimento-centrado</a:t>
            </a:r>
          </a:p>
          <a:p>
            <a:pPr>
              <a:lnSpc>
                <a:spcPct val="200000"/>
              </a:lnSpc>
            </a:pPr>
            <a:r>
              <a:rPr lang="pt-BR" sz="2800" dirty="0"/>
              <a:t>Atendimento usuário-centrado </a:t>
            </a:r>
          </a:p>
          <a:p>
            <a:pPr>
              <a:lnSpc>
                <a:spcPct val="200000"/>
              </a:lnSpc>
            </a:pPr>
            <a:r>
              <a:rPr lang="pt-BR" sz="2800" dirty="0"/>
              <a:t>Práticas compartilhadas e colaborativas</a:t>
            </a:r>
          </a:p>
          <a:p>
            <a:pPr>
              <a:lnSpc>
                <a:spcPct val="200000"/>
              </a:lnSpc>
            </a:pPr>
            <a:r>
              <a:rPr lang="pt-BR" sz="2800" dirty="0"/>
              <a:t>Práticas interprofissionais </a:t>
            </a:r>
            <a:r>
              <a:rPr lang="pt-BR" sz="2000" dirty="0"/>
              <a:t>(residências multiprofissionais)</a:t>
            </a:r>
            <a:endParaRPr lang="pt-BR" sz="2800" dirty="0"/>
          </a:p>
          <a:p>
            <a:pPr>
              <a:lnSpc>
                <a:spcPct val="200000"/>
              </a:lnSpc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8017711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3200"/>
              <a:t>Referências Bibliográficas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t-BR" altLang="es-AR" sz="1400" dirty="0">
                <a:effectLst/>
              </a:rPr>
              <a:t>De Carlo, M. Bartalotti, C. e Palm, R. A terapia ocupacional em reabilitação física e contextos hospitalares: fundamentos para a prática. In: De Carlo, M. e Luzo, M.C. (</a:t>
            </a:r>
            <a:r>
              <a:rPr lang="pt-BR" altLang="es-AR" sz="1400" dirty="0" err="1">
                <a:effectLst/>
              </a:rPr>
              <a:t>orgs</a:t>
            </a:r>
            <a:r>
              <a:rPr lang="pt-BR" altLang="es-AR" sz="1400" dirty="0">
                <a:effectLst/>
              </a:rPr>
              <a:t>.) </a:t>
            </a:r>
            <a:r>
              <a:rPr lang="pt-BR" altLang="es-AR" sz="1400" i="1" dirty="0">
                <a:effectLst/>
              </a:rPr>
              <a:t>Terapia ocupacional: reabilitação física e contextos hospitalares</a:t>
            </a:r>
            <a:r>
              <a:rPr lang="pt-BR" altLang="es-AR" sz="1400" dirty="0">
                <a:effectLst/>
              </a:rPr>
              <a:t>. São Paulo: </a:t>
            </a:r>
            <a:r>
              <a:rPr lang="pt-BR" altLang="es-AR" sz="1400" dirty="0" err="1">
                <a:effectLst/>
              </a:rPr>
              <a:t>Rocca</a:t>
            </a:r>
            <a:r>
              <a:rPr lang="pt-BR" altLang="es-AR" sz="1400" dirty="0">
                <a:effectLst/>
              </a:rPr>
              <a:t>,  2004, pp.3-28.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t-BR" altLang="es-AR" sz="1400" dirty="0" err="1">
                <a:effectLst/>
              </a:rPr>
              <a:t>Foucault,M</a:t>
            </a:r>
            <a:r>
              <a:rPr lang="pt-BR" altLang="es-AR" sz="1400" dirty="0">
                <a:effectLst/>
              </a:rPr>
              <a:t>. O  nascimento do Hospital. In: Foucault, M. </a:t>
            </a:r>
            <a:r>
              <a:rPr lang="pt-BR" altLang="es-AR" sz="1400" i="1" dirty="0">
                <a:effectLst/>
              </a:rPr>
              <a:t>Microfísica do Poder</a:t>
            </a:r>
            <a:r>
              <a:rPr lang="pt-BR" altLang="es-AR" sz="1400" dirty="0">
                <a:effectLst/>
              </a:rPr>
              <a:t>, Rio de Janeiro, Graal, 1984.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t-BR" sz="1400" dirty="0" err="1"/>
              <a:t>Galheigo</a:t>
            </a:r>
            <a:r>
              <a:rPr lang="pt-BR" sz="1400" dirty="0"/>
              <a:t>, S M. A transdisciplinaridade enquanto princípio e realidade das ações de saúde. </a:t>
            </a:r>
            <a:r>
              <a:rPr lang="pt-BR" altLang="es-AR" sz="1400" i="1" dirty="0"/>
              <a:t>Rev. Ter. </a:t>
            </a:r>
            <a:r>
              <a:rPr lang="pt-BR" altLang="es-AR" sz="1400" i="1" dirty="0" err="1"/>
              <a:t>Ocup</a:t>
            </a:r>
            <a:r>
              <a:rPr lang="pt-BR" altLang="es-AR" sz="1400" i="1" dirty="0"/>
              <a:t>. Univ. São Paulo</a:t>
            </a:r>
            <a:r>
              <a:rPr lang="pt-BR" sz="1400" dirty="0"/>
              <a:t>,  v. 10, n. 2/3, p. 49-54, 1999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t-BR" altLang="es-AR" sz="1400" dirty="0" err="1">
                <a:effectLst/>
              </a:rPr>
              <a:t>Galheigo</a:t>
            </a:r>
            <a:r>
              <a:rPr lang="pt-BR" altLang="es-AR" sz="1400" dirty="0">
                <a:effectLst/>
              </a:rPr>
              <a:t>, S M. Domínios e temáticas no campo das práticas hospitalares em terapia ocupacional: uma revisão da literatura brasileira de 1990 a 2006. </a:t>
            </a:r>
            <a:r>
              <a:rPr lang="pt-BR" altLang="es-AR" sz="1400" i="1" dirty="0">
                <a:effectLst/>
              </a:rPr>
              <a:t>Rev. Ter. </a:t>
            </a:r>
            <a:r>
              <a:rPr lang="pt-BR" altLang="es-AR" sz="1400" i="1" dirty="0" err="1">
                <a:effectLst/>
              </a:rPr>
              <a:t>Ocup</a:t>
            </a:r>
            <a:r>
              <a:rPr lang="pt-BR" altLang="es-AR" sz="1400" i="1" dirty="0">
                <a:effectLst/>
              </a:rPr>
              <a:t>. Univ. São Paulo </a:t>
            </a:r>
            <a:r>
              <a:rPr lang="pt-BR" altLang="es-AR" sz="1400" dirty="0">
                <a:effectLst/>
              </a:rPr>
              <a:t>v. 18, nº 3, p.113-121, 2007. 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pt-BR" sz="1400" dirty="0" err="1"/>
              <a:t>Galheigo</a:t>
            </a:r>
            <a:r>
              <a:rPr lang="pt-BR" sz="1400" dirty="0"/>
              <a:t>, S M. Terapia ocupacional, a produção do cuidado em saúde e o lugar do hospital: reflexões sobre a constituição de um campo de saber e prática. </a:t>
            </a:r>
            <a:r>
              <a:rPr lang="pt-BR" sz="1400" i="1" dirty="0"/>
              <a:t>Rev. Ter. </a:t>
            </a:r>
            <a:r>
              <a:rPr lang="pt-BR" sz="1400" i="1" dirty="0" err="1"/>
              <a:t>Ocup</a:t>
            </a:r>
            <a:r>
              <a:rPr lang="pt-BR" sz="1400" i="1" dirty="0"/>
              <a:t>. Univ. São Paulo</a:t>
            </a:r>
            <a:r>
              <a:rPr lang="pt-BR" sz="1400" dirty="0"/>
              <a:t>, v. 19, nº 1, p.20-28, 2008.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t-BR" altLang="es-AR" sz="1400" dirty="0" err="1">
                <a:effectLst/>
              </a:rPr>
              <a:t>Galheigo</a:t>
            </a:r>
            <a:r>
              <a:rPr lang="pt-BR" altLang="es-AR" sz="1400" dirty="0">
                <a:effectLst/>
              </a:rPr>
              <a:t>, S.M.; </a:t>
            </a:r>
            <a:r>
              <a:rPr lang="pt-BR" altLang="es-AR" sz="1400" dirty="0" err="1">
                <a:effectLst/>
              </a:rPr>
              <a:t>Tessuto</a:t>
            </a:r>
            <a:r>
              <a:rPr lang="pt-BR" altLang="es-AR" sz="1400" dirty="0">
                <a:effectLst/>
              </a:rPr>
              <a:t>, L. Trajetórias, percepções e inquietações de terapeutas ocupacionais do Estado de São Paulo no âmbito das práticas da terapia ocupacional no hospital. </a:t>
            </a:r>
            <a:r>
              <a:rPr lang="pt-BR" altLang="es-AR" sz="1400" i="1" dirty="0">
                <a:effectLst/>
              </a:rPr>
              <a:t>Rev. Ter. </a:t>
            </a:r>
            <a:r>
              <a:rPr lang="pt-BR" altLang="es-AR" sz="1400" i="1" dirty="0" err="1">
                <a:effectLst/>
              </a:rPr>
              <a:t>Ocup</a:t>
            </a:r>
            <a:r>
              <a:rPr lang="pt-BR" altLang="es-AR" sz="1400" i="1" dirty="0">
                <a:effectLst/>
              </a:rPr>
              <a:t>. Univ.</a:t>
            </a:r>
            <a:r>
              <a:rPr lang="pt-BR" altLang="es-AR" sz="1400" dirty="0">
                <a:effectLst/>
              </a:rPr>
              <a:t> São Paulo, </a:t>
            </a:r>
            <a:r>
              <a:rPr lang="pt-BR" altLang="es-AR" sz="1400" dirty="0"/>
              <a:t>v.21, n.1, p. 23-32, 2010.</a:t>
            </a:r>
            <a:endParaRPr lang="pt-BR" altLang="es-AR" sz="1400" dirty="0">
              <a:effectLst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t-BR" altLang="es-AR" sz="1400" dirty="0">
                <a:effectLst/>
                <a:cs typeface="Arial" charset="0"/>
              </a:rPr>
              <a:t>HOPKINS, H.; SMITH, H</a:t>
            </a:r>
            <a:r>
              <a:rPr lang="pt-BR" altLang="es-AR" sz="1400" i="1" dirty="0">
                <a:effectLst/>
                <a:cs typeface="Arial" charset="0"/>
              </a:rPr>
              <a:t>. </a:t>
            </a:r>
            <a:r>
              <a:rPr lang="pt-BR" altLang="es-AR" sz="1400" i="1" dirty="0" err="1">
                <a:effectLst/>
                <a:cs typeface="Arial" charset="0"/>
              </a:rPr>
              <a:t>Williard</a:t>
            </a:r>
            <a:r>
              <a:rPr lang="pt-BR" altLang="es-AR" sz="1400" i="1" dirty="0">
                <a:effectLst/>
                <a:cs typeface="Arial" charset="0"/>
              </a:rPr>
              <a:t> </a:t>
            </a:r>
            <a:r>
              <a:rPr lang="pt-BR" altLang="es-AR" sz="1400" i="1" dirty="0" err="1">
                <a:effectLst/>
                <a:cs typeface="Arial" charset="0"/>
              </a:rPr>
              <a:t>and</a:t>
            </a:r>
            <a:r>
              <a:rPr lang="pt-BR" altLang="es-AR" sz="1400" i="1" dirty="0">
                <a:effectLst/>
                <a:cs typeface="Arial" charset="0"/>
              </a:rPr>
              <a:t> </a:t>
            </a:r>
            <a:r>
              <a:rPr lang="pt-BR" altLang="es-AR" sz="1400" i="1" dirty="0" err="1">
                <a:effectLst/>
                <a:cs typeface="Arial" charset="0"/>
              </a:rPr>
              <a:t>Spackman´s</a:t>
            </a:r>
            <a:r>
              <a:rPr lang="pt-BR" altLang="es-AR" sz="1400" i="1" dirty="0">
                <a:effectLst/>
                <a:cs typeface="Arial" charset="0"/>
              </a:rPr>
              <a:t> </a:t>
            </a:r>
            <a:r>
              <a:rPr lang="pt-BR" altLang="es-AR" sz="1400" i="1" dirty="0" err="1">
                <a:effectLst/>
                <a:cs typeface="Arial" charset="0"/>
              </a:rPr>
              <a:t>Occupational</a:t>
            </a:r>
            <a:r>
              <a:rPr lang="pt-BR" altLang="es-AR" sz="1400" i="1" dirty="0">
                <a:effectLst/>
                <a:cs typeface="Arial" charset="0"/>
              </a:rPr>
              <a:t> </a:t>
            </a:r>
            <a:r>
              <a:rPr lang="pt-BR" altLang="es-AR" sz="1400" i="1" dirty="0" err="1">
                <a:effectLst/>
                <a:cs typeface="Arial" charset="0"/>
              </a:rPr>
              <a:t>Therapy</a:t>
            </a:r>
            <a:r>
              <a:rPr lang="pt-BR" altLang="es-AR" sz="1400" dirty="0">
                <a:effectLst/>
                <a:cs typeface="Arial" charset="0"/>
              </a:rPr>
              <a:t>, 5ª ed., Philadelphia, </a:t>
            </a:r>
            <a:r>
              <a:rPr lang="pt-BR" altLang="es-AR" sz="1400" dirty="0" err="1">
                <a:effectLst/>
                <a:cs typeface="Arial" charset="0"/>
              </a:rPr>
              <a:t>Lippincott</a:t>
            </a:r>
            <a:r>
              <a:rPr lang="pt-BR" altLang="es-AR" sz="1400" dirty="0">
                <a:effectLst/>
                <a:cs typeface="Arial" charset="0"/>
              </a:rPr>
              <a:t>, 1978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t-BR" altLang="es-AR" sz="1400" dirty="0">
                <a:effectLst/>
              </a:rPr>
              <a:t>Soares, Léa B T </a:t>
            </a:r>
            <a:r>
              <a:rPr lang="pt-BR" altLang="es-AR" sz="1400" i="1" dirty="0">
                <a:effectLst/>
              </a:rPr>
              <a:t>Terapia Ocupacional - Lógica do capital ou do trabalho?, </a:t>
            </a:r>
            <a:r>
              <a:rPr lang="pt-BR" altLang="es-AR" sz="1400" dirty="0">
                <a:effectLst/>
              </a:rPr>
              <a:t>SP, </a:t>
            </a:r>
            <a:r>
              <a:rPr lang="pt-BR" altLang="es-AR" sz="1400" dirty="0" err="1">
                <a:effectLst/>
              </a:rPr>
              <a:t>Hucitec</a:t>
            </a:r>
            <a:r>
              <a:rPr lang="pt-BR" altLang="es-AR" sz="1400" dirty="0">
                <a:effectLst/>
              </a:rPr>
              <a:t>, 1991, 217p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9C57-EBC1-419A-BCB5-877C2F947C95}" type="slidenum">
              <a:rPr lang="en-GB"/>
              <a:pPr>
                <a:defRPr/>
              </a:pPr>
              <a:t>26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10F680-F075-434B-BA9E-9B5583C67A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2800" dirty="0"/>
              <a:t>Retrospectiva histórica</a:t>
            </a:r>
          </a:p>
        </p:txBody>
      </p:sp>
    </p:spTree>
    <p:extLst>
      <p:ext uri="{BB962C8B-B14F-4D97-AF65-F5344CB8AC3E}">
        <p14:creationId xmlns:p14="http://schemas.microsoft.com/office/powerpoint/2010/main" val="2393859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sz="3600" dirty="0"/>
              <a:t>Surgimento do Hospital</a:t>
            </a:r>
            <a:br>
              <a:rPr lang="pt-BR" sz="3600" dirty="0"/>
            </a:br>
            <a:r>
              <a:rPr lang="pt-BR" sz="2000" dirty="0"/>
              <a:t>Foucault 1984</a:t>
            </a:r>
            <a:endParaRPr lang="pt-BR" sz="36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pt-BR" altLang="zh-CN" sz="2400">
                <a:ea typeface="宋体" charset="-122"/>
              </a:rPr>
              <a:t>O chamado Hospital Geral surge  na França do século XVII não como espaço médico mas como espaço assistencial, de exclusão para pobres, devassos, prostitutas, loucos e doentes. </a:t>
            </a:r>
          </a:p>
          <a:p>
            <a:pPr eaLnBrk="1" hangingPunct="1">
              <a:lnSpc>
                <a:spcPct val="80000"/>
              </a:lnSpc>
              <a:defRPr/>
            </a:pPr>
            <a:endParaRPr lang="pt-BR" altLang="zh-CN" sz="2400">
              <a:ea typeface="宋体" charset="-122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pt-BR" altLang="zh-CN" sz="2400">
                <a:ea typeface="宋体" charset="-122"/>
              </a:rPr>
              <a:t>Sua função era de separar indivíduos perigosos , garantindo a saúde geral da população e a transformação espiritual. </a:t>
            </a:r>
          </a:p>
          <a:p>
            <a:pPr eaLnBrk="1" hangingPunct="1">
              <a:lnSpc>
                <a:spcPct val="80000"/>
              </a:lnSpc>
              <a:defRPr/>
            </a:pPr>
            <a:endParaRPr lang="pt-BR" altLang="zh-CN" sz="2400">
              <a:ea typeface="宋体" charset="-122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pt-BR" altLang="zh-CN" sz="2400">
                <a:ea typeface="宋体" charset="-122"/>
              </a:rPr>
              <a:t>O hospital não era um local de cura mas sim de passagem da vida para a morte. Buscava-se garantir a salvação eterna para o pobre no momento da morte e do pessoal hospitalar que prestava a assistência. </a:t>
            </a:r>
            <a:endParaRPr lang="en-GB" sz="240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989ABB-8869-40A5-89E5-2886DFE6F304}" type="slidenum">
              <a:rPr lang="en-GB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8536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dirty="0"/>
              <a:t>Função médica</a:t>
            </a:r>
            <a:br>
              <a:rPr lang="en-GB" sz="4000" dirty="0"/>
            </a:br>
            <a:r>
              <a:rPr lang="en-GB" sz="4000" dirty="0"/>
              <a:t> </a:t>
            </a:r>
            <a:r>
              <a:rPr lang="en-GB" sz="2000" dirty="0"/>
              <a:t>Foucault 1984</a:t>
            </a:r>
            <a:endParaRPr lang="en-GB" sz="4000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altLang="zh-CN" sz="2400">
                <a:ea typeface="宋体" charset="-122"/>
              </a:rPr>
              <a:t>Função médica diferente da que conhecemos hoje. </a:t>
            </a:r>
          </a:p>
          <a:p>
            <a:pPr eaLnBrk="1" hangingPunct="1">
              <a:defRPr/>
            </a:pPr>
            <a:endParaRPr lang="pt-BR" altLang="zh-CN" sz="2400">
              <a:ea typeface="宋体" charset="-122"/>
            </a:endParaRPr>
          </a:p>
          <a:p>
            <a:pPr eaLnBrk="1" hangingPunct="1">
              <a:defRPr/>
            </a:pPr>
            <a:r>
              <a:rPr lang="pt-BR" altLang="zh-CN" sz="2400">
                <a:ea typeface="宋体" charset="-122"/>
              </a:rPr>
              <a:t>A iniciação do médico era feita pela corporação e compreendia a aprendizagem de textos e receitas. </a:t>
            </a:r>
          </a:p>
          <a:p>
            <a:pPr eaLnBrk="1" hangingPunct="1">
              <a:defRPr/>
            </a:pPr>
            <a:endParaRPr lang="pt-BR" altLang="zh-CN" sz="2400">
              <a:ea typeface="宋体" charset="-122"/>
            </a:endParaRPr>
          </a:p>
          <a:p>
            <a:pPr eaLnBrk="1" hangingPunct="1">
              <a:defRPr/>
            </a:pPr>
            <a:r>
              <a:rPr lang="pt-BR" altLang="zh-CN" sz="2400">
                <a:ea typeface="宋体" charset="-122"/>
              </a:rPr>
              <a:t>A experiência hospitalar era excluída da formação ritual do médico. </a:t>
            </a:r>
          </a:p>
          <a:p>
            <a:pPr eaLnBrk="1" hangingPunct="1">
              <a:defRPr/>
            </a:pPr>
            <a:endParaRPr lang="pt-BR" altLang="zh-CN" sz="2400">
              <a:ea typeface="宋体" charset="-122"/>
            </a:endParaRPr>
          </a:p>
          <a:p>
            <a:pPr eaLnBrk="1" hangingPunct="1">
              <a:defRPr/>
            </a:pPr>
            <a:r>
              <a:rPr lang="pt-BR" altLang="zh-CN" sz="2400">
                <a:ea typeface="宋体" charset="-122"/>
              </a:rPr>
              <a:t>A medicina e o hospital  ficaram independentes até final do século XVIII.</a:t>
            </a:r>
            <a:endParaRPr lang="en-GB" sz="240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65C12-8F47-4811-B38A-7E13EBE8CEB9}" type="slidenum">
              <a:rPr lang="en-GB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pt-BR" altLang="zh-CN" dirty="0">
                <a:ea typeface="宋体" charset="-122"/>
              </a:rPr>
              <a:t>O processo de medicalização do hospital</a:t>
            </a:r>
            <a:br>
              <a:rPr lang="pt-BR" sz="4000" dirty="0"/>
            </a:br>
            <a:r>
              <a:rPr lang="en-GB" sz="2000" dirty="0"/>
              <a:t> Foucault 1984</a:t>
            </a:r>
            <a:endParaRPr lang="pt-BR" sz="4000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pt-BR" altLang="zh-CN" sz="2400" dirty="0">
                <a:ea typeface="宋体" charset="-122"/>
              </a:rPr>
              <a:t>O processo de medicalização do hospital se deu a partir da necessidade de se purificar o hospital de seus efeitos nocivos.</a:t>
            </a:r>
          </a:p>
          <a:p>
            <a:pPr eaLnBrk="1" hangingPunct="1">
              <a:lnSpc>
                <a:spcPct val="80000"/>
              </a:lnSpc>
              <a:defRPr/>
            </a:pPr>
            <a:endParaRPr lang="pt-BR" altLang="zh-CN" sz="2400" dirty="0">
              <a:ea typeface="宋体" charset="-122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pt-BR" altLang="zh-CN" sz="2400" dirty="0">
                <a:ea typeface="宋体" charset="-122"/>
              </a:rPr>
              <a:t>Desordens e doenças nos internos podiam ser levadas para fora de seus portões e atingir as cidades. </a:t>
            </a:r>
          </a:p>
          <a:p>
            <a:pPr eaLnBrk="1" hangingPunct="1">
              <a:lnSpc>
                <a:spcPct val="80000"/>
              </a:lnSpc>
              <a:defRPr/>
            </a:pPr>
            <a:endParaRPr lang="pt-BR" altLang="zh-CN" sz="2400" dirty="0">
              <a:ea typeface="宋体" charset="-122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pt-BR" altLang="zh-CN" sz="2400" dirty="0">
                <a:ea typeface="宋体" charset="-122"/>
              </a:rPr>
              <a:t>A reorganização do hospital enquanto hospital médico se dá no final do século XVIII.</a:t>
            </a:r>
          </a:p>
          <a:p>
            <a:pPr eaLnBrk="1" hangingPunct="1">
              <a:lnSpc>
                <a:spcPct val="80000"/>
              </a:lnSpc>
              <a:defRPr/>
            </a:pPr>
            <a:endParaRPr lang="pt-BR" altLang="zh-CN" sz="2400" dirty="0">
              <a:ea typeface="宋体" charset="-122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pt-BR" altLang="zh-CN" sz="2400" dirty="0">
                <a:ea typeface="宋体" charset="-122"/>
              </a:rPr>
              <a:t>A formação de uma medicina hospitalar deve-se: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pt-BR" altLang="zh-CN" sz="2000" dirty="0">
                <a:ea typeface="宋体" charset="-122"/>
              </a:rPr>
              <a:t> à disciplinarização do espaço hospitalar;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pt-BR" altLang="zh-CN" sz="2000" dirty="0">
                <a:ea typeface="宋体" charset="-122"/>
              </a:rPr>
              <a:t>à transformação do saber e da prática médicas. </a:t>
            </a:r>
            <a:endParaRPr lang="en-GB" sz="2000" dirty="0">
              <a:ea typeface="宋体" charset="-122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36C8E0-0BF2-421C-8EA3-2DCF302DE959}" type="slidenum">
              <a:rPr lang="en-GB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sz="2800" dirty="0"/>
              <a:t>Poder disciplinar: técnica de gestão dos homens</a:t>
            </a:r>
            <a:br>
              <a:rPr lang="pt-BR" sz="2800" dirty="0"/>
            </a:br>
            <a:r>
              <a:rPr lang="en-GB" sz="2000" dirty="0"/>
              <a:t> Foucault 1984</a:t>
            </a:r>
            <a:endParaRPr lang="pt-BR" sz="2800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pt-BR" altLang="zh-CN" sz="2400" dirty="0">
                <a:ea typeface="宋体" charset="-122"/>
              </a:rPr>
              <a:t>Os séculos XVII e XVIII possibilitaram que o poder disciplinar se transformasse numa técnica de gestão dos homens. </a:t>
            </a:r>
          </a:p>
          <a:p>
            <a:pPr eaLnBrk="1" hangingPunct="1">
              <a:lnSpc>
                <a:spcPct val="80000"/>
              </a:lnSpc>
              <a:defRPr/>
            </a:pPr>
            <a:endParaRPr lang="pt-BR" altLang="zh-CN" sz="2400" dirty="0">
              <a:ea typeface="宋体" charset="-122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pt-BR" altLang="zh-CN" sz="2400" dirty="0">
                <a:ea typeface="宋体" charset="-122"/>
              </a:rPr>
              <a:t>A disciplina é uma técnica de poder que implica uma vigilância  perpétua e constante dos indivíduos. Implica num registro contínuo e no estabelecimento de uma estrutura hierárquica que ordena o espaço confuso do hospital e possibilita sua medicalização. </a:t>
            </a:r>
          </a:p>
          <a:p>
            <a:pPr eaLnBrk="1" hangingPunct="1">
              <a:lnSpc>
                <a:spcPct val="80000"/>
              </a:lnSpc>
              <a:defRPr/>
            </a:pPr>
            <a:endParaRPr lang="pt-BR" altLang="zh-CN" dirty="0">
              <a:ea typeface="宋体" charset="-122"/>
            </a:endParaRPr>
          </a:p>
          <a:p>
            <a:pPr>
              <a:lnSpc>
                <a:spcPct val="80000"/>
              </a:lnSpc>
              <a:defRPr/>
            </a:pPr>
            <a:r>
              <a:rPr lang="pt-BR" altLang="zh-CN" dirty="0">
                <a:ea typeface="宋体" charset="-122"/>
              </a:rPr>
              <a:t>Verifica-se no hospital a arte de distribuir espacialmente os indivíduos, colocando–os corretamente no lugar em que sua eficácia seja máxima. </a:t>
            </a:r>
          </a:p>
          <a:p>
            <a:pPr eaLnBrk="1" hangingPunct="1">
              <a:lnSpc>
                <a:spcPct val="80000"/>
              </a:lnSpc>
              <a:defRPr/>
            </a:pPr>
            <a:endParaRPr lang="pt-BR" altLang="zh-CN" sz="2400" dirty="0">
              <a:ea typeface="宋体" charset="-122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GB" sz="240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FC306-FA57-4FFD-806F-B1EBF134439B}" type="slidenum">
              <a:rPr lang="en-GB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pt-BR" altLang="zh-CN" sz="2800" dirty="0">
                <a:ea typeface="宋体" charset="-122"/>
              </a:rPr>
              <a:t>Hospital: lugar da origem da terapia ocupacional</a:t>
            </a:r>
            <a:br>
              <a:rPr lang="pt-BR" altLang="zh-CN" sz="2800" dirty="0">
                <a:ea typeface="宋体" charset="-122"/>
              </a:rPr>
            </a:br>
            <a:r>
              <a:rPr lang="pt-BR" altLang="zh-CN" sz="2000" dirty="0">
                <a:ea typeface="宋体" charset="-122"/>
              </a:rPr>
              <a:t>(Hopkins&amp; Smith 1978)</a:t>
            </a:r>
            <a:endParaRPr lang="en-GB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6295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t-BR" altLang="zh-CN" sz="2000">
              <a:ea typeface="宋体" charset="-12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altLang="zh-CN" sz="2000">
                <a:ea typeface="宋体" charset="-122"/>
              </a:rPr>
              <a:t>		Ainda sem se caracterizar como uma profissão, o uso da ocupação como forma de tratamento surge na virada do século XIX para o século XX: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t-BR" altLang="zh-CN" sz="2000">
              <a:ea typeface="宋体" charset="-122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pt-BR" altLang="zh-CN" sz="2000">
                <a:ea typeface="宋体" charset="-122"/>
              </a:rPr>
              <a:t> no trabalho de Adolf Meyer, médico norte-americano que advogava:</a:t>
            </a:r>
          </a:p>
          <a:p>
            <a:pPr lvl="2" eaLnBrk="1" hangingPunct="1">
              <a:lnSpc>
                <a:spcPct val="80000"/>
              </a:lnSpc>
              <a:buClr>
                <a:srgbClr val="FF9900"/>
              </a:buClr>
              <a:defRPr/>
            </a:pPr>
            <a:r>
              <a:rPr lang="pt-BR" altLang="zh-CN" sz="1600">
                <a:ea typeface="宋体" charset="-122"/>
              </a:rPr>
              <a:t> o uso apropriado do tempo em alguma atividade útil e gratificante e afirmava que os ritmos da vida deviam ser mantidos em equilíbrio mesmo sob dificuldade, a saber: trabalho e jogo, descanso e sono</a:t>
            </a:r>
          </a:p>
          <a:p>
            <a:pPr eaLnBrk="1" hangingPunct="1">
              <a:lnSpc>
                <a:spcPct val="80000"/>
              </a:lnSpc>
              <a:defRPr/>
            </a:pPr>
            <a:endParaRPr lang="pt-BR" altLang="zh-CN" sz="2000">
              <a:ea typeface="宋体" charset="-122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pt-BR" altLang="zh-CN" sz="2000">
                <a:ea typeface="宋体" charset="-122"/>
              </a:rPr>
              <a:t>no trabalho de Hermann Simon, médico alemão que propunha:</a:t>
            </a:r>
          </a:p>
          <a:p>
            <a:pPr lvl="2" eaLnBrk="1" hangingPunct="1">
              <a:lnSpc>
                <a:spcPct val="80000"/>
              </a:lnSpc>
              <a:buClr>
                <a:srgbClr val="FF9900"/>
              </a:buClr>
              <a:defRPr/>
            </a:pPr>
            <a:r>
              <a:rPr lang="pt-BR" altLang="zh-CN" sz="1600">
                <a:ea typeface="宋体" charset="-122"/>
              </a:rPr>
              <a:t>combater tanto a inatividade e a ociosidade nos hospitais alemães como também o uso de atividades mecânicas e vazias de interesse ou de trabalhos como forma de exploração do doente. </a:t>
            </a:r>
          </a:p>
          <a:p>
            <a:pPr lvl="2" eaLnBrk="1" hangingPunct="1">
              <a:lnSpc>
                <a:spcPct val="80000"/>
              </a:lnSpc>
              <a:buClr>
                <a:srgbClr val="FF9900"/>
              </a:buClr>
              <a:defRPr/>
            </a:pPr>
            <a:r>
              <a:rPr lang="pt-BR" altLang="zh-CN" sz="1600">
                <a:ea typeface="宋体" charset="-122"/>
              </a:rPr>
              <a:t>que a ocupação terapêutica fosse considerada uma forma de psicoterapia indireta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200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7B051B-36CC-44FB-B2E8-4BEDB03985F6}" type="slidenum">
              <a:rPr lang="en-GB"/>
              <a:pPr>
                <a:defRPr/>
              </a:pPr>
              <a:t>8</a:t>
            </a:fld>
            <a:endParaRPr lang="en-GB"/>
          </a:p>
        </p:txBody>
      </p:sp>
      <p:sp>
        <p:nvSpPr>
          <p:cNvPr id="12295" name="WordArt 8"/>
          <p:cNvSpPr>
            <a:spLocks noChangeArrowheads="1" noChangeShapeType="1" noTextEdit="1"/>
          </p:cNvSpPr>
          <p:nvPr/>
        </p:nvSpPr>
        <p:spPr bwMode="auto">
          <a:xfrm>
            <a:off x="2786063" y="5572125"/>
            <a:ext cx="3857625" cy="485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CL" sz="2800" i="1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algn="ctr" rotWithShape="0">
                    <a:srgbClr val="B2B2B2">
                      <a:alpha val="79999"/>
                    </a:srgbClr>
                  </a:outerShdw>
                </a:effectLst>
                <a:latin typeface="Arial Black"/>
              </a:rPr>
              <a:t>AMBIENTOTERAPIA</a:t>
            </a:r>
          </a:p>
        </p:txBody>
      </p:sp>
      <p:sp>
        <p:nvSpPr>
          <p:cNvPr id="12296" name="AutoShape 12"/>
          <p:cNvSpPr>
            <a:spLocks noChangeArrowheads="1"/>
          </p:cNvSpPr>
          <p:nvPr/>
        </p:nvSpPr>
        <p:spPr bwMode="auto">
          <a:xfrm>
            <a:off x="684213" y="1196975"/>
            <a:ext cx="8135937" cy="3603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GB" sz="3200" dirty="0"/>
              <a:t>Marcos</a:t>
            </a:r>
            <a:r>
              <a:rPr lang="en-GB" sz="3600" dirty="0"/>
              <a:t> </a:t>
            </a:r>
            <a:r>
              <a:rPr lang="en-GB" sz="3200" dirty="0" err="1"/>
              <a:t>iniciais</a:t>
            </a:r>
            <a:br>
              <a:rPr lang="en-GB" sz="3200" dirty="0"/>
            </a:br>
            <a:r>
              <a:rPr lang="pt-BR" altLang="zh-CN" sz="2000" dirty="0">
                <a:ea typeface="宋体" charset="-122"/>
              </a:rPr>
              <a:t> (Hopkins&amp; Smith 1978)</a:t>
            </a:r>
            <a:endParaRPr lang="en-GB" sz="32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84313"/>
            <a:ext cx="8229600" cy="45259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pt-BR" altLang="zh-CN" sz="2800" dirty="0">
                <a:ea typeface="宋体" charset="-122"/>
              </a:rPr>
              <a:t>		1ª escola de terapia ocupacional (1915)  </a:t>
            </a:r>
          </a:p>
          <a:p>
            <a:pPr lvl="3" eaLnBrk="1" hangingPunct="1">
              <a:buFont typeface="Wingdings" pitchFamily="2" charset="2"/>
              <a:buNone/>
              <a:defRPr/>
            </a:pPr>
            <a:r>
              <a:rPr lang="pt-BR" altLang="zh-CN" sz="1800" dirty="0">
                <a:ea typeface="宋体" charset="-122"/>
              </a:rPr>
              <a:t>desenvolvimento de treinamento de hábitos (Meyer)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pt-BR" altLang="zh-CN" sz="2800" dirty="0">
              <a:ea typeface="宋体" charset="-122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 altLang="zh-CN" sz="2800" dirty="0">
                <a:ea typeface="宋体" charset="-122"/>
              </a:rPr>
              <a:t>		o advento das duas guerras mundiais  </a:t>
            </a:r>
          </a:p>
          <a:p>
            <a:pPr eaLnBrk="1" hangingPunct="1">
              <a:defRPr/>
            </a:pPr>
            <a:endParaRPr lang="pt-BR" altLang="zh-CN" sz="2800" dirty="0">
              <a:ea typeface="宋体" charset="-122"/>
            </a:endParaRP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pt-BR" altLang="zh-CN" sz="2400" dirty="0">
                <a:ea typeface="宋体" charset="-122"/>
              </a:rPr>
              <a:t>a terapia ocupacional surge de dois processos: </a:t>
            </a:r>
          </a:p>
          <a:p>
            <a:pPr lvl="2" eaLnBrk="1" hangingPunct="1">
              <a:defRPr/>
            </a:pPr>
            <a:r>
              <a:rPr lang="pt-BR" altLang="zh-CN" sz="2000" dirty="0">
                <a:ea typeface="宋体" charset="-122"/>
              </a:rPr>
              <a:t>da ocupação dos doentes crônicos nos hospitais de longa permanência</a:t>
            </a:r>
          </a:p>
          <a:p>
            <a:pPr lvl="2" eaLnBrk="1" hangingPunct="1">
              <a:defRPr/>
            </a:pPr>
            <a:r>
              <a:rPr lang="pt-BR" altLang="zh-CN" sz="2000" dirty="0">
                <a:ea typeface="宋体" charset="-122"/>
              </a:rPr>
              <a:t>restauração da capacidade funcional dos incapacitados físicos em programas multidisciplinares de reabilitação (Soares, 1991)  </a:t>
            </a:r>
            <a:endParaRPr lang="en-GB" sz="2000" dirty="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9CD798-B9DB-497E-A9E2-407F9423DCFB}" type="slidenum">
              <a:rPr lang="en-GB"/>
              <a:pPr>
                <a:defRPr/>
              </a:pPr>
              <a:t>9</a:t>
            </a:fld>
            <a:endParaRPr lang="en-GB"/>
          </a:p>
        </p:txBody>
      </p:sp>
      <p:sp>
        <p:nvSpPr>
          <p:cNvPr id="13319" name="AutoShape 4"/>
          <p:cNvSpPr>
            <a:spLocks noChangeArrowheads="1"/>
          </p:cNvSpPr>
          <p:nvPr/>
        </p:nvSpPr>
        <p:spPr bwMode="auto">
          <a:xfrm>
            <a:off x="73025" y="2205038"/>
            <a:ext cx="827088" cy="2447925"/>
          </a:xfrm>
          <a:prstGeom prst="curvedRightArrow">
            <a:avLst>
              <a:gd name="adj1" fmla="val 59194"/>
              <a:gd name="adj2" fmla="val 118388"/>
              <a:gd name="adj3" fmla="val 33333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s-AR" altLang="es-AR"/>
          </a:p>
        </p:txBody>
      </p:sp>
      <p:sp>
        <p:nvSpPr>
          <p:cNvPr id="13320" name="AutoShape 6"/>
          <p:cNvSpPr>
            <a:spLocks/>
          </p:cNvSpPr>
          <p:nvPr/>
        </p:nvSpPr>
        <p:spPr bwMode="auto">
          <a:xfrm>
            <a:off x="1187450" y="1628775"/>
            <a:ext cx="215900" cy="1728788"/>
          </a:xfrm>
          <a:prstGeom prst="leftBrace">
            <a:avLst>
              <a:gd name="adj1" fmla="val 66728"/>
              <a:gd name="adj2" fmla="val 50000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GB" altLang="es-A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Amarelo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1673</TotalTime>
  <Words>1863</Words>
  <Application>Microsoft Office PowerPoint</Application>
  <PresentationFormat>Apresentação na tela (4:3)</PresentationFormat>
  <Paragraphs>237</Paragraphs>
  <Slides>26</Slides>
  <Notes>17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2" baseType="lpstr">
      <vt:lpstr>Arial</vt:lpstr>
      <vt:lpstr>Arial Black</vt:lpstr>
      <vt:lpstr>Arial Rounded MT Bold</vt:lpstr>
      <vt:lpstr>Century Gothic</vt:lpstr>
      <vt:lpstr>Wingdings</vt:lpstr>
      <vt:lpstr>Brilho</vt:lpstr>
      <vt:lpstr>práticas hospitalares da terapia ocupacional no Brasil: Retrospectiva histórica, tendências, locais de intervenção e trabalho em equipe</vt:lpstr>
      <vt:lpstr>Objetivos da aula</vt:lpstr>
      <vt:lpstr>Retrospectiva histórica</vt:lpstr>
      <vt:lpstr>Surgimento do Hospital Foucault 1984</vt:lpstr>
      <vt:lpstr>Função médica  Foucault 1984</vt:lpstr>
      <vt:lpstr>O processo de medicalização do hospital  Foucault 1984</vt:lpstr>
      <vt:lpstr>Poder disciplinar: técnica de gestão dos homens  Foucault 1984</vt:lpstr>
      <vt:lpstr>Hospital: lugar da origem da terapia ocupacional (Hopkins&amp; Smith 1978)</vt:lpstr>
      <vt:lpstr>Marcos iniciais  (Hopkins&amp; Smith 1978)</vt:lpstr>
      <vt:lpstr>Reorganização dos cuidados da saúde e do hospital ( De Carlo, Bartalotti &amp; Palm 2004)</vt:lpstr>
      <vt:lpstr>Atuação da terapia ocupacional com pacientes hospitalizados</vt:lpstr>
      <vt:lpstr>Pensar uma nova perspectiva de assistência hospitalar  ( De Carlo, Bartalotti &amp; Palm 2004)</vt:lpstr>
      <vt:lpstr>Domínios do campo a partir do estudo da produção científica (Galheigo 2007)</vt:lpstr>
      <vt:lpstr>Praticas hospitalares e a constituição do campo</vt:lpstr>
      <vt:lpstr>A propriedade dos nomes definir e expor contradições internas</vt:lpstr>
      <vt:lpstr>Campos de saber e prática e seus planos   (Galheigo 1999)1 </vt:lpstr>
      <vt:lpstr>Contradições que emergem entre o saber e a prática:  a delimitação do trabalho prático e sua nomeação</vt:lpstr>
      <vt:lpstr>O movimento pela construção da especialidade  “TERAPIA OCUPACIONAL EM CONTEXTOS HOSPITALARES”</vt:lpstr>
      <vt:lpstr>Variações acerca da denominação do campo</vt:lpstr>
      <vt:lpstr>Os espaços e programas de atenção à saúde dentro da estrutura hospitalar</vt:lpstr>
      <vt:lpstr>Locais</vt:lpstr>
      <vt:lpstr>Programas</vt:lpstr>
      <vt:lpstr>Outras ações no âmbito da produção do cuidado em saúde</vt:lpstr>
      <vt:lpstr>O trabalho em equipe</vt:lpstr>
      <vt:lpstr>Trabalho em equipe</vt:lpstr>
      <vt:lpstr>Referências Bibliográficas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constituição do campo das práticas hospitalares</dc:title>
  <dc:creator>sandra</dc:creator>
  <cp:lastModifiedBy>Sandra</cp:lastModifiedBy>
  <cp:revision>101</cp:revision>
  <dcterms:created xsi:type="dcterms:W3CDTF">2006-07-31T01:43:43Z</dcterms:created>
  <dcterms:modified xsi:type="dcterms:W3CDTF">2020-08-23T19:21:00Z</dcterms:modified>
</cp:coreProperties>
</file>