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70" r:id="rId11"/>
    <p:sldId id="271" r:id="rId12"/>
    <p:sldId id="272" r:id="rId13"/>
    <p:sldId id="273" r:id="rId14"/>
    <p:sldId id="274" r:id="rId15"/>
    <p:sldId id="275" r:id="rId16"/>
    <p:sldId id="276" r:id="rId17"/>
    <p:sldId id="277" r:id="rId18"/>
    <p:sldId id="278" r:id="rId19"/>
    <p:sldId id="283" r:id="rId20"/>
    <p:sldId id="284" r:id="rId21"/>
    <p:sldId id="285" r:id="rId2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100" d="100"/>
          <a:sy n="100" d="100"/>
        </p:scale>
        <p:origin x="-174" y="23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9A968-BF15-4347-A16E-5C8C80E92983}" type="datetimeFigureOut">
              <a:rPr lang="pt-BR" smtClean="0"/>
              <a:t>26/04/2017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AAAE2-183A-4FC3-A52A-26E19553BA9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069739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9A968-BF15-4347-A16E-5C8C80E92983}" type="datetimeFigureOut">
              <a:rPr lang="pt-BR" smtClean="0"/>
              <a:t>26/04/2017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AAAE2-183A-4FC3-A52A-26E19553BA9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412994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9A968-BF15-4347-A16E-5C8C80E92983}" type="datetimeFigureOut">
              <a:rPr lang="pt-BR" smtClean="0"/>
              <a:t>26/04/2017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AAAE2-183A-4FC3-A52A-26E19553BA98}" type="slidenum">
              <a:rPr lang="pt-BR" smtClean="0"/>
              <a:t>‹nº›</a:t>
            </a:fld>
            <a:endParaRPr lang="pt-BR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089432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9A968-BF15-4347-A16E-5C8C80E92983}" type="datetimeFigureOut">
              <a:rPr lang="pt-BR" smtClean="0"/>
              <a:t>26/04/2017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AAAE2-183A-4FC3-A52A-26E19553BA9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184030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9A968-BF15-4347-A16E-5C8C80E92983}" type="datetimeFigureOut">
              <a:rPr lang="pt-BR" smtClean="0"/>
              <a:t>26/04/2017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AAAE2-183A-4FC3-A52A-26E19553BA98}" type="slidenum">
              <a:rPr lang="pt-BR" smtClean="0"/>
              <a:t>‹nº›</a:t>
            </a:fld>
            <a:endParaRPr lang="pt-B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026972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9A968-BF15-4347-A16E-5C8C80E92983}" type="datetimeFigureOut">
              <a:rPr lang="pt-BR" smtClean="0"/>
              <a:t>26/04/2017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AAAE2-183A-4FC3-A52A-26E19553BA9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540914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9A968-BF15-4347-A16E-5C8C80E92983}" type="datetimeFigureOut">
              <a:rPr lang="pt-BR" smtClean="0"/>
              <a:t>26/04/2017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AAAE2-183A-4FC3-A52A-26E19553BA9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7094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9A968-BF15-4347-A16E-5C8C80E92983}" type="datetimeFigureOut">
              <a:rPr lang="pt-BR" smtClean="0"/>
              <a:t>26/04/2017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AAAE2-183A-4FC3-A52A-26E19553BA9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374249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9A968-BF15-4347-A16E-5C8C80E92983}" type="datetimeFigureOut">
              <a:rPr lang="pt-BR" smtClean="0"/>
              <a:t>26/04/2017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AAAE2-183A-4FC3-A52A-26E19553BA9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067988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9A968-BF15-4347-A16E-5C8C80E92983}" type="datetimeFigureOut">
              <a:rPr lang="pt-BR" smtClean="0"/>
              <a:t>26/04/2017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AAAE2-183A-4FC3-A52A-26E19553BA9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84262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9A968-BF15-4347-A16E-5C8C80E92983}" type="datetimeFigureOut">
              <a:rPr lang="pt-BR" smtClean="0"/>
              <a:t>26/04/2017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AAAE2-183A-4FC3-A52A-26E19553BA9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59682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9A968-BF15-4347-A16E-5C8C80E92983}" type="datetimeFigureOut">
              <a:rPr lang="pt-BR" smtClean="0"/>
              <a:t>26/04/2017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AAAE2-183A-4FC3-A52A-26E19553BA9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793600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9A968-BF15-4347-A16E-5C8C80E92983}" type="datetimeFigureOut">
              <a:rPr lang="pt-BR" smtClean="0"/>
              <a:t>26/04/2017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AAAE2-183A-4FC3-A52A-26E19553BA9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55374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9A968-BF15-4347-A16E-5C8C80E92983}" type="datetimeFigureOut">
              <a:rPr lang="pt-BR" smtClean="0"/>
              <a:t>26/04/2017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AAAE2-183A-4FC3-A52A-26E19553BA9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818816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9A968-BF15-4347-A16E-5C8C80E92983}" type="datetimeFigureOut">
              <a:rPr lang="pt-BR" smtClean="0"/>
              <a:t>26/04/2017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AAAE2-183A-4FC3-A52A-26E19553BA9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053238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9A968-BF15-4347-A16E-5C8C80E92983}" type="datetimeFigureOut">
              <a:rPr lang="pt-BR" smtClean="0"/>
              <a:t>26/04/2017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AAAE2-183A-4FC3-A52A-26E19553BA9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702014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D9A968-BF15-4347-A16E-5C8C80E92983}" type="datetimeFigureOut">
              <a:rPr lang="pt-BR" smtClean="0"/>
              <a:t>26/04/2017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37FAAAE2-183A-4FC3-A52A-26E19553BA9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540359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28034" y="2404534"/>
            <a:ext cx="9002331" cy="1646302"/>
          </a:xfrm>
        </p:spPr>
        <p:txBody>
          <a:bodyPr/>
          <a:lstStyle/>
          <a:p>
            <a:r>
              <a:rPr lang="pt-BR" sz="4400" dirty="0" smtClean="0"/>
              <a:t>Determinações sobre o processo de leitura</a:t>
            </a:r>
            <a:endParaRPr lang="pt-BR" sz="44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84340" y="4656140"/>
            <a:ext cx="7766936" cy="1096899"/>
          </a:xfrm>
        </p:spPr>
        <p:txBody>
          <a:bodyPr/>
          <a:lstStyle/>
          <a:p>
            <a:r>
              <a:rPr lang="pt-BR" dirty="0" smtClean="0"/>
              <a:t>Prof. Arnaldo Cortina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51877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 </a:t>
            </a:r>
            <a:r>
              <a:rPr lang="pt-BR" dirty="0" smtClean="0"/>
              <a:t>Discutindo </a:t>
            </a:r>
            <a:r>
              <a:rPr lang="pt-BR" dirty="0" smtClean="0"/>
              <a:t>a noção de contexto</a:t>
            </a:r>
            <a:endParaRPr lang="pt-BR" dirty="0"/>
          </a:p>
        </p:txBody>
      </p:sp>
      <p:sp>
        <p:nvSpPr>
          <p:cNvPr id="9" name="Espaço Reservado para Conteúdo 2"/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381879"/>
          </a:xfrm>
        </p:spPr>
        <p:txBody>
          <a:bodyPr>
            <a:normAutofit lnSpcReduction="10000"/>
          </a:bodyPr>
          <a:lstStyle/>
          <a:p>
            <a:pPr algn="just"/>
            <a:r>
              <a:rPr lang="pt-BR" sz="2400" dirty="0" smtClean="0"/>
              <a:t>O contexto de um vocábulo é, portanto, determinado pela relação que estabelece com outros que apontam para um sentido preciso.</a:t>
            </a:r>
          </a:p>
          <a:p>
            <a:pPr algn="just"/>
            <a:endParaRPr lang="pt-BR" sz="2400" dirty="0"/>
          </a:p>
          <a:p>
            <a:pPr algn="just"/>
            <a:endParaRPr lang="pt-BR" sz="2400" dirty="0" smtClean="0"/>
          </a:p>
          <a:p>
            <a:pPr algn="just"/>
            <a:r>
              <a:rPr lang="pt-BR" sz="2400" dirty="0" smtClean="0"/>
              <a:t>Exemplo: Deveríamos levar o leão ao zoológico.</a:t>
            </a:r>
          </a:p>
          <a:p>
            <a:pPr marL="0" indent="0" algn="just">
              <a:buNone/>
            </a:pPr>
            <a:endParaRPr lang="pt-BR" sz="2400" dirty="0"/>
          </a:p>
          <a:p>
            <a:pPr marL="0" indent="0" algn="just">
              <a:buNone/>
            </a:pPr>
            <a:r>
              <a:rPr lang="pt-BR" sz="2400" dirty="0" smtClean="0"/>
              <a:t>O que se infere? Leão – animal selvagem (deveria estar na selva ou no zoológico). Como é feroz não pode estar à solta. Etc. </a:t>
            </a:r>
          </a:p>
          <a:p>
            <a:pPr algn="just"/>
            <a:endParaRPr lang="pt-BR" sz="2400" dirty="0"/>
          </a:p>
          <a:p>
            <a:pPr marL="0" indent="0" algn="just">
              <a:buNone/>
            </a:pPr>
            <a:endParaRPr lang="pt-BR" sz="2400" dirty="0" smtClean="0"/>
          </a:p>
          <a:p>
            <a:pPr algn="just"/>
            <a:endParaRPr lang="pt-BR" sz="2400" dirty="0"/>
          </a:p>
          <a:p>
            <a:pPr algn="just"/>
            <a:endParaRPr lang="pt-BR" sz="2400" dirty="0" smtClean="0"/>
          </a:p>
          <a:p>
            <a:pPr algn="just"/>
            <a:endParaRPr lang="pt-BR" sz="2400" dirty="0"/>
          </a:p>
          <a:p>
            <a:pPr algn="just"/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35411266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 </a:t>
            </a:r>
            <a:r>
              <a:rPr lang="pt-BR" dirty="0" smtClean="0"/>
              <a:t>Discutindo </a:t>
            </a:r>
            <a:r>
              <a:rPr lang="pt-BR" dirty="0" smtClean="0"/>
              <a:t>a noção de contexto</a:t>
            </a:r>
            <a:endParaRPr lang="pt-BR" dirty="0"/>
          </a:p>
        </p:txBody>
      </p:sp>
      <p:sp>
        <p:nvSpPr>
          <p:cNvPr id="9" name="Espaço Reservado para Conteúdo 2"/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381879"/>
          </a:xfrm>
        </p:spPr>
        <p:txBody>
          <a:bodyPr>
            <a:normAutofit/>
          </a:bodyPr>
          <a:lstStyle/>
          <a:p>
            <a:pPr algn="just"/>
            <a:r>
              <a:rPr lang="pt-BR" sz="2400" dirty="0" smtClean="0"/>
              <a:t>Concluindo...</a:t>
            </a:r>
          </a:p>
          <a:p>
            <a:pPr algn="just"/>
            <a:endParaRPr lang="pt-BR" sz="2400" dirty="0"/>
          </a:p>
          <a:p>
            <a:pPr algn="just"/>
            <a:r>
              <a:rPr lang="pt-BR" sz="2400" dirty="0" smtClean="0">
                <a:solidFill>
                  <a:srgbClr val="FF0000"/>
                </a:solidFill>
              </a:rPr>
              <a:t>Quanto maiores forem os dados contextuais do sujeito leitor e quanto maior for sua capacidade de perceber relações, tanto mais verdadeiras, diria, será sua leitura.</a:t>
            </a:r>
          </a:p>
          <a:p>
            <a:pPr algn="just"/>
            <a:endParaRPr lang="pt-BR" sz="2400" dirty="0"/>
          </a:p>
          <a:p>
            <a:pPr marL="0" indent="0" algn="just">
              <a:buNone/>
            </a:pPr>
            <a:endParaRPr lang="pt-BR" sz="2400" dirty="0" smtClean="0"/>
          </a:p>
          <a:p>
            <a:pPr algn="just"/>
            <a:endParaRPr lang="pt-BR" sz="2400" dirty="0"/>
          </a:p>
          <a:p>
            <a:pPr algn="just"/>
            <a:endParaRPr lang="pt-BR" sz="2400" dirty="0" smtClean="0"/>
          </a:p>
          <a:p>
            <a:pPr algn="just"/>
            <a:endParaRPr lang="pt-BR" sz="2400" dirty="0"/>
          </a:p>
          <a:p>
            <a:pPr algn="just"/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8393578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 </a:t>
            </a:r>
            <a:r>
              <a:rPr lang="pt-BR" dirty="0" smtClean="0"/>
              <a:t>Três </a:t>
            </a:r>
            <a:r>
              <a:rPr lang="pt-BR" dirty="0" smtClean="0"/>
              <a:t>perspectivas de leitura</a:t>
            </a:r>
            <a:endParaRPr lang="pt-BR" dirty="0"/>
          </a:p>
        </p:txBody>
      </p:sp>
      <p:sp>
        <p:nvSpPr>
          <p:cNvPr id="9" name="Espaço Reservado para Conteúdo 2"/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381879"/>
          </a:xfrm>
        </p:spPr>
        <p:txBody>
          <a:bodyPr>
            <a:normAutofit/>
          </a:bodyPr>
          <a:lstStyle/>
          <a:p>
            <a:pPr algn="just"/>
            <a:r>
              <a:rPr lang="pt-BR" sz="2400" dirty="0" smtClean="0"/>
              <a:t>ECO (1992) observa que é possível entender o processo de leitura como uma procura da intenção do autor, da intenção da obra ou da intenção do leitor (Semiótica da recepção).</a:t>
            </a:r>
          </a:p>
          <a:p>
            <a:pPr algn="just"/>
            <a:endParaRPr lang="pt-BR" sz="2400" dirty="0" smtClean="0"/>
          </a:p>
          <a:p>
            <a:pPr algn="just"/>
            <a:r>
              <a:rPr lang="pt-BR" sz="2400" dirty="0" smtClean="0"/>
              <a:t>Intenção do autor</a:t>
            </a:r>
          </a:p>
          <a:p>
            <a:pPr algn="just"/>
            <a:r>
              <a:rPr lang="pt-BR" sz="2400" dirty="0" smtClean="0"/>
              <a:t>Intenção da obra</a:t>
            </a:r>
          </a:p>
          <a:p>
            <a:pPr algn="just"/>
            <a:r>
              <a:rPr lang="pt-BR" sz="2400" dirty="0" smtClean="0"/>
              <a:t>Intenção do leitor</a:t>
            </a:r>
            <a:endParaRPr lang="pt-BR" sz="2400" dirty="0"/>
          </a:p>
          <a:p>
            <a:pPr marL="0" indent="0" algn="just">
              <a:buNone/>
            </a:pPr>
            <a:endParaRPr lang="pt-BR" sz="2400" dirty="0" smtClean="0"/>
          </a:p>
          <a:p>
            <a:pPr algn="just"/>
            <a:endParaRPr lang="pt-BR" sz="2400" dirty="0"/>
          </a:p>
          <a:p>
            <a:pPr algn="just"/>
            <a:endParaRPr lang="pt-BR" sz="2400" dirty="0" smtClean="0"/>
          </a:p>
          <a:p>
            <a:pPr algn="just"/>
            <a:endParaRPr lang="pt-BR" sz="2400" dirty="0"/>
          </a:p>
          <a:p>
            <a:pPr algn="just"/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19882588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 </a:t>
            </a:r>
            <a:r>
              <a:rPr lang="pt-BR" dirty="0" smtClean="0"/>
              <a:t>Três </a:t>
            </a:r>
            <a:r>
              <a:rPr lang="pt-BR" dirty="0" smtClean="0"/>
              <a:t>perspectivas de leitura</a:t>
            </a:r>
            <a:endParaRPr lang="pt-BR" dirty="0"/>
          </a:p>
        </p:txBody>
      </p:sp>
      <p:sp>
        <p:nvSpPr>
          <p:cNvPr id="9" name="Espaço Reservado para Conteúdo 2"/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381879"/>
          </a:xfrm>
        </p:spPr>
        <p:txBody>
          <a:bodyPr>
            <a:normAutofit/>
          </a:bodyPr>
          <a:lstStyle/>
          <a:p>
            <a:pPr algn="just"/>
            <a:r>
              <a:rPr lang="pt-BR" sz="2400" dirty="0" smtClean="0"/>
              <a:t>Intenção do autor = ler </a:t>
            </a:r>
            <a:r>
              <a:rPr lang="pt-BR" sz="2400" dirty="0"/>
              <a:t>torna-se um exercício de investigação empírica por meio do qual o leitor se submete à </a:t>
            </a:r>
            <a:r>
              <a:rPr lang="pt-BR" sz="2400" u="sng" dirty="0"/>
              <a:t>autoridade máxima do autor</a:t>
            </a:r>
            <a:r>
              <a:rPr lang="pt-BR" sz="2400" u="sng" dirty="0" smtClean="0"/>
              <a:t>.</a:t>
            </a:r>
          </a:p>
          <a:p>
            <a:pPr algn="just"/>
            <a:endParaRPr lang="pt-BR" sz="2400" dirty="0"/>
          </a:p>
          <a:p>
            <a:pPr algn="just"/>
            <a:r>
              <a:rPr lang="pt-BR" sz="2400" dirty="0" smtClean="0"/>
              <a:t>Intenção da obra = ler um texto significa buscar a intenção da obra, </a:t>
            </a:r>
            <a:r>
              <a:rPr lang="pt-BR" sz="2400" u="sng" dirty="0" smtClean="0"/>
              <a:t>pouco importando se o autor quis dizer isso ou aquilo em seu texto</a:t>
            </a:r>
            <a:r>
              <a:rPr lang="pt-BR" sz="2400" dirty="0" smtClean="0"/>
              <a:t>.</a:t>
            </a:r>
          </a:p>
          <a:p>
            <a:pPr marL="0" indent="0" algn="just">
              <a:buNone/>
            </a:pPr>
            <a:r>
              <a:rPr lang="pt-BR" sz="2400" dirty="0" smtClean="0"/>
              <a:t>“Fora do texto não há salvação”</a:t>
            </a:r>
            <a:endParaRPr lang="pt-BR" sz="2400" dirty="0"/>
          </a:p>
          <a:p>
            <a:pPr algn="just"/>
            <a:endParaRPr lang="pt-BR" sz="2400" dirty="0" smtClean="0"/>
          </a:p>
          <a:p>
            <a:pPr algn="just"/>
            <a:endParaRPr lang="pt-BR" sz="2400" dirty="0"/>
          </a:p>
          <a:p>
            <a:pPr marL="0" indent="0" algn="just">
              <a:buNone/>
            </a:pPr>
            <a:endParaRPr lang="pt-BR" sz="2400" dirty="0" smtClean="0"/>
          </a:p>
          <a:p>
            <a:pPr algn="just"/>
            <a:endParaRPr lang="pt-BR" sz="2400" dirty="0"/>
          </a:p>
          <a:p>
            <a:pPr algn="just"/>
            <a:endParaRPr lang="pt-BR" sz="2400" dirty="0" smtClean="0"/>
          </a:p>
          <a:p>
            <a:pPr algn="just"/>
            <a:endParaRPr lang="pt-BR" sz="2400" dirty="0"/>
          </a:p>
          <a:p>
            <a:pPr algn="just"/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1605070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 </a:t>
            </a:r>
            <a:r>
              <a:rPr lang="pt-BR" dirty="0" smtClean="0"/>
              <a:t>Três </a:t>
            </a:r>
            <a:r>
              <a:rPr lang="pt-BR" dirty="0" smtClean="0"/>
              <a:t>perspectivas de leitura</a:t>
            </a:r>
            <a:endParaRPr lang="pt-BR" dirty="0"/>
          </a:p>
        </p:txBody>
      </p:sp>
      <p:sp>
        <p:nvSpPr>
          <p:cNvPr id="9" name="Espaço Reservado para Conteúdo 2"/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381879"/>
          </a:xfrm>
        </p:spPr>
        <p:txBody>
          <a:bodyPr>
            <a:normAutofit/>
          </a:bodyPr>
          <a:lstStyle/>
          <a:p>
            <a:pPr algn="just"/>
            <a:r>
              <a:rPr lang="pt-BR" sz="2400" dirty="0" smtClean="0"/>
              <a:t>Intenção do leitor = textos que preveem várias possibilidades de leitura, isto é, já são produzidos em forma </a:t>
            </a:r>
            <a:r>
              <a:rPr lang="pt-BR" sz="2400" dirty="0" smtClean="0"/>
              <a:t>que </a:t>
            </a:r>
            <a:r>
              <a:rPr lang="pt-BR" sz="2400" dirty="0" smtClean="0"/>
              <a:t>propiciam “n” formas de combinação. </a:t>
            </a:r>
          </a:p>
          <a:p>
            <a:pPr algn="just"/>
            <a:endParaRPr lang="pt-BR" sz="2400" dirty="0"/>
          </a:p>
          <a:p>
            <a:pPr marL="0" indent="0" algn="just">
              <a:buNone/>
            </a:pPr>
            <a:r>
              <a:rPr lang="pt-BR" sz="2400" dirty="0" smtClean="0"/>
              <a:t>Durante o processo de leitura deve-se levar em conta o lugar em que o leitor se coloca, suas condições físicas e psicológicas.</a:t>
            </a:r>
          </a:p>
          <a:p>
            <a:pPr marL="0" indent="0" algn="just">
              <a:buNone/>
            </a:pPr>
            <a:endParaRPr lang="pt-BR" sz="2400" dirty="0"/>
          </a:p>
          <a:p>
            <a:pPr marL="0" indent="0" algn="just">
              <a:buNone/>
            </a:pPr>
            <a:r>
              <a:rPr lang="pt-BR" sz="2400" dirty="0" smtClean="0"/>
              <a:t>Dessa maneira, diferentes formas de interpretação podem coexistir em relação a um mesmo texto.</a:t>
            </a:r>
          </a:p>
          <a:p>
            <a:pPr algn="just"/>
            <a:endParaRPr lang="pt-BR" sz="2400" dirty="0"/>
          </a:p>
          <a:p>
            <a:pPr marL="0" indent="0" algn="just">
              <a:buNone/>
            </a:pPr>
            <a:endParaRPr lang="pt-BR" sz="2400" dirty="0" smtClean="0"/>
          </a:p>
          <a:p>
            <a:pPr algn="just"/>
            <a:endParaRPr lang="pt-BR" sz="2400" dirty="0"/>
          </a:p>
          <a:p>
            <a:pPr algn="just"/>
            <a:endParaRPr lang="pt-BR" sz="2400" dirty="0" smtClean="0"/>
          </a:p>
          <a:p>
            <a:pPr algn="just"/>
            <a:endParaRPr lang="pt-BR" sz="2400" dirty="0"/>
          </a:p>
          <a:p>
            <a:pPr algn="just"/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14117264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 </a:t>
            </a:r>
            <a:r>
              <a:rPr lang="pt-BR" dirty="0" smtClean="0"/>
              <a:t>Três </a:t>
            </a:r>
            <a:r>
              <a:rPr lang="pt-BR" dirty="0" smtClean="0"/>
              <a:t>perspectivas de leitura</a:t>
            </a:r>
            <a:endParaRPr lang="pt-BR" dirty="0"/>
          </a:p>
        </p:txBody>
      </p:sp>
      <p:sp>
        <p:nvSpPr>
          <p:cNvPr id="9" name="Espaço Reservado para Conteúdo 2"/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381879"/>
          </a:xfrm>
        </p:spPr>
        <p:txBody>
          <a:bodyPr>
            <a:normAutofit fontScale="92500"/>
          </a:bodyPr>
          <a:lstStyle/>
          <a:p>
            <a:pPr algn="just"/>
            <a:r>
              <a:rPr lang="pt-BR" sz="2400" dirty="0" smtClean="0"/>
              <a:t>Partindo de considerações sobre o autor que comenta as possíveis leituras de sua obra, Eco (1992) propõe três tipos: </a:t>
            </a:r>
          </a:p>
          <a:p>
            <a:pPr algn="just"/>
            <a:endParaRPr lang="pt-BR" sz="2400" dirty="0"/>
          </a:p>
          <a:p>
            <a:pPr marL="457200" indent="-457200" algn="just">
              <a:buFont typeface="+mj-lt"/>
              <a:buAutoNum type="arabicPeriod"/>
            </a:pPr>
            <a:r>
              <a:rPr lang="pt-BR" sz="2400" dirty="0" smtClean="0"/>
              <a:t>O perverso = considera impossível toda a leitura que não identifica o que o autor pretendeu dizer;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pt-BR" sz="2400" dirty="0" smtClean="0"/>
              <a:t>O que concede = reconhece não haver pretendido dizer o que leram em seu texto, mas acha pertinente a interpretação.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pt-BR" sz="2400" dirty="0" smtClean="0"/>
              <a:t>O que argumenta = independentemente do fato de ter querido dizer isso ou aquilo, julga inadequada a interpretação de determinado leitor por considera-la “pouco econômica”.</a:t>
            </a:r>
          </a:p>
          <a:p>
            <a:pPr marL="457200" indent="-457200" algn="just">
              <a:buFont typeface="+mj-lt"/>
              <a:buAutoNum type="arabicPeriod"/>
            </a:pPr>
            <a:endParaRPr lang="pt-BR" sz="2400" dirty="0"/>
          </a:p>
          <a:p>
            <a:pPr marL="457200" indent="-457200" algn="just">
              <a:buFont typeface="+mj-lt"/>
              <a:buAutoNum type="arabicPeriod"/>
            </a:pPr>
            <a:endParaRPr lang="pt-BR" sz="2400" dirty="0"/>
          </a:p>
          <a:p>
            <a:pPr marL="0" indent="0" algn="just">
              <a:buNone/>
            </a:pPr>
            <a:endParaRPr lang="pt-BR" sz="2400" dirty="0" smtClean="0"/>
          </a:p>
          <a:p>
            <a:pPr algn="just"/>
            <a:endParaRPr lang="pt-BR" sz="2400" dirty="0"/>
          </a:p>
          <a:p>
            <a:pPr algn="just"/>
            <a:endParaRPr lang="pt-BR" sz="2400" dirty="0" smtClean="0"/>
          </a:p>
          <a:p>
            <a:pPr algn="just"/>
            <a:endParaRPr lang="pt-BR" sz="2400" dirty="0"/>
          </a:p>
          <a:p>
            <a:pPr algn="just"/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17212563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 </a:t>
            </a:r>
            <a:r>
              <a:rPr lang="pt-BR" dirty="0" smtClean="0"/>
              <a:t>Formas </a:t>
            </a:r>
            <a:r>
              <a:rPr lang="pt-BR" dirty="0" smtClean="0"/>
              <a:t>de leitura</a:t>
            </a:r>
            <a:endParaRPr lang="pt-BR" dirty="0"/>
          </a:p>
        </p:txBody>
      </p:sp>
      <p:sp>
        <p:nvSpPr>
          <p:cNvPr id="9" name="Espaço Reservado para Conteúdo 2"/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381879"/>
          </a:xfrm>
        </p:spPr>
        <p:txBody>
          <a:bodyPr>
            <a:normAutofit fontScale="92500"/>
          </a:bodyPr>
          <a:lstStyle/>
          <a:p>
            <a:pPr algn="just"/>
            <a:r>
              <a:rPr lang="pt-BR" sz="2400" dirty="0" smtClean="0"/>
              <a:t>Por que motivo uma pessoa se põe a ler determinado texto?</a:t>
            </a:r>
          </a:p>
          <a:p>
            <a:pPr algn="just"/>
            <a:endParaRPr lang="pt-BR" sz="2400" dirty="0"/>
          </a:p>
          <a:p>
            <a:pPr algn="just"/>
            <a:r>
              <a:rPr lang="pt-BR" sz="2400" dirty="0" smtClean="0"/>
              <a:t>Leitura como fruição = busca do prazer. </a:t>
            </a:r>
            <a:r>
              <a:rPr lang="pt-BR" sz="2400" dirty="0" err="1" smtClean="0"/>
              <a:t>Ex</a:t>
            </a:r>
            <a:r>
              <a:rPr lang="pt-BR" sz="2400" dirty="0" smtClean="0"/>
              <a:t>: leitura de ficção.</a:t>
            </a:r>
          </a:p>
          <a:p>
            <a:pPr algn="just"/>
            <a:endParaRPr lang="pt-BR" sz="2400" dirty="0"/>
          </a:p>
          <a:p>
            <a:pPr algn="just"/>
            <a:r>
              <a:rPr lang="pt-BR" sz="2400" dirty="0" smtClean="0"/>
              <a:t>Leitura investigativa = o leitor procura desvendar o significado de um texto. </a:t>
            </a:r>
            <a:r>
              <a:rPr lang="pt-BR" sz="2400" dirty="0" err="1" smtClean="0"/>
              <a:t>Ex</a:t>
            </a:r>
            <a:r>
              <a:rPr lang="pt-BR" sz="2400" dirty="0" smtClean="0"/>
              <a:t>: qualquer tipo de texto.</a:t>
            </a:r>
          </a:p>
          <a:p>
            <a:pPr algn="just"/>
            <a:endParaRPr lang="pt-BR" sz="2400" dirty="0"/>
          </a:p>
          <a:p>
            <a:pPr algn="just"/>
            <a:r>
              <a:rPr lang="pt-BR" sz="2400" dirty="0" smtClean="0"/>
              <a:t>Leitura interpretativa = estabelecer diálogo com a obra, discutindo ideias, por intermédio da criação de um novo discurso. </a:t>
            </a:r>
            <a:r>
              <a:rPr lang="pt-BR" sz="2400" dirty="0" err="1" smtClean="0"/>
              <a:t>Ex</a:t>
            </a:r>
            <a:r>
              <a:rPr lang="pt-BR" sz="2400" dirty="0" smtClean="0"/>
              <a:t>: Leitura de textos científicos.</a:t>
            </a:r>
          </a:p>
          <a:p>
            <a:pPr marL="457200" indent="-457200" algn="just">
              <a:buFont typeface="+mj-lt"/>
              <a:buAutoNum type="arabicPeriod"/>
            </a:pPr>
            <a:endParaRPr lang="pt-BR" sz="2400" dirty="0"/>
          </a:p>
          <a:p>
            <a:pPr marL="457200" indent="-457200" algn="just">
              <a:buFont typeface="+mj-lt"/>
              <a:buAutoNum type="arabicPeriod"/>
            </a:pPr>
            <a:endParaRPr lang="pt-BR" sz="2400" dirty="0"/>
          </a:p>
          <a:p>
            <a:pPr marL="0" indent="0" algn="just">
              <a:buNone/>
            </a:pPr>
            <a:endParaRPr lang="pt-BR" sz="2400" dirty="0" smtClean="0"/>
          </a:p>
          <a:p>
            <a:pPr algn="just"/>
            <a:endParaRPr lang="pt-BR" sz="2400" dirty="0"/>
          </a:p>
          <a:p>
            <a:pPr algn="just"/>
            <a:endParaRPr lang="pt-BR" sz="2400" dirty="0" smtClean="0"/>
          </a:p>
          <a:p>
            <a:pPr algn="just"/>
            <a:endParaRPr lang="pt-BR" sz="2400" dirty="0"/>
          </a:p>
          <a:p>
            <a:pPr algn="just"/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12741714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 </a:t>
            </a:r>
            <a:r>
              <a:rPr lang="pt-BR" dirty="0" smtClean="0"/>
              <a:t>Formas </a:t>
            </a:r>
            <a:r>
              <a:rPr lang="pt-BR" dirty="0" smtClean="0"/>
              <a:t>de leitura</a:t>
            </a:r>
            <a:endParaRPr lang="pt-BR" dirty="0"/>
          </a:p>
        </p:txBody>
      </p:sp>
      <p:sp>
        <p:nvSpPr>
          <p:cNvPr id="9" name="Espaço Reservado para Conteúdo 2"/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381879"/>
          </a:xfrm>
        </p:spPr>
        <p:txBody>
          <a:bodyPr>
            <a:normAutofit/>
          </a:bodyPr>
          <a:lstStyle/>
          <a:p>
            <a:pPr algn="just"/>
            <a:r>
              <a:rPr lang="pt-BR" sz="2400" dirty="0" smtClean="0"/>
              <a:t>Leitura para acumular informações = leitura de jornais ou revistas (In - Conscientização do sujeito).</a:t>
            </a:r>
          </a:p>
          <a:p>
            <a:pPr algn="just"/>
            <a:endParaRPr lang="pt-BR" sz="2400" dirty="0"/>
          </a:p>
          <a:p>
            <a:pPr algn="just"/>
            <a:r>
              <a:rPr lang="pt-BR" sz="2400" dirty="0" smtClean="0"/>
              <a:t>Leitura de um texto como pretexto = falar sobre o assunto por ele abordado. (Texto para discussão de conceitos básicos, por exemplo em sala de aula)</a:t>
            </a:r>
          </a:p>
          <a:p>
            <a:pPr algn="just"/>
            <a:endParaRPr lang="pt-BR" sz="2400" dirty="0"/>
          </a:p>
          <a:p>
            <a:pPr algn="just"/>
            <a:r>
              <a:rPr lang="pt-BR" sz="2400" dirty="0" smtClean="0"/>
              <a:t>As formas de leitura dependem, portanto, dos interesses daqueles que se põem a ler.</a:t>
            </a:r>
          </a:p>
          <a:p>
            <a:pPr algn="just"/>
            <a:endParaRPr lang="pt-BR" sz="2400" dirty="0"/>
          </a:p>
          <a:p>
            <a:pPr algn="just"/>
            <a:endParaRPr lang="pt-BR" sz="2400" dirty="0" smtClean="0"/>
          </a:p>
          <a:p>
            <a:pPr algn="just"/>
            <a:endParaRPr lang="pt-BR" sz="2400" dirty="0"/>
          </a:p>
          <a:p>
            <a:pPr algn="just"/>
            <a:endParaRPr lang="pt-BR" sz="2400" dirty="0" smtClean="0"/>
          </a:p>
          <a:p>
            <a:pPr marL="457200" indent="-457200" algn="just">
              <a:buFont typeface="+mj-lt"/>
              <a:buAutoNum type="arabicPeriod"/>
            </a:pPr>
            <a:endParaRPr lang="pt-BR" sz="2400" dirty="0"/>
          </a:p>
          <a:p>
            <a:pPr marL="457200" indent="-457200" algn="just">
              <a:buFont typeface="+mj-lt"/>
              <a:buAutoNum type="arabicPeriod"/>
            </a:pPr>
            <a:endParaRPr lang="pt-BR" sz="2400" dirty="0"/>
          </a:p>
          <a:p>
            <a:pPr marL="0" indent="0" algn="just">
              <a:buNone/>
            </a:pPr>
            <a:endParaRPr lang="pt-BR" sz="2400" dirty="0" smtClean="0"/>
          </a:p>
          <a:p>
            <a:pPr algn="just"/>
            <a:endParaRPr lang="pt-BR" sz="2400" dirty="0"/>
          </a:p>
          <a:p>
            <a:pPr algn="just"/>
            <a:endParaRPr lang="pt-BR" sz="2400" dirty="0" smtClean="0"/>
          </a:p>
          <a:p>
            <a:pPr algn="just"/>
            <a:endParaRPr lang="pt-BR" sz="2400" dirty="0"/>
          </a:p>
          <a:p>
            <a:pPr algn="just"/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326621563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 </a:t>
            </a:r>
            <a:r>
              <a:rPr lang="pt-BR" dirty="0" smtClean="0"/>
              <a:t>Formas </a:t>
            </a:r>
            <a:r>
              <a:rPr lang="pt-BR" dirty="0" smtClean="0"/>
              <a:t>de leitura</a:t>
            </a:r>
            <a:endParaRPr lang="pt-BR" dirty="0"/>
          </a:p>
        </p:txBody>
      </p:sp>
      <p:sp>
        <p:nvSpPr>
          <p:cNvPr id="9" name="Espaço Reservado para Conteúdo 2"/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381879"/>
          </a:xfrm>
        </p:spPr>
        <p:txBody>
          <a:bodyPr>
            <a:normAutofit/>
          </a:bodyPr>
          <a:lstStyle/>
          <a:p>
            <a:pPr algn="just"/>
            <a:r>
              <a:rPr lang="pt-BR" sz="2400" dirty="0" smtClean="0"/>
              <a:t>O processo de interpretação do sujeito leitor será melhor toda vez que este tiver um determinado objetivo ao ler um texto. </a:t>
            </a:r>
          </a:p>
          <a:p>
            <a:pPr algn="just"/>
            <a:endParaRPr lang="pt-BR" sz="2400" dirty="0"/>
          </a:p>
          <a:p>
            <a:pPr algn="just"/>
            <a:endParaRPr lang="pt-BR" sz="2400" dirty="0" smtClean="0"/>
          </a:p>
          <a:p>
            <a:pPr algn="just"/>
            <a:endParaRPr lang="pt-BR" sz="2400" dirty="0"/>
          </a:p>
          <a:p>
            <a:pPr algn="just"/>
            <a:endParaRPr lang="pt-BR" sz="2400" dirty="0" smtClean="0"/>
          </a:p>
          <a:p>
            <a:pPr marL="457200" indent="-457200" algn="just">
              <a:buFont typeface="+mj-lt"/>
              <a:buAutoNum type="arabicPeriod"/>
            </a:pPr>
            <a:endParaRPr lang="pt-BR" sz="2400" dirty="0"/>
          </a:p>
          <a:p>
            <a:pPr marL="457200" indent="-457200" algn="just">
              <a:buFont typeface="+mj-lt"/>
              <a:buAutoNum type="arabicPeriod"/>
            </a:pPr>
            <a:endParaRPr lang="pt-BR" sz="2400" dirty="0"/>
          </a:p>
          <a:p>
            <a:pPr marL="0" indent="0" algn="just">
              <a:buNone/>
            </a:pPr>
            <a:endParaRPr lang="pt-BR" sz="2400" dirty="0" smtClean="0"/>
          </a:p>
          <a:p>
            <a:pPr algn="just"/>
            <a:endParaRPr lang="pt-BR" sz="2400" dirty="0"/>
          </a:p>
          <a:p>
            <a:pPr algn="just"/>
            <a:endParaRPr lang="pt-BR" sz="2400" dirty="0" smtClean="0"/>
          </a:p>
          <a:p>
            <a:pPr algn="just"/>
            <a:endParaRPr lang="pt-BR" sz="2400" dirty="0"/>
          </a:p>
          <a:p>
            <a:pPr algn="just"/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212524832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77333" y="609600"/>
            <a:ext cx="8865911" cy="1320800"/>
          </a:xfrm>
        </p:spPr>
        <p:txBody>
          <a:bodyPr/>
          <a:lstStyle/>
          <a:p>
            <a:r>
              <a:rPr lang="pt-BR" dirty="0" smtClean="0"/>
              <a:t>Leitura </a:t>
            </a:r>
            <a:r>
              <a:rPr lang="pt-BR" dirty="0" smtClean="0"/>
              <a:t>como conhecimento enciclopédico</a:t>
            </a:r>
            <a:endParaRPr lang="pt-BR" dirty="0"/>
          </a:p>
        </p:txBody>
      </p:sp>
      <p:sp>
        <p:nvSpPr>
          <p:cNvPr id="9" name="Espaço Reservado para Conteúdo 2"/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38187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400" dirty="0" smtClean="0"/>
              <a:t>A forma como a enciclopédia registra os hábitos e costumes dos sujeitos de um determinado grupo social se dá sob a forma de “roteiros”. </a:t>
            </a:r>
          </a:p>
          <a:p>
            <a:pPr marL="0" indent="0" algn="just">
              <a:buNone/>
            </a:pPr>
            <a:endParaRPr lang="pt-BR" sz="2400" dirty="0"/>
          </a:p>
          <a:p>
            <a:pPr marL="0" indent="0" algn="just">
              <a:buNone/>
            </a:pPr>
            <a:r>
              <a:rPr lang="pt-BR" sz="2400" dirty="0" smtClean="0"/>
              <a:t>Nesse sentidos, sua leitura seria condicionada pela forma como se constitui sua enciclopédia particular. </a:t>
            </a:r>
          </a:p>
          <a:p>
            <a:pPr marL="0" indent="0" algn="just">
              <a:buNone/>
            </a:pPr>
            <a:endParaRPr lang="pt-BR" sz="2400" dirty="0"/>
          </a:p>
          <a:p>
            <a:pPr marL="0" indent="0" algn="just">
              <a:buNone/>
            </a:pPr>
            <a:r>
              <a:rPr lang="pt-BR" sz="2400" dirty="0" smtClean="0"/>
              <a:t>Ao confrontar sua leitura com a de indivíduos de outros grupos, pode-se determinar o universo enciclopédico das interpretações possíveis de um texto.</a:t>
            </a:r>
            <a:endParaRPr lang="pt-BR" sz="2400" dirty="0"/>
          </a:p>
          <a:p>
            <a:pPr algn="just"/>
            <a:endParaRPr lang="pt-BR" sz="2400" dirty="0" smtClean="0"/>
          </a:p>
          <a:p>
            <a:pPr algn="just"/>
            <a:endParaRPr lang="pt-BR" sz="2400" dirty="0"/>
          </a:p>
          <a:p>
            <a:pPr algn="just"/>
            <a:endParaRPr lang="pt-BR" sz="2400" dirty="0" smtClean="0"/>
          </a:p>
          <a:p>
            <a:pPr marL="457200" indent="-457200" algn="just">
              <a:buFont typeface="+mj-lt"/>
              <a:buAutoNum type="arabicPeriod"/>
            </a:pPr>
            <a:endParaRPr lang="pt-BR" sz="2400" dirty="0"/>
          </a:p>
          <a:p>
            <a:pPr marL="457200" indent="-457200" algn="just">
              <a:buFont typeface="+mj-lt"/>
              <a:buAutoNum type="arabicPeriod"/>
            </a:pPr>
            <a:endParaRPr lang="pt-BR" sz="2400" dirty="0"/>
          </a:p>
          <a:p>
            <a:pPr marL="0" indent="0" algn="just">
              <a:buNone/>
            </a:pPr>
            <a:endParaRPr lang="pt-BR" sz="2400" dirty="0" smtClean="0"/>
          </a:p>
          <a:p>
            <a:pPr algn="just"/>
            <a:endParaRPr lang="pt-BR" sz="2400" dirty="0"/>
          </a:p>
          <a:p>
            <a:pPr algn="just"/>
            <a:endParaRPr lang="pt-BR" sz="2400" dirty="0" smtClean="0"/>
          </a:p>
          <a:p>
            <a:pPr algn="just"/>
            <a:endParaRPr lang="pt-BR" sz="2400" dirty="0"/>
          </a:p>
          <a:p>
            <a:pPr algn="just"/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2657790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Arnaldo Cortina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dirty="0"/>
              <a:t>Doutor pela Universidade de São Paulo (1994), Pós-doutorado na Universidade de Limoges, na França (2001 2002), Livre-docente pela Universidade Estadual Paulista Júlio de Mesquita Filho (2006) e Pós-doutorado na Universidade Paris VIII - </a:t>
            </a:r>
            <a:r>
              <a:rPr lang="pt-BR" dirty="0" err="1"/>
              <a:t>Vincennes</a:t>
            </a:r>
            <a:r>
              <a:rPr lang="pt-BR" dirty="0"/>
              <a:t> - Saint-Denis, na França (2012). Atualmente é professor do Departamento de </a:t>
            </a:r>
            <a:r>
              <a:rPr lang="pt-BR" dirty="0" err="1"/>
              <a:t>Lingüística</a:t>
            </a:r>
            <a:r>
              <a:rPr lang="pt-BR" dirty="0"/>
              <a:t>, do Programa de Pós-graduação em </a:t>
            </a:r>
            <a:r>
              <a:rPr lang="pt-BR" dirty="0" err="1"/>
              <a:t>Lingüística</a:t>
            </a:r>
            <a:r>
              <a:rPr lang="pt-BR" dirty="0"/>
              <a:t> e Língua Portuguesa e Diretor da Faculdade de Ciências e Letras da Universidade Estadual Paulista Júlio de Mesquita </a:t>
            </a:r>
            <a:r>
              <a:rPr lang="pt-BR" dirty="0" smtClean="0"/>
              <a:t>Filho, </a:t>
            </a:r>
            <a:r>
              <a:rPr lang="pt-BR" dirty="0"/>
              <a:t>campus de Araraquara. Coordenador do GPS-UNESP Grupo de Pesquisa em Semiótica da UNESP e membro pesquisador do Grupo CASA Cadernos de Semiótica Aplicada. Desenvolve pesquisa na área de semiótica e análise do discurso, com enfoque específico na questão da leitura.</a:t>
            </a: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56953" y="212166"/>
            <a:ext cx="1847850" cy="2466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2249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77333" y="609600"/>
            <a:ext cx="8865911" cy="1320800"/>
          </a:xfrm>
        </p:spPr>
        <p:txBody>
          <a:bodyPr/>
          <a:lstStyle/>
          <a:p>
            <a:r>
              <a:rPr lang="pt-BR" dirty="0" smtClean="0"/>
              <a:t>Dois </a:t>
            </a:r>
            <a:r>
              <a:rPr lang="pt-BR" dirty="0" smtClean="0"/>
              <a:t>aspectos da leitura: </a:t>
            </a:r>
            <a:r>
              <a:rPr lang="pt-BR" dirty="0" err="1" smtClean="0"/>
              <a:t>descontextualização</a:t>
            </a:r>
            <a:r>
              <a:rPr lang="pt-BR" dirty="0" smtClean="0"/>
              <a:t> e intertextualidade</a:t>
            </a:r>
            <a:endParaRPr lang="pt-BR" dirty="0"/>
          </a:p>
        </p:txBody>
      </p:sp>
      <p:sp>
        <p:nvSpPr>
          <p:cNvPr id="9" name="Espaço Reservado para Conteúdo 2"/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38187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400" dirty="0" err="1" smtClean="0"/>
              <a:t>Descontextualização</a:t>
            </a:r>
            <a:r>
              <a:rPr lang="pt-BR" sz="2400" dirty="0" smtClean="0"/>
              <a:t> = quando o leitor, para justificar seu ponto de vista em relação à interpretação de um texto, retira dele certos trechos isolados. </a:t>
            </a:r>
          </a:p>
          <a:p>
            <a:pPr marL="0" indent="0" algn="just">
              <a:buNone/>
            </a:pPr>
            <a:endParaRPr lang="pt-BR" sz="2400" dirty="0"/>
          </a:p>
          <a:p>
            <a:pPr marL="0" indent="0" algn="just">
              <a:buNone/>
            </a:pPr>
            <a:r>
              <a:rPr lang="pt-BR" sz="2400" dirty="0" smtClean="0"/>
              <a:t>Intertextualidade = são leituras de textos que, de uma forma ou de outra, constrói-se num entrecruzar de um texto com o outro. (</a:t>
            </a:r>
            <a:r>
              <a:rPr lang="pt-BR" sz="2400" dirty="0" smtClean="0"/>
              <a:t>Citação, epígrafe, paráfrase).</a:t>
            </a:r>
            <a:endParaRPr lang="pt-BR" sz="2400" dirty="0"/>
          </a:p>
          <a:p>
            <a:pPr algn="just"/>
            <a:endParaRPr lang="pt-BR" sz="2400" dirty="0" smtClean="0"/>
          </a:p>
          <a:p>
            <a:pPr algn="just"/>
            <a:endParaRPr lang="pt-BR" sz="2400" dirty="0"/>
          </a:p>
          <a:p>
            <a:pPr algn="just"/>
            <a:endParaRPr lang="pt-BR" sz="2400" dirty="0" smtClean="0"/>
          </a:p>
          <a:p>
            <a:pPr marL="457200" indent="-457200" algn="just">
              <a:buFont typeface="+mj-lt"/>
              <a:buAutoNum type="arabicPeriod"/>
            </a:pPr>
            <a:endParaRPr lang="pt-BR" sz="2400" dirty="0"/>
          </a:p>
          <a:p>
            <a:pPr marL="457200" indent="-457200" algn="just">
              <a:buFont typeface="+mj-lt"/>
              <a:buAutoNum type="arabicPeriod"/>
            </a:pPr>
            <a:endParaRPr lang="pt-BR" sz="2400" dirty="0"/>
          </a:p>
          <a:p>
            <a:pPr marL="0" indent="0" algn="just">
              <a:buNone/>
            </a:pPr>
            <a:endParaRPr lang="pt-BR" sz="2400" dirty="0" smtClean="0"/>
          </a:p>
          <a:p>
            <a:pPr algn="just"/>
            <a:endParaRPr lang="pt-BR" sz="2400" dirty="0"/>
          </a:p>
          <a:p>
            <a:pPr algn="just"/>
            <a:endParaRPr lang="pt-BR" sz="2400" dirty="0" smtClean="0"/>
          </a:p>
          <a:p>
            <a:pPr algn="just"/>
            <a:endParaRPr lang="pt-BR" sz="2400" dirty="0"/>
          </a:p>
          <a:p>
            <a:pPr algn="just"/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303488847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77333" y="609600"/>
            <a:ext cx="8865911" cy="1320800"/>
          </a:xfrm>
        </p:spPr>
        <p:txBody>
          <a:bodyPr/>
          <a:lstStyle/>
          <a:p>
            <a:r>
              <a:rPr lang="pt-BR" dirty="0" smtClean="0"/>
              <a:t>Dois </a:t>
            </a:r>
            <a:r>
              <a:rPr lang="pt-BR" dirty="0" smtClean="0"/>
              <a:t>aspectos da leitura: </a:t>
            </a:r>
            <a:r>
              <a:rPr lang="pt-BR" dirty="0" err="1" smtClean="0"/>
              <a:t>descontextualização</a:t>
            </a:r>
            <a:r>
              <a:rPr lang="pt-BR" dirty="0" smtClean="0"/>
              <a:t> e intertextualidade</a:t>
            </a:r>
            <a:endParaRPr lang="pt-BR" dirty="0"/>
          </a:p>
        </p:txBody>
      </p:sp>
      <p:sp>
        <p:nvSpPr>
          <p:cNvPr id="9" name="Espaço Reservado para Conteúdo 2"/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38187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400" dirty="0" smtClean="0"/>
              <a:t>Interpretação = requer uma relação entre a enciclopédia particular do leitor e a do texto.</a:t>
            </a:r>
          </a:p>
          <a:p>
            <a:pPr marL="0" indent="0" algn="just">
              <a:buNone/>
            </a:pPr>
            <a:endParaRPr lang="pt-BR" sz="2400" dirty="0"/>
          </a:p>
          <a:p>
            <a:pPr algn="just"/>
            <a:endParaRPr lang="pt-BR" sz="2400" dirty="0" smtClean="0"/>
          </a:p>
          <a:p>
            <a:pPr algn="just"/>
            <a:endParaRPr lang="pt-BR" sz="2400" dirty="0"/>
          </a:p>
          <a:p>
            <a:pPr algn="just"/>
            <a:endParaRPr lang="pt-BR" sz="2400" dirty="0" smtClean="0"/>
          </a:p>
          <a:p>
            <a:pPr marL="457200" indent="-457200" algn="just">
              <a:buFont typeface="+mj-lt"/>
              <a:buAutoNum type="arabicPeriod"/>
            </a:pPr>
            <a:endParaRPr lang="pt-BR" sz="2400" dirty="0"/>
          </a:p>
          <a:p>
            <a:pPr marL="457200" indent="-457200" algn="just">
              <a:buFont typeface="+mj-lt"/>
              <a:buAutoNum type="arabicPeriod"/>
            </a:pPr>
            <a:endParaRPr lang="pt-BR" sz="2400" dirty="0"/>
          </a:p>
          <a:p>
            <a:pPr marL="0" indent="0" algn="just">
              <a:buNone/>
            </a:pPr>
            <a:endParaRPr lang="pt-BR" sz="2400" dirty="0" smtClean="0"/>
          </a:p>
          <a:p>
            <a:pPr algn="just"/>
            <a:endParaRPr lang="pt-BR" sz="2400" dirty="0"/>
          </a:p>
          <a:p>
            <a:pPr algn="just"/>
            <a:endParaRPr lang="pt-BR" sz="2400" dirty="0" smtClean="0"/>
          </a:p>
          <a:p>
            <a:pPr algn="just"/>
            <a:endParaRPr lang="pt-BR" sz="2400" dirty="0"/>
          </a:p>
          <a:p>
            <a:pPr algn="just"/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21232523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 processo </a:t>
            </a:r>
            <a:r>
              <a:rPr lang="pt-BR" smtClean="0"/>
              <a:t>de leitura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sz="2400" dirty="0" smtClean="0"/>
              <a:t>A escrita como um dos veículos de comunicação humana, apresenta mecanismos de produção e leitura bastante diferenciados em relação à fala, e em determinados aspectos, bastante semelhantes. </a:t>
            </a:r>
          </a:p>
          <a:p>
            <a:pPr algn="just"/>
            <a:endParaRPr lang="pt-BR" sz="2400" dirty="0"/>
          </a:p>
          <a:p>
            <a:pPr algn="just"/>
            <a:endParaRPr lang="pt-BR" sz="2400" dirty="0" smtClean="0"/>
          </a:p>
          <a:p>
            <a:pPr algn="just"/>
            <a:r>
              <a:rPr lang="pt-BR" sz="2400" dirty="0" smtClean="0"/>
              <a:t>Falo como escrevo?</a:t>
            </a:r>
          </a:p>
          <a:p>
            <a:pPr algn="just"/>
            <a:r>
              <a:rPr lang="pt-BR" sz="2400" dirty="0" smtClean="0"/>
              <a:t>Escrevo como falo?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2436015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Leitura </a:t>
            </a:r>
            <a:r>
              <a:rPr lang="pt-BR" dirty="0" smtClean="0"/>
              <a:t>e enunciação</a:t>
            </a:r>
            <a:endParaRPr lang="pt-BR" dirty="0"/>
          </a:p>
        </p:txBody>
      </p:sp>
      <p:sp>
        <p:nvSpPr>
          <p:cNvPr id="5" name="CaixaDeTexto 4"/>
          <p:cNvSpPr txBox="1"/>
          <p:nvPr/>
        </p:nvSpPr>
        <p:spPr>
          <a:xfrm>
            <a:off x="3825026" y="1941848"/>
            <a:ext cx="2743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 smtClean="0"/>
              <a:t>ENUNCIAÇÃO</a:t>
            </a:r>
            <a:endParaRPr lang="pt-BR" sz="3200" dirty="0"/>
          </a:p>
        </p:txBody>
      </p:sp>
      <p:sp>
        <p:nvSpPr>
          <p:cNvPr id="6" name="CaixaDeTexto 5"/>
          <p:cNvSpPr txBox="1"/>
          <p:nvPr/>
        </p:nvSpPr>
        <p:spPr>
          <a:xfrm>
            <a:off x="677334" y="3022379"/>
            <a:ext cx="27560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Enunciador</a:t>
            </a:r>
          </a:p>
          <a:p>
            <a:pPr algn="ctr"/>
            <a:r>
              <a:rPr lang="pt-BR" dirty="0"/>
              <a:t> </a:t>
            </a:r>
            <a:r>
              <a:rPr lang="pt-BR" dirty="0" smtClean="0"/>
              <a:t>(Gerador/Narrador)</a:t>
            </a:r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6857735" y="2992069"/>
            <a:ext cx="27839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Enunciatário</a:t>
            </a:r>
          </a:p>
          <a:p>
            <a:pPr algn="ctr"/>
            <a:r>
              <a:rPr lang="pt-BR" dirty="0" smtClean="0"/>
              <a:t>(Receptor – Leitor real)</a:t>
            </a:r>
            <a:endParaRPr lang="pt-BR" dirty="0"/>
          </a:p>
        </p:txBody>
      </p:sp>
      <p:cxnSp>
        <p:nvCxnSpPr>
          <p:cNvPr id="10" name="Conector reto 9"/>
          <p:cNvCxnSpPr/>
          <p:nvPr/>
        </p:nvCxnSpPr>
        <p:spPr>
          <a:xfrm>
            <a:off x="3433413" y="3182275"/>
            <a:ext cx="3134813" cy="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84646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Leitura </a:t>
            </a:r>
            <a:r>
              <a:rPr lang="pt-BR" dirty="0" smtClean="0"/>
              <a:t>e interpretação</a:t>
            </a:r>
            <a:endParaRPr lang="pt-BR" dirty="0"/>
          </a:p>
        </p:txBody>
      </p:sp>
      <p:sp>
        <p:nvSpPr>
          <p:cNvPr id="9" name="Espaço Reservado para Conteúdo 2"/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3880773"/>
          </a:xfrm>
        </p:spPr>
        <p:txBody>
          <a:bodyPr>
            <a:normAutofit/>
          </a:bodyPr>
          <a:lstStyle/>
          <a:p>
            <a:pPr algn="just"/>
            <a:r>
              <a:rPr lang="pt-BR" sz="2400" dirty="0" smtClean="0"/>
              <a:t>A leitura pode ser entendida como um processo de interpretação.</a:t>
            </a:r>
          </a:p>
          <a:p>
            <a:pPr algn="just"/>
            <a:endParaRPr lang="pt-BR" sz="2400" dirty="0"/>
          </a:p>
          <a:p>
            <a:pPr algn="just"/>
            <a:r>
              <a:rPr lang="pt-BR" sz="2400" dirty="0" smtClean="0"/>
              <a:t>Uma mensagem elaborada por um determinado sujeito em uma dada língua deverá ser entendida por um outro sujeito, o qual, por meio do entrelaçamento de seu universo de consciência discursiva com o texto lido, construirá um novo texto.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57760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Leitura </a:t>
            </a:r>
            <a:r>
              <a:rPr lang="pt-BR" dirty="0" smtClean="0"/>
              <a:t>e interpretação</a:t>
            </a:r>
            <a:endParaRPr lang="pt-BR" dirty="0"/>
          </a:p>
        </p:txBody>
      </p:sp>
      <p:sp>
        <p:nvSpPr>
          <p:cNvPr id="9" name="Espaço Reservado para Conteúdo 2"/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3880773"/>
          </a:xfrm>
        </p:spPr>
        <p:txBody>
          <a:bodyPr>
            <a:normAutofit/>
          </a:bodyPr>
          <a:lstStyle/>
          <a:p>
            <a:pPr algn="just"/>
            <a:r>
              <a:rPr lang="pt-BR" sz="2400" dirty="0" smtClean="0"/>
              <a:t>FALANTE = pessoa que possui uma soma de discursos, pois entra em contato com as mais variadas formas de organização discursiva.</a:t>
            </a:r>
          </a:p>
          <a:p>
            <a:pPr algn="just"/>
            <a:endParaRPr lang="pt-BR" sz="2400" dirty="0"/>
          </a:p>
          <a:p>
            <a:pPr algn="just"/>
            <a:r>
              <a:rPr lang="pt-BR" sz="2400" dirty="0" smtClean="0"/>
              <a:t>SUJEITO CULTURAL = durante o ato de leitura, um sujeito pode interpretar o texto de acordo com sua experiência de mundo, isto é, de sua configuração como </a:t>
            </a:r>
            <a:r>
              <a:rPr lang="pt-BR" sz="2400" u="sng" dirty="0" smtClean="0"/>
              <a:t>sujeito social</a:t>
            </a:r>
            <a:r>
              <a:rPr lang="pt-BR" sz="2400" dirty="0" smtClean="0"/>
              <a:t>. 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3274211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Leitura </a:t>
            </a:r>
            <a:r>
              <a:rPr lang="pt-BR" dirty="0" smtClean="0"/>
              <a:t>e interpretação</a:t>
            </a:r>
            <a:endParaRPr lang="pt-BR" dirty="0"/>
          </a:p>
        </p:txBody>
      </p:sp>
      <p:sp>
        <p:nvSpPr>
          <p:cNvPr id="9" name="Espaço Reservado para Conteúdo 2"/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388077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400" dirty="0" smtClean="0"/>
              <a:t>CONTEXTOS</a:t>
            </a:r>
          </a:p>
          <a:p>
            <a:pPr algn="just"/>
            <a:endParaRPr lang="pt-BR" sz="2400" dirty="0"/>
          </a:p>
          <a:p>
            <a:pPr algn="just"/>
            <a:r>
              <a:rPr lang="pt-BR" sz="2400" dirty="0" smtClean="0"/>
              <a:t>CONTEXTO INTERIOR = aquilo que a superfície verbal do texto de leitura diz, o que está inscrito nela.</a:t>
            </a:r>
          </a:p>
          <a:p>
            <a:pPr algn="just"/>
            <a:endParaRPr lang="pt-BR" sz="2400" dirty="0"/>
          </a:p>
          <a:p>
            <a:pPr algn="just"/>
            <a:r>
              <a:rPr lang="pt-BR" sz="2400" dirty="0" smtClean="0"/>
              <a:t>CONTEXTO EXTERIOR = não tem a presença assegurada pelo texto; é necessário que se busquem essas informações em outros textos (verbais ou não).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5216991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 </a:t>
            </a:r>
            <a:r>
              <a:rPr lang="pt-BR" dirty="0" smtClean="0"/>
              <a:t>Discutindo </a:t>
            </a:r>
            <a:r>
              <a:rPr lang="pt-BR" dirty="0" smtClean="0"/>
              <a:t>a noção de contexto</a:t>
            </a:r>
            <a:endParaRPr lang="pt-BR" dirty="0"/>
          </a:p>
        </p:txBody>
      </p:sp>
      <p:sp>
        <p:nvSpPr>
          <p:cNvPr id="9" name="Espaço Reservado para Conteúdo 2"/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3880773"/>
          </a:xfrm>
        </p:spPr>
        <p:txBody>
          <a:bodyPr>
            <a:normAutofit/>
          </a:bodyPr>
          <a:lstStyle/>
          <a:p>
            <a:pPr algn="just"/>
            <a:r>
              <a:rPr lang="pt-BR" sz="2400" dirty="0" smtClean="0"/>
              <a:t>Contexto situacional = característico dos atos de comunicação em que o enunciado é compreendido a partir dos “traços contextuais relevantes”.</a:t>
            </a:r>
          </a:p>
          <a:p>
            <a:pPr algn="just"/>
            <a:endParaRPr lang="pt-BR" sz="2400" dirty="0" smtClean="0"/>
          </a:p>
          <a:p>
            <a:pPr algn="just"/>
            <a:r>
              <a:rPr lang="pt-BR" sz="2400" dirty="0" smtClean="0"/>
              <a:t>O contexto de um enunciado vai sendo estabelecido na medida em que se desenvolve.</a:t>
            </a:r>
            <a:endParaRPr lang="pt-BR" sz="2400" dirty="0"/>
          </a:p>
          <a:p>
            <a:pPr marL="0" indent="0" algn="just">
              <a:buNone/>
            </a:pPr>
            <a:r>
              <a:rPr lang="pt-BR" sz="2400" dirty="0" smtClean="0"/>
              <a:t>Desenvolvimento do diálogo</a:t>
            </a:r>
          </a:p>
          <a:p>
            <a:pPr marL="0" indent="0" algn="just">
              <a:buNone/>
            </a:pPr>
            <a:r>
              <a:rPr lang="pt-BR" sz="2400" dirty="0" smtClean="0"/>
              <a:t>LYONS (1979) 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8433355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 </a:t>
            </a:r>
            <a:r>
              <a:rPr lang="pt-BR" dirty="0" smtClean="0"/>
              <a:t>Discutindo </a:t>
            </a:r>
            <a:r>
              <a:rPr lang="pt-BR" dirty="0" smtClean="0"/>
              <a:t>a noção de contexto</a:t>
            </a:r>
            <a:endParaRPr lang="pt-BR" dirty="0"/>
          </a:p>
        </p:txBody>
      </p:sp>
      <p:sp>
        <p:nvSpPr>
          <p:cNvPr id="9" name="Espaço Reservado para Conteúdo 2"/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3880773"/>
          </a:xfrm>
        </p:spPr>
        <p:txBody>
          <a:bodyPr>
            <a:normAutofit/>
          </a:bodyPr>
          <a:lstStyle/>
          <a:p>
            <a:pPr algn="just"/>
            <a:r>
              <a:rPr lang="pt-BR" sz="2400" dirty="0" smtClean="0"/>
              <a:t>Já segundo </a:t>
            </a:r>
            <a:r>
              <a:rPr lang="pt-BR" sz="2400" dirty="0" err="1" smtClean="0"/>
              <a:t>Greimas</a:t>
            </a:r>
            <a:r>
              <a:rPr lang="pt-BR" sz="2400" dirty="0" smtClean="0"/>
              <a:t> e </a:t>
            </a:r>
            <a:r>
              <a:rPr lang="pt-BR" sz="2400" dirty="0" err="1" smtClean="0"/>
              <a:t>Courtés</a:t>
            </a:r>
            <a:r>
              <a:rPr lang="pt-BR" sz="2400" dirty="0" smtClean="0"/>
              <a:t>, o contexto deve ser entendido como uma conjunção que se estabelece entre um determinado texto e os outros que o precedem, que o seguem e no qual está contido. </a:t>
            </a:r>
          </a:p>
          <a:p>
            <a:pPr algn="just"/>
            <a:endParaRPr lang="pt-BR" sz="2400" dirty="0"/>
          </a:p>
          <a:p>
            <a:pPr algn="just"/>
            <a:r>
              <a:rPr lang="pt-BR" sz="2400" u="sng" dirty="0" smtClean="0"/>
              <a:t>Da inter-relação entre os vários textos é que se dá a significação de um texto. </a:t>
            </a:r>
          </a:p>
          <a:p>
            <a:pPr algn="just"/>
            <a:endParaRPr lang="pt-BR" sz="2400" dirty="0"/>
          </a:p>
          <a:p>
            <a:pPr algn="just"/>
            <a:endParaRPr lang="pt-BR" sz="2400" dirty="0" smtClean="0"/>
          </a:p>
          <a:p>
            <a:pPr algn="just"/>
            <a:endParaRPr lang="pt-BR" sz="2400" dirty="0"/>
          </a:p>
          <a:p>
            <a:pPr algn="just"/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589781690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do">
  <a:themeElements>
    <a:clrScheme name="Facetado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do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d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147</TotalTime>
  <Words>1193</Words>
  <Application>Microsoft Office PowerPoint</Application>
  <PresentationFormat>Personalizar</PresentationFormat>
  <Paragraphs>177</Paragraphs>
  <Slides>21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21</vt:i4>
      </vt:variant>
    </vt:vector>
  </HeadingPairs>
  <TitlesOfParts>
    <vt:vector size="22" baseType="lpstr">
      <vt:lpstr>Facetado</vt:lpstr>
      <vt:lpstr>Determinações sobre o processo de leitura</vt:lpstr>
      <vt:lpstr>Arnaldo Cortina</vt:lpstr>
      <vt:lpstr>O processo de leitura</vt:lpstr>
      <vt:lpstr>Leitura e enunciação</vt:lpstr>
      <vt:lpstr>Leitura e interpretação</vt:lpstr>
      <vt:lpstr>Leitura e interpretação</vt:lpstr>
      <vt:lpstr>Leitura e interpretação</vt:lpstr>
      <vt:lpstr> Discutindo a noção de contexto</vt:lpstr>
      <vt:lpstr> Discutindo a noção de contexto</vt:lpstr>
      <vt:lpstr> Discutindo a noção de contexto</vt:lpstr>
      <vt:lpstr> Discutindo a noção de contexto</vt:lpstr>
      <vt:lpstr> Três perspectivas de leitura</vt:lpstr>
      <vt:lpstr> Três perspectivas de leitura</vt:lpstr>
      <vt:lpstr> Três perspectivas de leitura</vt:lpstr>
      <vt:lpstr> Três perspectivas de leitura</vt:lpstr>
      <vt:lpstr> Formas de leitura</vt:lpstr>
      <vt:lpstr> Formas de leitura</vt:lpstr>
      <vt:lpstr> Formas de leitura</vt:lpstr>
      <vt:lpstr>Leitura como conhecimento enciclopédico</vt:lpstr>
      <vt:lpstr>Dois aspectos da leitura: descontextualização e intertextualidade</vt:lpstr>
      <vt:lpstr>Dois aspectos da leitura: descontextualização e intertextualidade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Determinações sobre o processo de leitura</dc:title>
  <dc:creator>User</dc:creator>
  <cp:lastModifiedBy>admcbd</cp:lastModifiedBy>
  <cp:revision>23</cp:revision>
  <dcterms:created xsi:type="dcterms:W3CDTF">2015-04-06T02:51:35Z</dcterms:created>
  <dcterms:modified xsi:type="dcterms:W3CDTF">2017-04-26T21:49:21Z</dcterms:modified>
</cp:coreProperties>
</file>