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9" r:id="rId4"/>
    <p:sldId id="271" r:id="rId5"/>
    <p:sldId id="284" r:id="rId6"/>
    <p:sldId id="285" r:id="rId7"/>
    <p:sldId id="272" r:id="rId8"/>
    <p:sldId id="273" r:id="rId9"/>
    <p:sldId id="274" r:id="rId10"/>
    <p:sldId id="278" r:id="rId11"/>
    <p:sldId id="279" r:id="rId12"/>
    <p:sldId id="256" r:id="rId13"/>
    <p:sldId id="286" r:id="rId14"/>
    <p:sldId id="263" r:id="rId15"/>
    <p:sldId id="275" r:id="rId16"/>
    <p:sldId id="280" r:id="rId17"/>
    <p:sldId id="289" r:id="rId18"/>
    <p:sldId id="260" r:id="rId19"/>
    <p:sldId id="281" r:id="rId20"/>
    <p:sldId id="261" r:id="rId21"/>
    <p:sldId id="264" r:id="rId22"/>
    <p:sldId id="283" r:id="rId23"/>
    <p:sldId id="265" r:id="rId24"/>
    <p:sldId id="276" r:id="rId25"/>
    <p:sldId id="282" r:id="rId26"/>
    <p:sldId id="257" r:id="rId27"/>
    <p:sldId id="288" r:id="rId28"/>
    <p:sldId id="268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F1DA-23C2-49D7-B1BC-160E91CC4DE6}" type="datetimeFigureOut">
              <a:rPr lang="pt-BR" smtClean="0"/>
              <a:pPr/>
              <a:t>26/09/2022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272-1E15-4630-BAFB-0FDC1727A1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F1DA-23C2-49D7-B1BC-160E91CC4DE6}" type="datetimeFigureOut">
              <a:rPr lang="pt-BR" smtClean="0"/>
              <a:pPr/>
              <a:t>26/09/2022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272-1E15-4630-BAFB-0FDC1727A1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F1DA-23C2-49D7-B1BC-160E91CC4DE6}" type="datetimeFigureOut">
              <a:rPr lang="pt-BR" smtClean="0"/>
              <a:pPr/>
              <a:t>26/09/2022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272-1E15-4630-BAFB-0FDC1727A1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F1DA-23C2-49D7-B1BC-160E91CC4DE6}" type="datetimeFigureOut">
              <a:rPr lang="pt-BR" smtClean="0"/>
              <a:pPr/>
              <a:t>26/09/2022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272-1E15-4630-BAFB-0FDC1727A1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F1DA-23C2-49D7-B1BC-160E91CC4DE6}" type="datetimeFigureOut">
              <a:rPr lang="pt-BR" smtClean="0"/>
              <a:pPr/>
              <a:t>26/09/2022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272-1E15-4630-BAFB-0FDC1727A1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F1DA-23C2-49D7-B1BC-160E91CC4DE6}" type="datetimeFigureOut">
              <a:rPr lang="pt-BR" smtClean="0"/>
              <a:pPr/>
              <a:t>26/09/2022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272-1E15-4630-BAFB-0FDC1727A1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F1DA-23C2-49D7-B1BC-160E91CC4DE6}" type="datetimeFigureOut">
              <a:rPr lang="pt-BR" smtClean="0"/>
              <a:pPr/>
              <a:t>26/09/2022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272-1E15-4630-BAFB-0FDC1727A1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F1DA-23C2-49D7-B1BC-160E91CC4DE6}" type="datetimeFigureOut">
              <a:rPr lang="pt-BR" smtClean="0"/>
              <a:pPr/>
              <a:t>26/09/2022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272-1E15-4630-BAFB-0FDC1727A1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F1DA-23C2-49D7-B1BC-160E91CC4DE6}" type="datetimeFigureOut">
              <a:rPr lang="pt-BR" smtClean="0"/>
              <a:pPr/>
              <a:t>26/09/2022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272-1E15-4630-BAFB-0FDC1727A1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F1DA-23C2-49D7-B1BC-160E91CC4DE6}" type="datetimeFigureOut">
              <a:rPr lang="pt-BR" smtClean="0"/>
              <a:pPr/>
              <a:t>26/09/2022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272-1E15-4630-BAFB-0FDC1727A1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F1DA-23C2-49D7-B1BC-160E91CC4DE6}" type="datetimeFigureOut">
              <a:rPr lang="pt-BR" smtClean="0"/>
              <a:pPr/>
              <a:t>26/09/2022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272-1E15-4630-BAFB-0FDC1727A1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8F1DA-23C2-49D7-B1BC-160E91CC4DE6}" type="datetimeFigureOut">
              <a:rPr lang="pt-BR" smtClean="0"/>
              <a:pPr/>
              <a:t>26/09/2022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C7272-1E15-4630-BAFB-0FDC1727A1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ttes.cnpq.br/0133020243918631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668D62-742B-447F-A9CC-03C4F1B7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REDES DE ATENÇÃO À SAÚDE NO SUS 	</a:t>
            </a:r>
            <a:br>
              <a:rPr lang="pt-BR" sz="3600" b="1" dirty="0" smtClean="0"/>
            </a:br>
            <a:r>
              <a:rPr lang="pt-BR" sz="3600" b="1" dirty="0" smtClean="0"/>
              <a:t>E</a:t>
            </a:r>
            <a:br>
              <a:rPr lang="pt-BR" sz="3600" b="1" dirty="0" smtClean="0"/>
            </a:br>
            <a:r>
              <a:rPr lang="pt-BR" sz="3600" b="1" dirty="0" smtClean="0"/>
              <a:t> FONOAUDIOLOGIA</a:t>
            </a:r>
            <a:endParaRPr lang="pt-BR" sz="3600" b="1" dirty="0"/>
          </a:p>
        </p:txBody>
      </p:sp>
      <p:pic>
        <p:nvPicPr>
          <p:cNvPr id="1026" name="Picture 2" descr="Resultado de imagem para sus">
            <a:extLst>
              <a:ext uri="{FF2B5EF4-FFF2-40B4-BE49-F238E27FC236}">
                <a16:creationId xmlns="" xmlns:a16="http://schemas.microsoft.com/office/drawing/2014/main" id="{9AF1C228-7304-4C79-88D4-7B6F855F86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0378"/>
            <a:ext cx="4376566" cy="23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m para FONOAUDIOLOGIA">
            <a:extLst>
              <a:ext uri="{FF2B5EF4-FFF2-40B4-BE49-F238E27FC236}">
                <a16:creationId xmlns="" xmlns:a16="http://schemas.microsoft.com/office/drawing/2014/main" id="{6A1A5213-10C4-4BC8-BB9B-1A972D0B9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Resultado de imagem para FONOAUDIOLOGIA">
            <a:extLst>
              <a:ext uri="{FF2B5EF4-FFF2-40B4-BE49-F238E27FC236}">
                <a16:creationId xmlns="" xmlns:a16="http://schemas.microsoft.com/office/drawing/2014/main" id="{BE9F6478-9FA6-4D6C-B2C9-C69FC304E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66" y="1590489"/>
            <a:ext cx="4818004" cy="39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889B3AC-EF5D-42E1-AF5C-CE230F72A501}"/>
              </a:ext>
            </a:extLst>
          </p:cNvPr>
          <p:cNvSpPr txBox="1"/>
          <p:nvPr/>
        </p:nvSpPr>
        <p:spPr>
          <a:xfrm>
            <a:off x="1331640" y="5572311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Dra. </a:t>
            </a:r>
            <a:r>
              <a:rPr lang="pt-BR" b="1" dirty="0" err="1"/>
              <a:t>Edinalva</a:t>
            </a:r>
            <a:r>
              <a:rPr lang="pt-BR" b="1" dirty="0"/>
              <a:t> Neves </a:t>
            </a:r>
            <a:r>
              <a:rPr lang="pt-BR" b="1" dirty="0" smtClean="0"/>
              <a:t>Nascimento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593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1800" b="1" dirty="0">
                <a:solidFill>
                  <a:srgbClr val="FF0000"/>
                </a:solidFill>
              </a:rPr>
              <a:t>REDE CEGONHA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b="1" cap="all" dirty="0"/>
              <a:t>PORTARIA Nº 1.459, DE 24 DE JUNHO DE 2011</a:t>
            </a:r>
            <a:br>
              <a:rPr lang="pt-BR" sz="1800" b="1" cap="all" dirty="0"/>
            </a:br>
            <a:r>
              <a:rPr lang="pt-BR" sz="1800" b="1" i="1" dirty="0"/>
              <a:t>Institui, no âmbito do Sistema Único de Saúde - SUS - a Rede </a:t>
            </a:r>
            <a:r>
              <a:rPr lang="pt-BR" sz="1800" b="1" i="1" dirty="0" smtClean="0"/>
              <a:t>Cegonha</a:t>
            </a:r>
            <a:r>
              <a:rPr lang="pt-BR" b="1" i="1" dirty="0"/>
              <a:t/>
            </a:r>
            <a:br>
              <a:rPr lang="pt-BR" b="1" i="1" dirty="0"/>
            </a:b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56084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REDE </a:t>
            </a:r>
            <a:r>
              <a:rPr lang="pt-BR" sz="3600" b="1" dirty="0" smtClean="0">
                <a:solidFill>
                  <a:srgbClr val="FF0000"/>
                </a:solidFill>
              </a:rPr>
              <a:t>CEGONHA E FONOAUDIOLOGIA</a:t>
            </a:r>
            <a:r>
              <a:rPr lang="pt-BR" sz="4000" b="1" dirty="0" smtClean="0">
                <a:solidFill>
                  <a:srgbClr val="FF0000"/>
                </a:solidFill>
              </a:rPr>
              <a:t/>
            </a:r>
            <a:br>
              <a:rPr lang="pt-BR" sz="4000" b="1" dirty="0" smtClean="0">
                <a:solidFill>
                  <a:srgbClr val="FF0000"/>
                </a:solidFill>
              </a:rPr>
            </a:br>
            <a:r>
              <a:rPr lang="pt-BR" sz="1600" b="1" cap="all" dirty="0"/>
              <a:t>PORTARIA Nº 1.459, DE 24 DE JUNHO DE 2011</a:t>
            </a:r>
            <a:br>
              <a:rPr lang="pt-BR" sz="1600" b="1" cap="all" dirty="0"/>
            </a:br>
            <a:r>
              <a:rPr lang="pt-BR" sz="1600" b="1" i="1" dirty="0"/>
              <a:t>Institui, no âmbito do Sistema Único de Saúde - SUS - a Rede Cegonha.</a:t>
            </a:r>
            <a:br>
              <a:rPr lang="pt-BR" sz="1600" b="1" i="1" dirty="0"/>
            </a:b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9700" y="1412776"/>
            <a:ext cx="85647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t-BR" sz="2400" b="1" dirty="0" smtClean="0"/>
              <a:t> Acompanhamento do </a:t>
            </a:r>
            <a:r>
              <a:rPr lang="pt-BR" sz="2400" b="1" dirty="0" err="1" smtClean="0"/>
              <a:t>pré</a:t>
            </a:r>
            <a:r>
              <a:rPr lang="pt-BR" sz="2400" b="1" dirty="0" smtClean="0"/>
              <a:t> natal e pós natal de bebês saudáveis, de risco ou com comprometimentos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t-BR" sz="2400" b="1" dirty="0" smtClean="0"/>
              <a:t>Apoio ao aleitamento materno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t-BR" sz="2400" b="1" dirty="0" smtClean="0"/>
              <a:t>Apoio ao desenvolvimento das habilidades de alimentação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t-BR" sz="2400" b="1" dirty="0" smtClean="0"/>
              <a:t>Apoio ao desenvolvimento das habilidades de comunicação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t-BR" sz="2400" b="1" dirty="0" smtClean="0"/>
              <a:t>Triagem Auditiva Neonatal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t-BR" sz="2400" b="1" dirty="0" smtClean="0"/>
              <a:t>Teste da Linguinha</a:t>
            </a:r>
          </a:p>
          <a:p>
            <a:pPr>
              <a:buFont typeface="Arial" pitchFamily="34" charset="0"/>
              <a:buChar char="•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030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594928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http://www.marilia.unesp.br/#!/noticia/2062/</a:t>
            </a:r>
            <a:r>
              <a:rPr lang="pt-BR" sz="1600" b="1" dirty="0" err="1"/>
              <a:t>estagiarios-de-fonoaudiologia-participam-do-agosto-dourado</a:t>
            </a:r>
            <a:r>
              <a:rPr lang="pt-BR" sz="1600" b="1" dirty="0"/>
              <a:t>/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365104" cy="431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ennascimento\Downloads\IMG_20170828_113550811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656"/>
            <a:ext cx="3347864" cy="5959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64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REDE DE ATENÇÃO PSICOSSOCIAL</a:t>
            </a:r>
          </a:p>
        </p:txBody>
      </p:sp>
      <p:pic>
        <p:nvPicPr>
          <p:cNvPr id="6" name="Espaço Reservado para Conteúdo 5" descr="RA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3349" y="1052736"/>
            <a:ext cx="7752592" cy="5102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44882" cy="59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0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661" y="47667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REDE </a:t>
            </a: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ATENÇÃO PSICOSSOCIAL E </a:t>
            </a:r>
            <a:b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FONOAUDIOLOGIA</a:t>
            </a:r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1400" b="1" cap="all" dirty="0"/>
              <a:t>PORTARIA Nº 3.088, DE 23 DE DEZEMBRO DE 2011(*)</a:t>
            </a:r>
            <a:br>
              <a:rPr lang="pt-BR" sz="1400" b="1" cap="all" dirty="0"/>
            </a:br>
            <a:r>
              <a:rPr lang="pt-BR" sz="1400" b="1" i="1" dirty="0"/>
              <a:t>Institui a Rede de Atenção Psicossocial para pessoas com sofrimento ou transtorno mental e com necessidades decorrentes do uso de crack, álcool e outras drogas, no âmbito do Sistema Único de Saúde (SUS).</a:t>
            </a:r>
            <a:br>
              <a:rPr lang="pt-BR" sz="1400" b="1" i="1" dirty="0"/>
            </a:br>
            <a:r>
              <a:rPr lang="pt-BR" sz="1600" b="1" i="1" dirty="0" smtClean="0"/>
              <a:t>.</a:t>
            </a:r>
            <a:r>
              <a:rPr lang="pt-BR" sz="1600" b="1" i="1" dirty="0"/>
              <a:t/>
            </a:r>
            <a:br>
              <a:rPr lang="pt-BR" sz="1600" b="1" i="1" dirty="0"/>
            </a:b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9700" y="1412776"/>
            <a:ext cx="85647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prstClr val="black"/>
                </a:solidFill>
              </a:rPr>
              <a:t> </a:t>
            </a:r>
            <a:r>
              <a:rPr lang="pt-BR" sz="2400" b="1" dirty="0" err="1" smtClean="0">
                <a:solidFill>
                  <a:prstClr val="black"/>
                </a:solidFill>
              </a:rPr>
              <a:t>Matriciamento</a:t>
            </a:r>
            <a:r>
              <a:rPr lang="pt-BR" sz="2400" b="1" dirty="0" smtClean="0">
                <a:solidFill>
                  <a:prstClr val="black"/>
                </a:solidFill>
              </a:rPr>
              <a:t> e intervenções juntos às populações em vulnerabilidades sociais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prstClr val="black"/>
                </a:solidFill>
              </a:rPr>
              <a:t>Promoção da saúde mental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prstClr val="black"/>
                </a:solidFill>
              </a:rPr>
              <a:t>Prevenção da segregação e isolamento social por meio de estratégias facilitadoras de comunicação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pt-BR" sz="2400" b="1" dirty="0" smtClean="0">
                <a:solidFill>
                  <a:prstClr val="black"/>
                </a:solidFill>
              </a:rPr>
              <a:t>Acolhimento, convivência e inclusão social, mediando a comunicação</a:t>
            </a:r>
          </a:p>
          <a:p>
            <a:pPr>
              <a:buFont typeface="Arial" pitchFamily="34" charset="0"/>
              <a:buChar char="•"/>
            </a:pPr>
            <a:endParaRPr lang="pt-B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nnascimento\Downloads\IMG_20170822_083925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60754" cy="3573016"/>
          </a:xfrm>
          <a:prstGeom prst="rect">
            <a:avLst/>
          </a:prstGeom>
          <a:noFill/>
        </p:spPr>
      </p:pic>
      <p:pic>
        <p:nvPicPr>
          <p:cNvPr id="3075" name="Picture 3" descr="C:\Users\ennascimento\Downloads\IMG_20170822_085918050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29334"/>
            <a:ext cx="5622051" cy="3628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59216" cy="778098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rgbClr val="00B050"/>
                </a:solidFill>
              </a:rPr>
              <a:t>REDE DE URGÊNCIA E </a:t>
            </a:r>
            <a:r>
              <a:rPr lang="pt-BR" sz="4000" b="1" dirty="0" smtClean="0">
                <a:solidFill>
                  <a:srgbClr val="00B050"/>
                </a:solidFill>
              </a:rPr>
              <a:t>EMERGÊNCIA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b="1" cap="all" dirty="0"/>
              <a:t>PORTARIA Nº 963, DE 27 DE MAIO DE 2013</a:t>
            </a:r>
            <a:br>
              <a:rPr lang="pt-BR" sz="2200" b="1" cap="all" dirty="0"/>
            </a:br>
            <a:r>
              <a:rPr lang="pt-BR" sz="1600" b="1" i="1" dirty="0"/>
              <a:t>Redefine a Atenção Domiciliar no âmbito do Sistema Único de </a:t>
            </a:r>
            <a:r>
              <a:rPr lang="pt-BR" sz="2000" b="1" i="1" dirty="0"/>
              <a:t>Saúde (SUS).</a:t>
            </a:r>
            <a:br>
              <a:rPr lang="pt-BR" sz="2000" b="1" i="1" dirty="0"/>
            </a:br>
            <a:endParaRPr lang="pt-BR" sz="2000" dirty="0"/>
          </a:p>
        </p:txBody>
      </p:sp>
      <p:pic>
        <p:nvPicPr>
          <p:cNvPr id="4" name="Espaço Reservado para Conteúdo 3" descr="REDE+DE+ATENÇÃO+ÀS+URGÊNCI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12226"/>
            <a:ext cx="6264696" cy="4698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92888" cy="1224136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rgbClr val="00B050"/>
                </a:solidFill>
              </a:rPr>
              <a:t>REDE DE URGÊNCIA E </a:t>
            </a:r>
            <a:r>
              <a:rPr lang="pt-BR" sz="4000" b="1" dirty="0" smtClean="0">
                <a:solidFill>
                  <a:srgbClr val="00B050"/>
                </a:solidFill>
              </a:rPr>
              <a:t>EMERGÊNCIA E FONOAUDIOLOGIA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b="1" cap="all" dirty="0"/>
              <a:t>PORTARIA Nº 963, DE 27 DE MAIO DE 2013</a:t>
            </a:r>
            <a:br>
              <a:rPr lang="pt-BR" sz="2200" b="1" cap="all" dirty="0"/>
            </a:br>
            <a:r>
              <a:rPr lang="pt-BR" sz="1600" b="1" i="1" dirty="0"/>
              <a:t>Redefine a Atenção Domiciliar no âmbito do Sistema Único de </a:t>
            </a:r>
            <a:r>
              <a:rPr lang="pt-BR" sz="2000" b="1" i="1" dirty="0"/>
              <a:t>Saúde (SUS).</a:t>
            </a:r>
            <a:br>
              <a:rPr lang="pt-BR" sz="2000" b="1" i="1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pt-BR" sz="2400" dirty="0" smtClean="0"/>
              <a:t>Avaliação e reabilitação </a:t>
            </a:r>
            <a:r>
              <a:rPr lang="pt-BR" sz="2400" dirty="0" err="1" smtClean="0"/>
              <a:t>fonoaudiológica</a:t>
            </a:r>
            <a:r>
              <a:rPr lang="pt-BR" sz="2400" dirty="0" smtClean="0"/>
              <a:t> em casos de acidente vascular cerebral, disfagia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Minimização de complicações clínicas como pneumonias, desnutrição 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Reabilitação das alterações de comunicação decorrentes de quadros neurológicos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673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CONSTITUIÇÃO DA REPÚBLICA FEDERATIVA DO BRASIL DE 1988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Art. </a:t>
            </a:r>
            <a:r>
              <a:rPr lang="pt-BR" dirty="0" smtClean="0">
                <a:solidFill>
                  <a:srgbClr val="FFC000"/>
                </a:solidFill>
              </a:rPr>
              <a:t>198</a:t>
            </a:r>
            <a:r>
              <a:rPr lang="pt-BR" dirty="0" smtClean="0"/>
              <a:t> </a:t>
            </a:r>
          </a:p>
          <a:p>
            <a:pPr marL="0" indent="0" algn="just">
              <a:buNone/>
            </a:pPr>
            <a:r>
              <a:rPr lang="pt-BR" sz="2800" dirty="0" smtClean="0"/>
              <a:t>As </a:t>
            </a:r>
            <a:r>
              <a:rPr lang="pt-BR" sz="2800" dirty="0"/>
              <a:t>ações e serviços públicos de saúde integram uma rede regionalizada e hierarquizada e constituem um sistema </a:t>
            </a:r>
            <a:r>
              <a:rPr lang="pt-BR" sz="2800" dirty="0" smtClean="0"/>
              <a:t>único.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07413"/>
            <a:ext cx="438232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4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999177" cy="27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327" y="145355"/>
            <a:ext cx="3168352" cy="270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038" y="3022451"/>
            <a:ext cx="363713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 descr="Resultado de imagem para MELHOR EM CA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161" y="2915527"/>
            <a:ext cx="3810000" cy="3162301"/>
          </a:xfrm>
          <a:prstGeom prst="rect">
            <a:avLst/>
          </a:prstGeom>
          <a:noFill/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97944CE4-2897-47C6-846E-EE3EABD03CF3}"/>
              </a:ext>
            </a:extLst>
          </p:cNvPr>
          <p:cNvSpPr txBox="1"/>
          <p:nvPr/>
        </p:nvSpPr>
        <p:spPr>
          <a:xfrm>
            <a:off x="4644008" y="382504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REABILITAÇÃO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A3320D13-73BD-4E6D-AE72-F609C5CCD2D9}"/>
              </a:ext>
            </a:extLst>
          </p:cNvPr>
          <p:cNvSpPr txBox="1"/>
          <p:nvPr/>
        </p:nvSpPr>
        <p:spPr>
          <a:xfrm>
            <a:off x="2813720" y="8203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PREVENÇÃO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07D931A8-13BC-4D26-8C4C-4BEA4E963A49}"/>
              </a:ext>
            </a:extLst>
          </p:cNvPr>
          <p:cNvSpPr txBox="1"/>
          <p:nvPr/>
        </p:nvSpPr>
        <p:spPr>
          <a:xfrm>
            <a:off x="0" y="5979267"/>
            <a:ext cx="6192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NASCIMENTO, E. N.; GIMENIZ-PASCHOAL, S. R.; GIMENIZ-PASCHOAL, S. R.; </a:t>
            </a:r>
            <a:r>
              <a:rPr lang="pt-BR" sz="1100" dirty="0">
                <a:hlinkClick r:id="rId6"/>
              </a:rPr>
              <a:t>SEBASTIAO, L. T.</a:t>
            </a:r>
            <a:r>
              <a:rPr lang="pt-BR" sz="1100" dirty="0"/>
              <a:t>; FERREIRA, N. P. </a:t>
            </a:r>
            <a:r>
              <a:rPr lang="pt-BR" sz="1100" dirty="0" err="1"/>
              <a:t>Inter-sector</a:t>
            </a:r>
            <a:r>
              <a:rPr lang="pt-BR" sz="1100" dirty="0"/>
              <a:t> </a:t>
            </a:r>
            <a:r>
              <a:rPr lang="pt-BR" sz="1100" dirty="0" err="1"/>
              <a:t>actions</a:t>
            </a:r>
            <a:r>
              <a:rPr lang="pt-BR" sz="1100" dirty="0"/>
              <a:t> </a:t>
            </a:r>
            <a:r>
              <a:rPr lang="pt-BR" sz="1100" dirty="0" err="1"/>
              <a:t>to</a:t>
            </a:r>
            <a:r>
              <a:rPr lang="pt-BR" sz="1100" dirty="0"/>
              <a:t> </a:t>
            </a:r>
            <a:r>
              <a:rPr lang="pt-BR" sz="1100" dirty="0" err="1"/>
              <a:t>prevent</a:t>
            </a:r>
            <a:r>
              <a:rPr lang="pt-BR" sz="1100" dirty="0"/>
              <a:t> </a:t>
            </a:r>
            <a:r>
              <a:rPr lang="pt-BR" sz="1100" dirty="0" err="1"/>
              <a:t>accidents</a:t>
            </a:r>
            <a:r>
              <a:rPr lang="pt-BR" sz="1100" dirty="0"/>
              <a:t> in </a:t>
            </a:r>
            <a:r>
              <a:rPr lang="pt-BR" sz="1100" dirty="0" err="1"/>
              <a:t>children</a:t>
            </a:r>
            <a:r>
              <a:rPr lang="pt-BR" sz="1100" dirty="0"/>
              <a:t>. Revista Brasileira de Crescimento e Desenvolvimento Humano. , v.23, p.99 - 106,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REDE DE CUIDADOS A PESSOA COM DEFICIÊNCIA</a:t>
            </a:r>
          </a:p>
        </p:txBody>
      </p:sp>
      <p:pic>
        <p:nvPicPr>
          <p:cNvPr id="4" name="Espaço Reservado para Conteúdo 3" descr="rede_cuidados-p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6768752" cy="5076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859216" cy="778098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solidFill>
                  <a:schemeClr val="accent6">
                    <a:lumMod val="75000"/>
                  </a:schemeClr>
                </a:solidFill>
              </a:rPr>
              <a:t>REDE DE </a:t>
            </a:r>
            <a:r>
              <a:rPr lang="pt-BR" sz="3100" b="1" dirty="0" smtClean="0">
                <a:solidFill>
                  <a:schemeClr val="accent6">
                    <a:lumMod val="75000"/>
                  </a:schemeClr>
                </a:solidFill>
              </a:rPr>
              <a:t>CUIDADOS A PESSOA COM DEFICIÊNCIA E FONOAUDIOLOGIA</a:t>
            </a:r>
            <a:r>
              <a:rPr lang="pt-BR" sz="31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31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1800" b="1" cap="all" dirty="0"/>
              <a:t>PORTARIA Nº 483, DE 1º DE ABRIL DE 2014</a:t>
            </a:r>
            <a:br>
              <a:rPr lang="pt-BR" sz="1800" b="1" cap="all" dirty="0"/>
            </a:br>
            <a:r>
              <a:rPr lang="pt-BR" sz="1800" b="1" i="1" dirty="0"/>
              <a:t>Redefine a Rede de Atenção à Saúde das Pessoas com Doenças Crônicas no âmbito do Sistema Único de Saúde (SUS) e estabelece diretrizes para a organização das suas linhas de cuidado.</a:t>
            </a:r>
            <a:br>
              <a:rPr lang="pt-BR" sz="1800" b="1" i="1" dirty="0"/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 smtClean="0"/>
              <a:t>Avaliação e reabilitação </a:t>
            </a:r>
            <a:r>
              <a:rPr lang="pt-BR" sz="2400" dirty="0" err="1" smtClean="0"/>
              <a:t>fonoaudiológica</a:t>
            </a:r>
            <a:r>
              <a:rPr lang="pt-BR" sz="2400" dirty="0" smtClean="0"/>
              <a:t> em pessoas portadoras de deficiências auditiva, visual, intelectual, motora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Contribuição para a qualidade de vida 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Diminuição dos agravos em todos os ciclos de vida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540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ss_serv\E\Divisão de Projetos\CER\Fotos do CER - Padronização\Entrada principal  foto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5904656" cy="3364815"/>
          </a:xfrm>
          <a:prstGeom prst="rect">
            <a:avLst/>
          </a:prstGeom>
          <a:noFill/>
        </p:spPr>
      </p:pic>
      <p:pic>
        <p:nvPicPr>
          <p:cNvPr id="20483" name="Picture 3" descr="\\ss_serv\E\Divisão de Projetos\CER\Fotos do CER - Padronização\Port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4114" y="4021648"/>
            <a:ext cx="5598366" cy="3155220"/>
          </a:xfrm>
          <a:prstGeom prst="rect">
            <a:avLst/>
          </a:prstGeom>
          <a:noFill/>
        </p:spPr>
      </p:pic>
      <p:pic>
        <p:nvPicPr>
          <p:cNvPr id="20484" name="Picture 4" descr="\\ss_serv\E\Divisão de Projetos\CER\Fotos do CER - Padronização\Tot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2664296" cy="4182467"/>
          </a:xfrm>
          <a:prstGeom prst="rect">
            <a:avLst/>
          </a:prstGeom>
          <a:noFill/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6DA56090-37A9-450D-8094-896749673B63}"/>
              </a:ext>
            </a:extLst>
          </p:cNvPr>
          <p:cNvSpPr txBox="1"/>
          <p:nvPr/>
        </p:nvSpPr>
        <p:spPr>
          <a:xfrm>
            <a:off x="2987824" y="350100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POLÍTICA NACIONAL DE HUMANIZAÇÃO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BAEB68F7-D890-4C30-867B-632E3553840E}"/>
              </a:ext>
            </a:extLst>
          </p:cNvPr>
          <p:cNvSpPr txBox="1"/>
          <p:nvPr/>
        </p:nvSpPr>
        <p:spPr>
          <a:xfrm>
            <a:off x="251520" y="2606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ESCUTA QUALIFICADA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E9177CD-CB2B-4C18-B249-ACED2791AA23}"/>
              </a:ext>
            </a:extLst>
          </p:cNvPr>
          <p:cNvSpPr txBox="1"/>
          <p:nvPr/>
        </p:nvSpPr>
        <p:spPr>
          <a:xfrm>
            <a:off x="251520" y="58772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PROJETO TERAPÊUTICO SINGULAR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9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859216" cy="778098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solidFill>
                  <a:srgbClr val="00B050"/>
                </a:solidFill>
              </a:rPr>
              <a:t>REDE DE </a:t>
            </a:r>
            <a:r>
              <a:rPr lang="pt-BR" sz="3100" b="1" dirty="0" smtClean="0">
                <a:solidFill>
                  <a:srgbClr val="00B050"/>
                </a:solidFill>
              </a:rPr>
              <a:t>ATENÇÃO ÀS PESSOAS COM DOENÇAS CRÔNICAS E FONOAUDIOLOGIA</a:t>
            </a: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1800" b="1" cap="all" dirty="0"/>
              <a:t>PORTARIA Nº 483, DE 1º DE ABRIL DE 2014</a:t>
            </a:r>
            <a:br>
              <a:rPr lang="pt-BR" sz="1800" b="1" cap="all" dirty="0"/>
            </a:br>
            <a:r>
              <a:rPr lang="pt-BR" sz="1800" b="1" i="1" dirty="0"/>
              <a:t>Redefine a Rede de Atenção à Saúde das Pessoas com Doenças Crônicas no âmbito do Sistema Único de Saúde (SUS) e estabelece diretrizes para a organização das suas linhas de cuidado.</a:t>
            </a:r>
            <a:br>
              <a:rPr lang="pt-BR" sz="1800" b="1" i="1" dirty="0"/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5259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3800" dirty="0" smtClean="0"/>
              <a:t>Ações de promoção da saúde</a:t>
            </a:r>
          </a:p>
          <a:p>
            <a:pPr>
              <a:lnSpc>
                <a:spcPct val="200000"/>
              </a:lnSpc>
            </a:pPr>
            <a:r>
              <a:rPr lang="pt-BR" sz="3800" dirty="0" smtClean="0"/>
              <a:t>Ações de prevenção de doenças: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500" dirty="0"/>
              <a:t> </a:t>
            </a:r>
            <a:r>
              <a:rPr lang="pt-BR" sz="2500" dirty="0" smtClean="0"/>
              <a:t>    - obesidade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500" dirty="0"/>
              <a:t> </a:t>
            </a:r>
            <a:r>
              <a:rPr lang="pt-BR" sz="2500" dirty="0" smtClean="0"/>
              <a:t>    - doenças respiratórias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500" dirty="0"/>
              <a:t> </a:t>
            </a:r>
            <a:r>
              <a:rPr lang="pt-BR" sz="2500" dirty="0" smtClean="0"/>
              <a:t>    - tabagismo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500" dirty="0"/>
              <a:t> </a:t>
            </a:r>
            <a:r>
              <a:rPr lang="pt-BR" sz="2500" dirty="0" smtClean="0"/>
              <a:t>    - diabetes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500" dirty="0"/>
              <a:t> </a:t>
            </a:r>
            <a:r>
              <a:rPr lang="pt-BR" sz="2500" dirty="0" smtClean="0"/>
              <a:t>    - hipertensão arterial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500" dirty="0"/>
              <a:t> </a:t>
            </a:r>
            <a:r>
              <a:rPr lang="pt-BR" sz="2500" dirty="0" smtClean="0"/>
              <a:t>    - cânceres</a:t>
            </a:r>
          </a:p>
          <a:p>
            <a:pPr>
              <a:lnSpc>
                <a:spcPct val="200000"/>
              </a:lnSpc>
            </a:pPr>
            <a:r>
              <a:rPr lang="pt-BR" sz="4400" dirty="0" smtClean="0"/>
              <a:t>Ações de diagnóstico, tratamento e reabilitação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0224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59492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http://www.marilia.unesp.br/#!/noticia/2117/</a:t>
            </a:r>
            <a:r>
              <a:rPr lang="pt-BR" b="1" dirty="0" err="1"/>
              <a:t>estagiarios-de-fonoaudiologia-participam-do-outubro-rosa-em-usf</a:t>
            </a:r>
            <a:r>
              <a:rPr lang="pt-BR" b="1" dirty="0"/>
              <a:t>/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15416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nascimento\Downloads\IMG_20171016_081932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076055" cy="2851364"/>
          </a:xfrm>
          <a:prstGeom prst="rect">
            <a:avLst/>
          </a:prstGeom>
          <a:noFill/>
        </p:spPr>
      </p:pic>
      <p:pic>
        <p:nvPicPr>
          <p:cNvPr id="1028" name="Picture 4" descr="C:\Users\ennascimento\Downloads\IMG_20171023_083834204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3286048" cy="5849888"/>
          </a:xfrm>
          <a:prstGeom prst="rect">
            <a:avLst/>
          </a:prstGeom>
          <a:noFill/>
        </p:spPr>
      </p:pic>
      <p:pic>
        <p:nvPicPr>
          <p:cNvPr id="1029" name="Picture 5" descr="C:\Users\ennascimento\Downloads\IMG_20171024_135736315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5002465" cy="2810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CB09F1F-78FB-48B7-82DA-77878A4A2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dirty="0" smtClean="0">
                <a:solidFill>
                  <a:srgbClr val="00B0F0"/>
                </a:solidFill>
              </a:rPr>
              <a:t>Na Rede tem que haver cooperação e coordenação; todos colaboram e atuam ao mesmo tempo e para o mesmo fim</a:t>
            </a:r>
            <a:r>
              <a:rPr lang="pt-BR" dirty="0" smtClean="0"/>
              <a:t>” </a:t>
            </a:r>
            <a:endParaRPr lang="pt-BR" dirty="0"/>
          </a:p>
          <a:p>
            <a:pPr marL="0" indent="0" algn="ctr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87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LEI 8080/1990</a:t>
            </a:r>
            <a:endParaRPr lang="pt-B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Diretrizes do SUS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00B0F0"/>
                </a:solidFill>
              </a:rPr>
              <a:t>IX</a:t>
            </a:r>
            <a:r>
              <a:rPr lang="pt-BR" dirty="0">
                <a:solidFill>
                  <a:srgbClr val="00B0F0"/>
                </a:solidFill>
              </a:rPr>
              <a:t> </a:t>
            </a:r>
            <a:r>
              <a:rPr lang="pt-BR" dirty="0"/>
              <a:t>- descentralização </a:t>
            </a:r>
            <a:r>
              <a:rPr lang="pt-BR" dirty="0" smtClean="0"/>
              <a:t>político-administrativa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b</a:t>
            </a:r>
            <a:r>
              <a:rPr lang="pt-BR" dirty="0"/>
              <a:t>) regionalização e hierarquização da rede de serviços de saúde;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836712"/>
            <a:ext cx="2497459" cy="186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9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TRABALHO EM EQUIPE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5943019"/>
            <a:ext cx="8229600" cy="1296144"/>
          </a:xfrm>
        </p:spPr>
        <p:txBody>
          <a:bodyPr>
            <a:normAutofit/>
          </a:bodyPr>
          <a:lstStyle/>
          <a:p>
            <a:r>
              <a:rPr lang="pt-BR" sz="1400" dirty="0" smtClean="0"/>
              <a:t>BRASIL. </a:t>
            </a:r>
            <a:r>
              <a:rPr lang="pt-BR" sz="1400" dirty="0"/>
              <a:t>Ministério da Saúde. Secretaria de Atenção à Saúde. Departamento de Atenção Básica. Núcleo de Apoio à Saúde da Família: Ferramentas para gestão e para o trabalho cotidiano. Brasília: Ministério da Saúde, 2014. 116 p., il. (Cadernos de Atenção Básica, n. 39).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7" y="908720"/>
            <a:ext cx="8280920" cy="48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3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900592" cy="754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3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682"/>
            <a:ext cx="8495928" cy="64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baixo 4"/>
          <p:cNvSpPr/>
          <p:nvPr/>
        </p:nvSpPr>
        <p:spPr>
          <a:xfrm>
            <a:off x="5230891" y="908720"/>
            <a:ext cx="72008" cy="144016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978" y="3068960"/>
            <a:ext cx="2411760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b="1" dirty="0" smtClean="0">
                <a:solidFill>
                  <a:srgbClr val="00B0F0"/>
                </a:solidFill>
              </a:rPr>
              <a:t>REGIÕES</a:t>
            </a:r>
          </a:p>
          <a:p>
            <a:pPr algn="ctr">
              <a:lnSpc>
                <a:spcPct val="200000"/>
              </a:lnSpc>
            </a:pPr>
            <a:r>
              <a:rPr lang="pt-BR" b="1" dirty="0" smtClean="0">
                <a:solidFill>
                  <a:srgbClr val="00B0F0"/>
                </a:solidFill>
              </a:rPr>
              <a:t>DE</a:t>
            </a:r>
          </a:p>
          <a:p>
            <a:pPr algn="ctr">
              <a:lnSpc>
                <a:spcPct val="200000"/>
              </a:lnSpc>
            </a:pPr>
            <a:r>
              <a:rPr lang="pt-BR" b="1" dirty="0" smtClean="0">
                <a:solidFill>
                  <a:srgbClr val="00B0F0"/>
                </a:solidFill>
              </a:rPr>
              <a:t>SAÚDE</a:t>
            </a:r>
            <a:endParaRPr lang="pt-B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922114"/>
          </a:xfrm>
        </p:spPr>
        <p:txBody>
          <a:bodyPr>
            <a:noAutofit/>
          </a:bodyPr>
          <a:lstStyle/>
          <a:p>
            <a:pPr algn="just"/>
            <a:r>
              <a:rPr lang="pt-BR" sz="1200" dirty="0"/>
              <a:t>Segundo Mendes (2011), as redes de atenção à saúde são </a:t>
            </a:r>
            <a:r>
              <a:rPr lang="pt-BR" sz="1200" dirty="0" smtClean="0"/>
              <a:t>conjuntos </a:t>
            </a:r>
            <a:r>
              <a:rPr lang="pt-BR" sz="1200" dirty="0"/>
              <a:t>de serviços de saúde, vinculados entre si por objetivos comuns e por uma ação cooperativa e interdependente, que permitem ofertar uma atenção contínua e integral a determinada população. Deseja-se que a assistência seja prestada no tempo certo, no lugar certo, com o custo certo, com a qualidade certa, de forma humanizada e segura e com equidade.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68277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1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768"/>
            <a:ext cx="8465104" cy="582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3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496</Words>
  <Application>Microsoft Office PowerPoint</Application>
  <PresentationFormat>Apresentação na tela (4:3)</PresentationFormat>
  <Paragraphs>62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REDES DE ATENÇÃO À SAÚDE NO SUS   E  FONOAUDIOLOGIA</vt:lpstr>
      <vt:lpstr>CONSTITUIÇÃO DA REPÚBLICA FEDERATIVA DO BRASIL DE 1988</vt:lpstr>
      <vt:lpstr>LEI 8080/1990</vt:lpstr>
      <vt:lpstr>TRABALHO EM EQUIPE</vt:lpstr>
      <vt:lpstr>Apresentação do PowerPoint</vt:lpstr>
      <vt:lpstr>Apresentação do PowerPoint</vt:lpstr>
      <vt:lpstr>Segundo Mendes (2011), as redes de atenção à saúde são conjuntos de serviços de saúde, vinculados entre si por objetivos comuns e por uma ação cooperativa e interdependente, que permitem ofertar uma atenção contínua e integral a determinada população. Deseja-se que a assistência seja prestada no tempo certo, no lugar certo, com o custo certo, com a qualidade certa, de forma humanizada e segura e com equidade.</vt:lpstr>
      <vt:lpstr>Apresentação do PowerPoint</vt:lpstr>
      <vt:lpstr>Apresentação do PowerPoint</vt:lpstr>
      <vt:lpstr>REDE CEGONHA PORTARIA Nº 1.459, DE 24 DE JUNHO DE 2011 Institui, no âmbito do Sistema Único de Saúde - SUS - a Rede Cegonha </vt:lpstr>
      <vt:lpstr>REDE CEGONHA E FONOAUDIOLOGIA PORTARIA Nº 1.459, DE 24 DE JUNHO DE 2011 Institui, no âmbito do Sistema Único de Saúde - SUS - a Rede Cegonha. </vt:lpstr>
      <vt:lpstr>Apresentação do PowerPoint</vt:lpstr>
      <vt:lpstr>Apresentação do PowerPoint</vt:lpstr>
      <vt:lpstr>REDE DE ATENÇÃO PSICOSSOCIAL</vt:lpstr>
      <vt:lpstr>Apresentação do PowerPoint</vt:lpstr>
      <vt:lpstr>REDE DE ATENÇÃO PSICOSSOCIAL E  FONOAUDIOLOGIA PORTARIA Nº 3.088, DE 23 DE DEZEMBRO DE 2011(*) Institui a Rede de Atenção Psicossocial para pessoas com sofrimento ou transtorno mental e com necessidades decorrentes do uso de crack, álcool e outras drogas, no âmbito do Sistema Único de Saúde (SUS). . </vt:lpstr>
      <vt:lpstr>Apresentação do PowerPoint</vt:lpstr>
      <vt:lpstr>REDE DE URGÊNCIA E EMERGÊNCIA PORTARIA Nº 963, DE 27 DE MAIO DE 2013 Redefine a Atenção Domiciliar no âmbito do Sistema Único de Saúde (SUS). </vt:lpstr>
      <vt:lpstr>REDE DE URGÊNCIA E EMERGÊNCIA E FONOAUDIOLOGIA PORTARIA Nº 963, DE 27 DE MAIO DE 2013 Redefine a Atenção Domiciliar no âmbito do Sistema Único de Saúde (SUS). </vt:lpstr>
      <vt:lpstr>Apresentação do PowerPoint</vt:lpstr>
      <vt:lpstr>REDE DE CUIDADOS A PESSOA COM DEFICIÊNCIA</vt:lpstr>
      <vt:lpstr>REDE DE CUIDADOS A PESSOA COM DEFICIÊNCIA E FONOAUDIOLOGIA PORTARIA Nº 483, DE 1º DE ABRIL DE 2014 Redefine a Rede de Atenção à Saúde das Pessoas com Doenças Crônicas no âmbito do Sistema Único de Saúde (SUS) e estabelece diretrizes para a organização das suas linhas de cuidado. </vt:lpstr>
      <vt:lpstr>Apresentação do PowerPoint</vt:lpstr>
      <vt:lpstr>Apresentação do PowerPoint</vt:lpstr>
      <vt:lpstr>REDE DE ATENÇÃO ÀS PESSOAS COM DOENÇAS CRÔNICAS E FONOAUDIOLOGIA PORTARIA Nº 483, DE 1º DE ABRIL DE 2014 Redefine a Rede de Atenção à Saúde das Pessoas com Doenças Crônicas no âmbito do Sistema Único de Saúde (SUS) e estabelece diretrizes para a organização das suas linhas de cuidado. </vt:lpstr>
      <vt:lpstr>Apresentação do PowerPoint</vt:lpstr>
      <vt:lpstr>Apresentação do PowerPoint</vt:lpstr>
      <vt:lpstr>Apresentação do PowerPoint</vt:lpstr>
    </vt:vector>
  </TitlesOfParts>
  <Company>P.M.M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ennascimento</dc:creator>
  <cp:lastModifiedBy>Micro</cp:lastModifiedBy>
  <cp:revision>34</cp:revision>
  <dcterms:created xsi:type="dcterms:W3CDTF">2017-11-23T17:40:07Z</dcterms:created>
  <dcterms:modified xsi:type="dcterms:W3CDTF">2022-09-26T13:40:43Z</dcterms:modified>
</cp:coreProperties>
</file>