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0" r:id="rId2"/>
    <p:sldId id="271" r:id="rId3"/>
    <p:sldId id="277" r:id="rId4"/>
    <p:sldId id="278" r:id="rId5"/>
    <p:sldId id="292" r:id="rId6"/>
    <p:sldId id="279" r:id="rId7"/>
    <p:sldId id="290" r:id="rId8"/>
    <p:sldId id="272" r:id="rId9"/>
    <p:sldId id="273" r:id="rId10"/>
    <p:sldId id="274" r:id="rId11"/>
    <p:sldId id="275" r:id="rId12"/>
    <p:sldId id="276" r:id="rId13"/>
    <p:sldId id="281" r:id="rId14"/>
    <p:sldId id="283" r:id="rId15"/>
    <p:sldId id="284" r:id="rId16"/>
    <p:sldId id="291" r:id="rId17"/>
    <p:sldId id="285" r:id="rId18"/>
    <p:sldId id="286" r:id="rId19"/>
    <p:sldId id="287" r:id="rId20"/>
    <p:sldId id="288" r:id="rId21"/>
    <p:sldId id="293" r:id="rId22"/>
    <p:sldId id="28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4586"/>
  </p:normalViewPr>
  <p:slideViewPr>
    <p:cSldViewPr snapToGrid="0" snapToObjects="1">
      <p:cViewPr varScale="1">
        <p:scale>
          <a:sx n="109" d="100"/>
          <a:sy n="109" d="100"/>
        </p:scale>
        <p:origin x="169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pPr/>
              <a:t>13/09/2018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pPr/>
              <a:t>‹nº›</a:t>
            </a:fld>
            <a:endParaRPr lang="pt-BR"/>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9/13/2018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marL="0" indent="0" algn="ctr">
              <a:buNone/>
            </a:pPr>
            <a:endParaRPr lang="en-US" dirty="0" smtClean="0">
              <a:solidFill>
                <a:schemeClr val="tx1"/>
              </a:solidFill>
              <a:latin typeface="Cambria" charset="0"/>
              <a:ea typeface="Cambria" charset="0"/>
              <a:cs typeface="Cambria" charset="0"/>
            </a:endParaRPr>
          </a:p>
          <a:p>
            <a:pPr marL="0" indent="0" algn="ctr">
              <a:buNone/>
            </a:pPr>
            <a:r>
              <a:rPr lang="en-US" sz="3200" b="1" dirty="0" smtClean="0">
                <a:solidFill>
                  <a:srgbClr val="FF0000"/>
                </a:solidFill>
                <a:latin typeface="Cambria" charset="0"/>
                <a:ea typeface="Cambria" charset="0"/>
                <a:cs typeface="Cambria" charset="0"/>
              </a:rPr>
              <a:t>Descriptive</a:t>
            </a:r>
            <a:r>
              <a:rPr lang="en-US" sz="3200" dirty="0" smtClean="0">
                <a:solidFill>
                  <a:schemeClr val="tx1"/>
                </a:solidFill>
                <a:latin typeface="Cambria" charset="0"/>
                <a:ea typeface="Cambria" charset="0"/>
                <a:cs typeface="Cambria" charset="0"/>
              </a:rPr>
              <a:t> - what </a:t>
            </a:r>
            <a:r>
              <a:rPr lang="en-US" sz="3200" dirty="0">
                <a:solidFill>
                  <a:schemeClr val="tx1"/>
                </a:solidFill>
                <a:latin typeface="Cambria" charset="0"/>
                <a:ea typeface="Cambria" charset="0"/>
                <a:cs typeface="Cambria" charset="0"/>
              </a:rPr>
              <a:t>happened</a:t>
            </a:r>
            <a:r>
              <a:rPr lang="en-US" sz="3200" dirty="0" smtClean="0">
                <a:solidFill>
                  <a:schemeClr val="tx1"/>
                </a:solidFill>
                <a:latin typeface="Cambria" charset="0"/>
                <a:ea typeface="Cambria" charset="0"/>
                <a:cs typeface="Cambria" charset="0"/>
              </a:rPr>
              <a:t>? </a:t>
            </a:r>
          </a:p>
          <a:p>
            <a:pPr marL="0" indent="0" algn="ctr">
              <a:buNone/>
            </a:pPr>
            <a:r>
              <a:rPr lang="en-US" sz="3200" b="1" dirty="0">
                <a:solidFill>
                  <a:srgbClr val="FF0000"/>
                </a:solidFill>
                <a:latin typeface="Cambria" charset="0"/>
                <a:ea typeface="Cambria" charset="0"/>
                <a:cs typeface="Cambria" charset="0"/>
              </a:rPr>
              <a:t>Explanatory</a:t>
            </a:r>
            <a:r>
              <a:rPr lang="en-US" sz="3200" dirty="0">
                <a:solidFill>
                  <a:schemeClr val="tx1"/>
                </a:solidFill>
                <a:latin typeface="Cambria" charset="0"/>
                <a:ea typeface="Cambria" charset="0"/>
                <a:cs typeface="Cambria" charset="0"/>
              </a:rPr>
              <a:t> - what made this happen?</a:t>
            </a:r>
          </a:p>
          <a:p>
            <a:pPr marL="0" indent="0" algn="ctr">
              <a:buNone/>
            </a:pPr>
            <a:r>
              <a:rPr lang="en-US" sz="3200" b="1" dirty="0" smtClean="0">
                <a:solidFill>
                  <a:srgbClr val="FF0000"/>
                </a:solidFill>
                <a:latin typeface="Cambria" charset="0"/>
                <a:ea typeface="Cambria" charset="0"/>
                <a:cs typeface="Cambria" charset="0"/>
              </a:rPr>
              <a:t>Predictive</a:t>
            </a:r>
            <a:r>
              <a:rPr lang="en-US" sz="3200" dirty="0" smtClean="0">
                <a:solidFill>
                  <a:schemeClr val="tx1"/>
                </a:solidFill>
                <a:latin typeface="Cambria" charset="0"/>
                <a:ea typeface="Cambria" charset="0"/>
                <a:cs typeface="Cambria" charset="0"/>
              </a:rPr>
              <a:t> - what </a:t>
            </a:r>
            <a:r>
              <a:rPr lang="en-US" sz="3200" dirty="0">
                <a:solidFill>
                  <a:schemeClr val="tx1"/>
                </a:solidFill>
                <a:latin typeface="Cambria" charset="0"/>
                <a:ea typeface="Cambria" charset="0"/>
                <a:cs typeface="Cambria" charset="0"/>
              </a:rPr>
              <a:t>will happen</a:t>
            </a:r>
            <a:r>
              <a:rPr lang="en-US" sz="3200" dirty="0" smtClean="0">
                <a:solidFill>
                  <a:schemeClr val="tx1"/>
                </a:solidFill>
                <a:latin typeface="Cambria" charset="0"/>
                <a:ea typeface="Cambria" charset="0"/>
                <a:cs typeface="Cambria" charset="0"/>
              </a:rPr>
              <a:t>?</a:t>
            </a:r>
          </a:p>
          <a:p>
            <a:pPr marL="0" indent="0" algn="ctr">
              <a:buNone/>
            </a:pPr>
            <a:r>
              <a:rPr lang="en-US" sz="3200" b="1" dirty="0" smtClean="0">
                <a:solidFill>
                  <a:srgbClr val="FF0000"/>
                </a:solidFill>
                <a:latin typeface="Cambria" charset="0"/>
                <a:ea typeface="Cambria" charset="0"/>
                <a:cs typeface="Cambria" charset="0"/>
              </a:rPr>
              <a:t>Normative</a:t>
            </a:r>
            <a:r>
              <a:rPr lang="en-US" sz="3200" dirty="0" smtClean="0">
                <a:solidFill>
                  <a:schemeClr val="tx1"/>
                </a:solidFill>
                <a:latin typeface="Cambria" charset="0"/>
                <a:ea typeface="Cambria" charset="0"/>
                <a:cs typeface="Cambria" charset="0"/>
              </a:rPr>
              <a:t> - what </a:t>
            </a:r>
            <a:r>
              <a:rPr lang="en-US" sz="3200" dirty="0">
                <a:solidFill>
                  <a:schemeClr val="tx1"/>
                </a:solidFill>
                <a:latin typeface="Cambria" charset="0"/>
                <a:ea typeface="Cambria" charset="0"/>
                <a:cs typeface="Cambria" charset="0"/>
              </a:rPr>
              <a:t>should happen</a:t>
            </a:r>
            <a:r>
              <a:rPr lang="en-US" sz="3200" dirty="0" smtClean="0">
                <a:solidFill>
                  <a:schemeClr val="tx1"/>
                </a:solidFill>
                <a:latin typeface="Cambria" charset="0"/>
                <a:ea typeface="Cambria" charset="0"/>
                <a:cs typeface="Cambria" charset="0"/>
              </a:rPr>
              <a:t>? </a:t>
            </a:r>
          </a:p>
          <a:p>
            <a:pPr marL="0" indent="0" algn="ctr">
              <a:buNone/>
            </a:pPr>
            <a:r>
              <a:rPr lang="en-US" sz="3200" b="1" dirty="0" smtClean="0">
                <a:solidFill>
                  <a:srgbClr val="FF0000"/>
                </a:solidFill>
                <a:latin typeface="Cambria" charset="0"/>
                <a:ea typeface="Cambria" charset="0"/>
                <a:cs typeface="Cambria" charset="0"/>
              </a:rPr>
              <a:t>Interpretative</a:t>
            </a:r>
            <a:r>
              <a:rPr lang="en-US" sz="3200" dirty="0" smtClean="0">
                <a:solidFill>
                  <a:schemeClr val="tx1"/>
                </a:solidFill>
                <a:latin typeface="Cambria" charset="0"/>
                <a:ea typeface="Cambria" charset="0"/>
                <a:cs typeface="Cambria" charset="0"/>
              </a:rPr>
              <a:t> - why </a:t>
            </a:r>
            <a:r>
              <a:rPr lang="en-US" sz="3200" dirty="0">
                <a:solidFill>
                  <a:schemeClr val="tx1"/>
                </a:solidFill>
                <a:latin typeface="Cambria" charset="0"/>
                <a:ea typeface="Cambria" charset="0"/>
                <a:cs typeface="Cambria" charset="0"/>
              </a:rPr>
              <a:t>this happened</a:t>
            </a:r>
            <a:r>
              <a:rPr lang="en-US" sz="3200" dirty="0" smtClean="0">
                <a:solidFill>
                  <a:schemeClr val="tx1"/>
                </a:solidFill>
                <a:latin typeface="Cambria" charset="0"/>
                <a:ea typeface="Cambria" charset="0"/>
                <a:cs typeface="Cambria" charset="0"/>
              </a:rPr>
              <a:t>?</a:t>
            </a:r>
            <a:endParaRPr lang="pt-BR" sz="3200"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Descriptive and Causal Inferences</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51978"/>
            <a:ext cx="8042276" cy="5779801"/>
          </a:xfrm>
        </p:spPr>
        <p:txBody>
          <a:bodyPr>
            <a:normAutofit/>
          </a:bodyPr>
          <a:lstStyle/>
          <a:p>
            <a:pPr algn="just"/>
            <a:r>
              <a:rPr lang="en-US" dirty="0">
                <a:solidFill>
                  <a:srgbClr val="FF0000"/>
                </a:solidFill>
                <a:latin typeface="Cambria" charset="0"/>
                <a:ea typeface="Cambria" charset="0"/>
                <a:cs typeface="Cambria" charset="0"/>
              </a:rPr>
              <a:t>Data collection </a:t>
            </a:r>
            <a:r>
              <a:rPr lang="en-US" dirty="0">
                <a:solidFill>
                  <a:schemeClr val="tx1"/>
                </a:solidFill>
                <a:latin typeface="Cambria" charset="0"/>
                <a:ea typeface="Cambria" charset="0"/>
                <a:cs typeface="Cambria" charset="0"/>
              </a:rPr>
              <a:t>- we need not have a complete theory before collecting data nor must our theory remain fixed throughout. Theory and data </a:t>
            </a:r>
            <a:r>
              <a:rPr lang="en-US" dirty="0" smtClean="0">
                <a:solidFill>
                  <a:schemeClr val="tx1"/>
                </a:solidFill>
                <a:latin typeface="Cambria" charset="0"/>
                <a:ea typeface="Cambria" charset="0"/>
                <a:cs typeface="Cambria" charset="0"/>
              </a:rPr>
              <a:t>interact.</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rgbClr val="FF0000"/>
                </a:solidFill>
                <a:latin typeface="Cambria" charset="0"/>
                <a:ea typeface="Cambria" charset="0"/>
                <a:cs typeface="Cambria" charset="0"/>
              </a:rPr>
              <a:t>Data collection </a:t>
            </a:r>
            <a:r>
              <a:rPr lang="en-US" dirty="0">
                <a:solidFill>
                  <a:schemeClr val="tx1"/>
                </a:solidFill>
                <a:latin typeface="Cambria" charset="0"/>
                <a:ea typeface="Cambria" charset="0"/>
                <a:cs typeface="Cambria" charset="0"/>
              </a:rPr>
              <a:t>- we should always try to continue to collect data even after the reorganization in order to test the new theory and thus avoid using the same data to evaluate the theory that we used to develop </a:t>
            </a:r>
            <a:r>
              <a:rPr lang="en-US" dirty="0" smtClean="0">
                <a:solidFill>
                  <a:schemeClr val="tx1"/>
                </a:solidFill>
                <a:latin typeface="Cambria" charset="0"/>
                <a:ea typeface="Cambria" charset="0"/>
                <a:cs typeface="Cambria" charset="0"/>
              </a:rPr>
              <a:t>it.</a:t>
            </a:r>
            <a:endParaRPr lang="pt-BR" dirty="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Each </a:t>
            </a:r>
            <a:r>
              <a:rPr lang="en-US" dirty="0">
                <a:solidFill>
                  <a:schemeClr val="tx1"/>
                </a:solidFill>
                <a:latin typeface="Cambria" charset="0"/>
                <a:ea typeface="Cambria" charset="0"/>
                <a:cs typeface="Cambria" charset="0"/>
              </a:rPr>
              <a:t>time we develop a new theory or hypothesis, it is productive to list all implications of the theory that could, in principle, be observed.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If </a:t>
            </a:r>
            <a:r>
              <a:rPr lang="en-US" dirty="0">
                <a:solidFill>
                  <a:schemeClr val="tx1"/>
                </a:solidFill>
                <a:latin typeface="Cambria" charset="0"/>
                <a:ea typeface="Cambria" charset="0"/>
                <a:cs typeface="Cambria" charset="0"/>
              </a:rPr>
              <a:t>collecting one additional datum will help provide one additional way to evaluate a theory, then it is worth </a:t>
            </a:r>
            <a:r>
              <a:rPr lang="en-US" dirty="0" smtClean="0">
                <a:solidFill>
                  <a:schemeClr val="tx1"/>
                </a:solidFill>
                <a:latin typeface="Cambria" charset="0"/>
                <a:ea typeface="Cambria" charset="0"/>
                <a:cs typeface="Cambria" charset="0"/>
              </a:rPr>
              <a:t>doing.</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17956"/>
          </a:xfrm>
        </p:spPr>
        <p:txBody>
          <a:bodyPr/>
          <a:lstStyle/>
          <a:p>
            <a:r>
              <a:rPr lang="en-US" sz="3200" smtClean="0">
                <a:latin typeface="Cambria" charset="0"/>
                <a:ea typeface="Cambria" charset="0"/>
                <a:cs typeface="Cambria" charset="0"/>
              </a:rPr>
              <a:t>Descriptive Inference III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27473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sz="3000" dirty="0">
                <a:solidFill>
                  <a:srgbClr val="FF0000"/>
                </a:solidFill>
                <a:latin typeface="Cambria" charset="0"/>
                <a:ea typeface="Cambria" charset="0"/>
                <a:cs typeface="Cambria" charset="0"/>
              </a:rPr>
              <a:t>Data collection </a:t>
            </a:r>
            <a:r>
              <a:rPr lang="en-US" sz="3000" dirty="0">
                <a:solidFill>
                  <a:schemeClr val="tx1"/>
                </a:solidFill>
                <a:latin typeface="Cambria" charset="0"/>
                <a:ea typeface="Cambria" charset="0"/>
                <a:cs typeface="Cambria" charset="0"/>
              </a:rPr>
              <a:t>- As part of the simplification process accomplished by organizing our data into observable implications of a theory, we need to systematize the data. </a:t>
            </a:r>
            <a:endParaRPr lang="en-US" sz="3000" dirty="0" smtClean="0">
              <a:solidFill>
                <a:schemeClr val="tx1"/>
              </a:solidFill>
              <a:latin typeface="Cambria" charset="0"/>
              <a:ea typeface="Cambria" charset="0"/>
              <a:cs typeface="Cambria" charset="0"/>
            </a:endParaRPr>
          </a:p>
          <a:p>
            <a:pPr algn="just"/>
            <a:r>
              <a:rPr lang="en-US" sz="3000" dirty="0" smtClean="0">
                <a:solidFill>
                  <a:schemeClr val="tx1"/>
                </a:solidFill>
                <a:latin typeface="Cambria" charset="0"/>
                <a:ea typeface="Cambria" charset="0"/>
                <a:cs typeface="Cambria" charset="0"/>
              </a:rPr>
              <a:t>We </a:t>
            </a:r>
            <a:r>
              <a:rPr lang="en-US" sz="3000" dirty="0">
                <a:solidFill>
                  <a:schemeClr val="tx1"/>
                </a:solidFill>
                <a:latin typeface="Cambria" charset="0"/>
                <a:ea typeface="Cambria" charset="0"/>
                <a:cs typeface="Cambria" charset="0"/>
              </a:rPr>
              <a:t>can think about converting the raw material of real world phenomena into “</a:t>
            </a:r>
            <a:r>
              <a:rPr lang="en-US" sz="3000" dirty="0">
                <a:solidFill>
                  <a:srgbClr val="FF0000"/>
                </a:solidFill>
                <a:latin typeface="Cambria" charset="0"/>
                <a:ea typeface="Cambria" charset="0"/>
                <a:cs typeface="Cambria" charset="0"/>
              </a:rPr>
              <a:t>classes</a:t>
            </a:r>
            <a:r>
              <a:rPr lang="en-US" sz="3000" dirty="0">
                <a:solidFill>
                  <a:schemeClr val="tx1"/>
                </a:solidFill>
                <a:latin typeface="Cambria" charset="0"/>
                <a:ea typeface="Cambria" charset="0"/>
                <a:cs typeface="Cambria" charset="0"/>
              </a:rPr>
              <a:t>” that are made up of “</a:t>
            </a:r>
            <a:r>
              <a:rPr lang="en-US" sz="3000" dirty="0">
                <a:solidFill>
                  <a:srgbClr val="FF0000"/>
                </a:solidFill>
                <a:latin typeface="Cambria" charset="0"/>
                <a:ea typeface="Cambria" charset="0"/>
                <a:cs typeface="Cambria" charset="0"/>
              </a:rPr>
              <a:t>units</a:t>
            </a:r>
            <a:r>
              <a:rPr lang="en-US" sz="3000" dirty="0">
                <a:solidFill>
                  <a:schemeClr val="tx1"/>
                </a:solidFill>
                <a:latin typeface="Cambria" charset="0"/>
                <a:ea typeface="Cambria" charset="0"/>
                <a:cs typeface="Cambria" charset="0"/>
              </a:rPr>
              <a:t>” or “</a:t>
            </a:r>
            <a:r>
              <a:rPr lang="en-US" sz="3000" dirty="0">
                <a:solidFill>
                  <a:srgbClr val="FF0000"/>
                </a:solidFill>
                <a:latin typeface="Cambria" charset="0"/>
                <a:ea typeface="Cambria" charset="0"/>
                <a:cs typeface="Cambria" charset="0"/>
              </a:rPr>
              <a:t>cases</a:t>
            </a:r>
            <a:r>
              <a:rPr lang="en-US" sz="3000" dirty="0">
                <a:solidFill>
                  <a:schemeClr val="tx1"/>
                </a:solidFill>
                <a:latin typeface="Cambria" charset="0"/>
                <a:ea typeface="Cambria" charset="0"/>
                <a:cs typeface="Cambria" charset="0"/>
              </a:rPr>
              <a:t>” which are, in turn, made up of “</a:t>
            </a:r>
            <a:r>
              <a:rPr lang="en-US" sz="3000" dirty="0">
                <a:solidFill>
                  <a:srgbClr val="FF0000"/>
                </a:solidFill>
                <a:latin typeface="Cambria" charset="0"/>
                <a:ea typeface="Cambria" charset="0"/>
                <a:cs typeface="Cambria" charset="0"/>
              </a:rPr>
              <a:t>attributes</a:t>
            </a:r>
            <a:r>
              <a:rPr lang="en-US" sz="3000" dirty="0">
                <a:solidFill>
                  <a:schemeClr val="tx1"/>
                </a:solidFill>
                <a:latin typeface="Cambria" charset="0"/>
                <a:ea typeface="Cambria" charset="0"/>
                <a:cs typeface="Cambria" charset="0"/>
              </a:rPr>
              <a:t>” or “</a:t>
            </a:r>
            <a:r>
              <a:rPr lang="en-US" sz="3000" dirty="0">
                <a:solidFill>
                  <a:srgbClr val="FF0000"/>
                </a:solidFill>
                <a:latin typeface="Cambria" charset="0"/>
                <a:ea typeface="Cambria" charset="0"/>
                <a:cs typeface="Cambria" charset="0"/>
              </a:rPr>
              <a:t>variables</a:t>
            </a:r>
            <a:r>
              <a:rPr lang="en-US" sz="3000" dirty="0">
                <a:solidFill>
                  <a:schemeClr val="tx1"/>
                </a:solidFill>
                <a:latin typeface="Cambria" charset="0"/>
                <a:ea typeface="Cambria" charset="0"/>
                <a:cs typeface="Cambria" charset="0"/>
              </a:rPr>
              <a:t>” or “</a:t>
            </a:r>
            <a:r>
              <a:rPr lang="en-US" sz="3000" dirty="0" smtClean="0">
                <a:solidFill>
                  <a:srgbClr val="FF0000"/>
                </a:solidFill>
                <a:latin typeface="Cambria" charset="0"/>
                <a:ea typeface="Cambria" charset="0"/>
                <a:cs typeface="Cambria" charset="0"/>
              </a:rPr>
              <a:t>parameters</a:t>
            </a:r>
            <a:r>
              <a:rPr lang="en-US" sz="3000" dirty="0" smtClean="0">
                <a:solidFill>
                  <a:schemeClr val="tx1"/>
                </a:solidFill>
                <a:latin typeface="Cambria" charset="0"/>
                <a:ea typeface="Cambria" charset="0"/>
                <a:cs typeface="Cambria" charset="0"/>
              </a:rPr>
              <a:t>”. </a:t>
            </a:r>
            <a:endParaRPr lang="pt-BR" sz="3000"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Descriptive Inference IV</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18054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a:bodyPr>
          <a:lstStyle/>
          <a:p>
            <a:pPr algn="just"/>
            <a:r>
              <a:rPr lang="en-US" dirty="0" smtClean="0">
                <a:solidFill>
                  <a:schemeClr val="tx1"/>
                </a:solidFill>
                <a:latin typeface="Cambria" charset="0"/>
                <a:ea typeface="Cambria" charset="0"/>
                <a:cs typeface="Cambria" charset="0"/>
              </a:rPr>
              <a:t>It </a:t>
            </a:r>
            <a:r>
              <a:rPr lang="en-US" dirty="0">
                <a:solidFill>
                  <a:schemeClr val="tx1"/>
                </a:solidFill>
                <a:latin typeface="Cambria" charset="0"/>
                <a:ea typeface="Cambria" charset="0"/>
                <a:cs typeface="Cambria" charset="0"/>
              </a:rPr>
              <a:t>is therefore essential to distinguish between the number of cases and the number of observations.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former may be of some interest for some purposes, but only the latter is of importance in judging the amount of information a study brings to bear on a theoretical </a:t>
            </a:r>
            <a:r>
              <a:rPr lang="en-US" dirty="0" smtClean="0">
                <a:solidFill>
                  <a:schemeClr val="tx1"/>
                </a:solidFill>
                <a:latin typeface="Cambria" charset="0"/>
                <a:ea typeface="Cambria" charset="0"/>
                <a:cs typeface="Cambria" charset="0"/>
              </a:rPr>
              <a:t>question.</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A</a:t>
            </a:r>
            <a:r>
              <a:rPr lang="en-US" dirty="0" smtClean="0">
                <a:solidFill>
                  <a:schemeClr val="tx1"/>
                </a:solidFill>
                <a:latin typeface="Cambria" charset="0"/>
                <a:ea typeface="Cambria" charset="0"/>
                <a:cs typeface="Cambria" charset="0"/>
              </a:rPr>
              <a:t> </a:t>
            </a:r>
            <a:r>
              <a:rPr lang="en-US" dirty="0">
                <a:solidFill>
                  <a:schemeClr val="tx1"/>
                </a:solidFill>
                <a:latin typeface="Cambria" charset="0"/>
                <a:ea typeface="Cambria" charset="0"/>
                <a:cs typeface="Cambria" charset="0"/>
              </a:rPr>
              <a:t>wide range of methods, including observation, participant observation, intensive interviews, largescale sample surveys, history recorded from secondary sources, randomized experiments, ethnography, content analyses, and any other method of collecting reliable evidence.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most important rule for all data collection is to report how the data were created and how we came to possess </a:t>
            </a:r>
            <a:r>
              <a:rPr lang="en-US" dirty="0" smtClean="0">
                <a:solidFill>
                  <a:schemeClr val="tx1"/>
                </a:solidFill>
                <a:latin typeface="Cambria" charset="0"/>
                <a:ea typeface="Cambria" charset="0"/>
                <a:cs typeface="Cambria" charset="0"/>
              </a:rPr>
              <a:t>them.</a:t>
            </a:r>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Descriptive Inference V</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59547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marL="0" indent="0" algn="ctr">
              <a:buNone/>
            </a:pPr>
            <a:r>
              <a:rPr lang="en-US" b="1" dirty="0">
                <a:solidFill>
                  <a:schemeClr val="tx1"/>
                </a:solidFill>
                <a:latin typeface="Cambria" charset="0"/>
                <a:ea typeface="Cambria" charset="0"/>
                <a:cs typeface="Cambria" charset="0"/>
              </a:rPr>
              <a:t>Probabilistic and Deterministic causalities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Another key ontological distinction is between </a:t>
            </a:r>
            <a:r>
              <a:rPr lang="en-US" b="1" dirty="0">
                <a:solidFill>
                  <a:srgbClr val="FF0000"/>
                </a:solidFill>
                <a:latin typeface="Cambria" charset="0"/>
                <a:ea typeface="Cambria" charset="0"/>
                <a:cs typeface="Cambria" charset="0"/>
              </a:rPr>
              <a:t>probabilistic</a:t>
            </a:r>
            <a:r>
              <a:rPr lang="en-US" dirty="0">
                <a:solidFill>
                  <a:schemeClr val="tx1"/>
                </a:solidFill>
                <a:latin typeface="Cambria" charset="0"/>
                <a:ea typeface="Cambria" charset="0"/>
                <a:cs typeface="Cambria" charset="0"/>
              </a:rPr>
              <a:t> and </a:t>
            </a:r>
            <a:r>
              <a:rPr lang="en-US" b="1" dirty="0">
                <a:solidFill>
                  <a:srgbClr val="FF0000"/>
                </a:solidFill>
                <a:latin typeface="Cambria" charset="0"/>
                <a:ea typeface="Cambria" charset="0"/>
                <a:cs typeface="Cambria" charset="0"/>
              </a:rPr>
              <a:t>deterministic</a:t>
            </a:r>
            <a:r>
              <a:rPr lang="en-US" b="1" dirty="0">
                <a:solidFill>
                  <a:schemeClr val="tx1"/>
                </a:solidFill>
                <a:latin typeface="Cambria" charset="0"/>
                <a:ea typeface="Cambria" charset="0"/>
                <a:cs typeface="Cambria" charset="0"/>
              </a:rPr>
              <a:t> </a:t>
            </a:r>
            <a:r>
              <a:rPr lang="en-US" dirty="0">
                <a:solidFill>
                  <a:schemeClr val="tx1"/>
                </a:solidFill>
                <a:latin typeface="Cambria" charset="0"/>
                <a:ea typeface="Cambria" charset="0"/>
                <a:cs typeface="Cambria" charset="0"/>
              </a:rPr>
              <a:t>understandings of causality. </a:t>
            </a:r>
            <a:endParaRPr lang="pt-BR" dirty="0">
              <a:solidFill>
                <a:schemeClr val="tx1"/>
              </a:solidFill>
              <a:latin typeface="Cambria" charset="0"/>
              <a:ea typeface="Cambria" charset="0"/>
              <a:cs typeface="Cambria" charset="0"/>
            </a:endParaRPr>
          </a:p>
          <a:p>
            <a:pPr algn="just"/>
            <a:r>
              <a:rPr lang="en-US" b="1" dirty="0">
                <a:solidFill>
                  <a:srgbClr val="FF0000"/>
                </a:solidFill>
                <a:latin typeface="Cambria" charset="0"/>
                <a:ea typeface="Cambria" charset="0"/>
                <a:cs typeface="Cambria" charset="0"/>
              </a:rPr>
              <a:t>Probabilistic causality</a:t>
            </a:r>
            <a:r>
              <a:rPr lang="en-US" dirty="0">
                <a:solidFill>
                  <a:srgbClr val="FF0000"/>
                </a:solidFill>
                <a:latin typeface="Cambria" charset="0"/>
                <a:ea typeface="Cambria" charset="0"/>
                <a:cs typeface="Cambria" charset="0"/>
              </a:rPr>
              <a:t> </a:t>
            </a:r>
            <a:r>
              <a:rPr lang="en-US" dirty="0">
                <a:solidFill>
                  <a:schemeClr val="tx1"/>
                </a:solidFill>
                <a:latin typeface="Cambria" charset="0"/>
                <a:ea typeface="Cambria" charset="0"/>
                <a:cs typeface="Cambria" charset="0"/>
              </a:rPr>
              <a:t>means that the researcher believes that we are dealing with a world in which there are random (stochastic) </a:t>
            </a:r>
            <a:r>
              <a:rPr lang="en-US" dirty="0" smtClean="0">
                <a:solidFill>
                  <a:schemeClr val="tx1"/>
                </a:solidFill>
                <a:latin typeface="Cambria" charset="0"/>
                <a:ea typeface="Cambria" charset="0"/>
                <a:cs typeface="Cambria" charset="0"/>
              </a:rPr>
              <a:t>properties</a:t>
            </a:r>
            <a:r>
              <a:rPr lang="en-US" dirty="0">
                <a:solidFill>
                  <a:schemeClr val="tx1"/>
                </a:solidFill>
                <a:latin typeface="Cambria" charset="0"/>
                <a:ea typeface="Cambria" charset="0"/>
                <a:cs typeface="Cambria" charset="0"/>
              </a:rPr>
              <a:t>.</a:t>
            </a:r>
            <a:r>
              <a:rPr lang="en-US" dirty="0" smtClean="0">
                <a:solidFill>
                  <a:schemeClr val="tx1"/>
                </a:solidFill>
                <a:latin typeface="Cambria" charset="0"/>
                <a:ea typeface="Cambria" charset="0"/>
                <a:cs typeface="Cambria" charset="0"/>
              </a:rPr>
              <a:t> </a:t>
            </a:r>
          </a:p>
          <a:p>
            <a:pPr algn="just"/>
            <a:r>
              <a:rPr lang="en-US" dirty="0" smtClean="0">
                <a:solidFill>
                  <a:schemeClr val="tx1"/>
                </a:solidFill>
                <a:latin typeface="Cambria" charset="0"/>
                <a:ea typeface="Cambria" charset="0"/>
                <a:cs typeface="Cambria" charset="0"/>
              </a:rPr>
              <a:t>While </a:t>
            </a:r>
            <a:r>
              <a:rPr lang="en-US" dirty="0">
                <a:solidFill>
                  <a:schemeClr val="tx1"/>
                </a:solidFill>
                <a:latin typeface="Cambria" charset="0"/>
                <a:ea typeface="Cambria" charset="0"/>
                <a:cs typeface="Cambria" charset="0"/>
              </a:rPr>
              <a:t>we might assume that the world is inherently deterministic, the social world contains nonlinear associations, feedback, and other complex features that make it appear as if there are stochastic elements</a:t>
            </a:r>
            <a:r>
              <a:rPr lang="en-US" dirty="0" smtClean="0">
                <a:solidFill>
                  <a:schemeClr val="tx1"/>
                </a:solidFill>
                <a:latin typeface="Cambria" charset="0"/>
                <a:ea typeface="Cambria" charset="0"/>
                <a:cs typeface="Cambria" charset="0"/>
              </a:rPr>
              <a:t>.</a:t>
            </a:r>
          </a:p>
        </p:txBody>
      </p:sp>
      <p:sp>
        <p:nvSpPr>
          <p:cNvPr id="4" name="Title 1"/>
          <p:cNvSpPr>
            <a:spLocks noGrp="1"/>
          </p:cNvSpPr>
          <p:nvPr>
            <p:ph type="title"/>
          </p:nvPr>
        </p:nvSpPr>
        <p:spPr>
          <a:xfrm>
            <a:off x="549275" y="321289"/>
            <a:ext cx="8042276" cy="543008"/>
          </a:xfrm>
        </p:spPr>
        <p:txBody>
          <a:bodyPr/>
          <a:lstStyle/>
          <a:p>
            <a:r>
              <a:rPr lang="en-US" sz="3200" smtClean="0">
                <a:latin typeface="Cambria" charset="0"/>
                <a:ea typeface="Cambria" charset="0"/>
                <a:cs typeface="Cambria" charset="0"/>
              </a:rPr>
              <a:t>Causal Inference 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270562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10000"/>
          </a:bodyPr>
          <a:lstStyle/>
          <a:p>
            <a:pPr algn="just"/>
            <a:r>
              <a:rPr lang="en-US" b="1" dirty="0" smtClean="0">
                <a:solidFill>
                  <a:schemeClr val="tx1"/>
                </a:solidFill>
                <a:latin typeface="Cambria" charset="0"/>
                <a:ea typeface="Cambria" charset="0"/>
                <a:cs typeface="Cambria" charset="0"/>
              </a:rPr>
              <a:t>KKV </a:t>
            </a:r>
            <a:r>
              <a:rPr lang="en-US" b="1" dirty="0">
                <a:solidFill>
                  <a:schemeClr val="tx1"/>
                </a:solidFill>
                <a:latin typeface="Cambria" charset="0"/>
                <a:ea typeface="Cambria" charset="0"/>
                <a:cs typeface="Cambria" charset="0"/>
              </a:rPr>
              <a:t>experimental logic for causality </a:t>
            </a:r>
            <a:r>
              <a:rPr lang="en-US" dirty="0">
                <a:solidFill>
                  <a:schemeClr val="tx1"/>
                </a:solidFill>
                <a:latin typeface="Cambria" charset="0"/>
                <a:ea typeface="Cambria" charset="0"/>
                <a:cs typeface="Cambria" charset="0"/>
              </a:rPr>
              <a:t>- the approach to causality advanced in KKV emphasizes that a definition of causality requires (a) the careful description of a </a:t>
            </a:r>
            <a:r>
              <a:rPr lang="en-US" b="1" dirty="0">
                <a:solidFill>
                  <a:srgbClr val="FF0000"/>
                </a:solidFill>
                <a:latin typeface="Cambria" charset="0"/>
                <a:ea typeface="Cambria" charset="0"/>
                <a:cs typeface="Cambria" charset="0"/>
              </a:rPr>
              <a:t>counterfactual condition </a:t>
            </a:r>
            <a:r>
              <a:rPr lang="en-US" dirty="0">
                <a:solidFill>
                  <a:schemeClr val="tx1"/>
                </a:solidFill>
                <a:latin typeface="Cambria" charset="0"/>
                <a:ea typeface="Cambria" charset="0"/>
                <a:cs typeface="Cambria" charset="0"/>
              </a:rPr>
              <a:t>(what would have happened if the cause had been absent?) and (b) a comparison of what did happen with what would have happened had the cause been </a:t>
            </a:r>
            <a:r>
              <a:rPr lang="en-US" dirty="0" smtClean="0">
                <a:solidFill>
                  <a:schemeClr val="tx1"/>
                </a:solidFill>
                <a:latin typeface="Cambria" charset="0"/>
                <a:ea typeface="Cambria" charset="0"/>
                <a:cs typeface="Cambria" charset="0"/>
              </a:rPr>
              <a:t>absent.</a:t>
            </a:r>
          </a:p>
          <a:p>
            <a:pPr algn="just"/>
            <a:r>
              <a:rPr lang="en-US" dirty="0">
                <a:solidFill>
                  <a:schemeClr val="tx1"/>
                </a:solidFill>
                <a:latin typeface="Cambria" charset="0"/>
                <a:ea typeface="Cambria" charset="0"/>
                <a:cs typeface="Cambria" charset="0"/>
              </a:rPr>
              <a:t>For KKV the “dependent variable” is sometimes called the “outcome variable.” “Explanatory variables” are often referred to as “independent variables.”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KKV </a:t>
            </a:r>
            <a:r>
              <a:rPr lang="en-US" dirty="0">
                <a:solidFill>
                  <a:schemeClr val="tx1"/>
                </a:solidFill>
                <a:latin typeface="Cambria" charset="0"/>
                <a:ea typeface="Cambria" charset="0"/>
                <a:cs typeface="Cambria" charset="0"/>
              </a:rPr>
              <a:t>divide the explanatory variables into the “key causal variable” (also called the “cause” or the “treatment variable”) and the “control variables.” </a:t>
            </a:r>
          </a:p>
          <a:p>
            <a:pPr algn="just"/>
            <a:r>
              <a:rPr lang="en-US" dirty="0">
                <a:solidFill>
                  <a:schemeClr val="tx1"/>
                </a:solidFill>
                <a:latin typeface="Cambria" charset="0"/>
                <a:ea typeface="Cambria" charset="0"/>
                <a:cs typeface="Cambria" charset="0"/>
              </a:rPr>
              <a:t>T</a:t>
            </a:r>
            <a:r>
              <a:rPr lang="en-US" dirty="0" smtClean="0">
                <a:solidFill>
                  <a:schemeClr val="tx1"/>
                </a:solidFill>
                <a:latin typeface="Cambria" charset="0"/>
                <a:ea typeface="Cambria" charset="0"/>
                <a:cs typeface="Cambria" charset="0"/>
              </a:rPr>
              <a:t>he </a:t>
            </a:r>
            <a:r>
              <a:rPr lang="en-US" dirty="0">
                <a:solidFill>
                  <a:schemeClr val="tx1"/>
                </a:solidFill>
                <a:latin typeface="Cambria" charset="0"/>
                <a:ea typeface="Cambria" charset="0"/>
                <a:cs typeface="Cambria" charset="0"/>
              </a:rPr>
              <a:t>key causal variable always takes on two or more values, which are often denoted by “treatment group” and “control group</a:t>
            </a:r>
            <a:r>
              <a:rPr lang="en-US" dirty="0" smtClean="0">
                <a:solidFill>
                  <a:schemeClr val="tx1"/>
                </a:solidFill>
                <a:latin typeface="Cambria" charset="0"/>
                <a:ea typeface="Cambria" charset="0"/>
                <a:cs typeface="Cambria" charset="0"/>
              </a:rPr>
              <a:t>”.</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78417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dirty="0" smtClean="0">
                <a:solidFill>
                  <a:schemeClr val="tx1"/>
                </a:solidFill>
                <a:latin typeface="Cambria" charset="0"/>
                <a:ea typeface="Cambria" charset="0"/>
                <a:cs typeface="Cambria" charset="0"/>
              </a:rPr>
              <a:t>The fundamental problem of probabilistic causality:</a:t>
            </a:r>
            <a:endParaRPr lang="en-US" dirty="0">
              <a:solidFill>
                <a:schemeClr val="tx1"/>
              </a:solidFill>
              <a:latin typeface="Cambria" charset="0"/>
              <a:ea typeface="Cambria" charset="0"/>
              <a:cs typeface="Cambria" charset="0"/>
            </a:endParaRPr>
          </a:p>
          <a:p>
            <a:pPr algn="just"/>
            <a:endParaRPr lang="en-US" dirty="0"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smtClean="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I</a:t>
            </a:r>
            <a:r>
              <a:rPr lang="en-US" sz="3200" dirty="0" smtClean="0">
                <a:latin typeface="Cambria" charset="0"/>
                <a:ea typeface="Cambria" charset="0"/>
                <a:cs typeface="Cambria" charset="0"/>
              </a:rPr>
              <a:t>II</a:t>
            </a:r>
            <a:endParaRPr lang="en-US" sz="3200" dirty="0">
              <a:latin typeface="Cambria" charset="0"/>
              <a:ea typeface="Cambria" charset="0"/>
              <a:cs typeface="Cambria" charset="0"/>
            </a:endParaRPr>
          </a:p>
        </p:txBody>
      </p:sp>
      <p:pic>
        <p:nvPicPr>
          <p:cNvPr id="5" name="Imagem 4"/>
          <p:cNvPicPr/>
          <p:nvPr/>
        </p:nvPicPr>
        <p:blipFill>
          <a:blip r:embed="rId2" cstate="print"/>
          <a:srcRect/>
          <a:stretch>
            <a:fillRect/>
          </a:stretch>
        </p:blipFill>
        <p:spPr bwMode="auto">
          <a:xfrm>
            <a:off x="839244" y="2004164"/>
            <a:ext cx="7528142" cy="3294346"/>
          </a:xfrm>
          <a:prstGeom prst="rect">
            <a:avLst/>
          </a:prstGeom>
          <a:noFill/>
          <a:ln w="9525">
            <a:noFill/>
            <a:miter lim="800000"/>
            <a:headEnd/>
            <a:tailEnd/>
          </a:ln>
        </p:spPr>
      </p:pic>
    </p:spTree>
    <p:extLst>
      <p:ext uri="{BB962C8B-B14F-4D97-AF65-F5344CB8AC3E}">
        <p14:creationId xmlns:p14="http://schemas.microsoft.com/office/powerpoint/2010/main" val="1429843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IV</a:t>
            </a:r>
            <a:endParaRPr lang="en-US" sz="3200" dirty="0">
              <a:latin typeface="Cambria" charset="0"/>
              <a:ea typeface="Cambria" charset="0"/>
              <a:cs typeface="Cambria"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549275" y="1127690"/>
            <a:ext cx="8042275" cy="5210395"/>
          </a:xfrm>
          <a:prstGeom prst="rect">
            <a:avLst/>
          </a:prstGeom>
          <a:noFill/>
          <a:ln w="9525">
            <a:noFill/>
            <a:miter lim="800000"/>
            <a:headEnd/>
            <a:tailEnd/>
          </a:ln>
        </p:spPr>
      </p:pic>
    </p:spTree>
    <p:extLst>
      <p:ext uri="{BB962C8B-B14F-4D97-AF65-F5344CB8AC3E}">
        <p14:creationId xmlns:p14="http://schemas.microsoft.com/office/powerpoint/2010/main" val="1429843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10000"/>
          </a:bodyPr>
          <a:lstStyle/>
          <a:p>
            <a:pPr algn="just"/>
            <a:r>
              <a:rPr lang="en-US" b="1" dirty="0">
                <a:solidFill>
                  <a:srgbClr val="FF0000"/>
                </a:solidFill>
                <a:latin typeface="Cambria" charset="0"/>
                <a:ea typeface="Cambria" charset="0"/>
                <a:cs typeface="Cambria" charset="0"/>
              </a:rPr>
              <a:t>Deterministic causal relationships</a:t>
            </a:r>
            <a:r>
              <a:rPr lang="en-US" dirty="0">
                <a:solidFill>
                  <a:srgbClr val="FF0000"/>
                </a:solidFill>
                <a:latin typeface="Cambria" charset="0"/>
                <a:ea typeface="Cambria" charset="0"/>
                <a:cs typeface="Cambria" charset="0"/>
              </a:rPr>
              <a:t> </a:t>
            </a:r>
            <a:r>
              <a:rPr lang="en-US" dirty="0">
                <a:solidFill>
                  <a:schemeClr val="tx1"/>
                </a:solidFill>
                <a:latin typeface="Cambria" charset="0"/>
                <a:ea typeface="Cambria" charset="0"/>
                <a:cs typeface="Cambria" charset="0"/>
              </a:rPr>
              <a:t>can be studied at the population level but are more often associated with small-n case study research.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For </a:t>
            </a:r>
            <a:r>
              <a:rPr lang="en-US" dirty="0">
                <a:solidFill>
                  <a:schemeClr val="tx1"/>
                </a:solidFill>
                <a:latin typeface="Cambria" charset="0"/>
                <a:ea typeface="Cambria" charset="0"/>
                <a:cs typeface="Cambria" charset="0"/>
              </a:rPr>
              <a:t>qualitative scholars, the term deterministic is used primarily to refer to discussions of necessary and sufficient causes in individual cases or combinations of these types of conditions.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It </a:t>
            </a:r>
            <a:r>
              <a:rPr lang="en-US" dirty="0">
                <a:solidFill>
                  <a:schemeClr val="tx1"/>
                </a:solidFill>
                <a:latin typeface="Cambria" charset="0"/>
                <a:ea typeface="Cambria" charset="0"/>
                <a:cs typeface="Cambria" charset="0"/>
              </a:rPr>
              <a:t>is means that what we are examining is not whether a given X tends to </a:t>
            </a:r>
            <a:r>
              <a:rPr lang="en-US" dirty="0" err="1">
                <a:solidFill>
                  <a:schemeClr val="tx1"/>
                </a:solidFill>
                <a:latin typeface="Cambria" charset="0"/>
                <a:ea typeface="Cambria" charset="0"/>
                <a:cs typeface="Cambria" charset="0"/>
              </a:rPr>
              <a:t>covary</a:t>
            </a:r>
            <a:r>
              <a:rPr lang="en-US" dirty="0">
                <a:solidFill>
                  <a:schemeClr val="tx1"/>
                </a:solidFill>
                <a:latin typeface="Cambria" charset="0"/>
                <a:ea typeface="Cambria" charset="0"/>
                <a:cs typeface="Cambria" charset="0"/>
              </a:rPr>
              <a:t> with Y in a population but whether X is either a necessary and/or sufficient cause of Y in an individual case.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A </a:t>
            </a:r>
            <a:r>
              <a:rPr lang="en-US" dirty="0">
                <a:solidFill>
                  <a:schemeClr val="tx1"/>
                </a:solidFill>
                <a:latin typeface="Cambria" charset="0"/>
                <a:ea typeface="Cambria" charset="0"/>
                <a:cs typeface="Cambria" charset="0"/>
              </a:rPr>
              <a:t>condition is necessary if the absence of it prevents an outcome, regardless of the values of other variables, whereas if a sufficient condition is present, the outcome will always take </a:t>
            </a:r>
            <a:r>
              <a:rPr lang="en-US" dirty="0" smtClean="0">
                <a:solidFill>
                  <a:schemeClr val="tx1"/>
                </a:solidFill>
                <a:latin typeface="Cambria" charset="0"/>
                <a:ea typeface="Cambria" charset="0"/>
                <a:cs typeface="Cambria" charset="0"/>
              </a:rPr>
              <a:t>place.</a:t>
            </a:r>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V</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183741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10000"/>
          </a:bodyPr>
          <a:lstStyle/>
          <a:p>
            <a:pPr algn="just"/>
            <a:r>
              <a:rPr lang="en-US" dirty="0">
                <a:solidFill>
                  <a:schemeClr val="tx1"/>
                </a:solidFill>
                <a:latin typeface="Cambria" charset="0"/>
                <a:ea typeface="Cambria" charset="0"/>
                <a:cs typeface="Cambria" charset="0"/>
              </a:rPr>
              <a:t>A long list of terms directly or indirectly indicates that the researcher is formulating hypotheses using the resources of logic.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To </a:t>
            </a:r>
            <a:r>
              <a:rPr lang="en-US" dirty="0">
                <a:solidFill>
                  <a:schemeClr val="tx1"/>
                </a:solidFill>
                <a:latin typeface="Cambria" charset="0"/>
                <a:ea typeface="Cambria" charset="0"/>
                <a:cs typeface="Cambria" charset="0"/>
              </a:rPr>
              <a:t>express the causal idea that X is necessary for Y, scholars use terms and expressions such as "only if," "is essential, indispensable, requisite, necessary for," "blocks, </a:t>
            </a:r>
            <a:r>
              <a:rPr lang="en-US" dirty="0" err="1">
                <a:solidFill>
                  <a:schemeClr val="tx1"/>
                </a:solidFill>
                <a:latin typeface="Cambria" charset="0"/>
                <a:ea typeface="Cambria" charset="0"/>
                <a:cs typeface="Cambria" charset="0"/>
              </a:rPr>
              <a:t>vetos</a:t>
            </a:r>
            <a:r>
              <a:rPr lang="en-US" dirty="0">
                <a:solidFill>
                  <a:schemeClr val="tx1"/>
                </a:solidFill>
                <a:latin typeface="Cambria" charset="0"/>
                <a:ea typeface="Cambria" charset="0"/>
                <a:cs typeface="Cambria" charset="0"/>
              </a:rPr>
              <a:t>, prevents," "is sine qua non of," and "enables, permits, allows." Some of these expressions are quite explicit and direct about using logic to </a:t>
            </a:r>
            <a:r>
              <a:rPr lang="en-US" dirty="0" smtClean="0">
                <a:solidFill>
                  <a:schemeClr val="tx1"/>
                </a:solidFill>
                <a:latin typeface="Cambria" charset="0"/>
                <a:ea typeface="Cambria" charset="0"/>
                <a:cs typeface="Cambria" charset="0"/>
              </a:rPr>
              <a:t>express.</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Analogously, various terms suggest that the scholar understands X to be sufficient for Y. </a:t>
            </a:r>
          </a:p>
          <a:p>
            <a:pPr algn="just"/>
            <a:r>
              <a:rPr lang="en-US" dirty="0">
                <a:solidFill>
                  <a:schemeClr val="tx1"/>
                </a:solidFill>
                <a:latin typeface="Cambria" charset="0"/>
                <a:ea typeface="Cambria" charset="0"/>
                <a:cs typeface="Cambria" charset="0"/>
              </a:rPr>
              <a:t>T</a:t>
            </a:r>
            <a:r>
              <a:rPr lang="en-US" dirty="0" smtClean="0">
                <a:solidFill>
                  <a:schemeClr val="tx1"/>
                </a:solidFill>
                <a:latin typeface="Cambria" charset="0"/>
                <a:ea typeface="Cambria" charset="0"/>
                <a:cs typeface="Cambria" charset="0"/>
              </a:rPr>
              <a:t>he </a:t>
            </a:r>
            <a:r>
              <a:rPr lang="en-US" dirty="0">
                <a:solidFill>
                  <a:schemeClr val="tx1"/>
                </a:solidFill>
                <a:latin typeface="Cambria" charset="0"/>
                <a:ea typeface="Cambria" charset="0"/>
                <a:cs typeface="Cambria" charset="0"/>
              </a:rPr>
              <a:t>scholar uses words and expressions such as "ensures, guarantees," "is always followed by," "inevitably leads to," and "yields, generates, produces." Again, some of these terms more directly suggest a sufficiency relationship (e.g., "X is always followed by Y") than others ("X yields Y</a:t>
            </a:r>
            <a:r>
              <a:rPr lang="en-US" dirty="0" smtClean="0">
                <a:solidFill>
                  <a:schemeClr val="tx1"/>
                </a:solidFill>
                <a:latin typeface="Cambria" charset="0"/>
                <a:ea typeface="Cambria" charset="0"/>
                <a:cs typeface="Cambria" charset="0"/>
              </a:rPr>
              <a:t>").</a:t>
            </a:r>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VI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603218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fontScale="92500" lnSpcReduction="20000"/>
          </a:bodyPr>
          <a:lstStyle/>
          <a:p>
            <a:pPr marL="0" indent="0" algn="ctr">
              <a:buNone/>
            </a:pPr>
            <a:r>
              <a:rPr lang="en-US" b="1" dirty="0" smtClean="0">
                <a:solidFill>
                  <a:schemeClr val="tx1"/>
                </a:solidFill>
                <a:latin typeface="Cambria" charset="0"/>
                <a:ea typeface="Cambria" charset="0"/>
                <a:cs typeface="Cambria" charset="0"/>
              </a:rPr>
              <a:t>Causal Mechanism</a:t>
            </a:r>
          </a:p>
          <a:p>
            <a:pPr algn="just"/>
            <a:r>
              <a:rPr lang="en-US" dirty="0" smtClean="0">
                <a:solidFill>
                  <a:schemeClr val="tx1"/>
                </a:solidFill>
                <a:latin typeface="Cambria" charset="0"/>
                <a:ea typeface="Cambria" charset="0"/>
                <a:cs typeface="Cambria" charset="0"/>
              </a:rPr>
              <a:t>When </a:t>
            </a:r>
            <a:r>
              <a:rPr lang="en-US" dirty="0">
                <a:solidFill>
                  <a:schemeClr val="tx1"/>
                </a:solidFill>
                <a:latin typeface="Cambria" charset="0"/>
                <a:ea typeface="Cambria" charset="0"/>
                <a:cs typeface="Cambria" charset="0"/>
              </a:rPr>
              <a:t>we speak of a causal relationship between X and Y, what is the nature of causality in the relationship</a:t>
            </a:r>
            <a:r>
              <a:rPr lang="en-US" dirty="0" smtClean="0">
                <a:solidFill>
                  <a:schemeClr val="tx1"/>
                </a:solidFill>
                <a:latin typeface="Cambria" charset="0"/>
                <a:ea typeface="Cambria" charset="0"/>
                <a:cs typeface="Cambria" charset="0"/>
              </a:rPr>
              <a:t>?</a:t>
            </a:r>
            <a:endParaRPr lang="en-US"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The </a:t>
            </a:r>
            <a:r>
              <a:rPr lang="en-US" dirty="0" smtClean="0">
                <a:solidFill>
                  <a:schemeClr val="tx1"/>
                </a:solidFill>
                <a:latin typeface="Cambria" charset="0"/>
                <a:ea typeface="Cambria" charset="0"/>
                <a:cs typeface="Cambria" charset="0"/>
              </a:rPr>
              <a:t>ontological </a:t>
            </a:r>
            <a:r>
              <a:rPr lang="en-US" dirty="0">
                <a:solidFill>
                  <a:schemeClr val="tx1"/>
                </a:solidFill>
                <a:latin typeface="Cambria" charset="0"/>
                <a:ea typeface="Cambria" charset="0"/>
                <a:cs typeface="Cambria" charset="0"/>
              </a:rPr>
              <a:t>position in social science is a mechanistic understanding of causality, a position that underlies process-tracing methods.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defining feature of a mechanistic ontology of causation is that we are interested in the theoretical process whereby X produces Y and in particular in the transmission of what can be termed causal forces from X to Y.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A </a:t>
            </a:r>
            <a:r>
              <a:rPr lang="en-US" dirty="0">
                <a:solidFill>
                  <a:schemeClr val="tx1"/>
                </a:solidFill>
                <a:latin typeface="Cambria" charset="0"/>
                <a:ea typeface="Cambria" charset="0"/>
                <a:cs typeface="Cambria" charset="0"/>
              </a:rPr>
              <a:t>mechanistic understanding of causality does not necessarily imply regular association.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Indeed</a:t>
            </a:r>
            <a:r>
              <a:rPr lang="en-US" dirty="0">
                <a:solidFill>
                  <a:schemeClr val="tx1"/>
                </a:solidFill>
                <a:latin typeface="Cambria" charset="0"/>
                <a:ea typeface="Cambria" charset="0"/>
                <a:cs typeface="Cambria" charset="0"/>
              </a:rPr>
              <a:t>, a mechanism can be infrequent. What is necessary is that X actually produces Y through a causal mechanism linking the </a:t>
            </a:r>
            <a:r>
              <a:rPr lang="en-US" dirty="0" smtClean="0">
                <a:solidFill>
                  <a:schemeClr val="tx1"/>
                </a:solidFill>
                <a:latin typeface="Cambria" charset="0"/>
                <a:ea typeface="Cambria" charset="0"/>
                <a:cs typeface="Cambria" charset="0"/>
              </a:rPr>
              <a:t>two.</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VII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22567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b="1" dirty="0">
                <a:solidFill>
                  <a:schemeClr val="tx1"/>
                </a:solidFill>
                <a:latin typeface="Cambria" charset="0"/>
                <a:ea typeface="Cambria" charset="0"/>
                <a:cs typeface="Cambria" charset="0"/>
              </a:rPr>
              <a:t>Inference</a:t>
            </a:r>
            <a:r>
              <a:rPr lang="en-US" dirty="0">
                <a:solidFill>
                  <a:schemeClr val="tx1"/>
                </a:solidFill>
                <a:latin typeface="Cambria" charset="0"/>
                <a:ea typeface="Cambria" charset="0"/>
                <a:cs typeface="Cambria" charset="0"/>
              </a:rPr>
              <a:t> is the process of using the facts we know to learn about facts we do not know.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facts we do not know are the subjects of our research questions, theories, and hypotheses.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facts we do know form our (quantitative or qualitative) data or </a:t>
            </a:r>
            <a:r>
              <a:rPr lang="en-US" dirty="0" smtClean="0">
                <a:solidFill>
                  <a:schemeClr val="tx1"/>
                </a:solidFill>
                <a:latin typeface="Cambria" charset="0"/>
                <a:ea typeface="Cambria" charset="0"/>
                <a:cs typeface="Cambria" charset="0"/>
              </a:rPr>
              <a:t>observations.</a:t>
            </a:r>
          </a:p>
          <a:p>
            <a:pPr algn="just"/>
            <a:r>
              <a:rPr lang="en-US" b="1" dirty="0">
                <a:solidFill>
                  <a:schemeClr val="tx1"/>
                </a:solidFill>
                <a:latin typeface="Cambria" charset="0"/>
                <a:ea typeface="Cambria" charset="0"/>
                <a:cs typeface="Cambria" charset="0"/>
              </a:rPr>
              <a:t>Scientific simplification </a:t>
            </a:r>
            <a:r>
              <a:rPr lang="en-US" dirty="0">
                <a:solidFill>
                  <a:schemeClr val="tx1"/>
                </a:solidFill>
                <a:latin typeface="Cambria" charset="0"/>
                <a:ea typeface="Cambria" charset="0"/>
                <a:cs typeface="Cambria" charset="0"/>
              </a:rPr>
              <a:t>involves the productive choice of a theory (or hypothesis) to evaluate; the theory then guides us to the selection of those facts that are implications of </a:t>
            </a:r>
            <a:r>
              <a:rPr lang="en-US" dirty="0" smtClean="0">
                <a:solidFill>
                  <a:schemeClr val="tx1"/>
                </a:solidFill>
                <a:latin typeface="Cambria" charset="0"/>
                <a:ea typeface="Cambria" charset="0"/>
                <a:cs typeface="Cambria" charset="0"/>
              </a:rPr>
              <a:t>theory.</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With this criterion for the selection of facts, we can quickly recognize that more observations of the implications of a theory will only help in evaluating the theory in question.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Since </a:t>
            </a:r>
            <a:r>
              <a:rPr lang="en-US" dirty="0">
                <a:solidFill>
                  <a:schemeClr val="tx1"/>
                </a:solidFill>
                <a:latin typeface="Cambria" charset="0"/>
                <a:ea typeface="Cambria" charset="0"/>
                <a:cs typeface="Cambria" charset="0"/>
              </a:rPr>
              <a:t>more information of this sort cannot hurt, such data are never discarded, and the process of research </a:t>
            </a:r>
            <a:r>
              <a:rPr lang="en-US" dirty="0" smtClean="0">
                <a:solidFill>
                  <a:schemeClr val="tx1"/>
                </a:solidFill>
                <a:latin typeface="Cambria" charset="0"/>
                <a:ea typeface="Cambria" charset="0"/>
                <a:cs typeface="Cambria" charset="0"/>
              </a:rPr>
              <a:t>improves.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278414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lnSpcReduction="10000"/>
          </a:bodyPr>
          <a:lstStyle/>
          <a:p>
            <a:pPr marL="0" indent="0" algn="ctr">
              <a:buNone/>
            </a:pPr>
            <a:r>
              <a:rPr lang="en-US" b="1" dirty="0" smtClean="0">
                <a:solidFill>
                  <a:schemeClr val="tx1"/>
                </a:solidFill>
                <a:latin typeface="Cambria" charset="0"/>
                <a:ea typeface="Cambria" charset="0"/>
                <a:cs typeface="Cambria" charset="0"/>
              </a:rPr>
              <a:t>Causal mechanism</a:t>
            </a:r>
            <a:endParaRPr lang="en-US" dirty="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Andrew </a:t>
            </a:r>
            <a:r>
              <a:rPr lang="en-US" dirty="0">
                <a:solidFill>
                  <a:schemeClr val="tx1"/>
                </a:solidFill>
                <a:latin typeface="Cambria" charset="0"/>
                <a:ea typeface="Cambria" charset="0"/>
                <a:cs typeface="Cambria" charset="0"/>
              </a:rPr>
              <a:t>Bennett has defined causal mechanisms as “processes through which agents with causal capacities operate in specific contexts to transfer energy, information or matter to other entities.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David </a:t>
            </a:r>
            <a:r>
              <a:rPr lang="en-US" dirty="0">
                <a:solidFill>
                  <a:schemeClr val="tx1"/>
                </a:solidFill>
                <a:latin typeface="Cambria" charset="0"/>
                <a:ea typeface="Cambria" charset="0"/>
                <a:cs typeface="Cambria" charset="0"/>
              </a:rPr>
              <a:t>Waldner has defined a mechanism as “an agent or entity that has the capacity to alter its environment because it possesses an invariant property that, in specific contexts, transmits either a physical force or information that influences the behavior of other agents or entities</a:t>
            </a:r>
            <a:r>
              <a:rPr lang="en-US" dirty="0" smtClean="0">
                <a:solidFill>
                  <a:schemeClr val="tx1"/>
                </a:solidFill>
                <a:latin typeface="Cambria" charset="0"/>
                <a:ea typeface="Cambria" charset="0"/>
                <a:cs typeface="Cambria" charset="0"/>
              </a:rPr>
              <a:t>”. </a:t>
            </a:r>
          </a:p>
          <a:p>
            <a:pPr algn="just"/>
            <a:r>
              <a:rPr lang="en-US" dirty="0" smtClean="0">
                <a:solidFill>
                  <a:schemeClr val="tx1"/>
                </a:solidFill>
                <a:latin typeface="Cambria" charset="0"/>
                <a:ea typeface="Cambria" charset="0"/>
                <a:cs typeface="Cambria" charset="0"/>
              </a:rPr>
              <a:t>Mechanisms </a:t>
            </a:r>
            <a:r>
              <a:rPr lang="en-US" dirty="0">
                <a:solidFill>
                  <a:schemeClr val="tx1"/>
                </a:solidFill>
                <a:latin typeface="Cambria" charset="0"/>
                <a:ea typeface="Cambria" charset="0"/>
                <a:cs typeface="Cambria" charset="0"/>
              </a:rPr>
              <a:t>operate at an analytical level below that of a more encompassing theory; they increase the theory’s credibility by rendering more fine-grained </a:t>
            </a:r>
            <a:r>
              <a:rPr lang="en-US" dirty="0" smtClean="0">
                <a:solidFill>
                  <a:schemeClr val="tx1"/>
                </a:solidFill>
                <a:latin typeface="Cambria" charset="0"/>
                <a:ea typeface="Cambria" charset="0"/>
                <a:cs typeface="Cambria" charset="0"/>
              </a:rPr>
              <a:t>explanations.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VIII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376868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algn="just"/>
            <a:r>
              <a:rPr lang="en-US" dirty="0">
                <a:solidFill>
                  <a:schemeClr val="tx1"/>
                </a:solidFill>
                <a:latin typeface="Cambria Math" charset="0"/>
                <a:ea typeface="Cambria Math" charset="0"/>
                <a:cs typeface="Cambria Math" charset="0"/>
              </a:rPr>
              <a:t>A causal mechanism can be defined as “a complex system, which produces an outcome by the interaction of a number of parts”. Causal mechanisms “attempts to identify the intervening causal </a:t>
            </a:r>
            <a:r>
              <a:rPr lang="en-US" dirty="0" smtClean="0">
                <a:solidFill>
                  <a:schemeClr val="tx1"/>
                </a:solidFill>
                <a:latin typeface="Cambria Math" charset="0"/>
                <a:ea typeface="Cambria Math" charset="0"/>
                <a:cs typeface="Cambria Math" charset="0"/>
              </a:rPr>
              <a:t>process - </a:t>
            </a:r>
            <a:r>
              <a:rPr lang="en-US" dirty="0">
                <a:solidFill>
                  <a:schemeClr val="tx1"/>
                </a:solidFill>
                <a:latin typeface="Cambria Math" charset="0"/>
                <a:ea typeface="Cambria Math" charset="0"/>
                <a:cs typeface="Cambria Math" charset="0"/>
              </a:rPr>
              <a:t>the causal chain and causal </a:t>
            </a:r>
            <a:r>
              <a:rPr lang="en-US" dirty="0" smtClean="0">
                <a:solidFill>
                  <a:schemeClr val="tx1"/>
                </a:solidFill>
                <a:latin typeface="Cambria Math" charset="0"/>
                <a:ea typeface="Cambria Math" charset="0"/>
                <a:cs typeface="Cambria Math" charset="0"/>
              </a:rPr>
              <a:t>mechanism - between </a:t>
            </a:r>
            <a:r>
              <a:rPr lang="en-US" dirty="0">
                <a:solidFill>
                  <a:schemeClr val="tx1"/>
                </a:solidFill>
                <a:latin typeface="Cambria Math" charset="0"/>
                <a:ea typeface="Cambria Math" charset="0"/>
                <a:cs typeface="Cambria Math" charset="0"/>
              </a:rPr>
              <a:t>an independent variable (or variables) and the outcome of the dependent variable”.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Investigating </a:t>
            </a:r>
            <a:r>
              <a:rPr lang="en-US" dirty="0">
                <a:solidFill>
                  <a:schemeClr val="tx1"/>
                </a:solidFill>
                <a:latin typeface="Cambria Math" charset="0"/>
                <a:ea typeface="Cambria Math" charset="0"/>
                <a:cs typeface="Cambria Math" charset="0"/>
              </a:rPr>
              <a:t>causal mechanisms enables us to go a step further when studying causal relationships, allowing us to </a:t>
            </a:r>
            <a:r>
              <a:rPr lang="en-US" dirty="0" smtClean="0">
                <a:solidFill>
                  <a:schemeClr val="tx1"/>
                </a:solidFill>
                <a:latin typeface="Cambria Math" charset="0"/>
                <a:ea typeface="Cambria Math" charset="0"/>
                <a:cs typeface="Cambria Math" charset="0"/>
              </a:rPr>
              <a:t>peer </a:t>
            </a:r>
            <a:r>
              <a:rPr lang="en-US" dirty="0">
                <a:solidFill>
                  <a:schemeClr val="tx1"/>
                </a:solidFill>
                <a:latin typeface="Cambria Math" charset="0"/>
                <a:ea typeface="Cambria Math" charset="0"/>
                <a:cs typeface="Cambria Math" charset="0"/>
              </a:rPr>
              <a:t>into the box of causality to locate the intermediate factors lying between some structural cause and its purported </a:t>
            </a:r>
            <a:r>
              <a:rPr lang="en-US" dirty="0" smtClean="0">
                <a:solidFill>
                  <a:schemeClr val="tx1"/>
                </a:solidFill>
                <a:latin typeface="Cambria Math" charset="0"/>
                <a:ea typeface="Cambria Math" charset="0"/>
                <a:cs typeface="Cambria Math" charset="0"/>
              </a:rPr>
              <a:t>effect.</a:t>
            </a:r>
            <a:endParaRPr lang="pt-BR" dirty="0">
              <a:solidFill>
                <a:schemeClr val="tx1"/>
              </a:solidFill>
              <a:latin typeface="Cambria Math" charset="0"/>
              <a:ea typeface="Cambria Math" charset="0"/>
              <a:cs typeface="Cambria Math" charset="0"/>
            </a:endParaRPr>
          </a:p>
          <a:p>
            <a:pPr marL="0" indent="0" algn="ctr">
              <a:buNone/>
            </a:pPr>
            <a:r>
              <a:rPr lang="en-US" dirty="0" smtClean="0">
                <a:solidFill>
                  <a:schemeClr val="tx1"/>
                </a:solidFill>
                <a:latin typeface="Cambria Math" charset="0"/>
                <a:ea typeface="Cambria Math" charset="0"/>
                <a:cs typeface="Cambria Math" charset="0"/>
              </a:rPr>
              <a:t>dominos </a:t>
            </a:r>
            <a:r>
              <a:rPr lang="en-US" dirty="0">
                <a:solidFill>
                  <a:schemeClr val="tx1"/>
                </a:solidFill>
                <a:latin typeface="Cambria Math" charset="0"/>
                <a:ea typeface="Cambria Math" charset="0"/>
                <a:cs typeface="Cambria Math" charset="0"/>
              </a:rPr>
              <a:t>example George and </a:t>
            </a:r>
            <a:r>
              <a:rPr lang="en-US" dirty="0" smtClean="0">
                <a:solidFill>
                  <a:schemeClr val="tx1"/>
                </a:solidFill>
                <a:latin typeface="Cambria Math" charset="0"/>
                <a:ea typeface="Cambria Math" charset="0"/>
                <a:cs typeface="Cambria Math" charset="0"/>
              </a:rPr>
              <a:t>Bennet</a:t>
            </a:r>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IX</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480874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977030"/>
            <a:ext cx="8042276" cy="5754750"/>
          </a:xfrm>
        </p:spPr>
        <p:txBody>
          <a:bodyPr>
            <a:normAutofit/>
          </a:bodyPr>
          <a:lstStyle/>
          <a:p>
            <a:pPr marL="0" indent="0" algn="ctr">
              <a:buNone/>
            </a:pPr>
            <a:r>
              <a:rPr lang="en-US" dirty="0" smtClean="0">
                <a:solidFill>
                  <a:schemeClr val="tx1"/>
                </a:solidFill>
                <a:latin typeface="Cambria" charset="0"/>
                <a:ea typeface="Cambria" charset="0"/>
                <a:cs typeface="Cambria" charset="0"/>
              </a:rPr>
              <a:t>Summarizing approaches and methods for causal inference</a:t>
            </a:r>
          </a:p>
          <a:p>
            <a:pPr marL="0" indent="0" algn="ctr">
              <a:buNone/>
            </a:pP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p:txBody>
      </p:sp>
      <p:sp>
        <p:nvSpPr>
          <p:cNvPr id="4" name="Title 1"/>
          <p:cNvSpPr>
            <a:spLocks noGrp="1"/>
          </p:cNvSpPr>
          <p:nvPr>
            <p:ph type="title"/>
          </p:nvPr>
        </p:nvSpPr>
        <p:spPr>
          <a:xfrm>
            <a:off x="549275" y="321289"/>
            <a:ext cx="8042276" cy="543008"/>
          </a:xfrm>
        </p:spPr>
        <p:txBody>
          <a:bodyPr/>
          <a:lstStyle/>
          <a:p>
            <a:r>
              <a:rPr lang="en-US" sz="3200" dirty="0" smtClean="0">
                <a:latin typeface="Cambria" charset="0"/>
                <a:ea typeface="Cambria" charset="0"/>
                <a:cs typeface="Cambria" charset="0"/>
              </a:rPr>
              <a:t>Causal Inference </a:t>
            </a:r>
            <a:r>
              <a:rPr lang="en-US" sz="3200" dirty="0" smtClean="0">
                <a:latin typeface="Cambria" charset="0"/>
                <a:ea typeface="Cambria" charset="0"/>
                <a:cs typeface="Cambria" charset="0"/>
              </a:rPr>
              <a:t>X</a:t>
            </a:r>
            <a:endParaRPr lang="en-US" sz="3200" dirty="0">
              <a:latin typeface="Cambria" charset="0"/>
              <a:ea typeface="Cambria" charset="0"/>
              <a:cs typeface="Cambria" charset="0"/>
            </a:endParaRPr>
          </a:p>
        </p:txBody>
      </p:sp>
      <p:pic>
        <p:nvPicPr>
          <p:cNvPr id="5" name="Imagem 4"/>
          <p:cNvPicPr/>
          <p:nvPr/>
        </p:nvPicPr>
        <p:blipFill>
          <a:blip r:embed="rId2" cstate="print"/>
          <a:srcRect/>
          <a:stretch>
            <a:fillRect/>
          </a:stretch>
        </p:blipFill>
        <p:spPr bwMode="auto">
          <a:xfrm>
            <a:off x="839244" y="1828800"/>
            <a:ext cx="7603298" cy="4534422"/>
          </a:xfrm>
          <a:prstGeom prst="rect">
            <a:avLst/>
          </a:prstGeom>
          <a:noFill/>
          <a:ln w="9525">
            <a:noFill/>
            <a:miter lim="800000"/>
            <a:headEnd/>
            <a:tailEnd/>
          </a:ln>
        </p:spPr>
      </p:pic>
    </p:spTree>
    <p:extLst>
      <p:ext uri="{BB962C8B-B14F-4D97-AF65-F5344CB8AC3E}">
        <p14:creationId xmlns:p14="http://schemas.microsoft.com/office/powerpoint/2010/main" val="59326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algn="just"/>
            <a:r>
              <a:rPr lang="en-US" b="1" dirty="0">
                <a:solidFill>
                  <a:schemeClr val="tx1"/>
                </a:solidFill>
                <a:latin typeface="Cambria" charset="0"/>
                <a:ea typeface="Cambria" charset="0"/>
                <a:cs typeface="Cambria" charset="0"/>
              </a:rPr>
              <a:t>Simplification</a:t>
            </a:r>
            <a:r>
              <a:rPr lang="en-US" dirty="0">
                <a:solidFill>
                  <a:schemeClr val="tx1"/>
                </a:solidFill>
                <a:latin typeface="Cambria" charset="0"/>
                <a:ea typeface="Cambria" charset="0"/>
                <a:cs typeface="Cambria" charset="0"/>
              </a:rPr>
              <a:t> - One of the first and most difficult tasks of research in the social sciences is this act of simplification.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It </a:t>
            </a:r>
            <a:r>
              <a:rPr lang="en-US" dirty="0">
                <a:solidFill>
                  <a:schemeClr val="tx1"/>
                </a:solidFill>
                <a:latin typeface="Cambria" charset="0"/>
                <a:ea typeface="Cambria" charset="0"/>
                <a:cs typeface="Cambria" charset="0"/>
              </a:rPr>
              <a:t>is a task that makes us vulnerable to the criticism of oversimplification and of omitting significant aspects of the situation. Nevertheless, such simplification is inevitable for all </a:t>
            </a:r>
            <a:r>
              <a:rPr lang="en-US" dirty="0" smtClean="0">
                <a:solidFill>
                  <a:schemeClr val="tx1"/>
                </a:solidFill>
                <a:latin typeface="Cambria" charset="0"/>
                <a:ea typeface="Cambria" charset="0"/>
                <a:cs typeface="Cambria" charset="0"/>
              </a:rPr>
              <a:t>researchers.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The difference between the amount of complexity in the world and that in the thickest of descriptions is still vastly larger than the difference between this thickest of descriptions and the most abstract quantitative or formal </a:t>
            </a:r>
            <a:r>
              <a:rPr lang="en-US" dirty="0" smtClean="0">
                <a:solidFill>
                  <a:schemeClr val="tx1"/>
                </a:solidFill>
                <a:latin typeface="Cambria" charset="0"/>
                <a:ea typeface="Cambria" charset="0"/>
                <a:cs typeface="Cambria" charset="0"/>
              </a:rPr>
              <a:t>analysis.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II</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67069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b="1" dirty="0">
                <a:solidFill>
                  <a:schemeClr val="tx1"/>
                </a:solidFill>
                <a:latin typeface="Cambria" charset="0"/>
                <a:ea typeface="Cambria" charset="0"/>
                <a:cs typeface="Cambria" charset="0"/>
              </a:rPr>
              <a:t>Modeling</a:t>
            </a:r>
            <a:r>
              <a:rPr lang="en-US" dirty="0">
                <a:solidFill>
                  <a:schemeClr val="tx1"/>
                </a:solidFill>
                <a:latin typeface="Cambria" charset="0"/>
                <a:ea typeface="Cambria" charset="0"/>
                <a:cs typeface="Cambria" charset="0"/>
              </a:rPr>
              <a:t> -  All models range between </a:t>
            </a:r>
            <a:r>
              <a:rPr lang="en-US" b="1" dirty="0">
                <a:solidFill>
                  <a:schemeClr val="tx1"/>
                </a:solidFill>
                <a:latin typeface="Cambria" charset="0"/>
                <a:ea typeface="Cambria" charset="0"/>
                <a:cs typeface="Cambria" charset="0"/>
              </a:rPr>
              <a:t>restrictive</a:t>
            </a:r>
            <a:r>
              <a:rPr lang="en-US" dirty="0">
                <a:solidFill>
                  <a:schemeClr val="tx1"/>
                </a:solidFill>
                <a:latin typeface="Cambria" charset="0"/>
                <a:ea typeface="Cambria" charset="0"/>
                <a:cs typeface="Cambria" charset="0"/>
              </a:rPr>
              <a:t> and </a:t>
            </a:r>
            <a:r>
              <a:rPr lang="en-US" b="1" dirty="0">
                <a:solidFill>
                  <a:schemeClr val="tx1"/>
                </a:solidFill>
                <a:latin typeface="Cambria" charset="0"/>
                <a:ea typeface="Cambria" charset="0"/>
                <a:cs typeface="Cambria" charset="0"/>
              </a:rPr>
              <a:t>unrestrictive</a:t>
            </a:r>
            <a:r>
              <a:rPr lang="en-US" dirty="0">
                <a:solidFill>
                  <a:schemeClr val="tx1"/>
                </a:solidFill>
                <a:latin typeface="Cambria" charset="0"/>
                <a:ea typeface="Cambria" charset="0"/>
                <a:cs typeface="Cambria" charset="0"/>
              </a:rPr>
              <a:t> versions. </a:t>
            </a:r>
            <a:endParaRPr lang="en-US" dirty="0" smtClean="0">
              <a:solidFill>
                <a:schemeClr val="tx1"/>
              </a:solidFill>
              <a:latin typeface="Cambria" charset="0"/>
              <a:ea typeface="Cambria" charset="0"/>
              <a:cs typeface="Cambria" charset="0"/>
            </a:endParaRPr>
          </a:p>
          <a:p>
            <a:pPr algn="just"/>
            <a:r>
              <a:rPr lang="en-US" b="1" dirty="0" smtClean="0">
                <a:solidFill>
                  <a:schemeClr val="tx1"/>
                </a:solidFill>
                <a:latin typeface="Cambria" charset="0"/>
                <a:ea typeface="Cambria" charset="0"/>
                <a:cs typeface="Cambria" charset="0"/>
              </a:rPr>
              <a:t>Restrictive</a:t>
            </a:r>
            <a:r>
              <a:rPr lang="en-US" dirty="0" smtClean="0">
                <a:solidFill>
                  <a:schemeClr val="tx1"/>
                </a:solidFill>
                <a:latin typeface="Cambria" charset="0"/>
                <a:ea typeface="Cambria" charset="0"/>
                <a:cs typeface="Cambria" charset="0"/>
              </a:rPr>
              <a:t> </a:t>
            </a:r>
            <a:r>
              <a:rPr lang="en-US" dirty="0">
                <a:solidFill>
                  <a:schemeClr val="tx1"/>
                </a:solidFill>
                <a:latin typeface="Cambria" charset="0"/>
                <a:ea typeface="Cambria" charset="0"/>
                <a:cs typeface="Cambria" charset="0"/>
              </a:rPr>
              <a:t>models are clearer, more parsimonious, and more abstract, but they are also less realistic (unless the world really is parsimonious). </a:t>
            </a:r>
            <a:endParaRPr lang="en-US" dirty="0" smtClean="0">
              <a:solidFill>
                <a:schemeClr val="tx1"/>
              </a:solidFill>
              <a:latin typeface="Cambria" charset="0"/>
              <a:ea typeface="Cambria" charset="0"/>
              <a:cs typeface="Cambria" charset="0"/>
            </a:endParaRPr>
          </a:p>
          <a:p>
            <a:pPr algn="just"/>
            <a:r>
              <a:rPr lang="en-US" b="1" dirty="0">
                <a:solidFill>
                  <a:schemeClr val="tx1"/>
                </a:solidFill>
                <a:latin typeface="Cambria" charset="0"/>
                <a:ea typeface="Cambria" charset="0"/>
                <a:cs typeface="Cambria" charset="0"/>
              </a:rPr>
              <a:t>U</a:t>
            </a:r>
            <a:r>
              <a:rPr lang="en-US" b="1" dirty="0" smtClean="0">
                <a:solidFill>
                  <a:schemeClr val="tx1"/>
                </a:solidFill>
                <a:latin typeface="Cambria" charset="0"/>
                <a:ea typeface="Cambria" charset="0"/>
                <a:cs typeface="Cambria" charset="0"/>
              </a:rPr>
              <a:t>nrestrictive</a:t>
            </a:r>
            <a:r>
              <a:rPr lang="en-US" dirty="0" smtClean="0">
                <a:solidFill>
                  <a:schemeClr val="tx1"/>
                </a:solidFill>
                <a:latin typeface="Cambria" charset="0"/>
                <a:ea typeface="Cambria" charset="0"/>
                <a:cs typeface="Cambria" charset="0"/>
              </a:rPr>
              <a:t> models are </a:t>
            </a:r>
            <a:r>
              <a:rPr lang="en-US" dirty="0">
                <a:solidFill>
                  <a:schemeClr val="tx1"/>
                </a:solidFill>
                <a:latin typeface="Cambria" charset="0"/>
                <a:ea typeface="Cambria" charset="0"/>
                <a:cs typeface="Cambria" charset="0"/>
              </a:rPr>
              <a:t>detailed, contextual, and more realistic, but they are also less clear and harder to estimate with </a:t>
            </a:r>
            <a:r>
              <a:rPr lang="en-US" dirty="0" smtClean="0">
                <a:solidFill>
                  <a:schemeClr val="tx1"/>
                </a:solidFill>
                <a:latin typeface="Cambria" charset="0"/>
                <a:ea typeface="Cambria" charset="0"/>
                <a:cs typeface="Cambria" charset="0"/>
              </a:rPr>
              <a:t>precision. </a:t>
            </a:r>
          </a:p>
          <a:p>
            <a:pPr algn="just"/>
            <a:r>
              <a:rPr lang="en-US" dirty="0" smtClean="0">
                <a:solidFill>
                  <a:schemeClr val="tx1"/>
                </a:solidFill>
                <a:latin typeface="Cambria" charset="0"/>
                <a:ea typeface="Cambria" charset="0"/>
                <a:cs typeface="Cambria" charset="0"/>
              </a:rPr>
              <a:t>We </a:t>
            </a:r>
            <a:r>
              <a:rPr lang="en-US" dirty="0">
                <a:solidFill>
                  <a:schemeClr val="tx1"/>
                </a:solidFill>
                <a:latin typeface="Cambria" charset="0"/>
                <a:ea typeface="Cambria" charset="0"/>
                <a:cs typeface="Cambria" charset="0"/>
              </a:rPr>
              <a:t>model data with variables, units, and </a:t>
            </a:r>
            <a:r>
              <a:rPr lang="en-US" dirty="0" smtClean="0">
                <a:solidFill>
                  <a:schemeClr val="tx1"/>
                </a:solidFill>
                <a:latin typeface="Cambria" charset="0"/>
                <a:ea typeface="Cambria" charset="0"/>
                <a:cs typeface="Cambria" charset="0"/>
              </a:rPr>
              <a:t>observations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KKV believe that, where possible, social science research should be both general and specific: it should tell </a:t>
            </a:r>
            <a:r>
              <a:rPr lang="en-US" dirty="0" smtClean="0">
                <a:solidFill>
                  <a:schemeClr val="tx1"/>
                </a:solidFill>
                <a:latin typeface="Cambria" charset="0"/>
                <a:ea typeface="Cambria" charset="0"/>
                <a:cs typeface="Cambria" charset="0"/>
              </a:rPr>
              <a:t>something </a:t>
            </a:r>
            <a:r>
              <a:rPr lang="en-US" dirty="0">
                <a:solidFill>
                  <a:schemeClr val="tx1"/>
                </a:solidFill>
                <a:latin typeface="Cambria" charset="0"/>
                <a:ea typeface="Cambria" charset="0"/>
                <a:cs typeface="Cambria" charset="0"/>
              </a:rPr>
              <a:t>about classes of events as well as about specific events at particular places.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The </a:t>
            </a:r>
            <a:r>
              <a:rPr lang="en-US" dirty="0">
                <a:solidFill>
                  <a:schemeClr val="tx1"/>
                </a:solidFill>
                <a:latin typeface="Cambria" charset="0"/>
                <a:ea typeface="Cambria" charset="0"/>
                <a:cs typeface="Cambria" charset="0"/>
              </a:rPr>
              <a:t>study should be timeless and </a:t>
            </a:r>
            <a:r>
              <a:rPr lang="en-US" dirty="0" err="1">
                <a:solidFill>
                  <a:schemeClr val="tx1"/>
                </a:solidFill>
                <a:latin typeface="Cambria" charset="0"/>
                <a:ea typeface="Cambria" charset="0"/>
                <a:cs typeface="Cambria" charset="0"/>
              </a:rPr>
              <a:t>timebound</a:t>
            </a:r>
            <a:r>
              <a:rPr lang="en-US">
                <a:solidFill>
                  <a:schemeClr val="tx1"/>
                </a:solidFill>
                <a:latin typeface="Cambria" charset="0"/>
                <a:ea typeface="Cambria" charset="0"/>
                <a:cs typeface="Cambria" charset="0"/>
              </a:rPr>
              <a:t> at the same time</a:t>
            </a:r>
            <a:r>
              <a:rPr lang="en-US" smtClean="0">
                <a:solidFill>
                  <a:schemeClr val="tx1"/>
                </a:solidFill>
                <a:latin typeface="Cambria" charset="0"/>
                <a:ea typeface="Cambria" charset="0"/>
                <a:cs typeface="Cambria" charset="0"/>
              </a:rPr>
              <a:t>.</a:t>
            </a:r>
            <a:endParaRPr lang="pt-BR">
              <a:solidFill>
                <a:schemeClr val="tx1"/>
              </a:solidFill>
              <a:latin typeface="Cambria" charset="0"/>
              <a:ea typeface="Cambria" charset="0"/>
              <a:cs typeface="Cambria" charset="0"/>
            </a:endParaRPr>
          </a:p>
          <a:p>
            <a:pPr algn="just"/>
            <a:endParaRPr lang="pt-BR">
              <a:solidFill>
                <a:schemeClr val="tx1"/>
              </a:solidFill>
              <a:latin typeface="Cambria" charset="0"/>
              <a:ea typeface="Cambria" charset="0"/>
              <a:cs typeface="Cambria" charset="0"/>
            </a:endParaRPr>
          </a:p>
          <a:p>
            <a:pPr algn="just"/>
            <a:endParaRPr lang="pt-BR">
              <a:solidFill>
                <a:schemeClr val="tx1"/>
              </a:solidFill>
              <a:latin typeface="Cambria" charset="0"/>
              <a:ea typeface="Cambria" charset="0"/>
              <a:cs typeface="Cambria" charset="0"/>
            </a:endParaRPr>
          </a:p>
          <a:p>
            <a:pPr algn="just"/>
            <a:endParaRPr lang="pt-BR"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smtClean="0">
                <a:latin typeface="Cambria" charset="0"/>
                <a:ea typeface="Cambria" charset="0"/>
                <a:cs typeface="Cambria" charset="0"/>
              </a:rPr>
              <a:t>Inference and Simplification III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74209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IV</a:t>
            </a:r>
            <a:endParaRPr lang="en-US" sz="3200" dirty="0">
              <a:latin typeface="Cambria" charset="0"/>
              <a:ea typeface="Cambria" charset="0"/>
              <a:cs typeface="Cambria"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515938" y="2542003"/>
            <a:ext cx="8042275" cy="3039232"/>
          </a:xfrm>
          <a:prstGeom prst="rect">
            <a:avLst/>
          </a:prstGeom>
          <a:noFill/>
          <a:ln w="9525">
            <a:noFill/>
            <a:miter lim="800000"/>
            <a:headEnd/>
            <a:tailEnd/>
          </a:ln>
        </p:spPr>
      </p:pic>
    </p:spTree>
    <p:extLst>
      <p:ext uri="{BB962C8B-B14F-4D97-AF65-F5344CB8AC3E}">
        <p14:creationId xmlns:p14="http://schemas.microsoft.com/office/powerpoint/2010/main" val="174209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fontScale="92500" lnSpcReduction="20000"/>
          </a:bodyPr>
          <a:lstStyle/>
          <a:p>
            <a:pPr algn="just"/>
            <a:r>
              <a:rPr lang="en-US" b="1" dirty="0">
                <a:solidFill>
                  <a:schemeClr val="tx1"/>
                </a:solidFill>
                <a:latin typeface="Cambria" charset="0"/>
                <a:ea typeface="Cambria" charset="0"/>
                <a:cs typeface="Cambria" charset="0"/>
              </a:rPr>
              <a:t>Uniqueness</a:t>
            </a:r>
            <a:r>
              <a:rPr lang="en-US" dirty="0">
                <a:solidFill>
                  <a:schemeClr val="tx1"/>
                </a:solidFill>
                <a:latin typeface="Cambria" charset="0"/>
                <a:ea typeface="Cambria" charset="0"/>
                <a:cs typeface="Cambria" charset="0"/>
              </a:rPr>
              <a:t> </a:t>
            </a:r>
            <a:r>
              <a:rPr lang="en-US" dirty="0" smtClean="0">
                <a:solidFill>
                  <a:schemeClr val="tx1"/>
                </a:solidFill>
                <a:latin typeface="Cambria" charset="0"/>
                <a:ea typeface="Cambria" charset="0"/>
                <a:cs typeface="Cambria" charset="0"/>
              </a:rPr>
              <a:t>- Some qualitatively </a:t>
            </a:r>
            <a:r>
              <a:rPr lang="en-US" dirty="0">
                <a:solidFill>
                  <a:schemeClr val="tx1"/>
                </a:solidFill>
                <a:latin typeface="Cambria" charset="0"/>
                <a:ea typeface="Cambria" charset="0"/>
                <a:cs typeface="Cambria" charset="0"/>
              </a:rPr>
              <a:t>oriented researchers would reject the position that general knowledge is either necessary or useful (perhaps even possible) as the basis for understanding a particular event.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Explanation</a:t>
            </a:r>
            <a:r>
              <a:rPr lang="en-US" dirty="0">
                <a:solidFill>
                  <a:schemeClr val="tx1"/>
                </a:solidFill>
                <a:latin typeface="Cambria" charset="0"/>
                <a:ea typeface="Cambria" charset="0"/>
                <a:cs typeface="Cambria" charset="0"/>
              </a:rPr>
              <a:t>, according to their position, is limited to that unique event or unit: not why revolutions happen, but why the French Revolution </a:t>
            </a:r>
            <a:r>
              <a:rPr lang="en-US" dirty="0" smtClean="0">
                <a:solidFill>
                  <a:schemeClr val="tx1"/>
                </a:solidFill>
                <a:latin typeface="Cambria" charset="0"/>
                <a:ea typeface="Cambria" charset="0"/>
                <a:cs typeface="Cambria" charset="0"/>
              </a:rPr>
              <a:t>happened. </a:t>
            </a:r>
          </a:p>
          <a:p>
            <a:pPr algn="just"/>
            <a:r>
              <a:rPr lang="en-US" dirty="0" smtClean="0">
                <a:solidFill>
                  <a:schemeClr val="tx1"/>
                </a:solidFill>
                <a:latin typeface="Cambria" charset="0"/>
                <a:ea typeface="Cambria" charset="0"/>
                <a:cs typeface="Cambria" charset="0"/>
              </a:rPr>
              <a:t>Researchers </a:t>
            </a:r>
            <a:r>
              <a:rPr lang="en-US" dirty="0">
                <a:solidFill>
                  <a:schemeClr val="tx1"/>
                </a:solidFill>
                <a:latin typeface="Cambria" charset="0"/>
                <a:ea typeface="Cambria" charset="0"/>
                <a:cs typeface="Cambria" charset="0"/>
              </a:rPr>
              <a:t>in this tradition believe that they would lose their ability to explain the specific if they attempted to deal with the general—with revolutions or </a:t>
            </a:r>
            <a:r>
              <a:rPr lang="en-US" dirty="0" smtClean="0">
                <a:solidFill>
                  <a:schemeClr val="tx1"/>
                </a:solidFill>
                <a:latin typeface="Cambria" charset="0"/>
                <a:ea typeface="Cambria" charset="0"/>
                <a:cs typeface="Cambria" charset="0"/>
              </a:rPr>
              <a:t>democratization.</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Uniqueness, however, is a misleading concept. The real question that the issue of uniqueness raises is the problem of complexity. The point is not whether events are inherently unique, but whether the key features of social reality that we want to understand can be abstracted from a mass of </a:t>
            </a:r>
            <a:r>
              <a:rPr lang="en-US" dirty="0" smtClean="0">
                <a:solidFill>
                  <a:schemeClr val="tx1"/>
                </a:solidFill>
                <a:latin typeface="Cambria" charset="0"/>
                <a:ea typeface="Cambria" charset="0"/>
                <a:cs typeface="Cambria" charset="0"/>
              </a:rPr>
              <a:t>facts.</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Inference and Simplification V</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92206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lnSpcReduction="10000"/>
          </a:bodyPr>
          <a:lstStyle/>
          <a:p>
            <a:pPr algn="just"/>
            <a:r>
              <a:rPr lang="en-US" dirty="0" smtClean="0">
                <a:solidFill>
                  <a:schemeClr val="tx1"/>
                </a:solidFill>
                <a:latin typeface="Cambria" charset="0"/>
                <a:ea typeface="Cambria" charset="0"/>
                <a:cs typeface="Cambria" charset="0"/>
              </a:rPr>
              <a:t>Social </a:t>
            </a:r>
            <a:r>
              <a:rPr lang="en-US" dirty="0">
                <a:solidFill>
                  <a:schemeClr val="tx1"/>
                </a:solidFill>
                <a:latin typeface="Cambria" charset="0"/>
                <a:ea typeface="Cambria" charset="0"/>
                <a:cs typeface="Cambria" charset="0"/>
              </a:rPr>
              <a:t>science research, whether quantitative or qualitative, involves the dual goals of </a:t>
            </a:r>
            <a:r>
              <a:rPr lang="en-US" b="1" dirty="0">
                <a:solidFill>
                  <a:schemeClr val="tx1"/>
                </a:solidFill>
                <a:latin typeface="Cambria" charset="0"/>
                <a:ea typeface="Cambria" charset="0"/>
                <a:cs typeface="Cambria" charset="0"/>
              </a:rPr>
              <a:t>describing </a:t>
            </a:r>
            <a:r>
              <a:rPr lang="en-US" dirty="0">
                <a:solidFill>
                  <a:schemeClr val="tx1"/>
                </a:solidFill>
                <a:latin typeface="Cambria" charset="0"/>
                <a:ea typeface="Cambria" charset="0"/>
                <a:cs typeface="Cambria" charset="0"/>
              </a:rPr>
              <a:t>and </a:t>
            </a:r>
            <a:r>
              <a:rPr lang="en-US" b="1" dirty="0">
                <a:solidFill>
                  <a:schemeClr val="tx1"/>
                </a:solidFill>
                <a:latin typeface="Cambria" charset="0"/>
                <a:ea typeface="Cambria" charset="0"/>
                <a:cs typeface="Cambria" charset="0"/>
              </a:rPr>
              <a:t>explaining</a:t>
            </a:r>
            <a:r>
              <a:rPr lang="en-US" dirty="0">
                <a:solidFill>
                  <a:schemeClr val="tx1"/>
                </a:solidFill>
                <a:latin typeface="Cambria" charset="0"/>
                <a:ea typeface="Cambria" charset="0"/>
                <a:cs typeface="Cambria" charset="0"/>
              </a:rPr>
              <a:t>. Some scholars set out to describe the world; others to explain. Each </a:t>
            </a:r>
            <a:r>
              <a:rPr lang="en-US" dirty="0" smtClean="0">
                <a:solidFill>
                  <a:schemeClr val="tx1"/>
                </a:solidFill>
                <a:latin typeface="Cambria" charset="0"/>
                <a:ea typeface="Cambria" charset="0"/>
                <a:cs typeface="Cambria" charset="0"/>
              </a:rPr>
              <a:t>one is </a:t>
            </a:r>
            <a:r>
              <a:rPr lang="en-US" dirty="0">
                <a:solidFill>
                  <a:schemeClr val="tx1"/>
                </a:solidFill>
                <a:latin typeface="Cambria" charset="0"/>
                <a:ea typeface="Cambria" charset="0"/>
                <a:cs typeface="Cambria" charset="0"/>
              </a:rPr>
              <a:t>essential.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One </a:t>
            </a:r>
            <a:r>
              <a:rPr lang="en-US" dirty="0">
                <a:solidFill>
                  <a:schemeClr val="tx1"/>
                </a:solidFill>
                <a:latin typeface="Cambria" charset="0"/>
                <a:ea typeface="Cambria" charset="0"/>
                <a:cs typeface="Cambria" charset="0"/>
              </a:rPr>
              <a:t>cannot construct meaningful causal explanations without good description; description, in turn, loses most of its interest unless linked to some causal </a:t>
            </a:r>
            <a:r>
              <a:rPr lang="en-US" dirty="0" smtClean="0">
                <a:solidFill>
                  <a:schemeClr val="tx1"/>
                </a:solidFill>
                <a:latin typeface="Cambria" charset="0"/>
                <a:ea typeface="Cambria" charset="0"/>
                <a:cs typeface="Cambria" charset="0"/>
              </a:rPr>
              <a:t>relationships.</a:t>
            </a:r>
          </a:p>
          <a:p>
            <a:pPr algn="just"/>
            <a:r>
              <a:rPr lang="en-US" dirty="0">
                <a:solidFill>
                  <a:schemeClr val="tx1"/>
                </a:solidFill>
                <a:latin typeface="Cambria" charset="0"/>
                <a:ea typeface="Cambria" charset="0"/>
                <a:cs typeface="Cambria" charset="0"/>
              </a:rPr>
              <a:t>Description often comes first; it is hard to develop explanations before we know something about the world and what needs to be explained on the basis of what </a:t>
            </a:r>
            <a:r>
              <a:rPr lang="en-US" dirty="0" smtClean="0">
                <a:solidFill>
                  <a:schemeClr val="tx1"/>
                </a:solidFill>
                <a:latin typeface="Cambria" charset="0"/>
                <a:ea typeface="Cambria" charset="0"/>
                <a:cs typeface="Cambria" charset="0"/>
              </a:rPr>
              <a:t>characteristics.</a:t>
            </a:r>
            <a:r>
              <a:rPr lang="en-US" dirty="0">
                <a:solidFill>
                  <a:schemeClr val="tx1"/>
                </a:solidFill>
                <a:latin typeface="Cambria" charset="0"/>
                <a:ea typeface="Cambria" charset="0"/>
                <a:cs typeface="Cambria" charset="0"/>
              </a:rPr>
              <a:t> </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But the relationship between description and explanation is </a:t>
            </a:r>
            <a:r>
              <a:rPr lang="en-US" dirty="0" smtClean="0">
                <a:solidFill>
                  <a:schemeClr val="tx1"/>
                </a:solidFill>
                <a:latin typeface="Cambria" charset="0"/>
                <a:ea typeface="Cambria" charset="0"/>
                <a:cs typeface="Cambria" charset="0"/>
              </a:rPr>
              <a:t>interactive.</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dirty="0" smtClean="0">
                <a:latin typeface="Cambria" charset="0"/>
                <a:ea typeface="Cambria" charset="0"/>
                <a:cs typeface="Cambria" charset="0"/>
              </a:rPr>
              <a:t>Descriptive Inference and Causal Inference</a:t>
            </a:r>
            <a:endParaRPr lang="en-US" sz="3200" dirty="0">
              <a:latin typeface="Cambria" charset="0"/>
              <a:ea typeface="Cambria" charset="0"/>
              <a:cs typeface="Cambria" charset="0"/>
            </a:endParaRPr>
          </a:p>
        </p:txBody>
      </p:sp>
    </p:spTree>
    <p:extLst>
      <p:ext uri="{BB962C8B-B14F-4D97-AF65-F5344CB8AC3E}">
        <p14:creationId xmlns:p14="http://schemas.microsoft.com/office/powerpoint/2010/main" val="167610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a:bodyPr>
          <a:lstStyle/>
          <a:p>
            <a:pPr algn="just"/>
            <a:r>
              <a:rPr lang="en-US" sz="3000" dirty="0">
                <a:solidFill>
                  <a:srgbClr val="FF0000"/>
                </a:solidFill>
                <a:latin typeface="Cambria" charset="0"/>
                <a:ea typeface="Cambria" charset="0"/>
                <a:cs typeface="Cambria" charset="0"/>
              </a:rPr>
              <a:t>Descriptive inference is the process of understanding an unobserved phenomenon on the basis of a set of observations</a:t>
            </a:r>
            <a:r>
              <a:rPr lang="en-US" sz="3000" dirty="0">
                <a:solidFill>
                  <a:schemeClr val="tx1"/>
                </a:solidFill>
                <a:latin typeface="Cambria" charset="0"/>
                <a:ea typeface="Cambria" charset="0"/>
                <a:cs typeface="Cambria" charset="0"/>
              </a:rPr>
              <a:t>. </a:t>
            </a:r>
            <a:endParaRPr lang="en-US" sz="3000" dirty="0" smtClean="0">
              <a:solidFill>
                <a:schemeClr val="tx1"/>
              </a:solidFill>
              <a:latin typeface="Cambria" charset="0"/>
              <a:ea typeface="Cambria" charset="0"/>
              <a:cs typeface="Cambria" charset="0"/>
            </a:endParaRPr>
          </a:p>
          <a:p>
            <a:pPr algn="just"/>
            <a:r>
              <a:rPr lang="en-US" sz="3000" dirty="0" smtClean="0">
                <a:solidFill>
                  <a:schemeClr val="tx1"/>
                </a:solidFill>
                <a:latin typeface="Cambria" charset="0"/>
                <a:ea typeface="Cambria" charset="0"/>
                <a:cs typeface="Cambria" charset="0"/>
              </a:rPr>
              <a:t>In </a:t>
            </a:r>
            <a:r>
              <a:rPr lang="en-US" sz="3000" dirty="0">
                <a:solidFill>
                  <a:schemeClr val="tx1"/>
                </a:solidFill>
                <a:latin typeface="Cambria" charset="0"/>
                <a:ea typeface="Cambria" charset="0"/>
                <a:cs typeface="Cambria" charset="0"/>
              </a:rPr>
              <a:t>descriptive inference, we seek to understand the degree to which our observations reflect either typical phenomena or </a:t>
            </a:r>
            <a:r>
              <a:rPr lang="en-US" sz="3000" dirty="0" smtClean="0">
                <a:solidFill>
                  <a:schemeClr val="tx1"/>
                </a:solidFill>
                <a:latin typeface="Cambria" charset="0"/>
                <a:ea typeface="Cambria" charset="0"/>
                <a:cs typeface="Cambria" charset="0"/>
              </a:rPr>
              <a:t>outliers.</a:t>
            </a:r>
          </a:p>
          <a:p>
            <a:pPr algn="just"/>
            <a:r>
              <a:rPr lang="en-US" sz="3000" dirty="0">
                <a:solidFill>
                  <a:schemeClr val="tx1"/>
                </a:solidFill>
                <a:latin typeface="Cambria" charset="0"/>
                <a:ea typeface="Cambria" charset="0"/>
                <a:cs typeface="Cambria" charset="0"/>
              </a:rPr>
              <a:t>Good description is better than bad explanation (KKV, pp </a:t>
            </a:r>
            <a:r>
              <a:rPr lang="en-US" sz="3000" dirty="0" smtClean="0">
                <a:solidFill>
                  <a:schemeClr val="tx1"/>
                </a:solidFill>
                <a:latin typeface="Cambria" charset="0"/>
                <a:ea typeface="Cambria" charset="0"/>
                <a:cs typeface="Cambria" charset="0"/>
              </a:rPr>
              <a:t>45).</a:t>
            </a: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smtClean="0">
                <a:latin typeface="Cambria" charset="0"/>
                <a:ea typeface="Cambria" charset="0"/>
                <a:cs typeface="Cambria" charset="0"/>
              </a:rPr>
              <a:t>Descriptive Inference 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49503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4" y="1392254"/>
            <a:ext cx="8042276" cy="5339525"/>
          </a:xfrm>
        </p:spPr>
        <p:txBody>
          <a:bodyPr>
            <a:normAutofit lnSpcReduction="10000"/>
          </a:bodyPr>
          <a:lstStyle/>
          <a:p>
            <a:pPr algn="just"/>
            <a:r>
              <a:rPr lang="en-US" dirty="0" smtClean="0">
                <a:solidFill>
                  <a:schemeClr val="tx1"/>
                </a:solidFill>
                <a:latin typeface="Cambria" charset="0"/>
                <a:ea typeface="Cambria" charset="0"/>
                <a:cs typeface="Cambria" charset="0"/>
              </a:rPr>
              <a:t>It </a:t>
            </a:r>
            <a:r>
              <a:rPr lang="en-US" dirty="0">
                <a:solidFill>
                  <a:schemeClr val="tx1"/>
                </a:solidFill>
                <a:latin typeface="Cambria" charset="0"/>
                <a:ea typeface="Cambria" charset="0"/>
                <a:cs typeface="Cambria" charset="0"/>
              </a:rPr>
              <a:t>can be conceptualized from two separate factors: </a:t>
            </a:r>
            <a:r>
              <a:rPr lang="en-US" b="1" dirty="0">
                <a:solidFill>
                  <a:schemeClr val="tx1"/>
                </a:solidFill>
                <a:latin typeface="Cambria" charset="0"/>
                <a:ea typeface="Cambria" charset="0"/>
                <a:cs typeface="Cambria" charset="0"/>
              </a:rPr>
              <a:t>systematic</a:t>
            </a:r>
            <a:r>
              <a:rPr lang="en-US" dirty="0">
                <a:solidFill>
                  <a:schemeClr val="tx1"/>
                </a:solidFill>
                <a:latin typeface="Cambria" charset="0"/>
                <a:ea typeface="Cambria" charset="0"/>
                <a:cs typeface="Cambria" charset="0"/>
              </a:rPr>
              <a:t> and </a:t>
            </a:r>
            <a:r>
              <a:rPr lang="en-US" b="1" dirty="0">
                <a:solidFill>
                  <a:schemeClr val="tx1"/>
                </a:solidFill>
                <a:latin typeface="Cambria" charset="0"/>
                <a:ea typeface="Cambria" charset="0"/>
                <a:cs typeface="Cambria" charset="0"/>
              </a:rPr>
              <a:t>nonsystematic</a:t>
            </a:r>
            <a:r>
              <a:rPr lang="en-US" dirty="0">
                <a:solidFill>
                  <a:schemeClr val="tx1"/>
                </a:solidFill>
                <a:latin typeface="Cambria" charset="0"/>
                <a:ea typeface="Cambria" charset="0"/>
                <a:cs typeface="Cambria" charset="0"/>
              </a:rPr>
              <a:t> </a:t>
            </a:r>
            <a:r>
              <a:rPr lang="en-US" dirty="0" smtClean="0">
                <a:solidFill>
                  <a:schemeClr val="tx1"/>
                </a:solidFill>
                <a:latin typeface="Cambria" charset="0"/>
                <a:ea typeface="Cambria" charset="0"/>
                <a:cs typeface="Cambria" charset="0"/>
              </a:rPr>
              <a:t>differences.</a:t>
            </a:r>
            <a:endParaRPr lang="pt-BR" dirty="0">
              <a:solidFill>
                <a:schemeClr val="tx1"/>
              </a:solidFill>
              <a:latin typeface="Cambria" charset="0"/>
              <a:ea typeface="Cambria" charset="0"/>
              <a:cs typeface="Cambria" charset="0"/>
            </a:endParaRPr>
          </a:p>
          <a:p>
            <a:pPr algn="just"/>
            <a:r>
              <a:rPr lang="en-US" dirty="0">
                <a:solidFill>
                  <a:schemeClr val="tx1"/>
                </a:solidFill>
                <a:latin typeface="Cambria" charset="0"/>
                <a:ea typeface="Cambria" charset="0"/>
                <a:cs typeface="Cambria" charset="0"/>
              </a:rPr>
              <a:t>One of the fundamental goals of inference is to </a:t>
            </a:r>
            <a:r>
              <a:rPr lang="en-US" dirty="0">
                <a:solidFill>
                  <a:srgbClr val="FF0000"/>
                </a:solidFill>
                <a:latin typeface="Cambria" charset="0"/>
                <a:ea typeface="Cambria" charset="0"/>
                <a:cs typeface="Cambria" charset="0"/>
              </a:rPr>
              <a:t>distinguish the systematic component from the nonsystematic component </a:t>
            </a:r>
            <a:r>
              <a:rPr lang="en-US" dirty="0">
                <a:solidFill>
                  <a:schemeClr val="tx1"/>
                </a:solidFill>
                <a:latin typeface="Cambria" charset="0"/>
                <a:ea typeface="Cambria" charset="0"/>
                <a:cs typeface="Cambria" charset="0"/>
              </a:rPr>
              <a:t>of the phenomena under study.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Systematic </a:t>
            </a:r>
            <a:r>
              <a:rPr lang="en-US" dirty="0">
                <a:solidFill>
                  <a:schemeClr val="tx1"/>
                </a:solidFill>
                <a:latin typeface="Cambria" charset="0"/>
                <a:ea typeface="Cambria" charset="0"/>
                <a:cs typeface="Cambria" charset="0"/>
              </a:rPr>
              <a:t>factors are persistent and have consistent consequences when the factors take a particular value. </a:t>
            </a:r>
            <a:endParaRPr lang="en-US" dirty="0" smtClean="0">
              <a:solidFill>
                <a:schemeClr val="tx1"/>
              </a:solidFill>
              <a:latin typeface="Cambria" charset="0"/>
              <a:ea typeface="Cambria" charset="0"/>
              <a:cs typeface="Cambria" charset="0"/>
            </a:endParaRPr>
          </a:p>
          <a:p>
            <a:pPr algn="just"/>
            <a:r>
              <a:rPr lang="en-US" dirty="0" smtClean="0">
                <a:solidFill>
                  <a:schemeClr val="tx1"/>
                </a:solidFill>
                <a:latin typeface="Cambria" charset="0"/>
                <a:ea typeface="Cambria" charset="0"/>
                <a:cs typeface="Cambria" charset="0"/>
              </a:rPr>
              <a:t>But </a:t>
            </a:r>
            <a:r>
              <a:rPr lang="en-US" dirty="0">
                <a:solidFill>
                  <a:schemeClr val="tx1"/>
                </a:solidFill>
                <a:latin typeface="Cambria" charset="0"/>
                <a:ea typeface="Cambria" charset="0"/>
                <a:cs typeface="Cambria" charset="0"/>
              </a:rPr>
              <a:t>this does not mean that systematic factors represent constants</a:t>
            </a:r>
            <a:r>
              <a:rPr lang="en-US" dirty="0" smtClean="0">
                <a:solidFill>
                  <a:schemeClr val="tx1"/>
                </a:solidFill>
                <a:latin typeface="Cambria" charset="0"/>
                <a:ea typeface="Cambria" charset="0"/>
                <a:cs typeface="Cambria" charset="0"/>
              </a:rPr>
              <a:t>.</a:t>
            </a:r>
          </a:p>
          <a:p>
            <a:pPr algn="just"/>
            <a:r>
              <a:rPr lang="en-US" dirty="0" smtClean="0">
                <a:solidFill>
                  <a:schemeClr val="tx1"/>
                </a:solidFill>
                <a:latin typeface="Cambria" charset="0"/>
                <a:ea typeface="Cambria" charset="0"/>
                <a:cs typeface="Cambria" charset="0"/>
              </a:rPr>
              <a:t>Nonsystematic </a:t>
            </a:r>
            <a:r>
              <a:rPr lang="en-US" dirty="0">
                <a:solidFill>
                  <a:schemeClr val="tx1"/>
                </a:solidFill>
                <a:latin typeface="Cambria" charset="0"/>
                <a:ea typeface="Cambria" charset="0"/>
                <a:cs typeface="Cambria" charset="0"/>
              </a:rPr>
              <a:t>factors are transitory: we cannot predict their impact. </a:t>
            </a:r>
            <a:endParaRPr lang="pt-BR" dirty="0">
              <a:solidFill>
                <a:schemeClr val="tx1"/>
              </a:solidFill>
              <a:latin typeface="Cambria" charset="0"/>
              <a:ea typeface="Cambria" charset="0"/>
              <a:cs typeface="Cambria" charset="0"/>
            </a:endParaRPr>
          </a:p>
          <a:p>
            <a:pPr algn="just"/>
            <a:endParaRPr lang="pt-BR" dirty="0">
              <a:solidFill>
                <a:schemeClr val="tx1"/>
              </a:solidFill>
              <a:latin typeface="Cambria" charset="0"/>
              <a:ea typeface="Cambria" charset="0"/>
              <a:cs typeface="Cambria"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5"/>
          </a:xfrm>
        </p:spPr>
        <p:txBody>
          <a:bodyPr/>
          <a:lstStyle/>
          <a:p>
            <a:r>
              <a:rPr lang="en-US" sz="3200" smtClean="0">
                <a:latin typeface="Cambria" charset="0"/>
                <a:ea typeface="Cambria" charset="0"/>
                <a:cs typeface="Cambria" charset="0"/>
              </a:rPr>
              <a:t>Descriptive Inference II</a:t>
            </a:r>
            <a:endParaRPr lang="en-US" sz="3200">
              <a:latin typeface="Cambria" charset="0"/>
              <a:ea typeface="Cambria" charset="0"/>
              <a:cs typeface="Cambria" charset="0"/>
            </a:endParaRPr>
          </a:p>
        </p:txBody>
      </p:sp>
    </p:spTree>
    <p:extLst>
      <p:ext uri="{BB962C8B-B14F-4D97-AF65-F5344CB8AC3E}">
        <p14:creationId xmlns:p14="http://schemas.microsoft.com/office/powerpoint/2010/main" val="1889795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721</TotalTime>
  <Words>1481</Words>
  <Application>Microsoft Office PowerPoint</Application>
  <PresentationFormat>Apresentação na tela (4:3)</PresentationFormat>
  <Paragraphs>110</Paragraphs>
  <Slides>22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22</vt:i4>
      </vt:variant>
    </vt:vector>
  </HeadingPairs>
  <TitlesOfParts>
    <vt:vector size="28" baseType="lpstr">
      <vt:lpstr>Calibri</vt:lpstr>
      <vt:lpstr>Cambria</vt:lpstr>
      <vt:lpstr>Cambria Math</vt:lpstr>
      <vt:lpstr>News Gothic MT</vt:lpstr>
      <vt:lpstr>Wingdings 2</vt:lpstr>
      <vt:lpstr>Breeze</vt:lpstr>
      <vt:lpstr>Descriptive and Causal Inferences</vt:lpstr>
      <vt:lpstr>Inference and Simplification I</vt:lpstr>
      <vt:lpstr>Inference and Simplification II</vt:lpstr>
      <vt:lpstr>Inference and Simplification III</vt:lpstr>
      <vt:lpstr>Inference and Simplification IV</vt:lpstr>
      <vt:lpstr>Inference and Simplification V</vt:lpstr>
      <vt:lpstr>Descriptive Inference and Causal Inference</vt:lpstr>
      <vt:lpstr>Descriptive Inference I</vt:lpstr>
      <vt:lpstr>Descriptive Inference II</vt:lpstr>
      <vt:lpstr>Descriptive Inference III</vt:lpstr>
      <vt:lpstr>Descriptive Inference IV</vt:lpstr>
      <vt:lpstr>Descriptive Inference V</vt:lpstr>
      <vt:lpstr>Causal Inference I</vt:lpstr>
      <vt:lpstr>Causal Inference II</vt:lpstr>
      <vt:lpstr>Causal Inference III</vt:lpstr>
      <vt:lpstr>Causal Inference IV</vt:lpstr>
      <vt:lpstr>Causal Inference V</vt:lpstr>
      <vt:lpstr>Causal Inference VI</vt:lpstr>
      <vt:lpstr>Causal Inference VII</vt:lpstr>
      <vt:lpstr>Causal Inference VIII</vt:lpstr>
      <vt:lpstr>Causal Inference IX</vt:lpstr>
      <vt:lpstr>Causal Inference X</vt:lpstr>
    </vt:vector>
  </TitlesOfParts>
  <Company>ESPM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cp:lastModifiedBy>
  <cp:revision>160</cp:revision>
  <dcterms:created xsi:type="dcterms:W3CDTF">2014-02-20T14:42:30Z</dcterms:created>
  <dcterms:modified xsi:type="dcterms:W3CDTF">2018-09-13T16:20:18Z</dcterms:modified>
</cp:coreProperties>
</file>