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8" r:id="rId1"/>
  </p:sldMasterIdLst>
  <p:notesMasterIdLst>
    <p:notesMasterId r:id="rId69"/>
  </p:notesMasterIdLst>
  <p:sldIdLst>
    <p:sldId id="281" r:id="rId2"/>
    <p:sldId id="282" r:id="rId3"/>
    <p:sldId id="417" r:id="rId4"/>
    <p:sldId id="418" r:id="rId5"/>
    <p:sldId id="420" r:id="rId6"/>
    <p:sldId id="419" r:id="rId7"/>
    <p:sldId id="283" r:id="rId8"/>
    <p:sldId id="280" r:id="rId9"/>
    <p:sldId id="380" r:id="rId10"/>
    <p:sldId id="278" r:id="rId11"/>
    <p:sldId id="272" r:id="rId12"/>
    <p:sldId id="273" r:id="rId13"/>
    <p:sldId id="262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21" r:id="rId28"/>
    <p:sldId id="422" r:id="rId29"/>
    <p:sldId id="423" r:id="rId30"/>
    <p:sldId id="424" r:id="rId31"/>
    <p:sldId id="425" r:id="rId32"/>
    <p:sldId id="426" r:id="rId33"/>
    <p:sldId id="340" r:id="rId34"/>
    <p:sldId id="344" r:id="rId35"/>
    <p:sldId id="345" r:id="rId36"/>
    <p:sldId id="347" r:id="rId37"/>
    <p:sldId id="349" r:id="rId38"/>
    <p:sldId id="358" r:id="rId39"/>
    <p:sldId id="394" r:id="rId40"/>
    <p:sldId id="359" r:id="rId41"/>
    <p:sldId id="360" r:id="rId42"/>
    <p:sldId id="361" r:id="rId43"/>
    <p:sldId id="365" r:id="rId44"/>
    <p:sldId id="386" r:id="rId45"/>
    <p:sldId id="366" r:id="rId46"/>
    <p:sldId id="392" r:id="rId47"/>
    <p:sldId id="367" r:id="rId48"/>
    <p:sldId id="387" r:id="rId49"/>
    <p:sldId id="388" r:id="rId50"/>
    <p:sldId id="368" r:id="rId51"/>
    <p:sldId id="389" r:id="rId52"/>
    <p:sldId id="391" r:id="rId53"/>
    <p:sldId id="427" r:id="rId54"/>
    <p:sldId id="428" r:id="rId55"/>
    <p:sldId id="411" r:id="rId56"/>
    <p:sldId id="412" r:id="rId57"/>
    <p:sldId id="413" r:id="rId58"/>
    <p:sldId id="414" r:id="rId59"/>
    <p:sldId id="416" r:id="rId60"/>
    <p:sldId id="415" r:id="rId61"/>
    <p:sldId id="332" r:id="rId62"/>
    <p:sldId id="333" r:id="rId63"/>
    <p:sldId id="334" r:id="rId64"/>
    <p:sldId id="335" r:id="rId65"/>
    <p:sldId id="337" r:id="rId66"/>
    <p:sldId id="338" r:id="rId67"/>
    <p:sldId id="339" r:id="rId68"/>
  </p:sldIdLst>
  <p:sldSz cx="9144000" cy="6858000" type="screen4x3"/>
  <p:notesSz cx="6851650" cy="97472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70674-0479-46FA-B0FB-BE3DC73ABB06}" type="doc">
      <dgm:prSet loTypeId="urn:microsoft.com/office/officeart/2005/8/layout/pyramid1" loCatId="pyramid" qsTypeId="urn:microsoft.com/office/officeart/2005/8/quickstyle/3d1" qsCatId="3D" csTypeId="urn:microsoft.com/office/officeart/2005/8/colors/accent1_2" csCatId="accent1" phldr="1"/>
      <dgm:spPr/>
    </dgm:pt>
    <dgm:pt modelId="{36AE503E-CDAA-431F-96FF-751684B16797}">
      <dgm:prSet/>
      <dgm:spPr/>
      <dgm:t>
        <a:bodyPr/>
        <a:lstStyle/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r>
            <a:rPr lang="pt-BR" dirty="0" smtClean="0"/>
            <a:t>Horizonte clínico</a:t>
          </a:r>
        </a:p>
      </dgm:t>
    </dgm:pt>
    <dgm:pt modelId="{D1A9E2E3-F6F4-4A7D-9BEB-D9F6A5FCDB24}" type="parTrans" cxnId="{C6BD86F5-CD3E-495B-A83E-2827382E0487}">
      <dgm:prSet/>
      <dgm:spPr/>
      <dgm:t>
        <a:bodyPr/>
        <a:lstStyle/>
        <a:p>
          <a:endParaRPr lang="pt-BR"/>
        </a:p>
      </dgm:t>
    </dgm:pt>
    <dgm:pt modelId="{A52B7E40-8C34-4A38-AFBA-9103476BEF08}" type="sibTrans" cxnId="{C6BD86F5-CD3E-495B-A83E-2827382E0487}">
      <dgm:prSet/>
      <dgm:spPr/>
      <dgm:t>
        <a:bodyPr/>
        <a:lstStyle/>
        <a:p>
          <a:endParaRPr lang="pt-BR"/>
        </a:p>
      </dgm:t>
    </dgm:pt>
    <dgm:pt modelId="{420D75C7-E784-4F17-B37B-E415172BDD02}">
      <dgm:prSet/>
      <dgm:spPr/>
      <dgm:t>
        <a:bodyPr/>
        <a:lstStyle/>
        <a:p>
          <a:pPr rtl="0" eaLnBrk="1" latinLnBrk="0"/>
          <a:endParaRPr lang="pt-BR" smtClean="0"/>
        </a:p>
        <a:p>
          <a:pPr rtl="0" eaLnBrk="1" latinLnBrk="0"/>
          <a:endParaRPr lang="pt-BR" smtClean="0"/>
        </a:p>
        <a:p>
          <a:pPr rtl="0" eaLnBrk="1" latinLnBrk="0"/>
          <a:endParaRPr lang="pt-BR" smtClean="0"/>
        </a:p>
        <a:p>
          <a:pPr rtl="0" eaLnBrk="1" latinLnBrk="0"/>
          <a:endParaRPr lang="pt-BR" smtClean="0"/>
        </a:p>
        <a:p>
          <a:pPr rtl="0" eaLnBrk="1" latinLnBrk="0"/>
          <a:endParaRPr lang="pt-BR" smtClean="0"/>
        </a:p>
        <a:p>
          <a:pPr rtl="0" eaLnBrk="1" latinLnBrk="0"/>
          <a:r>
            <a:rPr lang="pt-BR" smtClean="0"/>
            <a:t>Horizonte clínico</a:t>
          </a:r>
          <a:endParaRPr lang="pt-BR" dirty="0" smtClean="0"/>
        </a:p>
      </dgm:t>
    </dgm:pt>
    <dgm:pt modelId="{E2B46666-C3C6-44E8-8A7F-3CBCB70D0E3B}" type="parTrans" cxnId="{D0671A07-13B3-4E28-89BE-6B216FF3EC1D}">
      <dgm:prSet/>
      <dgm:spPr/>
      <dgm:t>
        <a:bodyPr/>
        <a:lstStyle/>
        <a:p>
          <a:endParaRPr lang="pt-BR"/>
        </a:p>
      </dgm:t>
    </dgm:pt>
    <dgm:pt modelId="{C0FDC29C-5C3C-4B19-B03B-4097D55A3C62}" type="sibTrans" cxnId="{D0671A07-13B3-4E28-89BE-6B216FF3EC1D}">
      <dgm:prSet/>
      <dgm:spPr/>
      <dgm:t>
        <a:bodyPr/>
        <a:lstStyle/>
        <a:p>
          <a:endParaRPr lang="pt-BR"/>
        </a:p>
      </dgm:t>
    </dgm:pt>
    <dgm:pt modelId="{A0764388-9A70-4657-8798-9CDF363B0C5C}">
      <dgm:prSet/>
      <dgm:spPr/>
      <dgm:t>
        <a:bodyPr/>
        <a:lstStyle/>
        <a:p>
          <a:endParaRPr lang="pt-BR"/>
        </a:p>
      </dgm:t>
    </dgm:pt>
    <dgm:pt modelId="{0ADFB6CE-9AD1-43F1-9A10-C74591A1581A}" type="parTrans" cxnId="{BDC2E6E0-660E-4F34-8DF3-F3A7B1BFDF87}">
      <dgm:prSet/>
      <dgm:spPr/>
      <dgm:t>
        <a:bodyPr/>
        <a:lstStyle/>
        <a:p>
          <a:endParaRPr lang="pt-BR"/>
        </a:p>
      </dgm:t>
    </dgm:pt>
    <dgm:pt modelId="{0D0C55A6-F493-4232-9806-FDD9433476BB}" type="sibTrans" cxnId="{BDC2E6E0-660E-4F34-8DF3-F3A7B1BFDF87}">
      <dgm:prSet/>
      <dgm:spPr/>
      <dgm:t>
        <a:bodyPr/>
        <a:lstStyle/>
        <a:p>
          <a:endParaRPr lang="pt-BR"/>
        </a:p>
      </dgm:t>
    </dgm:pt>
    <dgm:pt modelId="{05A2AE0E-5583-4B9C-A319-0E41D1F285B6}">
      <dgm:prSet/>
      <dgm:spPr/>
      <dgm:t>
        <a:bodyPr/>
        <a:lstStyle/>
        <a:p>
          <a:endParaRPr lang="pt-BR"/>
        </a:p>
      </dgm:t>
    </dgm:pt>
    <dgm:pt modelId="{B6312B8E-FECC-4C5F-BEC8-2239550F6C1F}" type="parTrans" cxnId="{5108D07B-E9D2-401A-AF96-35D7F9B79D7E}">
      <dgm:prSet/>
      <dgm:spPr/>
      <dgm:t>
        <a:bodyPr/>
        <a:lstStyle/>
        <a:p>
          <a:endParaRPr lang="pt-BR"/>
        </a:p>
      </dgm:t>
    </dgm:pt>
    <dgm:pt modelId="{F568EDBE-74B7-44EB-BB6C-14692529A0C7}" type="sibTrans" cxnId="{5108D07B-E9D2-401A-AF96-35D7F9B79D7E}">
      <dgm:prSet/>
      <dgm:spPr/>
      <dgm:t>
        <a:bodyPr/>
        <a:lstStyle/>
        <a:p>
          <a:endParaRPr lang="pt-BR"/>
        </a:p>
      </dgm:t>
    </dgm:pt>
    <dgm:pt modelId="{69AA8A2B-229C-42A9-B108-DE40A429EDA6}" type="pres">
      <dgm:prSet presAssocID="{3DA70674-0479-46FA-B0FB-BE3DC73ABB06}" presName="Name0" presStyleCnt="0">
        <dgm:presLayoutVars>
          <dgm:dir/>
          <dgm:animLvl val="lvl"/>
          <dgm:resizeHandles val="exact"/>
        </dgm:presLayoutVars>
      </dgm:prSet>
      <dgm:spPr/>
    </dgm:pt>
    <dgm:pt modelId="{C59EB45C-AE41-4102-A122-5D0A075A9981}" type="pres">
      <dgm:prSet presAssocID="{36AE503E-CDAA-431F-96FF-751684B16797}" presName="Name8" presStyleCnt="0"/>
      <dgm:spPr/>
    </dgm:pt>
    <dgm:pt modelId="{626665A7-08B4-4F24-BCD2-7314A4E783E7}" type="pres">
      <dgm:prSet presAssocID="{36AE503E-CDAA-431F-96FF-751684B16797}" presName="level" presStyleLbl="node1" presStyleIdx="0" presStyleCnt="4" custScaleY="15641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B3660C-29C2-49A1-A487-2E89DF989AB0}" type="pres">
      <dgm:prSet presAssocID="{36AE503E-CDAA-431F-96FF-751684B167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7F609-CA35-4802-AFB3-23867728F821}" type="pres">
      <dgm:prSet presAssocID="{420D75C7-E784-4F17-B37B-E415172BDD02}" presName="Name8" presStyleCnt="0"/>
      <dgm:spPr/>
    </dgm:pt>
    <dgm:pt modelId="{D223DD6F-2E6B-4F51-9BB5-334B1C12BEDF}" type="pres">
      <dgm:prSet presAssocID="{420D75C7-E784-4F17-B37B-E415172BDD02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5E845B-26FA-4C6A-9876-A0DFA4E3993D}" type="pres">
      <dgm:prSet presAssocID="{420D75C7-E784-4F17-B37B-E415172BDD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35A0D1-5009-4D39-8D38-FAA475D3526F}" type="pres">
      <dgm:prSet presAssocID="{A0764388-9A70-4657-8798-9CDF363B0C5C}" presName="Name8" presStyleCnt="0"/>
      <dgm:spPr/>
    </dgm:pt>
    <dgm:pt modelId="{48E046A8-3F71-4CD7-9E18-30644A5F810A}" type="pres">
      <dgm:prSet presAssocID="{A0764388-9A70-4657-8798-9CDF363B0C5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B34F36-D8F7-4C8A-A375-C1B7B60B18E3}" type="pres">
      <dgm:prSet presAssocID="{A0764388-9A70-4657-8798-9CDF363B0C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DC2008-2489-46E9-99F0-4C343DE7565A}" type="pres">
      <dgm:prSet presAssocID="{05A2AE0E-5583-4B9C-A319-0E41D1F285B6}" presName="Name8" presStyleCnt="0"/>
      <dgm:spPr/>
    </dgm:pt>
    <dgm:pt modelId="{34C95181-B204-4773-8FD8-F19A63D570C7}" type="pres">
      <dgm:prSet presAssocID="{05A2AE0E-5583-4B9C-A319-0E41D1F285B6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39B5A0-9348-4DC7-B904-92BE7495E901}" type="pres">
      <dgm:prSet presAssocID="{05A2AE0E-5583-4B9C-A319-0E41D1F285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828DE7-C1FE-46A8-9FE6-2A4945CC8C10}" type="presOf" srcId="{05A2AE0E-5583-4B9C-A319-0E41D1F285B6}" destId="{1D39B5A0-9348-4DC7-B904-92BE7495E901}" srcOrd="1" destOrd="0" presId="urn:microsoft.com/office/officeart/2005/8/layout/pyramid1"/>
    <dgm:cxn modelId="{4FA5F0F5-F06F-4EA8-AFEE-D1254E3E4B47}" type="presOf" srcId="{05A2AE0E-5583-4B9C-A319-0E41D1F285B6}" destId="{34C95181-B204-4773-8FD8-F19A63D570C7}" srcOrd="0" destOrd="0" presId="urn:microsoft.com/office/officeart/2005/8/layout/pyramid1"/>
    <dgm:cxn modelId="{66FB9373-924D-4C90-8AB3-95FA2D269EB7}" type="presOf" srcId="{420D75C7-E784-4F17-B37B-E415172BDD02}" destId="{D223DD6F-2E6B-4F51-9BB5-334B1C12BEDF}" srcOrd="0" destOrd="0" presId="urn:microsoft.com/office/officeart/2005/8/layout/pyramid1"/>
    <dgm:cxn modelId="{C6BD86F5-CD3E-495B-A83E-2827382E0487}" srcId="{3DA70674-0479-46FA-B0FB-BE3DC73ABB06}" destId="{36AE503E-CDAA-431F-96FF-751684B16797}" srcOrd="0" destOrd="0" parTransId="{D1A9E2E3-F6F4-4A7D-9BEB-D9F6A5FCDB24}" sibTransId="{A52B7E40-8C34-4A38-AFBA-9103476BEF08}"/>
    <dgm:cxn modelId="{6FBB96ED-F851-4008-9704-4F02AD8FD217}" type="presOf" srcId="{420D75C7-E784-4F17-B37B-E415172BDD02}" destId="{BA5E845B-26FA-4C6A-9876-A0DFA4E3993D}" srcOrd="1" destOrd="0" presId="urn:microsoft.com/office/officeart/2005/8/layout/pyramid1"/>
    <dgm:cxn modelId="{8943ECF0-81FA-44EE-B9C0-39CE230B9FC3}" type="presOf" srcId="{36AE503E-CDAA-431F-96FF-751684B16797}" destId="{71B3660C-29C2-49A1-A487-2E89DF989AB0}" srcOrd="1" destOrd="0" presId="urn:microsoft.com/office/officeart/2005/8/layout/pyramid1"/>
    <dgm:cxn modelId="{BDC2E6E0-660E-4F34-8DF3-F3A7B1BFDF87}" srcId="{3DA70674-0479-46FA-B0FB-BE3DC73ABB06}" destId="{A0764388-9A70-4657-8798-9CDF363B0C5C}" srcOrd="2" destOrd="0" parTransId="{0ADFB6CE-9AD1-43F1-9A10-C74591A1581A}" sibTransId="{0D0C55A6-F493-4232-9806-FDD9433476BB}"/>
    <dgm:cxn modelId="{B0890B2C-8E9A-4A7B-850C-FEB85E7102A4}" type="presOf" srcId="{36AE503E-CDAA-431F-96FF-751684B16797}" destId="{626665A7-08B4-4F24-BCD2-7314A4E783E7}" srcOrd="0" destOrd="0" presId="urn:microsoft.com/office/officeart/2005/8/layout/pyramid1"/>
    <dgm:cxn modelId="{206EDCC5-06DD-4989-9122-A0E0FF421BD6}" type="presOf" srcId="{A0764388-9A70-4657-8798-9CDF363B0C5C}" destId="{76B34F36-D8F7-4C8A-A375-C1B7B60B18E3}" srcOrd="1" destOrd="0" presId="urn:microsoft.com/office/officeart/2005/8/layout/pyramid1"/>
    <dgm:cxn modelId="{2190B52A-FE2C-4CF7-95A7-B77099AAEC83}" type="presOf" srcId="{3DA70674-0479-46FA-B0FB-BE3DC73ABB06}" destId="{69AA8A2B-229C-42A9-B108-DE40A429EDA6}" srcOrd="0" destOrd="0" presId="urn:microsoft.com/office/officeart/2005/8/layout/pyramid1"/>
    <dgm:cxn modelId="{D0671A07-13B3-4E28-89BE-6B216FF3EC1D}" srcId="{3DA70674-0479-46FA-B0FB-BE3DC73ABB06}" destId="{420D75C7-E784-4F17-B37B-E415172BDD02}" srcOrd="1" destOrd="0" parTransId="{E2B46666-C3C6-44E8-8A7F-3CBCB70D0E3B}" sibTransId="{C0FDC29C-5C3C-4B19-B03B-4097D55A3C62}"/>
    <dgm:cxn modelId="{5108D07B-E9D2-401A-AF96-35D7F9B79D7E}" srcId="{3DA70674-0479-46FA-B0FB-BE3DC73ABB06}" destId="{05A2AE0E-5583-4B9C-A319-0E41D1F285B6}" srcOrd="3" destOrd="0" parTransId="{B6312B8E-FECC-4C5F-BEC8-2239550F6C1F}" sibTransId="{F568EDBE-74B7-44EB-BB6C-14692529A0C7}"/>
    <dgm:cxn modelId="{BCE96EBD-F7CF-4B7B-984C-52EA32C85286}" type="presOf" srcId="{A0764388-9A70-4657-8798-9CDF363B0C5C}" destId="{48E046A8-3F71-4CD7-9E18-30644A5F810A}" srcOrd="0" destOrd="0" presId="urn:microsoft.com/office/officeart/2005/8/layout/pyramid1"/>
    <dgm:cxn modelId="{47DDE86E-AB2D-42C0-B075-790833163814}" type="presParOf" srcId="{69AA8A2B-229C-42A9-B108-DE40A429EDA6}" destId="{C59EB45C-AE41-4102-A122-5D0A075A9981}" srcOrd="0" destOrd="0" presId="urn:microsoft.com/office/officeart/2005/8/layout/pyramid1"/>
    <dgm:cxn modelId="{C97EB174-A380-45FF-841E-E93DE31405BA}" type="presParOf" srcId="{C59EB45C-AE41-4102-A122-5D0A075A9981}" destId="{626665A7-08B4-4F24-BCD2-7314A4E783E7}" srcOrd="0" destOrd="0" presId="urn:microsoft.com/office/officeart/2005/8/layout/pyramid1"/>
    <dgm:cxn modelId="{DBD647A7-825E-495A-B0D5-1507933B7BBE}" type="presParOf" srcId="{C59EB45C-AE41-4102-A122-5D0A075A9981}" destId="{71B3660C-29C2-49A1-A487-2E89DF989AB0}" srcOrd="1" destOrd="0" presId="urn:microsoft.com/office/officeart/2005/8/layout/pyramid1"/>
    <dgm:cxn modelId="{CFA981D2-A572-4590-8E39-43EC49AD37C6}" type="presParOf" srcId="{69AA8A2B-229C-42A9-B108-DE40A429EDA6}" destId="{B797F609-CA35-4802-AFB3-23867728F821}" srcOrd="1" destOrd="0" presId="urn:microsoft.com/office/officeart/2005/8/layout/pyramid1"/>
    <dgm:cxn modelId="{7F359587-DB3B-4E4A-B1CD-CE7AC0221C47}" type="presParOf" srcId="{B797F609-CA35-4802-AFB3-23867728F821}" destId="{D223DD6F-2E6B-4F51-9BB5-334B1C12BEDF}" srcOrd="0" destOrd="0" presId="urn:microsoft.com/office/officeart/2005/8/layout/pyramid1"/>
    <dgm:cxn modelId="{13C116B7-A118-4980-BCB6-090A6362ABF7}" type="presParOf" srcId="{B797F609-CA35-4802-AFB3-23867728F821}" destId="{BA5E845B-26FA-4C6A-9876-A0DFA4E3993D}" srcOrd="1" destOrd="0" presId="urn:microsoft.com/office/officeart/2005/8/layout/pyramid1"/>
    <dgm:cxn modelId="{9542AD26-01B0-4887-80B8-1F9A8FF8ED3A}" type="presParOf" srcId="{69AA8A2B-229C-42A9-B108-DE40A429EDA6}" destId="{FC35A0D1-5009-4D39-8D38-FAA475D3526F}" srcOrd="2" destOrd="0" presId="urn:microsoft.com/office/officeart/2005/8/layout/pyramid1"/>
    <dgm:cxn modelId="{EB7C3E93-ACDE-48C4-8BBA-20D9CDA81C3B}" type="presParOf" srcId="{FC35A0D1-5009-4D39-8D38-FAA475D3526F}" destId="{48E046A8-3F71-4CD7-9E18-30644A5F810A}" srcOrd="0" destOrd="0" presId="urn:microsoft.com/office/officeart/2005/8/layout/pyramid1"/>
    <dgm:cxn modelId="{6C730A06-65B9-41F4-8C48-ADAF75083B61}" type="presParOf" srcId="{FC35A0D1-5009-4D39-8D38-FAA475D3526F}" destId="{76B34F36-D8F7-4C8A-A375-C1B7B60B18E3}" srcOrd="1" destOrd="0" presId="urn:microsoft.com/office/officeart/2005/8/layout/pyramid1"/>
    <dgm:cxn modelId="{F3771B92-E019-426B-8B5D-11BBE4F36AD7}" type="presParOf" srcId="{69AA8A2B-229C-42A9-B108-DE40A429EDA6}" destId="{42DC2008-2489-46E9-99F0-4C343DE7565A}" srcOrd="3" destOrd="0" presId="urn:microsoft.com/office/officeart/2005/8/layout/pyramid1"/>
    <dgm:cxn modelId="{E85F2503-8B74-470F-B877-A01005FA6CE7}" type="presParOf" srcId="{42DC2008-2489-46E9-99F0-4C343DE7565A}" destId="{34C95181-B204-4773-8FD8-F19A63D570C7}" srcOrd="0" destOrd="0" presId="urn:microsoft.com/office/officeart/2005/8/layout/pyramid1"/>
    <dgm:cxn modelId="{581BD7E5-59BF-4C8D-8D81-9F895E9227DF}" type="presParOf" srcId="{42DC2008-2489-46E9-99F0-4C343DE7565A}" destId="{1D39B5A0-9348-4DC7-B904-92BE7495E90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A70674-0479-46FA-B0FB-BE3DC73ABB06}" type="doc">
      <dgm:prSet loTypeId="urn:microsoft.com/office/officeart/2005/8/layout/pyramid1" loCatId="pyramid" qsTypeId="urn:microsoft.com/office/officeart/2005/8/quickstyle/3d1" qsCatId="3D" csTypeId="urn:microsoft.com/office/officeart/2005/8/colors/accent1_2" csCatId="accent1" phldr="1"/>
      <dgm:spPr/>
    </dgm:pt>
    <dgm:pt modelId="{36AE503E-CDAA-431F-96FF-751684B16797}">
      <dgm:prSet/>
      <dgm:spPr/>
      <dgm:t>
        <a:bodyPr/>
        <a:lstStyle/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r>
            <a:rPr lang="pt-BR" dirty="0" smtClean="0"/>
            <a:t>Horizonte clínico</a:t>
          </a:r>
        </a:p>
      </dgm:t>
    </dgm:pt>
    <dgm:pt modelId="{D1A9E2E3-F6F4-4A7D-9BEB-D9F6A5FCDB24}" type="parTrans" cxnId="{C6BD86F5-CD3E-495B-A83E-2827382E0487}">
      <dgm:prSet/>
      <dgm:spPr/>
      <dgm:t>
        <a:bodyPr/>
        <a:lstStyle/>
        <a:p>
          <a:endParaRPr lang="pt-BR"/>
        </a:p>
      </dgm:t>
    </dgm:pt>
    <dgm:pt modelId="{A52B7E40-8C34-4A38-AFBA-9103476BEF08}" type="sibTrans" cxnId="{C6BD86F5-CD3E-495B-A83E-2827382E0487}">
      <dgm:prSet/>
      <dgm:spPr/>
      <dgm:t>
        <a:bodyPr/>
        <a:lstStyle/>
        <a:p>
          <a:endParaRPr lang="pt-BR"/>
        </a:p>
      </dgm:t>
    </dgm:pt>
    <dgm:pt modelId="{420D75C7-E784-4F17-B37B-E415172BDD02}">
      <dgm:prSet/>
      <dgm:spPr/>
      <dgm:t>
        <a:bodyPr/>
        <a:lstStyle/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</dgm:t>
    </dgm:pt>
    <dgm:pt modelId="{E2B46666-C3C6-44E8-8A7F-3CBCB70D0E3B}" type="parTrans" cxnId="{D0671A07-13B3-4E28-89BE-6B216FF3EC1D}">
      <dgm:prSet/>
      <dgm:spPr/>
      <dgm:t>
        <a:bodyPr/>
        <a:lstStyle/>
        <a:p>
          <a:endParaRPr lang="pt-BR"/>
        </a:p>
      </dgm:t>
    </dgm:pt>
    <dgm:pt modelId="{C0FDC29C-5C3C-4B19-B03B-4097D55A3C62}" type="sibTrans" cxnId="{D0671A07-13B3-4E28-89BE-6B216FF3EC1D}">
      <dgm:prSet/>
      <dgm:spPr/>
      <dgm:t>
        <a:bodyPr/>
        <a:lstStyle/>
        <a:p>
          <a:endParaRPr lang="pt-BR"/>
        </a:p>
      </dgm:t>
    </dgm:pt>
    <dgm:pt modelId="{A0764388-9A70-4657-8798-9CDF363B0C5C}">
      <dgm:prSet/>
      <dgm:spPr/>
      <dgm:t>
        <a:bodyPr/>
        <a:lstStyle/>
        <a:p>
          <a:endParaRPr lang="pt-BR" dirty="0"/>
        </a:p>
      </dgm:t>
    </dgm:pt>
    <dgm:pt modelId="{0ADFB6CE-9AD1-43F1-9A10-C74591A1581A}" type="parTrans" cxnId="{BDC2E6E0-660E-4F34-8DF3-F3A7B1BFDF87}">
      <dgm:prSet/>
      <dgm:spPr/>
      <dgm:t>
        <a:bodyPr/>
        <a:lstStyle/>
        <a:p>
          <a:endParaRPr lang="pt-BR"/>
        </a:p>
      </dgm:t>
    </dgm:pt>
    <dgm:pt modelId="{0D0C55A6-F493-4232-9806-FDD9433476BB}" type="sibTrans" cxnId="{BDC2E6E0-660E-4F34-8DF3-F3A7B1BFDF87}">
      <dgm:prSet/>
      <dgm:spPr/>
      <dgm:t>
        <a:bodyPr/>
        <a:lstStyle/>
        <a:p>
          <a:endParaRPr lang="pt-BR"/>
        </a:p>
      </dgm:t>
    </dgm:pt>
    <dgm:pt modelId="{05A2AE0E-5583-4B9C-A319-0E41D1F285B6}">
      <dgm:prSet/>
      <dgm:spPr/>
      <dgm:t>
        <a:bodyPr/>
        <a:lstStyle/>
        <a:p>
          <a:endParaRPr lang="pt-BR" dirty="0"/>
        </a:p>
      </dgm:t>
    </dgm:pt>
    <dgm:pt modelId="{B6312B8E-FECC-4C5F-BEC8-2239550F6C1F}" type="parTrans" cxnId="{5108D07B-E9D2-401A-AF96-35D7F9B79D7E}">
      <dgm:prSet/>
      <dgm:spPr/>
      <dgm:t>
        <a:bodyPr/>
        <a:lstStyle/>
        <a:p>
          <a:endParaRPr lang="pt-BR"/>
        </a:p>
      </dgm:t>
    </dgm:pt>
    <dgm:pt modelId="{F568EDBE-74B7-44EB-BB6C-14692529A0C7}" type="sibTrans" cxnId="{5108D07B-E9D2-401A-AF96-35D7F9B79D7E}">
      <dgm:prSet/>
      <dgm:spPr/>
      <dgm:t>
        <a:bodyPr/>
        <a:lstStyle/>
        <a:p>
          <a:endParaRPr lang="pt-BR"/>
        </a:p>
      </dgm:t>
    </dgm:pt>
    <dgm:pt modelId="{69AA8A2B-229C-42A9-B108-DE40A429EDA6}" type="pres">
      <dgm:prSet presAssocID="{3DA70674-0479-46FA-B0FB-BE3DC73ABB06}" presName="Name0" presStyleCnt="0">
        <dgm:presLayoutVars>
          <dgm:dir/>
          <dgm:animLvl val="lvl"/>
          <dgm:resizeHandles val="exact"/>
        </dgm:presLayoutVars>
      </dgm:prSet>
      <dgm:spPr/>
    </dgm:pt>
    <dgm:pt modelId="{C59EB45C-AE41-4102-A122-5D0A075A9981}" type="pres">
      <dgm:prSet presAssocID="{36AE503E-CDAA-431F-96FF-751684B16797}" presName="Name8" presStyleCnt="0"/>
      <dgm:spPr/>
    </dgm:pt>
    <dgm:pt modelId="{626665A7-08B4-4F24-BCD2-7314A4E783E7}" type="pres">
      <dgm:prSet presAssocID="{36AE503E-CDAA-431F-96FF-751684B16797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B3660C-29C2-49A1-A487-2E89DF989AB0}" type="pres">
      <dgm:prSet presAssocID="{36AE503E-CDAA-431F-96FF-751684B167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7F609-CA35-4802-AFB3-23867728F821}" type="pres">
      <dgm:prSet presAssocID="{420D75C7-E784-4F17-B37B-E415172BDD02}" presName="Name8" presStyleCnt="0"/>
      <dgm:spPr/>
    </dgm:pt>
    <dgm:pt modelId="{D223DD6F-2E6B-4F51-9BB5-334B1C12BEDF}" type="pres">
      <dgm:prSet presAssocID="{420D75C7-E784-4F17-B37B-E415172BDD02}" presName="level" presStyleLbl="node1" presStyleIdx="1" presStyleCnt="4" custScaleX="97296" custScaleY="7503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5E845B-26FA-4C6A-9876-A0DFA4E3993D}" type="pres">
      <dgm:prSet presAssocID="{420D75C7-E784-4F17-B37B-E415172BDD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35A0D1-5009-4D39-8D38-FAA475D3526F}" type="pres">
      <dgm:prSet presAssocID="{A0764388-9A70-4657-8798-9CDF363B0C5C}" presName="Name8" presStyleCnt="0"/>
      <dgm:spPr/>
    </dgm:pt>
    <dgm:pt modelId="{48E046A8-3F71-4CD7-9E18-30644A5F810A}" type="pres">
      <dgm:prSet presAssocID="{A0764388-9A70-4657-8798-9CDF363B0C5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B34F36-D8F7-4C8A-A375-C1B7B60B18E3}" type="pres">
      <dgm:prSet presAssocID="{A0764388-9A70-4657-8798-9CDF363B0C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DC2008-2489-46E9-99F0-4C343DE7565A}" type="pres">
      <dgm:prSet presAssocID="{05A2AE0E-5583-4B9C-A319-0E41D1F285B6}" presName="Name8" presStyleCnt="0"/>
      <dgm:spPr/>
    </dgm:pt>
    <dgm:pt modelId="{34C95181-B204-4773-8FD8-F19A63D570C7}" type="pres">
      <dgm:prSet presAssocID="{05A2AE0E-5583-4B9C-A319-0E41D1F285B6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39B5A0-9348-4DC7-B904-92BE7495E901}" type="pres">
      <dgm:prSet presAssocID="{05A2AE0E-5583-4B9C-A319-0E41D1F285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DC2E6E0-660E-4F34-8DF3-F3A7B1BFDF87}" srcId="{3DA70674-0479-46FA-B0FB-BE3DC73ABB06}" destId="{A0764388-9A70-4657-8798-9CDF363B0C5C}" srcOrd="2" destOrd="0" parTransId="{0ADFB6CE-9AD1-43F1-9A10-C74591A1581A}" sibTransId="{0D0C55A6-F493-4232-9806-FDD9433476BB}"/>
    <dgm:cxn modelId="{0EB28CE9-1BA4-4CE3-ACE1-DDE3C6FFA435}" type="presOf" srcId="{3DA70674-0479-46FA-B0FB-BE3DC73ABB06}" destId="{69AA8A2B-229C-42A9-B108-DE40A429EDA6}" srcOrd="0" destOrd="0" presId="urn:microsoft.com/office/officeart/2005/8/layout/pyramid1"/>
    <dgm:cxn modelId="{5108D07B-E9D2-401A-AF96-35D7F9B79D7E}" srcId="{3DA70674-0479-46FA-B0FB-BE3DC73ABB06}" destId="{05A2AE0E-5583-4B9C-A319-0E41D1F285B6}" srcOrd="3" destOrd="0" parTransId="{B6312B8E-FECC-4C5F-BEC8-2239550F6C1F}" sibTransId="{F568EDBE-74B7-44EB-BB6C-14692529A0C7}"/>
    <dgm:cxn modelId="{D0671A07-13B3-4E28-89BE-6B216FF3EC1D}" srcId="{3DA70674-0479-46FA-B0FB-BE3DC73ABB06}" destId="{420D75C7-E784-4F17-B37B-E415172BDD02}" srcOrd="1" destOrd="0" parTransId="{E2B46666-C3C6-44E8-8A7F-3CBCB70D0E3B}" sibTransId="{C0FDC29C-5C3C-4B19-B03B-4097D55A3C62}"/>
    <dgm:cxn modelId="{9F026156-5EC0-4A9A-958C-E651AC3C6FE7}" type="presOf" srcId="{420D75C7-E784-4F17-B37B-E415172BDD02}" destId="{D223DD6F-2E6B-4F51-9BB5-334B1C12BEDF}" srcOrd="0" destOrd="0" presId="urn:microsoft.com/office/officeart/2005/8/layout/pyramid1"/>
    <dgm:cxn modelId="{C6BD86F5-CD3E-495B-A83E-2827382E0487}" srcId="{3DA70674-0479-46FA-B0FB-BE3DC73ABB06}" destId="{36AE503E-CDAA-431F-96FF-751684B16797}" srcOrd="0" destOrd="0" parTransId="{D1A9E2E3-F6F4-4A7D-9BEB-D9F6A5FCDB24}" sibTransId="{A52B7E40-8C34-4A38-AFBA-9103476BEF08}"/>
    <dgm:cxn modelId="{838E12DF-39AF-480C-B3E9-DE0F5306A66D}" type="presOf" srcId="{36AE503E-CDAA-431F-96FF-751684B16797}" destId="{71B3660C-29C2-49A1-A487-2E89DF989AB0}" srcOrd="1" destOrd="0" presId="urn:microsoft.com/office/officeart/2005/8/layout/pyramid1"/>
    <dgm:cxn modelId="{D9CCFE1B-804E-419E-99D3-22421CE11DCE}" type="presOf" srcId="{05A2AE0E-5583-4B9C-A319-0E41D1F285B6}" destId="{34C95181-B204-4773-8FD8-F19A63D570C7}" srcOrd="0" destOrd="0" presId="urn:microsoft.com/office/officeart/2005/8/layout/pyramid1"/>
    <dgm:cxn modelId="{A79D5922-1754-4A00-B5CD-C12FCDEA03D5}" type="presOf" srcId="{05A2AE0E-5583-4B9C-A319-0E41D1F285B6}" destId="{1D39B5A0-9348-4DC7-B904-92BE7495E901}" srcOrd="1" destOrd="0" presId="urn:microsoft.com/office/officeart/2005/8/layout/pyramid1"/>
    <dgm:cxn modelId="{A4ECDDE8-5320-47A4-8B35-BA605CC79235}" type="presOf" srcId="{420D75C7-E784-4F17-B37B-E415172BDD02}" destId="{BA5E845B-26FA-4C6A-9876-A0DFA4E3993D}" srcOrd="1" destOrd="0" presId="urn:microsoft.com/office/officeart/2005/8/layout/pyramid1"/>
    <dgm:cxn modelId="{4D00B23E-FA1F-4C13-82FC-91DDD40A0B31}" type="presOf" srcId="{A0764388-9A70-4657-8798-9CDF363B0C5C}" destId="{48E046A8-3F71-4CD7-9E18-30644A5F810A}" srcOrd="0" destOrd="0" presId="urn:microsoft.com/office/officeart/2005/8/layout/pyramid1"/>
    <dgm:cxn modelId="{5194BA4B-79F1-4F46-89E8-2C1D2CECFE3C}" type="presOf" srcId="{A0764388-9A70-4657-8798-9CDF363B0C5C}" destId="{76B34F36-D8F7-4C8A-A375-C1B7B60B18E3}" srcOrd="1" destOrd="0" presId="urn:microsoft.com/office/officeart/2005/8/layout/pyramid1"/>
    <dgm:cxn modelId="{16987716-501B-4821-81F4-3F349D562600}" type="presOf" srcId="{36AE503E-CDAA-431F-96FF-751684B16797}" destId="{626665A7-08B4-4F24-BCD2-7314A4E783E7}" srcOrd="0" destOrd="0" presId="urn:microsoft.com/office/officeart/2005/8/layout/pyramid1"/>
    <dgm:cxn modelId="{CC943E78-7015-4900-B7AE-EBAE09AF0913}" type="presParOf" srcId="{69AA8A2B-229C-42A9-B108-DE40A429EDA6}" destId="{C59EB45C-AE41-4102-A122-5D0A075A9981}" srcOrd="0" destOrd="0" presId="urn:microsoft.com/office/officeart/2005/8/layout/pyramid1"/>
    <dgm:cxn modelId="{32699C37-6FBF-49EE-9561-CF70B647DCEE}" type="presParOf" srcId="{C59EB45C-AE41-4102-A122-5D0A075A9981}" destId="{626665A7-08B4-4F24-BCD2-7314A4E783E7}" srcOrd="0" destOrd="0" presId="urn:microsoft.com/office/officeart/2005/8/layout/pyramid1"/>
    <dgm:cxn modelId="{47053D30-838E-4FC8-B57D-1C9339E24EE1}" type="presParOf" srcId="{C59EB45C-AE41-4102-A122-5D0A075A9981}" destId="{71B3660C-29C2-49A1-A487-2E89DF989AB0}" srcOrd="1" destOrd="0" presId="urn:microsoft.com/office/officeart/2005/8/layout/pyramid1"/>
    <dgm:cxn modelId="{CAED4807-F30C-4F4A-B467-5EDBE9C261D8}" type="presParOf" srcId="{69AA8A2B-229C-42A9-B108-DE40A429EDA6}" destId="{B797F609-CA35-4802-AFB3-23867728F821}" srcOrd="1" destOrd="0" presId="urn:microsoft.com/office/officeart/2005/8/layout/pyramid1"/>
    <dgm:cxn modelId="{50026A9C-92B4-4C98-87E5-710056F85EC9}" type="presParOf" srcId="{B797F609-CA35-4802-AFB3-23867728F821}" destId="{D223DD6F-2E6B-4F51-9BB5-334B1C12BEDF}" srcOrd="0" destOrd="0" presId="urn:microsoft.com/office/officeart/2005/8/layout/pyramid1"/>
    <dgm:cxn modelId="{D9E9F98E-EA58-4AAC-9B79-725AA23E1E42}" type="presParOf" srcId="{B797F609-CA35-4802-AFB3-23867728F821}" destId="{BA5E845B-26FA-4C6A-9876-A0DFA4E3993D}" srcOrd="1" destOrd="0" presId="urn:microsoft.com/office/officeart/2005/8/layout/pyramid1"/>
    <dgm:cxn modelId="{60AE37B5-2C5E-4602-8AAB-130ACE935D27}" type="presParOf" srcId="{69AA8A2B-229C-42A9-B108-DE40A429EDA6}" destId="{FC35A0D1-5009-4D39-8D38-FAA475D3526F}" srcOrd="2" destOrd="0" presId="urn:microsoft.com/office/officeart/2005/8/layout/pyramid1"/>
    <dgm:cxn modelId="{FE0EADE2-0F93-4C45-9A25-AA184CA84073}" type="presParOf" srcId="{FC35A0D1-5009-4D39-8D38-FAA475D3526F}" destId="{48E046A8-3F71-4CD7-9E18-30644A5F810A}" srcOrd="0" destOrd="0" presId="urn:microsoft.com/office/officeart/2005/8/layout/pyramid1"/>
    <dgm:cxn modelId="{2E5E7AC6-F93E-457F-8F84-03D56EE2B3DC}" type="presParOf" srcId="{FC35A0D1-5009-4D39-8D38-FAA475D3526F}" destId="{76B34F36-D8F7-4C8A-A375-C1B7B60B18E3}" srcOrd="1" destOrd="0" presId="urn:microsoft.com/office/officeart/2005/8/layout/pyramid1"/>
    <dgm:cxn modelId="{B8571236-F2A1-4DD9-B16B-9802205CE55A}" type="presParOf" srcId="{69AA8A2B-229C-42A9-B108-DE40A429EDA6}" destId="{42DC2008-2489-46E9-99F0-4C343DE7565A}" srcOrd="3" destOrd="0" presId="urn:microsoft.com/office/officeart/2005/8/layout/pyramid1"/>
    <dgm:cxn modelId="{4E330EE3-B74F-4A6D-8207-01488F1578E7}" type="presParOf" srcId="{42DC2008-2489-46E9-99F0-4C343DE7565A}" destId="{34C95181-B204-4773-8FD8-F19A63D570C7}" srcOrd="0" destOrd="0" presId="urn:microsoft.com/office/officeart/2005/8/layout/pyramid1"/>
    <dgm:cxn modelId="{3A5306CC-4AF5-4645-BB85-9D3A4E734C07}" type="presParOf" srcId="{42DC2008-2489-46E9-99F0-4C343DE7565A}" destId="{1D39B5A0-9348-4DC7-B904-92BE7495E90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A70674-0479-46FA-B0FB-BE3DC73ABB06}" type="doc">
      <dgm:prSet loTypeId="urn:microsoft.com/office/officeart/2005/8/layout/pyramid1" loCatId="pyramid" qsTypeId="urn:microsoft.com/office/officeart/2005/8/quickstyle/3d1" qsCatId="3D" csTypeId="urn:microsoft.com/office/officeart/2005/8/colors/accent1_2" csCatId="accent1" phldr="1"/>
      <dgm:spPr/>
    </dgm:pt>
    <dgm:pt modelId="{36AE503E-CDAA-431F-96FF-751684B16797}">
      <dgm:prSet/>
      <dgm:spPr/>
      <dgm:t>
        <a:bodyPr/>
        <a:lstStyle/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r>
            <a:rPr lang="pt-BR" dirty="0" smtClean="0"/>
            <a:t>Horizonte clínico</a:t>
          </a:r>
        </a:p>
      </dgm:t>
    </dgm:pt>
    <dgm:pt modelId="{D1A9E2E3-F6F4-4A7D-9BEB-D9F6A5FCDB24}" type="parTrans" cxnId="{C6BD86F5-CD3E-495B-A83E-2827382E0487}">
      <dgm:prSet/>
      <dgm:spPr/>
      <dgm:t>
        <a:bodyPr/>
        <a:lstStyle/>
        <a:p>
          <a:endParaRPr lang="pt-BR"/>
        </a:p>
      </dgm:t>
    </dgm:pt>
    <dgm:pt modelId="{A52B7E40-8C34-4A38-AFBA-9103476BEF08}" type="sibTrans" cxnId="{C6BD86F5-CD3E-495B-A83E-2827382E0487}">
      <dgm:prSet/>
      <dgm:spPr/>
      <dgm:t>
        <a:bodyPr/>
        <a:lstStyle/>
        <a:p>
          <a:endParaRPr lang="pt-BR"/>
        </a:p>
      </dgm:t>
    </dgm:pt>
    <dgm:pt modelId="{420D75C7-E784-4F17-B37B-E415172BDD02}">
      <dgm:prSet/>
      <dgm:spPr/>
      <dgm:t>
        <a:bodyPr/>
        <a:lstStyle/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</dgm:t>
    </dgm:pt>
    <dgm:pt modelId="{E2B46666-C3C6-44E8-8A7F-3CBCB70D0E3B}" type="parTrans" cxnId="{D0671A07-13B3-4E28-89BE-6B216FF3EC1D}">
      <dgm:prSet/>
      <dgm:spPr/>
      <dgm:t>
        <a:bodyPr/>
        <a:lstStyle/>
        <a:p>
          <a:endParaRPr lang="pt-BR"/>
        </a:p>
      </dgm:t>
    </dgm:pt>
    <dgm:pt modelId="{C0FDC29C-5C3C-4B19-B03B-4097D55A3C62}" type="sibTrans" cxnId="{D0671A07-13B3-4E28-89BE-6B216FF3EC1D}">
      <dgm:prSet/>
      <dgm:spPr/>
      <dgm:t>
        <a:bodyPr/>
        <a:lstStyle/>
        <a:p>
          <a:endParaRPr lang="pt-BR"/>
        </a:p>
      </dgm:t>
    </dgm:pt>
    <dgm:pt modelId="{A0764388-9A70-4657-8798-9CDF363B0C5C}">
      <dgm:prSet/>
      <dgm:spPr/>
      <dgm:t>
        <a:bodyPr/>
        <a:lstStyle/>
        <a:p>
          <a:endParaRPr lang="pt-BR" dirty="0"/>
        </a:p>
      </dgm:t>
    </dgm:pt>
    <dgm:pt modelId="{0ADFB6CE-9AD1-43F1-9A10-C74591A1581A}" type="parTrans" cxnId="{BDC2E6E0-660E-4F34-8DF3-F3A7B1BFDF87}">
      <dgm:prSet/>
      <dgm:spPr/>
      <dgm:t>
        <a:bodyPr/>
        <a:lstStyle/>
        <a:p>
          <a:endParaRPr lang="pt-BR"/>
        </a:p>
      </dgm:t>
    </dgm:pt>
    <dgm:pt modelId="{0D0C55A6-F493-4232-9806-FDD9433476BB}" type="sibTrans" cxnId="{BDC2E6E0-660E-4F34-8DF3-F3A7B1BFDF87}">
      <dgm:prSet/>
      <dgm:spPr/>
      <dgm:t>
        <a:bodyPr/>
        <a:lstStyle/>
        <a:p>
          <a:endParaRPr lang="pt-BR"/>
        </a:p>
      </dgm:t>
    </dgm:pt>
    <dgm:pt modelId="{05A2AE0E-5583-4B9C-A319-0E41D1F285B6}">
      <dgm:prSet/>
      <dgm:spPr/>
      <dgm:t>
        <a:bodyPr/>
        <a:lstStyle/>
        <a:p>
          <a:endParaRPr lang="pt-BR" dirty="0"/>
        </a:p>
      </dgm:t>
    </dgm:pt>
    <dgm:pt modelId="{B6312B8E-FECC-4C5F-BEC8-2239550F6C1F}" type="parTrans" cxnId="{5108D07B-E9D2-401A-AF96-35D7F9B79D7E}">
      <dgm:prSet/>
      <dgm:spPr/>
      <dgm:t>
        <a:bodyPr/>
        <a:lstStyle/>
        <a:p>
          <a:endParaRPr lang="pt-BR"/>
        </a:p>
      </dgm:t>
    </dgm:pt>
    <dgm:pt modelId="{F568EDBE-74B7-44EB-BB6C-14692529A0C7}" type="sibTrans" cxnId="{5108D07B-E9D2-401A-AF96-35D7F9B79D7E}">
      <dgm:prSet/>
      <dgm:spPr/>
      <dgm:t>
        <a:bodyPr/>
        <a:lstStyle/>
        <a:p>
          <a:endParaRPr lang="pt-BR"/>
        </a:p>
      </dgm:t>
    </dgm:pt>
    <dgm:pt modelId="{69AA8A2B-229C-42A9-B108-DE40A429EDA6}" type="pres">
      <dgm:prSet presAssocID="{3DA70674-0479-46FA-B0FB-BE3DC73ABB06}" presName="Name0" presStyleCnt="0">
        <dgm:presLayoutVars>
          <dgm:dir/>
          <dgm:animLvl val="lvl"/>
          <dgm:resizeHandles val="exact"/>
        </dgm:presLayoutVars>
      </dgm:prSet>
      <dgm:spPr/>
    </dgm:pt>
    <dgm:pt modelId="{C59EB45C-AE41-4102-A122-5D0A075A9981}" type="pres">
      <dgm:prSet presAssocID="{36AE503E-CDAA-431F-96FF-751684B16797}" presName="Name8" presStyleCnt="0"/>
      <dgm:spPr/>
    </dgm:pt>
    <dgm:pt modelId="{626665A7-08B4-4F24-BCD2-7314A4E783E7}" type="pres">
      <dgm:prSet presAssocID="{36AE503E-CDAA-431F-96FF-751684B16797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B3660C-29C2-49A1-A487-2E89DF989AB0}" type="pres">
      <dgm:prSet presAssocID="{36AE503E-CDAA-431F-96FF-751684B167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7F609-CA35-4802-AFB3-23867728F821}" type="pres">
      <dgm:prSet presAssocID="{420D75C7-E784-4F17-B37B-E415172BDD02}" presName="Name8" presStyleCnt="0"/>
      <dgm:spPr/>
    </dgm:pt>
    <dgm:pt modelId="{D223DD6F-2E6B-4F51-9BB5-334B1C12BEDF}" type="pres">
      <dgm:prSet presAssocID="{420D75C7-E784-4F17-B37B-E415172BDD02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5E845B-26FA-4C6A-9876-A0DFA4E3993D}" type="pres">
      <dgm:prSet presAssocID="{420D75C7-E784-4F17-B37B-E415172BDD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35A0D1-5009-4D39-8D38-FAA475D3526F}" type="pres">
      <dgm:prSet presAssocID="{A0764388-9A70-4657-8798-9CDF363B0C5C}" presName="Name8" presStyleCnt="0"/>
      <dgm:spPr/>
    </dgm:pt>
    <dgm:pt modelId="{48E046A8-3F71-4CD7-9E18-30644A5F810A}" type="pres">
      <dgm:prSet presAssocID="{A0764388-9A70-4657-8798-9CDF363B0C5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B34F36-D8F7-4C8A-A375-C1B7B60B18E3}" type="pres">
      <dgm:prSet presAssocID="{A0764388-9A70-4657-8798-9CDF363B0C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DC2008-2489-46E9-99F0-4C343DE7565A}" type="pres">
      <dgm:prSet presAssocID="{05A2AE0E-5583-4B9C-A319-0E41D1F285B6}" presName="Name8" presStyleCnt="0"/>
      <dgm:spPr/>
    </dgm:pt>
    <dgm:pt modelId="{34C95181-B204-4773-8FD8-F19A63D570C7}" type="pres">
      <dgm:prSet presAssocID="{05A2AE0E-5583-4B9C-A319-0E41D1F285B6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39B5A0-9348-4DC7-B904-92BE7495E901}" type="pres">
      <dgm:prSet presAssocID="{05A2AE0E-5583-4B9C-A319-0E41D1F285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AC3D572-0C3C-42D2-BE9E-CDEFD7FB65F1}" type="presOf" srcId="{36AE503E-CDAA-431F-96FF-751684B16797}" destId="{71B3660C-29C2-49A1-A487-2E89DF989AB0}" srcOrd="1" destOrd="0" presId="urn:microsoft.com/office/officeart/2005/8/layout/pyramid1"/>
    <dgm:cxn modelId="{C6BD86F5-CD3E-495B-A83E-2827382E0487}" srcId="{3DA70674-0479-46FA-B0FB-BE3DC73ABB06}" destId="{36AE503E-CDAA-431F-96FF-751684B16797}" srcOrd="0" destOrd="0" parTransId="{D1A9E2E3-F6F4-4A7D-9BEB-D9F6A5FCDB24}" sibTransId="{A52B7E40-8C34-4A38-AFBA-9103476BEF08}"/>
    <dgm:cxn modelId="{C8E2BD38-A337-4CEA-8DD3-5643CAF5F436}" type="presOf" srcId="{36AE503E-CDAA-431F-96FF-751684B16797}" destId="{626665A7-08B4-4F24-BCD2-7314A4E783E7}" srcOrd="0" destOrd="0" presId="urn:microsoft.com/office/officeart/2005/8/layout/pyramid1"/>
    <dgm:cxn modelId="{BDC2E6E0-660E-4F34-8DF3-F3A7B1BFDF87}" srcId="{3DA70674-0479-46FA-B0FB-BE3DC73ABB06}" destId="{A0764388-9A70-4657-8798-9CDF363B0C5C}" srcOrd="2" destOrd="0" parTransId="{0ADFB6CE-9AD1-43F1-9A10-C74591A1581A}" sibTransId="{0D0C55A6-F493-4232-9806-FDD9433476BB}"/>
    <dgm:cxn modelId="{8B93A9C0-FA30-447B-8B2B-7AE408470333}" type="presOf" srcId="{420D75C7-E784-4F17-B37B-E415172BDD02}" destId="{BA5E845B-26FA-4C6A-9876-A0DFA4E3993D}" srcOrd="1" destOrd="0" presId="urn:microsoft.com/office/officeart/2005/8/layout/pyramid1"/>
    <dgm:cxn modelId="{BB7D0703-CA01-427A-817B-2670BC3E974F}" type="presOf" srcId="{A0764388-9A70-4657-8798-9CDF363B0C5C}" destId="{48E046A8-3F71-4CD7-9E18-30644A5F810A}" srcOrd="0" destOrd="0" presId="urn:microsoft.com/office/officeart/2005/8/layout/pyramid1"/>
    <dgm:cxn modelId="{F38A3C4C-D84F-4C1B-A9F6-48AD9A584A46}" type="presOf" srcId="{420D75C7-E784-4F17-B37B-E415172BDD02}" destId="{D223DD6F-2E6B-4F51-9BB5-334B1C12BEDF}" srcOrd="0" destOrd="0" presId="urn:microsoft.com/office/officeart/2005/8/layout/pyramid1"/>
    <dgm:cxn modelId="{1DAAE657-2336-4848-A3C9-BAA6C2008C74}" type="presOf" srcId="{A0764388-9A70-4657-8798-9CDF363B0C5C}" destId="{76B34F36-D8F7-4C8A-A375-C1B7B60B18E3}" srcOrd="1" destOrd="0" presId="urn:microsoft.com/office/officeart/2005/8/layout/pyramid1"/>
    <dgm:cxn modelId="{AEE5ADD2-882D-4161-B2D0-AA66F2EB1529}" type="presOf" srcId="{05A2AE0E-5583-4B9C-A319-0E41D1F285B6}" destId="{1D39B5A0-9348-4DC7-B904-92BE7495E901}" srcOrd="1" destOrd="0" presId="urn:microsoft.com/office/officeart/2005/8/layout/pyramid1"/>
    <dgm:cxn modelId="{D0671A07-13B3-4E28-89BE-6B216FF3EC1D}" srcId="{3DA70674-0479-46FA-B0FB-BE3DC73ABB06}" destId="{420D75C7-E784-4F17-B37B-E415172BDD02}" srcOrd="1" destOrd="0" parTransId="{E2B46666-C3C6-44E8-8A7F-3CBCB70D0E3B}" sibTransId="{C0FDC29C-5C3C-4B19-B03B-4097D55A3C62}"/>
    <dgm:cxn modelId="{5108D07B-E9D2-401A-AF96-35D7F9B79D7E}" srcId="{3DA70674-0479-46FA-B0FB-BE3DC73ABB06}" destId="{05A2AE0E-5583-4B9C-A319-0E41D1F285B6}" srcOrd="3" destOrd="0" parTransId="{B6312B8E-FECC-4C5F-BEC8-2239550F6C1F}" sibTransId="{F568EDBE-74B7-44EB-BB6C-14692529A0C7}"/>
    <dgm:cxn modelId="{7CDAB88D-9AEF-494E-8FB6-9DD3D55BA184}" type="presOf" srcId="{05A2AE0E-5583-4B9C-A319-0E41D1F285B6}" destId="{34C95181-B204-4773-8FD8-F19A63D570C7}" srcOrd="0" destOrd="0" presId="urn:microsoft.com/office/officeart/2005/8/layout/pyramid1"/>
    <dgm:cxn modelId="{2645A914-0E48-4B66-BC66-B9E66CBC7956}" type="presOf" srcId="{3DA70674-0479-46FA-B0FB-BE3DC73ABB06}" destId="{69AA8A2B-229C-42A9-B108-DE40A429EDA6}" srcOrd="0" destOrd="0" presId="urn:microsoft.com/office/officeart/2005/8/layout/pyramid1"/>
    <dgm:cxn modelId="{5D62FE39-B0DA-4324-A935-F38B027FA263}" type="presParOf" srcId="{69AA8A2B-229C-42A9-B108-DE40A429EDA6}" destId="{C59EB45C-AE41-4102-A122-5D0A075A9981}" srcOrd="0" destOrd="0" presId="urn:microsoft.com/office/officeart/2005/8/layout/pyramid1"/>
    <dgm:cxn modelId="{91DEB692-902D-4B2A-84B6-9974E85B18C2}" type="presParOf" srcId="{C59EB45C-AE41-4102-A122-5D0A075A9981}" destId="{626665A7-08B4-4F24-BCD2-7314A4E783E7}" srcOrd="0" destOrd="0" presId="urn:microsoft.com/office/officeart/2005/8/layout/pyramid1"/>
    <dgm:cxn modelId="{90B670D5-C4EB-49D6-8263-A0B96D956123}" type="presParOf" srcId="{C59EB45C-AE41-4102-A122-5D0A075A9981}" destId="{71B3660C-29C2-49A1-A487-2E89DF989AB0}" srcOrd="1" destOrd="0" presId="urn:microsoft.com/office/officeart/2005/8/layout/pyramid1"/>
    <dgm:cxn modelId="{17D8CDBC-3498-4E27-8BE8-8A8A6B577A2F}" type="presParOf" srcId="{69AA8A2B-229C-42A9-B108-DE40A429EDA6}" destId="{B797F609-CA35-4802-AFB3-23867728F821}" srcOrd="1" destOrd="0" presId="urn:microsoft.com/office/officeart/2005/8/layout/pyramid1"/>
    <dgm:cxn modelId="{00425613-882B-4F3A-AF03-16AC3CFBF6C1}" type="presParOf" srcId="{B797F609-CA35-4802-AFB3-23867728F821}" destId="{D223DD6F-2E6B-4F51-9BB5-334B1C12BEDF}" srcOrd="0" destOrd="0" presId="urn:microsoft.com/office/officeart/2005/8/layout/pyramid1"/>
    <dgm:cxn modelId="{66CAD552-4206-4B81-8BE9-CEFA12DFB4C3}" type="presParOf" srcId="{B797F609-CA35-4802-AFB3-23867728F821}" destId="{BA5E845B-26FA-4C6A-9876-A0DFA4E3993D}" srcOrd="1" destOrd="0" presId="urn:microsoft.com/office/officeart/2005/8/layout/pyramid1"/>
    <dgm:cxn modelId="{CEDCA823-B09C-440E-BD4C-B952EB6BE983}" type="presParOf" srcId="{69AA8A2B-229C-42A9-B108-DE40A429EDA6}" destId="{FC35A0D1-5009-4D39-8D38-FAA475D3526F}" srcOrd="2" destOrd="0" presId="urn:microsoft.com/office/officeart/2005/8/layout/pyramid1"/>
    <dgm:cxn modelId="{C48C2C1F-F099-42F9-A25E-5D152ED90D55}" type="presParOf" srcId="{FC35A0D1-5009-4D39-8D38-FAA475D3526F}" destId="{48E046A8-3F71-4CD7-9E18-30644A5F810A}" srcOrd="0" destOrd="0" presId="urn:microsoft.com/office/officeart/2005/8/layout/pyramid1"/>
    <dgm:cxn modelId="{ADE21C2A-51D2-4F82-A8FF-1D88EDD2977C}" type="presParOf" srcId="{FC35A0D1-5009-4D39-8D38-FAA475D3526F}" destId="{76B34F36-D8F7-4C8A-A375-C1B7B60B18E3}" srcOrd="1" destOrd="0" presId="urn:microsoft.com/office/officeart/2005/8/layout/pyramid1"/>
    <dgm:cxn modelId="{56B4C563-37D2-46D8-B3F0-DA4FE180566E}" type="presParOf" srcId="{69AA8A2B-229C-42A9-B108-DE40A429EDA6}" destId="{42DC2008-2489-46E9-99F0-4C343DE7565A}" srcOrd="3" destOrd="0" presId="urn:microsoft.com/office/officeart/2005/8/layout/pyramid1"/>
    <dgm:cxn modelId="{3A311E3C-0687-4C53-AD8C-5E6FF5F425FE}" type="presParOf" srcId="{42DC2008-2489-46E9-99F0-4C343DE7565A}" destId="{34C95181-B204-4773-8FD8-F19A63D570C7}" srcOrd="0" destOrd="0" presId="urn:microsoft.com/office/officeart/2005/8/layout/pyramid1"/>
    <dgm:cxn modelId="{6B975B89-9B7B-448D-849B-79FFFDD90539}" type="presParOf" srcId="{42DC2008-2489-46E9-99F0-4C343DE7565A}" destId="{1D39B5A0-9348-4DC7-B904-92BE7495E90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A70674-0479-46FA-B0FB-BE3DC73ABB06}" type="doc">
      <dgm:prSet loTypeId="urn:microsoft.com/office/officeart/2005/8/layout/pyramid1" loCatId="pyramid" qsTypeId="urn:microsoft.com/office/officeart/2005/8/quickstyle/3d1" qsCatId="3D" csTypeId="urn:microsoft.com/office/officeart/2005/8/colors/accent1_2" csCatId="accent1" phldr="1"/>
      <dgm:spPr/>
    </dgm:pt>
    <dgm:pt modelId="{36AE503E-CDAA-431F-96FF-751684B16797}">
      <dgm:prSet/>
      <dgm:spPr/>
      <dgm:t>
        <a:bodyPr/>
        <a:lstStyle/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r>
            <a:rPr lang="pt-BR" dirty="0" smtClean="0"/>
            <a:t>Horizonte clínico</a:t>
          </a:r>
        </a:p>
      </dgm:t>
    </dgm:pt>
    <dgm:pt modelId="{D1A9E2E3-F6F4-4A7D-9BEB-D9F6A5FCDB24}" type="parTrans" cxnId="{C6BD86F5-CD3E-495B-A83E-2827382E0487}">
      <dgm:prSet/>
      <dgm:spPr/>
      <dgm:t>
        <a:bodyPr/>
        <a:lstStyle/>
        <a:p>
          <a:endParaRPr lang="pt-BR"/>
        </a:p>
      </dgm:t>
    </dgm:pt>
    <dgm:pt modelId="{A52B7E40-8C34-4A38-AFBA-9103476BEF08}" type="sibTrans" cxnId="{C6BD86F5-CD3E-495B-A83E-2827382E0487}">
      <dgm:prSet/>
      <dgm:spPr/>
      <dgm:t>
        <a:bodyPr/>
        <a:lstStyle/>
        <a:p>
          <a:endParaRPr lang="pt-BR"/>
        </a:p>
      </dgm:t>
    </dgm:pt>
    <dgm:pt modelId="{420D75C7-E784-4F17-B37B-E415172BDD02}">
      <dgm:prSet/>
      <dgm:spPr/>
      <dgm:t>
        <a:bodyPr/>
        <a:lstStyle/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  <a:p>
          <a:pPr rtl="0" eaLnBrk="1" latinLnBrk="0"/>
          <a:endParaRPr lang="pt-BR" dirty="0" smtClean="0"/>
        </a:p>
      </dgm:t>
    </dgm:pt>
    <dgm:pt modelId="{E2B46666-C3C6-44E8-8A7F-3CBCB70D0E3B}" type="parTrans" cxnId="{D0671A07-13B3-4E28-89BE-6B216FF3EC1D}">
      <dgm:prSet/>
      <dgm:spPr/>
      <dgm:t>
        <a:bodyPr/>
        <a:lstStyle/>
        <a:p>
          <a:endParaRPr lang="pt-BR"/>
        </a:p>
      </dgm:t>
    </dgm:pt>
    <dgm:pt modelId="{C0FDC29C-5C3C-4B19-B03B-4097D55A3C62}" type="sibTrans" cxnId="{D0671A07-13B3-4E28-89BE-6B216FF3EC1D}">
      <dgm:prSet/>
      <dgm:spPr/>
      <dgm:t>
        <a:bodyPr/>
        <a:lstStyle/>
        <a:p>
          <a:endParaRPr lang="pt-BR"/>
        </a:p>
      </dgm:t>
    </dgm:pt>
    <dgm:pt modelId="{A0764388-9A70-4657-8798-9CDF363B0C5C}">
      <dgm:prSet/>
      <dgm:spPr/>
      <dgm:t>
        <a:bodyPr/>
        <a:lstStyle/>
        <a:p>
          <a:endParaRPr lang="pt-BR" dirty="0"/>
        </a:p>
      </dgm:t>
    </dgm:pt>
    <dgm:pt modelId="{0ADFB6CE-9AD1-43F1-9A10-C74591A1581A}" type="parTrans" cxnId="{BDC2E6E0-660E-4F34-8DF3-F3A7B1BFDF87}">
      <dgm:prSet/>
      <dgm:spPr/>
      <dgm:t>
        <a:bodyPr/>
        <a:lstStyle/>
        <a:p>
          <a:endParaRPr lang="pt-BR"/>
        </a:p>
      </dgm:t>
    </dgm:pt>
    <dgm:pt modelId="{0D0C55A6-F493-4232-9806-FDD9433476BB}" type="sibTrans" cxnId="{BDC2E6E0-660E-4F34-8DF3-F3A7B1BFDF87}">
      <dgm:prSet/>
      <dgm:spPr/>
      <dgm:t>
        <a:bodyPr/>
        <a:lstStyle/>
        <a:p>
          <a:endParaRPr lang="pt-BR"/>
        </a:p>
      </dgm:t>
    </dgm:pt>
    <dgm:pt modelId="{05A2AE0E-5583-4B9C-A319-0E41D1F285B6}">
      <dgm:prSet/>
      <dgm:spPr/>
      <dgm:t>
        <a:bodyPr/>
        <a:lstStyle/>
        <a:p>
          <a:endParaRPr lang="pt-BR" dirty="0"/>
        </a:p>
      </dgm:t>
    </dgm:pt>
    <dgm:pt modelId="{B6312B8E-FECC-4C5F-BEC8-2239550F6C1F}" type="parTrans" cxnId="{5108D07B-E9D2-401A-AF96-35D7F9B79D7E}">
      <dgm:prSet/>
      <dgm:spPr/>
      <dgm:t>
        <a:bodyPr/>
        <a:lstStyle/>
        <a:p>
          <a:endParaRPr lang="pt-BR"/>
        </a:p>
      </dgm:t>
    </dgm:pt>
    <dgm:pt modelId="{F568EDBE-74B7-44EB-BB6C-14692529A0C7}" type="sibTrans" cxnId="{5108D07B-E9D2-401A-AF96-35D7F9B79D7E}">
      <dgm:prSet/>
      <dgm:spPr/>
      <dgm:t>
        <a:bodyPr/>
        <a:lstStyle/>
        <a:p>
          <a:endParaRPr lang="pt-BR"/>
        </a:p>
      </dgm:t>
    </dgm:pt>
    <dgm:pt modelId="{69AA8A2B-229C-42A9-B108-DE40A429EDA6}" type="pres">
      <dgm:prSet presAssocID="{3DA70674-0479-46FA-B0FB-BE3DC73ABB06}" presName="Name0" presStyleCnt="0">
        <dgm:presLayoutVars>
          <dgm:dir/>
          <dgm:animLvl val="lvl"/>
          <dgm:resizeHandles val="exact"/>
        </dgm:presLayoutVars>
      </dgm:prSet>
      <dgm:spPr/>
    </dgm:pt>
    <dgm:pt modelId="{C59EB45C-AE41-4102-A122-5D0A075A9981}" type="pres">
      <dgm:prSet presAssocID="{36AE503E-CDAA-431F-96FF-751684B16797}" presName="Name8" presStyleCnt="0"/>
      <dgm:spPr/>
    </dgm:pt>
    <dgm:pt modelId="{626665A7-08B4-4F24-BCD2-7314A4E783E7}" type="pres">
      <dgm:prSet presAssocID="{36AE503E-CDAA-431F-96FF-751684B16797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B3660C-29C2-49A1-A487-2E89DF989AB0}" type="pres">
      <dgm:prSet presAssocID="{36AE503E-CDAA-431F-96FF-751684B167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7F609-CA35-4802-AFB3-23867728F821}" type="pres">
      <dgm:prSet presAssocID="{420D75C7-E784-4F17-B37B-E415172BDD02}" presName="Name8" presStyleCnt="0"/>
      <dgm:spPr/>
    </dgm:pt>
    <dgm:pt modelId="{D223DD6F-2E6B-4F51-9BB5-334B1C12BEDF}" type="pres">
      <dgm:prSet presAssocID="{420D75C7-E784-4F17-B37B-E415172BDD02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5E845B-26FA-4C6A-9876-A0DFA4E3993D}" type="pres">
      <dgm:prSet presAssocID="{420D75C7-E784-4F17-B37B-E415172BDD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35A0D1-5009-4D39-8D38-FAA475D3526F}" type="pres">
      <dgm:prSet presAssocID="{A0764388-9A70-4657-8798-9CDF363B0C5C}" presName="Name8" presStyleCnt="0"/>
      <dgm:spPr/>
    </dgm:pt>
    <dgm:pt modelId="{48E046A8-3F71-4CD7-9E18-30644A5F810A}" type="pres">
      <dgm:prSet presAssocID="{A0764388-9A70-4657-8798-9CDF363B0C5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B34F36-D8F7-4C8A-A375-C1B7B60B18E3}" type="pres">
      <dgm:prSet presAssocID="{A0764388-9A70-4657-8798-9CDF363B0C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DC2008-2489-46E9-99F0-4C343DE7565A}" type="pres">
      <dgm:prSet presAssocID="{05A2AE0E-5583-4B9C-A319-0E41D1F285B6}" presName="Name8" presStyleCnt="0"/>
      <dgm:spPr/>
    </dgm:pt>
    <dgm:pt modelId="{34C95181-B204-4773-8FD8-F19A63D570C7}" type="pres">
      <dgm:prSet presAssocID="{05A2AE0E-5583-4B9C-A319-0E41D1F285B6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39B5A0-9348-4DC7-B904-92BE7495E901}" type="pres">
      <dgm:prSet presAssocID="{05A2AE0E-5583-4B9C-A319-0E41D1F285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5AF60AD-3F51-4ECA-BF49-FEA2BDF2990F}" type="presOf" srcId="{420D75C7-E784-4F17-B37B-E415172BDD02}" destId="{D223DD6F-2E6B-4F51-9BB5-334B1C12BEDF}" srcOrd="0" destOrd="0" presId="urn:microsoft.com/office/officeart/2005/8/layout/pyramid1"/>
    <dgm:cxn modelId="{C6BD86F5-CD3E-495B-A83E-2827382E0487}" srcId="{3DA70674-0479-46FA-B0FB-BE3DC73ABB06}" destId="{36AE503E-CDAA-431F-96FF-751684B16797}" srcOrd="0" destOrd="0" parTransId="{D1A9E2E3-F6F4-4A7D-9BEB-D9F6A5FCDB24}" sibTransId="{A52B7E40-8C34-4A38-AFBA-9103476BEF08}"/>
    <dgm:cxn modelId="{653207F9-6909-43A5-BDFB-97821D80D08F}" type="presOf" srcId="{A0764388-9A70-4657-8798-9CDF363B0C5C}" destId="{76B34F36-D8F7-4C8A-A375-C1B7B60B18E3}" srcOrd="1" destOrd="0" presId="urn:microsoft.com/office/officeart/2005/8/layout/pyramid1"/>
    <dgm:cxn modelId="{20109850-7388-4AB2-8257-6F506C863A08}" type="presOf" srcId="{36AE503E-CDAA-431F-96FF-751684B16797}" destId="{626665A7-08B4-4F24-BCD2-7314A4E783E7}" srcOrd="0" destOrd="0" presId="urn:microsoft.com/office/officeart/2005/8/layout/pyramid1"/>
    <dgm:cxn modelId="{B469D1FA-DB74-4E45-83E5-F4F78ACC29C4}" type="presOf" srcId="{36AE503E-CDAA-431F-96FF-751684B16797}" destId="{71B3660C-29C2-49A1-A487-2E89DF989AB0}" srcOrd="1" destOrd="0" presId="urn:microsoft.com/office/officeart/2005/8/layout/pyramid1"/>
    <dgm:cxn modelId="{BDC2E6E0-660E-4F34-8DF3-F3A7B1BFDF87}" srcId="{3DA70674-0479-46FA-B0FB-BE3DC73ABB06}" destId="{A0764388-9A70-4657-8798-9CDF363B0C5C}" srcOrd="2" destOrd="0" parTransId="{0ADFB6CE-9AD1-43F1-9A10-C74591A1581A}" sibTransId="{0D0C55A6-F493-4232-9806-FDD9433476BB}"/>
    <dgm:cxn modelId="{A5326A43-3FE0-4B37-A29B-F5202B09A781}" type="presOf" srcId="{05A2AE0E-5583-4B9C-A319-0E41D1F285B6}" destId="{1D39B5A0-9348-4DC7-B904-92BE7495E901}" srcOrd="1" destOrd="0" presId="urn:microsoft.com/office/officeart/2005/8/layout/pyramid1"/>
    <dgm:cxn modelId="{13FA261C-3F84-490B-9328-912A84A30294}" type="presOf" srcId="{420D75C7-E784-4F17-B37B-E415172BDD02}" destId="{BA5E845B-26FA-4C6A-9876-A0DFA4E3993D}" srcOrd="1" destOrd="0" presId="urn:microsoft.com/office/officeart/2005/8/layout/pyramid1"/>
    <dgm:cxn modelId="{F33133C8-D585-48CD-8E0D-2F0E1142139B}" type="presOf" srcId="{05A2AE0E-5583-4B9C-A319-0E41D1F285B6}" destId="{34C95181-B204-4773-8FD8-F19A63D570C7}" srcOrd="0" destOrd="0" presId="urn:microsoft.com/office/officeart/2005/8/layout/pyramid1"/>
    <dgm:cxn modelId="{8EE15BC1-75C3-495F-98E4-E25F7EA1EC2C}" type="presOf" srcId="{3DA70674-0479-46FA-B0FB-BE3DC73ABB06}" destId="{69AA8A2B-229C-42A9-B108-DE40A429EDA6}" srcOrd="0" destOrd="0" presId="urn:microsoft.com/office/officeart/2005/8/layout/pyramid1"/>
    <dgm:cxn modelId="{D0671A07-13B3-4E28-89BE-6B216FF3EC1D}" srcId="{3DA70674-0479-46FA-B0FB-BE3DC73ABB06}" destId="{420D75C7-E784-4F17-B37B-E415172BDD02}" srcOrd="1" destOrd="0" parTransId="{E2B46666-C3C6-44E8-8A7F-3CBCB70D0E3B}" sibTransId="{C0FDC29C-5C3C-4B19-B03B-4097D55A3C62}"/>
    <dgm:cxn modelId="{5108D07B-E9D2-401A-AF96-35D7F9B79D7E}" srcId="{3DA70674-0479-46FA-B0FB-BE3DC73ABB06}" destId="{05A2AE0E-5583-4B9C-A319-0E41D1F285B6}" srcOrd="3" destOrd="0" parTransId="{B6312B8E-FECC-4C5F-BEC8-2239550F6C1F}" sibTransId="{F568EDBE-74B7-44EB-BB6C-14692529A0C7}"/>
    <dgm:cxn modelId="{DF83502A-E954-4863-903A-44C7A90704D0}" type="presOf" srcId="{A0764388-9A70-4657-8798-9CDF363B0C5C}" destId="{48E046A8-3F71-4CD7-9E18-30644A5F810A}" srcOrd="0" destOrd="0" presId="urn:microsoft.com/office/officeart/2005/8/layout/pyramid1"/>
    <dgm:cxn modelId="{096B0B60-B784-463C-9D94-30005B11BDC9}" type="presParOf" srcId="{69AA8A2B-229C-42A9-B108-DE40A429EDA6}" destId="{C59EB45C-AE41-4102-A122-5D0A075A9981}" srcOrd="0" destOrd="0" presId="urn:microsoft.com/office/officeart/2005/8/layout/pyramid1"/>
    <dgm:cxn modelId="{6F53B182-D9BA-49DB-88CD-525131A6885E}" type="presParOf" srcId="{C59EB45C-AE41-4102-A122-5D0A075A9981}" destId="{626665A7-08B4-4F24-BCD2-7314A4E783E7}" srcOrd="0" destOrd="0" presId="urn:microsoft.com/office/officeart/2005/8/layout/pyramid1"/>
    <dgm:cxn modelId="{2B6332DD-7F58-4345-8847-D3C85A8AB312}" type="presParOf" srcId="{C59EB45C-AE41-4102-A122-5D0A075A9981}" destId="{71B3660C-29C2-49A1-A487-2E89DF989AB0}" srcOrd="1" destOrd="0" presId="urn:microsoft.com/office/officeart/2005/8/layout/pyramid1"/>
    <dgm:cxn modelId="{5971C47C-B724-4182-911E-1BB21CE4C9E6}" type="presParOf" srcId="{69AA8A2B-229C-42A9-B108-DE40A429EDA6}" destId="{B797F609-CA35-4802-AFB3-23867728F821}" srcOrd="1" destOrd="0" presId="urn:microsoft.com/office/officeart/2005/8/layout/pyramid1"/>
    <dgm:cxn modelId="{E74B8732-FA22-47B4-B993-08F80A34080A}" type="presParOf" srcId="{B797F609-CA35-4802-AFB3-23867728F821}" destId="{D223DD6F-2E6B-4F51-9BB5-334B1C12BEDF}" srcOrd="0" destOrd="0" presId="urn:microsoft.com/office/officeart/2005/8/layout/pyramid1"/>
    <dgm:cxn modelId="{6DFD540E-B823-4D16-8348-A2E58922C240}" type="presParOf" srcId="{B797F609-CA35-4802-AFB3-23867728F821}" destId="{BA5E845B-26FA-4C6A-9876-A0DFA4E3993D}" srcOrd="1" destOrd="0" presId="urn:microsoft.com/office/officeart/2005/8/layout/pyramid1"/>
    <dgm:cxn modelId="{A63760D0-13A7-4CF5-B792-2DD976C54F53}" type="presParOf" srcId="{69AA8A2B-229C-42A9-B108-DE40A429EDA6}" destId="{FC35A0D1-5009-4D39-8D38-FAA475D3526F}" srcOrd="2" destOrd="0" presId="urn:microsoft.com/office/officeart/2005/8/layout/pyramid1"/>
    <dgm:cxn modelId="{48A7C364-F338-48F3-A283-7B7C09A569E7}" type="presParOf" srcId="{FC35A0D1-5009-4D39-8D38-FAA475D3526F}" destId="{48E046A8-3F71-4CD7-9E18-30644A5F810A}" srcOrd="0" destOrd="0" presId="urn:microsoft.com/office/officeart/2005/8/layout/pyramid1"/>
    <dgm:cxn modelId="{7AEAD6B4-63E0-4EE4-B506-CE3B2A96BC78}" type="presParOf" srcId="{FC35A0D1-5009-4D39-8D38-FAA475D3526F}" destId="{76B34F36-D8F7-4C8A-A375-C1B7B60B18E3}" srcOrd="1" destOrd="0" presId="urn:microsoft.com/office/officeart/2005/8/layout/pyramid1"/>
    <dgm:cxn modelId="{B8BBEE25-DD0D-4EB9-8AD3-D8023C5F70D1}" type="presParOf" srcId="{69AA8A2B-229C-42A9-B108-DE40A429EDA6}" destId="{42DC2008-2489-46E9-99F0-4C343DE7565A}" srcOrd="3" destOrd="0" presId="urn:microsoft.com/office/officeart/2005/8/layout/pyramid1"/>
    <dgm:cxn modelId="{E234B20E-386B-4693-A72C-972C3A3AFAD3}" type="presParOf" srcId="{42DC2008-2489-46E9-99F0-4C343DE7565A}" destId="{34C95181-B204-4773-8FD8-F19A63D570C7}" srcOrd="0" destOrd="0" presId="urn:microsoft.com/office/officeart/2005/8/layout/pyramid1"/>
    <dgm:cxn modelId="{C1601333-0634-4252-A7C4-236260592F89}" type="presParOf" srcId="{42DC2008-2489-46E9-99F0-4C343DE7565A}" destId="{1D39B5A0-9348-4DC7-B904-92BE7495E90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665A7-08B4-4F24-BCD2-7314A4E783E7}">
      <dsp:nvSpPr>
        <dsp:cNvPr id="0" name=""/>
        <dsp:cNvSpPr/>
      </dsp:nvSpPr>
      <dsp:spPr>
        <a:xfrm>
          <a:off x="720275" y="0"/>
          <a:ext cx="751065" cy="637497"/>
        </a:xfrm>
        <a:prstGeom prst="trapezoid">
          <a:avLst>
            <a:gd name="adj" fmla="val 589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algn="ctr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" kern="1200" dirty="0" smtClean="0"/>
            <a:t>Horizonte clínico</a:t>
          </a:r>
        </a:p>
      </dsp:txBody>
      <dsp:txXfrm>
        <a:off x="720275" y="0"/>
        <a:ext cx="751065" cy="637497"/>
      </dsp:txXfrm>
    </dsp:sp>
    <dsp:sp modelId="{D223DD6F-2E6B-4F51-9BB5-334B1C12BEDF}">
      <dsp:nvSpPr>
        <dsp:cNvPr id="0" name=""/>
        <dsp:cNvSpPr/>
      </dsp:nvSpPr>
      <dsp:spPr>
        <a:xfrm>
          <a:off x="480183" y="637497"/>
          <a:ext cx="1231249" cy="407575"/>
        </a:xfrm>
        <a:prstGeom prst="trapezoid">
          <a:avLst>
            <a:gd name="adj" fmla="val 589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algn="ctr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" kern="1200" smtClean="0"/>
            <a:t>Horizonte clínico</a:t>
          </a:r>
          <a:endParaRPr lang="pt-BR" sz="500" kern="1200" dirty="0" smtClean="0"/>
        </a:p>
      </dsp:txBody>
      <dsp:txXfrm>
        <a:off x="695652" y="637497"/>
        <a:ext cx="800311" cy="407575"/>
      </dsp:txXfrm>
    </dsp:sp>
    <dsp:sp modelId="{48E046A8-3F71-4CD7-9E18-30644A5F810A}">
      <dsp:nvSpPr>
        <dsp:cNvPr id="0" name=""/>
        <dsp:cNvSpPr/>
      </dsp:nvSpPr>
      <dsp:spPr>
        <a:xfrm>
          <a:off x="240091" y="1045072"/>
          <a:ext cx="1711433" cy="407575"/>
        </a:xfrm>
        <a:prstGeom prst="trapezoid">
          <a:avLst>
            <a:gd name="adj" fmla="val 589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algn="ctr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9592" y="1045072"/>
        <a:ext cx="1112431" cy="407575"/>
      </dsp:txXfrm>
    </dsp:sp>
    <dsp:sp modelId="{34C95181-B204-4773-8FD8-F19A63D570C7}">
      <dsp:nvSpPr>
        <dsp:cNvPr id="0" name=""/>
        <dsp:cNvSpPr/>
      </dsp:nvSpPr>
      <dsp:spPr>
        <a:xfrm>
          <a:off x="0" y="1452648"/>
          <a:ext cx="2191617" cy="407575"/>
        </a:xfrm>
        <a:prstGeom prst="trapezoid">
          <a:avLst>
            <a:gd name="adj" fmla="val 589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algn="ctr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83532" y="1452648"/>
        <a:ext cx="1424551" cy="407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665A7-08B4-4F24-BCD2-7314A4E783E7}">
      <dsp:nvSpPr>
        <dsp:cNvPr id="0" name=""/>
        <dsp:cNvSpPr/>
      </dsp:nvSpPr>
      <dsp:spPr>
        <a:xfrm>
          <a:off x="803620" y="0"/>
          <a:ext cx="584376" cy="496013"/>
        </a:xfrm>
        <a:prstGeom prst="trapezoid">
          <a:avLst>
            <a:gd name="adj" fmla="val 589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algn="ctr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" kern="1200" dirty="0" smtClean="0"/>
            <a:t>Horizonte clínico</a:t>
          </a:r>
        </a:p>
      </dsp:txBody>
      <dsp:txXfrm>
        <a:off x="803620" y="0"/>
        <a:ext cx="584376" cy="496013"/>
      </dsp:txXfrm>
    </dsp:sp>
    <dsp:sp modelId="{D223DD6F-2E6B-4F51-9BB5-334B1C12BEDF}">
      <dsp:nvSpPr>
        <dsp:cNvPr id="0" name=""/>
        <dsp:cNvSpPr/>
      </dsp:nvSpPr>
      <dsp:spPr>
        <a:xfrm>
          <a:off x="598205" y="496013"/>
          <a:ext cx="995205" cy="372183"/>
        </a:xfrm>
        <a:prstGeom prst="trapezoid">
          <a:avLst>
            <a:gd name="adj" fmla="val 589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algn="ctr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</dsp:txBody>
      <dsp:txXfrm>
        <a:off x="772366" y="496013"/>
        <a:ext cx="646883" cy="372183"/>
      </dsp:txXfrm>
    </dsp:sp>
    <dsp:sp modelId="{48E046A8-3F71-4CD7-9E18-30644A5F810A}">
      <dsp:nvSpPr>
        <dsp:cNvPr id="0" name=""/>
        <dsp:cNvSpPr/>
      </dsp:nvSpPr>
      <dsp:spPr>
        <a:xfrm>
          <a:off x="292188" y="868197"/>
          <a:ext cx="1607240" cy="496013"/>
        </a:xfrm>
        <a:prstGeom prst="trapezoid">
          <a:avLst>
            <a:gd name="adj" fmla="val 589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algn="ctr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573455" y="868197"/>
        <a:ext cx="1044706" cy="496013"/>
      </dsp:txXfrm>
    </dsp:sp>
    <dsp:sp modelId="{34C95181-B204-4773-8FD8-F19A63D570C7}">
      <dsp:nvSpPr>
        <dsp:cNvPr id="0" name=""/>
        <dsp:cNvSpPr/>
      </dsp:nvSpPr>
      <dsp:spPr>
        <a:xfrm>
          <a:off x="0" y="1364210"/>
          <a:ext cx="2191617" cy="496013"/>
        </a:xfrm>
        <a:prstGeom prst="trapezoid">
          <a:avLst>
            <a:gd name="adj" fmla="val 589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algn="ctr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383532" y="1364210"/>
        <a:ext cx="1424551" cy="496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665A7-08B4-4F24-BCD2-7314A4E783E7}">
      <dsp:nvSpPr>
        <dsp:cNvPr id="0" name=""/>
        <dsp:cNvSpPr/>
      </dsp:nvSpPr>
      <dsp:spPr>
        <a:xfrm>
          <a:off x="821856" y="0"/>
          <a:ext cx="547904" cy="480355"/>
        </a:xfrm>
        <a:prstGeom prst="trapezoid">
          <a:avLst>
            <a:gd name="adj" fmla="val 5703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algn="ctr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" kern="1200" dirty="0" smtClean="0"/>
            <a:t>Horizonte clínico</a:t>
          </a:r>
        </a:p>
      </dsp:txBody>
      <dsp:txXfrm>
        <a:off x="821856" y="0"/>
        <a:ext cx="547904" cy="480355"/>
      </dsp:txXfrm>
    </dsp:sp>
    <dsp:sp modelId="{D223DD6F-2E6B-4F51-9BB5-334B1C12BEDF}">
      <dsp:nvSpPr>
        <dsp:cNvPr id="0" name=""/>
        <dsp:cNvSpPr/>
      </dsp:nvSpPr>
      <dsp:spPr>
        <a:xfrm>
          <a:off x="547904" y="480355"/>
          <a:ext cx="1095808" cy="480355"/>
        </a:xfrm>
        <a:prstGeom prst="trapezoid">
          <a:avLst>
            <a:gd name="adj" fmla="val 5703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algn="ctr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</dsp:txBody>
      <dsp:txXfrm>
        <a:off x="739670" y="480355"/>
        <a:ext cx="712275" cy="480355"/>
      </dsp:txXfrm>
    </dsp:sp>
    <dsp:sp modelId="{48E046A8-3F71-4CD7-9E18-30644A5F810A}">
      <dsp:nvSpPr>
        <dsp:cNvPr id="0" name=""/>
        <dsp:cNvSpPr/>
      </dsp:nvSpPr>
      <dsp:spPr>
        <a:xfrm>
          <a:off x="273952" y="960710"/>
          <a:ext cx="1643712" cy="480355"/>
        </a:xfrm>
        <a:prstGeom prst="trapezoid">
          <a:avLst>
            <a:gd name="adj" fmla="val 5703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algn="ctr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561601" y="960710"/>
        <a:ext cx="1068413" cy="480355"/>
      </dsp:txXfrm>
    </dsp:sp>
    <dsp:sp modelId="{34C95181-B204-4773-8FD8-F19A63D570C7}">
      <dsp:nvSpPr>
        <dsp:cNvPr id="0" name=""/>
        <dsp:cNvSpPr/>
      </dsp:nvSpPr>
      <dsp:spPr>
        <a:xfrm>
          <a:off x="0" y="1441064"/>
          <a:ext cx="2191616" cy="480355"/>
        </a:xfrm>
        <a:prstGeom prst="trapezoid">
          <a:avLst>
            <a:gd name="adj" fmla="val 5703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algn="ctr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383532" y="1441064"/>
        <a:ext cx="1424551" cy="4803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665A7-08B4-4F24-BCD2-7314A4E783E7}">
      <dsp:nvSpPr>
        <dsp:cNvPr id="0" name=""/>
        <dsp:cNvSpPr/>
      </dsp:nvSpPr>
      <dsp:spPr>
        <a:xfrm>
          <a:off x="821856" y="0"/>
          <a:ext cx="547904" cy="465056"/>
        </a:xfrm>
        <a:prstGeom prst="trapezoid">
          <a:avLst>
            <a:gd name="adj" fmla="val 589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algn="ctr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" kern="1200" dirty="0" smtClean="0"/>
            <a:t>Horizonte clínico</a:t>
          </a:r>
        </a:p>
      </dsp:txBody>
      <dsp:txXfrm>
        <a:off x="821856" y="0"/>
        <a:ext cx="547904" cy="465056"/>
      </dsp:txXfrm>
    </dsp:sp>
    <dsp:sp modelId="{D223DD6F-2E6B-4F51-9BB5-334B1C12BEDF}">
      <dsp:nvSpPr>
        <dsp:cNvPr id="0" name=""/>
        <dsp:cNvSpPr/>
      </dsp:nvSpPr>
      <dsp:spPr>
        <a:xfrm>
          <a:off x="547904" y="465056"/>
          <a:ext cx="1095808" cy="465056"/>
        </a:xfrm>
        <a:prstGeom prst="trapezoid">
          <a:avLst>
            <a:gd name="adj" fmla="val 589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algn="ctr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  <a:p>
          <a:pPr lvl="0" algn="ctr" defTabSz="222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/>
        </a:p>
      </dsp:txBody>
      <dsp:txXfrm>
        <a:off x="739670" y="465056"/>
        <a:ext cx="712275" cy="465056"/>
      </dsp:txXfrm>
    </dsp:sp>
    <dsp:sp modelId="{48E046A8-3F71-4CD7-9E18-30644A5F810A}">
      <dsp:nvSpPr>
        <dsp:cNvPr id="0" name=""/>
        <dsp:cNvSpPr/>
      </dsp:nvSpPr>
      <dsp:spPr>
        <a:xfrm>
          <a:off x="273952" y="930111"/>
          <a:ext cx="1643712" cy="465056"/>
        </a:xfrm>
        <a:prstGeom prst="trapezoid">
          <a:avLst>
            <a:gd name="adj" fmla="val 589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algn="ctr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561601" y="930111"/>
        <a:ext cx="1068413" cy="465056"/>
      </dsp:txXfrm>
    </dsp:sp>
    <dsp:sp modelId="{34C95181-B204-4773-8FD8-F19A63D570C7}">
      <dsp:nvSpPr>
        <dsp:cNvPr id="0" name=""/>
        <dsp:cNvSpPr/>
      </dsp:nvSpPr>
      <dsp:spPr>
        <a:xfrm>
          <a:off x="0" y="1395168"/>
          <a:ext cx="2191617" cy="465056"/>
        </a:xfrm>
        <a:prstGeom prst="trapezoid">
          <a:avLst>
            <a:gd name="adj" fmla="val 589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algn="ctr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383532" y="1395168"/>
        <a:ext cx="1424551" cy="465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B6B5BB9-FBB0-4C71-B8DC-B73D3D5956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048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3268663"/>
            <a:ext cx="9144000" cy="146050"/>
            <a:chOff x="0" y="3268345"/>
            <a:chExt cx="9144000" cy="146304"/>
          </a:xfrm>
        </p:grpSpPr>
        <p:sp>
          <p:nvSpPr>
            <p:cNvPr id="5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13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93EC-EA23-4B1E-B0A3-E3D693EA57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0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C8090-1F75-4335-9D9D-618E33A1C7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5400000" flipH="1">
            <a:off x="3332163" y="3384550"/>
            <a:ext cx="6867525" cy="73025"/>
            <a:chOff x="0" y="3268345"/>
            <a:chExt cx="9144000" cy="146304"/>
          </a:xfrm>
        </p:grpSpPr>
        <p:sp>
          <p:nvSpPr>
            <p:cNvPr id="5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5180755" y="3268344"/>
              <a:ext cx="109914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6279894" y="3268345"/>
              <a:ext cx="1097027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0"/>
            <p:cNvSpPr/>
            <p:nvPr userDrawn="1"/>
          </p:nvSpPr>
          <p:spPr>
            <a:xfrm>
              <a:off x="7376922" y="3268344"/>
              <a:ext cx="1097026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838950" y="6356350"/>
            <a:ext cx="18684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0A63E-592F-4D95-B96C-F1A03A78C3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701BD-5481-4B88-8575-5D002F024720}" type="datetimeFigureOut">
              <a:rPr lang="pt-BR"/>
              <a:pPr>
                <a:defRPr/>
              </a:pPr>
              <a:t>01/08/2018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0998D-C216-4B71-BC28-0EBD41F2D6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64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15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60FBE-EC58-40DD-9119-E5D281A9FC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 flipH="1">
            <a:off x="0" y="4229100"/>
            <a:ext cx="9144000" cy="146050"/>
            <a:chOff x="0" y="3268345"/>
            <a:chExt cx="9144000" cy="146304"/>
          </a:xfrm>
        </p:grpSpPr>
        <p:sp>
          <p:nvSpPr>
            <p:cNvPr id="5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14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5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6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0A52-6930-4500-ABAF-C92CCACE6B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7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18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651D3-D137-4F98-A8E8-B2464E1749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18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19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20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DD72B-3514-480C-AB75-5F444E0357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14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15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59FDB-60A6-4247-B64F-EF81D09711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3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12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13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14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E57A-05D8-4E81-A8AD-83AB936B06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 flipH="1">
            <a:off x="0" y="1143000"/>
            <a:ext cx="9144000" cy="73025"/>
            <a:chOff x="0" y="3268345"/>
            <a:chExt cx="9144000" cy="146304"/>
          </a:xfrm>
        </p:grpSpPr>
        <p:sp>
          <p:nvSpPr>
            <p:cNvPr id="6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5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6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1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7FCE7-6B46-4BAF-B08B-962A4F9A6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6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7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8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19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A28C-D1A6-45FF-8497-22F1C5BBC3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2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38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3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33E5B087-D4F7-4964-B1D0-7C06E15BA4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C85C0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9EC2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85800" y="765175"/>
            <a:ext cx="7772400" cy="1655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FFC000"/>
                </a:solidFill>
              </a:rPr>
              <a:t>Modelos explicativos em epidemiologia das doenças infecciosas: História Natural da Doença e Níveis de Prevenção</a:t>
            </a:r>
          </a:p>
        </p:txBody>
      </p:sp>
      <p:sp>
        <p:nvSpPr>
          <p:cNvPr id="24579" name="Subtítulo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44016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pt-BR" dirty="0" smtClean="0"/>
              <a:t>Prof. Gerusa Figueiredo</a:t>
            </a:r>
          </a:p>
          <a:p>
            <a:pPr eaLnBrk="1" hangingPunct="1"/>
            <a:r>
              <a:rPr lang="pt-BR" dirty="0" smtClean="0"/>
              <a:t>Prof. Expedito Luna</a:t>
            </a:r>
          </a:p>
          <a:p>
            <a:pPr eaLnBrk="1" hangingPunct="1"/>
            <a:r>
              <a:rPr lang="pt-BR" dirty="0" smtClean="0"/>
              <a:t>Instituto de Medicina Tropical</a:t>
            </a:r>
          </a:p>
          <a:p>
            <a:pPr eaLnBrk="1" hangingPunct="1"/>
            <a:r>
              <a:rPr lang="pt-BR" dirty="0" smtClean="0"/>
              <a:t>Universidade de São Paulo</a:t>
            </a: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73F3A3-0187-4DF4-A682-CE714B868641}" type="slidenum">
              <a:rPr lang="pt-BR" smtClean="0">
                <a:solidFill>
                  <a:srgbClr val="000000"/>
                </a:solidFill>
              </a:rPr>
              <a:pPr/>
              <a:t>1</a:t>
            </a:fld>
            <a:endParaRPr lang="pt-BR" dirty="0" smtClean="0">
              <a:solidFill>
                <a:srgbClr val="000000"/>
              </a:solidFill>
            </a:endParaRPr>
          </a:p>
        </p:txBody>
      </p:sp>
      <p:sp>
        <p:nvSpPr>
          <p:cNvPr id="24581" name="CaixaDeTexto 4"/>
          <p:cNvSpPr txBox="1">
            <a:spLocks noChangeArrowheads="1"/>
          </p:cNvSpPr>
          <p:nvPr/>
        </p:nvSpPr>
        <p:spPr bwMode="auto">
          <a:xfrm>
            <a:off x="1258888" y="5734050"/>
            <a:ext cx="655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 dirty="0" smtClean="0"/>
              <a:t>Disciplina IMT – 2005 – Mecanismos de Transmissão</a:t>
            </a:r>
            <a:endParaRPr lang="pt-BR" sz="2000" dirty="0"/>
          </a:p>
          <a:p>
            <a:pPr algn="ctr" eaLnBrk="0" hangingPunct="0"/>
            <a:r>
              <a:rPr lang="pt-BR" sz="2000" dirty="0" smtClean="0"/>
              <a:t>2018</a:t>
            </a:r>
            <a:endParaRPr lang="pt-B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517650"/>
            <a:ext cx="8229600" cy="462597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b="1" dirty="0" smtClean="0"/>
              <a:t>Período pré-patogênico</a:t>
            </a:r>
            <a:endParaRPr lang="pt-BR" dirty="0" smtClean="0"/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3000" b="1" dirty="0" smtClean="0"/>
              <a:t>Fase de suscetibilidade</a:t>
            </a:r>
            <a:endParaRPr lang="pt-BR" b="1" dirty="0" smtClean="0"/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400" dirty="0" smtClean="0"/>
              <a:t>Antes do adoecimento. Presença de condições que favorecem o aparecimento da doença.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400" dirty="0" smtClean="0"/>
              <a:t>Fatores de risco não se distribuem equitativamente entre as pessoas.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400" dirty="0" smtClean="0"/>
              <a:t>Genéticos, fatores pré-natais, condições de vida, estilo de vida, fatores do ambiente físico, etc.</a:t>
            </a:r>
          </a:p>
        </p:txBody>
      </p:sp>
      <p:sp>
        <p:nvSpPr>
          <p:cNvPr id="29699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E89972-9594-4426-9989-A9897FC28C96}" type="slidenum">
              <a:rPr lang="pt-BR" smtClean="0">
                <a:solidFill>
                  <a:srgbClr val="000000"/>
                </a:solidFill>
              </a:rPr>
              <a:pPr/>
              <a:t>10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Fases da História Natural da Doença</a:t>
            </a:r>
            <a:endParaRPr lang="pt-BR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b="1" dirty="0" smtClean="0"/>
              <a:t>Período pré-patogênico</a:t>
            </a:r>
            <a:endParaRPr lang="pt-BR" dirty="0" smtClean="0"/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3000" b="1" dirty="0" smtClean="0"/>
              <a:t>Fase pré-clínica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600" dirty="0" smtClean="0"/>
              <a:t>Ainda não há sintomas e sinais, embora já existam alterações patológicas Pode evoluir para a cura ou para a fase seguinte.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600" dirty="0" smtClean="0"/>
              <a:t>Exemplos: hipertensão arterial assintomática, hipercolesterolemia, período de incubação para doenças infecciosas, etc.</a:t>
            </a:r>
          </a:p>
        </p:txBody>
      </p:sp>
      <p:sp>
        <p:nvSpPr>
          <p:cNvPr id="3072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81B86B-716F-4BFC-8538-CBFB6D3E8565}" type="slidenum">
              <a:rPr lang="pt-BR" smtClean="0">
                <a:solidFill>
                  <a:srgbClr val="000000"/>
                </a:solidFill>
              </a:rPr>
              <a:pPr/>
              <a:t>11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Fases da História Natural da Doença</a:t>
            </a:r>
            <a:endParaRPr lang="pt-BR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pt-BR" b="1" dirty="0" smtClean="0"/>
              <a:t>Período patogênico</a:t>
            </a:r>
            <a:endParaRPr lang="pt-BR" dirty="0" smtClean="0"/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pt-BR" sz="3000" b="1" dirty="0" smtClean="0"/>
              <a:t>Fase clínica: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dirty="0" smtClean="0"/>
              <a:t>Aparecimento de sinais e sintomas. Gravidade variável. Limiar clínico depende da doença, das características do paciente, da capacidade do observador e da tecnologia empregada.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dirty="0" smtClean="0"/>
              <a:t>Dos afetados  que apresentam sinais e sintomas clínicos, somente uma proporção procura o sistema formal de atenção à saúde.</a:t>
            </a:r>
          </a:p>
        </p:txBody>
      </p:sp>
      <p:sp>
        <p:nvSpPr>
          <p:cNvPr id="3174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5277D2-EDDC-42E2-9E2D-0D3110E41774}" type="slidenum">
              <a:rPr lang="pt-BR" smtClean="0">
                <a:solidFill>
                  <a:srgbClr val="000000"/>
                </a:solidFill>
              </a:rPr>
              <a:pPr/>
              <a:t>12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Fases da História Natural da Doença</a:t>
            </a:r>
            <a:endParaRPr lang="pt-BR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/>
              <a:t>Período patogênico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800" b="1" dirty="0" smtClean="0"/>
              <a:t>Fase clínica (cont.)</a:t>
            </a:r>
            <a:endParaRPr lang="pt-BR" sz="2800" dirty="0" smtClean="0"/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800" dirty="0" smtClean="0"/>
              <a:t>Pode evoluir para a cura total sem </a:t>
            </a:r>
            <a:r>
              <a:rPr lang="pt-BR" sz="2800" dirty="0" err="1" smtClean="0"/>
              <a:t>sequelas</a:t>
            </a:r>
            <a:r>
              <a:rPr lang="pt-BR" sz="2800" dirty="0" smtClean="0"/>
              <a:t>, para o óbito ou para a fase seguinte.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800" b="1" dirty="0" smtClean="0"/>
              <a:t>Fase de incapacidade residual: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800" dirty="0" smtClean="0"/>
              <a:t>Recuperação com persistência de </a:t>
            </a:r>
            <a:r>
              <a:rPr lang="pt-BR" sz="2800" dirty="0" err="1" smtClean="0"/>
              <a:t>sequelas</a:t>
            </a:r>
            <a:r>
              <a:rPr lang="pt-BR" sz="2800" dirty="0" smtClean="0"/>
              <a:t> ou incapacidades</a:t>
            </a:r>
          </a:p>
        </p:txBody>
      </p:sp>
      <p:sp>
        <p:nvSpPr>
          <p:cNvPr id="3277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27C73-70C9-42C3-8D1C-FEDA37E72201}" type="slidenum">
              <a:rPr lang="pt-BR" smtClean="0">
                <a:solidFill>
                  <a:srgbClr val="000000"/>
                </a:solidFill>
              </a:rPr>
              <a:pPr/>
              <a:t>13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rgbClr val="FFC000"/>
                </a:solidFill>
              </a:rPr>
              <a:t>Fases da História Natural da Doença</a:t>
            </a:r>
            <a:endParaRPr lang="pt-BR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8458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pt-BR" b="1">
                <a:solidFill>
                  <a:srgbClr val="FF9900"/>
                </a:solidFill>
                <a:latin typeface="Tahoma" pitchFamily="34" charset="0"/>
              </a:rPr>
              <a:t>	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288"/>
            <a:chExt cx="5928" cy="3942"/>
          </a:xfrm>
        </p:grpSpPr>
        <p:sp>
          <p:nvSpPr>
            <p:cNvPr id="55302" name="Rectangle 6"/>
            <p:cNvSpPr>
              <a:spLocks noChangeArrowheads="1"/>
            </p:cNvSpPr>
            <p:nvPr/>
          </p:nvSpPr>
          <p:spPr bwMode="auto">
            <a:xfrm>
              <a:off x="192" y="288"/>
              <a:ext cx="5904" cy="384"/>
            </a:xfrm>
            <a:prstGeom prst="rect">
              <a:avLst/>
            </a:prstGeom>
            <a:gradFill rotWithShape="0">
              <a:gsLst>
                <a:gs pos="0">
                  <a:srgbClr val="33CCFF"/>
                </a:gs>
                <a:gs pos="50000">
                  <a:schemeClr val="bg1"/>
                </a:gs>
                <a:gs pos="100000">
                  <a:srgbClr val="33CCFF"/>
                </a:gs>
              </a:gsLst>
              <a:lin ang="5400000" scaled="1"/>
            </a:gra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8677" name="Rectangle 7"/>
            <p:cNvSpPr>
              <a:spLocks noChangeArrowheads="1"/>
            </p:cNvSpPr>
            <p:nvPr/>
          </p:nvSpPr>
          <p:spPr bwMode="auto">
            <a:xfrm>
              <a:off x="192" y="658"/>
              <a:ext cx="5904" cy="1454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8" name="Line 8"/>
            <p:cNvSpPr>
              <a:spLocks noChangeShapeType="1"/>
            </p:cNvSpPr>
            <p:nvPr/>
          </p:nvSpPr>
          <p:spPr bwMode="auto">
            <a:xfrm>
              <a:off x="2256" y="672"/>
              <a:ext cx="0" cy="14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9" name="Line 9"/>
            <p:cNvSpPr>
              <a:spLocks noChangeShapeType="1"/>
            </p:cNvSpPr>
            <p:nvPr/>
          </p:nvSpPr>
          <p:spPr bwMode="auto">
            <a:xfrm flipH="1">
              <a:off x="2256" y="1248"/>
              <a:ext cx="38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0" name="Line 10"/>
            <p:cNvSpPr>
              <a:spLocks noChangeShapeType="1"/>
            </p:cNvSpPr>
            <p:nvPr/>
          </p:nvSpPr>
          <p:spPr bwMode="auto">
            <a:xfrm>
              <a:off x="192" y="1728"/>
              <a:ext cx="585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1" name="Line 11"/>
            <p:cNvSpPr>
              <a:spLocks noChangeShapeType="1"/>
            </p:cNvSpPr>
            <p:nvPr/>
          </p:nvSpPr>
          <p:spPr bwMode="auto">
            <a:xfrm>
              <a:off x="204" y="1728"/>
              <a:ext cx="7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2" name="Line 12"/>
            <p:cNvSpPr>
              <a:spLocks noChangeShapeType="1"/>
            </p:cNvSpPr>
            <p:nvPr/>
          </p:nvSpPr>
          <p:spPr bwMode="auto">
            <a:xfrm>
              <a:off x="1440" y="1536"/>
              <a:ext cx="72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3" name="Line 13"/>
            <p:cNvSpPr>
              <a:spLocks noChangeShapeType="1"/>
            </p:cNvSpPr>
            <p:nvPr/>
          </p:nvSpPr>
          <p:spPr bwMode="auto">
            <a:xfrm flipV="1">
              <a:off x="204" y="651"/>
              <a:ext cx="110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4" name="Line 14"/>
            <p:cNvSpPr>
              <a:spLocks noChangeShapeType="1"/>
            </p:cNvSpPr>
            <p:nvPr/>
          </p:nvSpPr>
          <p:spPr bwMode="auto">
            <a:xfrm>
              <a:off x="2256" y="654"/>
              <a:ext cx="110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2256" y="912"/>
              <a:ext cx="3792" cy="624"/>
              <a:chOff x="2208" y="912"/>
              <a:chExt cx="3840" cy="603"/>
            </a:xfrm>
          </p:grpSpPr>
          <p:sp>
            <p:nvSpPr>
              <p:cNvPr id="28736" name="Line 16"/>
              <p:cNvSpPr>
                <a:spLocks noChangeShapeType="1"/>
              </p:cNvSpPr>
              <p:nvPr/>
            </p:nvSpPr>
            <p:spPr bwMode="auto">
              <a:xfrm flipH="1">
                <a:off x="4704" y="912"/>
                <a:ext cx="13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737" name="Line 17"/>
              <p:cNvSpPr>
                <a:spLocks noChangeShapeType="1"/>
              </p:cNvSpPr>
              <p:nvPr/>
            </p:nvSpPr>
            <p:spPr bwMode="auto">
              <a:xfrm>
                <a:off x="4704" y="912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738" name="Line 18"/>
              <p:cNvSpPr>
                <a:spLocks noChangeShapeType="1"/>
              </p:cNvSpPr>
              <p:nvPr/>
            </p:nvSpPr>
            <p:spPr bwMode="auto">
              <a:xfrm flipH="1">
                <a:off x="4032" y="1104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739" name="Line 19"/>
              <p:cNvSpPr>
                <a:spLocks noChangeShapeType="1"/>
              </p:cNvSpPr>
              <p:nvPr/>
            </p:nvSpPr>
            <p:spPr bwMode="auto">
              <a:xfrm flipV="1">
                <a:off x="4032" y="1104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740" name="Line 20"/>
              <p:cNvSpPr>
                <a:spLocks noChangeShapeType="1"/>
              </p:cNvSpPr>
              <p:nvPr/>
            </p:nvSpPr>
            <p:spPr bwMode="auto">
              <a:xfrm flipH="1">
                <a:off x="3216" y="1296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741" name="Line 21"/>
              <p:cNvSpPr>
                <a:spLocks noChangeShapeType="1"/>
              </p:cNvSpPr>
              <p:nvPr/>
            </p:nvSpPr>
            <p:spPr bwMode="auto">
              <a:xfrm flipV="1">
                <a:off x="3216" y="1269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742" name="Line 22"/>
              <p:cNvSpPr>
                <a:spLocks noChangeShapeType="1"/>
              </p:cNvSpPr>
              <p:nvPr/>
            </p:nvSpPr>
            <p:spPr bwMode="auto">
              <a:xfrm flipH="1">
                <a:off x="2208" y="1515"/>
                <a:ext cx="100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8686" name="Line 23"/>
            <p:cNvSpPr>
              <a:spLocks noChangeShapeType="1"/>
            </p:cNvSpPr>
            <p:nvPr/>
          </p:nvSpPr>
          <p:spPr bwMode="auto">
            <a:xfrm>
              <a:off x="4399" y="1728"/>
              <a:ext cx="86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320" name="Text Box 24"/>
            <p:cNvSpPr txBox="1">
              <a:spLocks noChangeArrowheads="1"/>
            </p:cNvSpPr>
            <p:nvPr/>
          </p:nvSpPr>
          <p:spPr bwMode="auto">
            <a:xfrm>
              <a:off x="1206" y="363"/>
              <a:ext cx="373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HISTÓRIA NATURAL E PREVENÇÃO DE DOENÇAS</a:t>
              </a:r>
            </a:p>
          </p:txBody>
        </p:sp>
        <p:sp>
          <p:nvSpPr>
            <p:cNvPr id="28688" name="Text Box 25"/>
            <p:cNvSpPr txBox="1">
              <a:spLocks noChangeArrowheads="1"/>
            </p:cNvSpPr>
            <p:nvPr/>
          </p:nvSpPr>
          <p:spPr bwMode="auto">
            <a:xfrm>
              <a:off x="5595" y="699"/>
              <a:ext cx="41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/>
                <a:t>Morte</a:t>
              </a:r>
            </a:p>
          </p:txBody>
        </p:sp>
        <p:sp>
          <p:nvSpPr>
            <p:cNvPr id="55322" name="Text Box 26"/>
            <p:cNvSpPr txBox="1">
              <a:spLocks noChangeArrowheads="1"/>
            </p:cNvSpPr>
            <p:nvPr/>
          </p:nvSpPr>
          <p:spPr bwMode="auto">
            <a:xfrm>
              <a:off x="2435" y="1045"/>
              <a:ext cx="1303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pt-BR" sz="1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HORIZONTE CLÍNICO</a:t>
              </a:r>
            </a:p>
          </p:txBody>
        </p:sp>
        <p:sp>
          <p:nvSpPr>
            <p:cNvPr id="28690" name="Text Box 27"/>
            <p:cNvSpPr txBox="1">
              <a:spLocks noChangeArrowheads="1"/>
            </p:cNvSpPr>
            <p:nvPr/>
          </p:nvSpPr>
          <p:spPr bwMode="auto">
            <a:xfrm>
              <a:off x="4083" y="1086"/>
              <a:ext cx="1218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/>
                <a:t>Alterações de tecidos</a:t>
              </a:r>
            </a:p>
          </p:txBody>
        </p:sp>
        <p:sp>
          <p:nvSpPr>
            <p:cNvPr id="28691" name="Text Box 28"/>
            <p:cNvSpPr txBox="1">
              <a:spLocks noChangeArrowheads="1"/>
            </p:cNvSpPr>
            <p:nvPr/>
          </p:nvSpPr>
          <p:spPr bwMode="auto">
            <a:xfrm>
              <a:off x="5040" y="876"/>
              <a:ext cx="995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/>
                <a:t>Defeito, invalidez</a:t>
              </a:r>
            </a:p>
          </p:txBody>
        </p:sp>
        <p:sp>
          <p:nvSpPr>
            <p:cNvPr id="55325" name="Text Box 29"/>
            <p:cNvSpPr txBox="1">
              <a:spLocks noChangeArrowheads="1"/>
            </p:cNvSpPr>
            <p:nvPr/>
          </p:nvSpPr>
          <p:spPr bwMode="auto">
            <a:xfrm>
              <a:off x="2256" y="1536"/>
              <a:ext cx="894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pt-BR" sz="1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INTEGRAÇÃO</a:t>
              </a:r>
            </a:p>
          </p:txBody>
        </p:sp>
        <p:sp>
          <p:nvSpPr>
            <p:cNvPr id="28693" name="Text Box 30"/>
            <p:cNvSpPr txBox="1">
              <a:spLocks noChangeArrowheads="1"/>
            </p:cNvSpPr>
            <p:nvPr/>
          </p:nvSpPr>
          <p:spPr bwMode="auto">
            <a:xfrm>
              <a:off x="3265" y="1304"/>
              <a:ext cx="121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/>
                <a:t>Alterações de tecidos</a:t>
              </a:r>
            </a:p>
          </p:txBody>
        </p:sp>
        <p:sp>
          <p:nvSpPr>
            <p:cNvPr id="28694" name="Text Box 31"/>
            <p:cNvSpPr txBox="1">
              <a:spLocks noChangeArrowheads="1"/>
            </p:cNvSpPr>
            <p:nvPr/>
          </p:nvSpPr>
          <p:spPr bwMode="auto">
            <a:xfrm>
              <a:off x="5220" y="1304"/>
              <a:ext cx="803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/>
                <a:t>Recuperação</a:t>
              </a:r>
            </a:p>
          </p:txBody>
        </p:sp>
        <p:sp>
          <p:nvSpPr>
            <p:cNvPr id="55328" name="Text Box 32"/>
            <p:cNvSpPr txBox="1">
              <a:spLocks noChangeArrowheads="1"/>
            </p:cNvSpPr>
            <p:nvPr/>
          </p:nvSpPr>
          <p:spPr bwMode="auto">
            <a:xfrm>
              <a:off x="3888" y="1536"/>
              <a:ext cx="200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pt-BR" sz="1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SUSCETÍVEL-ESTÍMULO REAÇÃO</a:t>
              </a:r>
            </a:p>
          </p:txBody>
        </p:sp>
        <p:sp>
          <p:nvSpPr>
            <p:cNvPr id="28696" name="Text Box 33"/>
            <p:cNvSpPr txBox="1">
              <a:spLocks noChangeArrowheads="1"/>
            </p:cNvSpPr>
            <p:nvPr/>
          </p:nvSpPr>
          <p:spPr bwMode="auto">
            <a:xfrm>
              <a:off x="3655" y="1824"/>
              <a:ext cx="1326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/>
                <a:t>Período de Patogênese</a:t>
              </a:r>
            </a:p>
          </p:txBody>
        </p:sp>
        <p:sp>
          <p:nvSpPr>
            <p:cNvPr id="28697" name="Text Box 34"/>
            <p:cNvSpPr txBox="1">
              <a:spLocks noChangeArrowheads="1"/>
            </p:cNvSpPr>
            <p:nvPr/>
          </p:nvSpPr>
          <p:spPr bwMode="auto">
            <a:xfrm>
              <a:off x="619" y="1812"/>
              <a:ext cx="154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/>
                <a:t>Período de Pré-Patogênese</a:t>
              </a:r>
            </a:p>
          </p:txBody>
        </p:sp>
        <p:sp>
          <p:nvSpPr>
            <p:cNvPr id="28698" name="Text Box 35"/>
            <p:cNvSpPr txBox="1">
              <a:spLocks noChangeArrowheads="1"/>
            </p:cNvSpPr>
            <p:nvPr/>
          </p:nvSpPr>
          <p:spPr bwMode="auto">
            <a:xfrm>
              <a:off x="237" y="702"/>
              <a:ext cx="1057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/>
                <a:t>Inter-relação entre</a:t>
              </a:r>
            </a:p>
          </p:txBody>
        </p:sp>
        <p:sp>
          <p:nvSpPr>
            <p:cNvPr id="55332" name="Text Box 36"/>
            <p:cNvSpPr txBox="1">
              <a:spLocks noChangeArrowheads="1"/>
            </p:cNvSpPr>
            <p:nvPr/>
          </p:nvSpPr>
          <p:spPr bwMode="auto">
            <a:xfrm>
              <a:off x="245" y="960"/>
              <a:ext cx="1497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pt-BR" sz="1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AGENTE, SUSCETÍVEL E</a:t>
              </a:r>
            </a:p>
          </p:txBody>
        </p:sp>
        <p:sp>
          <p:nvSpPr>
            <p:cNvPr id="55333" name="Text Box 37"/>
            <p:cNvSpPr txBox="1">
              <a:spLocks noChangeArrowheads="1"/>
            </p:cNvSpPr>
            <p:nvPr/>
          </p:nvSpPr>
          <p:spPr bwMode="auto">
            <a:xfrm>
              <a:off x="228" y="1191"/>
              <a:ext cx="1487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pt-BR" sz="1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AMBIENTE </a:t>
              </a:r>
              <a:r>
                <a:rPr lang="pt-BR" sz="1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que produzem</a:t>
              </a:r>
              <a:endParaRPr lang="pt-BR" sz="14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5334" name="Text Box 38"/>
            <p:cNvSpPr txBox="1">
              <a:spLocks noChangeArrowheads="1"/>
            </p:cNvSpPr>
            <p:nvPr/>
          </p:nvSpPr>
          <p:spPr bwMode="auto">
            <a:xfrm>
              <a:off x="208" y="1440"/>
              <a:ext cx="1219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pt-BR" sz="1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ESTÍMULO </a:t>
              </a:r>
              <a:r>
                <a:rPr lang="pt-BR" sz="1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à doença</a:t>
              </a:r>
              <a:endParaRPr lang="pt-BR" sz="14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8702" name="Line 39"/>
            <p:cNvSpPr>
              <a:spLocks noChangeShapeType="1"/>
            </p:cNvSpPr>
            <p:nvPr/>
          </p:nvSpPr>
          <p:spPr bwMode="auto">
            <a:xfrm>
              <a:off x="5808" y="1632"/>
              <a:ext cx="24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3" name="Line 40"/>
            <p:cNvSpPr>
              <a:spLocks noChangeShapeType="1"/>
            </p:cNvSpPr>
            <p:nvPr/>
          </p:nvSpPr>
          <p:spPr bwMode="auto">
            <a:xfrm>
              <a:off x="3072" y="1641"/>
              <a:ext cx="24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4" name="Rectangle 41"/>
            <p:cNvSpPr>
              <a:spLocks noChangeArrowheads="1"/>
            </p:cNvSpPr>
            <p:nvPr/>
          </p:nvSpPr>
          <p:spPr bwMode="auto">
            <a:xfrm>
              <a:off x="174" y="2256"/>
              <a:ext cx="1056" cy="192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FF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5" name="Rectangle 42"/>
            <p:cNvSpPr>
              <a:spLocks noChangeArrowheads="1"/>
            </p:cNvSpPr>
            <p:nvPr/>
          </p:nvSpPr>
          <p:spPr bwMode="auto">
            <a:xfrm>
              <a:off x="1239" y="2688"/>
              <a:ext cx="1212" cy="1479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6" name="Rectangle 43"/>
            <p:cNvSpPr>
              <a:spLocks noChangeArrowheads="1"/>
            </p:cNvSpPr>
            <p:nvPr/>
          </p:nvSpPr>
          <p:spPr bwMode="auto">
            <a:xfrm>
              <a:off x="2466" y="3015"/>
              <a:ext cx="1242" cy="1162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7" name="Rectangle 44"/>
            <p:cNvSpPr>
              <a:spLocks noChangeArrowheads="1"/>
            </p:cNvSpPr>
            <p:nvPr/>
          </p:nvSpPr>
          <p:spPr bwMode="auto">
            <a:xfrm>
              <a:off x="3714" y="3312"/>
              <a:ext cx="1248" cy="874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8" name="Rectangle 45"/>
            <p:cNvSpPr>
              <a:spLocks noChangeArrowheads="1"/>
            </p:cNvSpPr>
            <p:nvPr/>
          </p:nvSpPr>
          <p:spPr bwMode="auto">
            <a:xfrm>
              <a:off x="4974" y="2266"/>
              <a:ext cx="1104" cy="1920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9" name="Line 46"/>
            <p:cNvSpPr>
              <a:spLocks noChangeShapeType="1"/>
            </p:cNvSpPr>
            <p:nvPr/>
          </p:nvSpPr>
          <p:spPr bwMode="auto">
            <a:xfrm>
              <a:off x="192" y="3744"/>
              <a:ext cx="5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10" name="Line 47"/>
            <p:cNvSpPr>
              <a:spLocks noChangeShapeType="1"/>
            </p:cNvSpPr>
            <p:nvPr/>
          </p:nvSpPr>
          <p:spPr bwMode="auto">
            <a:xfrm flipV="1">
              <a:off x="180" y="3984"/>
              <a:ext cx="5886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168" y="2256"/>
              <a:ext cx="1056" cy="1920"/>
              <a:chOff x="168" y="2256"/>
              <a:chExt cx="1056" cy="1920"/>
            </a:xfrm>
          </p:grpSpPr>
          <p:sp>
            <p:nvSpPr>
              <p:cNvPr id="28733" name="Line 49"/>
              <p:cNvSpPr>
                <a:spLocks noChangeShapeType="1"/>
              </p:cNvSpPr>
              <p:nvPr/>
            </p:nvSpPr>
            <p:spPr bwMode="auto">
              <a:xfrm flipV="1">
                <a:off x="1221" y="2304"/>
                <a:ext cx="0" cy="18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734" name="Line 50"/>
              <p:cNvSpPr>
                <a:spLocks noChangeShapeType="1"/>
              </p:cNvSpPr>
              <p:nvPr/>
            </p:nvSpPr>
            <p:spPr bwMode="auto">
              <a:xfrm flipH="1" flipV="1">
                <a:off x="174" y="2256"/>
                <a:ext cx="0" cy="19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735" name="Line 51"/>
              <p:cNvSpPr>
                <a:spLocks noChangeShapeType="1"/>
              </p:cNvSpPr>
              <p:nvPr/>
            </p:nvSpPr>
            <p:spPr bwMode="auto">
              <a:xfrm flipV="1">
                <a:off x="168" y="2262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8712" name="Line 52"/>
            <p:cNvSpPr>
              <a:spLocks noChangeShapeType="1"/>
            </p:cNvSpPr>
            <p:nvPr/>
          </p:nvSpPr>
          <p:spPr bwMode="auto">
            <a:xfrm>
              <a:off x="1218" y="2688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13" name="Line 53"/>
            <p:cNvSpPr>
              <a:spLocks noChangeShapeType="1"/>
            </p:cNvSpPr>
            <p:nvPr/>
          </p:nvSpPr>
          <p:spPr bwMode="auto">
            <a:xfrm flipH="1">
              <a:off x="2460" y="2688"/>
              <a:ext cx="0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14" name="Line 54"/>
            <p:cNvSpPr>
              <a:spLocks noChangeShapeType="1"/>
            </p:cNvSpPr>
            <p:nvPr/>
          </p:nvSpPr>
          <p:spPr bwMode="auto">
            <a:xfrm>
              <a:off x="2466" y="3000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15" name="Line 55"/>
            <p:cNvSpPr>
              <a:spLocks noChangeShapeType="1"/>
            </p:cNvSpPr>
            <p:nvPr/>
          </p:nvSpPr>
          <p:spPr bwMode="auto">
            <a:xfrm>
              <a:off x="3714" y="2994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16" name="Line 56"/>
            <p:cNvSpPr>
              <a:spLocks noChangeShapeType="1"/>
            </p:cNvSpPr>
            <p:nvPr/>
          </p:nvSpPr>
          <p:spPr bwMode="auto">
            <a:xfrm>
              <a:off x="3714" y="3324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17" name="Line 57"/>
            <p:cNvSpPr>
              <a:spLocks noChangeShapeType="1"/>
            </p:cNvSpPr>
            <p:nvPr/>
          </p:nvSpPr>
          <p:spPr bwMode="auto">
            <a:xfrm>
              <a:off x="3720" y="3300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18" name="Line 58"/>
            <p:cNvSpPr>
              <a:spLocks noChangeShapeType="1"/>
            </p:cNvSpPr>
            <p:nvPr/>
          </p:nvSpPr>
          <p:spPr bwMode="auto">
            <a:xfrm flipH="1">
              <a:off x="192" y="4176"/>
              <a:ext cx="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355" name="Text Box 59"/>
            <p:cNvSpPr txBox="1">
              <a:spLocks noChangeArrowheads="1"/>
            </p:cNvSpPr>
            <p:nvPr/>
          </p:nvSpPr>
          <p:spPr bwMode="auto">
            <a:xfrm>
              <a:off x="305" y="2372"/>
              <a:ext cx="811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pt-BR" sz="1400" b="1">
                  <a:solidFill>
                    <a:srgbClr val="99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PROMOÇÃO</a:t>
              </a:r>
            </a:p>
            <a:p>
              <a:pPr algn="ctr" eaLnBrk="0" hangingPunct="0">
                <a:defRPr/>
              </a:pPr>
              <a:r>
                <a:rPr lang="pt-BR" sz="1400" b="1">
                  <a:solidFill>
                    <a:srgbClr val="99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 SAÚDE</a:t>
              </a:r>
            </a:p>
          </p:txBody>
        </p:sp>
        <p:sp>
          <p:nvSpPr>
            <p:cNvPr id="55356" name="Text Box 60"/>
            <p:cNvSpPr txBox="1">
              <a:spLocks noChangeArrowheads="1"/>
            </p:cNvSpPr>
            <p:nvPr/>
          </p:nvSpPr>
          <p:spPr bwMode="auto">
            <a:xfrm>
              <a:off x="1407" y="2790"/>
              <a:ext cx="812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pt-BR" sz="1400" b="1">
                  <a:solidFill>
                    <a:srgbClr val="99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PROTEÇÃO</a:t>
              </a:r>
            </a:p>
            <a:p>
              <a:pPr algn="ctr" eaLnBrk="0" hangingPunct="0">
                <a:defRPr/>
              </a:pPr>
              <a:r>
                <a:rPr lang="pt-BR" sz="1400" b="1">
                  <a:solidFill>
                    <a:srgbClr val="99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ESPECÍFICA</a:t>
              </a:r>
            </a:p>
          </p:txBody>
        </p:sp>
        <p:sp>
          <p:nvSpPr>
            <p:cNvPr id="55357" name="Text Box 61"/>
            <p:cNvSpPr txBox="1">
              <a:spLocks noChangeArrowheads="1"/>
            </p:cNvSpPr>
            <p:nvPr/>
          </p:nvSpPr>
          <p:spPr bwMode="auto">
            <a:xfrm>
              <a:off x="2622" y="3006"/>
              <a:ext cx="964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pt-BR" sz="1400" b="1">
                  <a:solidFill>
                    <a:srgbClr val="99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DIAGNÓSTICO </a:t>
              </a:r>
            </a:p>
            <a:p>
              <a:pPr algn="ctr" eaLnBrk="0" hangingPunct="0">
                <a:defRPr/>
              </a:pPr>
              <a:r>
                <a:rPr lang="pt-BR" sz="1400" b="1">
                  <a:solidFill>
                    <a:srgbClr val="99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PRECOCE E </a:t>
              </a:r>
            </a:p>
            <a:p>
              <a:pPr algn="ctr" eaLnBrk="0" hangingPunct="0">
                <a:defRPr/>
              </a:pPr>
              <a:r>
                <a:rPr lang="pt-BR" sz="1400" b="1">
                  <a:solidFill>
                    <a:srgbClr val="99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TRATAMENTO</a:t>
              </a:r>
            </a:p>
            <a:p>
              <a:pPr algn="ctr" eaLnBrk="0" hangingPunct="0">
                <a:defRPr/>
              </a:pPr>
              <a:r>
                <a:rPr lang="pt-BR" sz="1400" b="1">
                  <a:solidFill>
                    <a:srgbClr val="99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IMEDIATO</a:t>
              </a:r>
            </a:p>
          </p:txBody>
        </p:sp>
        <p:sp>
          <p:nvSpPr>
            <p:cNvPr id="55358" name="Text Box 62"/>
            <p:cNvSpPr txBox="1">
              <a:spLocks noChangeArrowheads="1"/>
            </p:cNvSpPr>
            <p:nvPr/>
          </p:nvSpPr>
          <p:spPr bwMode="auto">
            <a:xfrm>
              <a:off x="3860" y="3362"/>
              <a:ext cx="1004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pt-BR" sz="1400" b="1">
                  <a:solidFill>
                    <a:srgbClr val="99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LIMITAÇÃO DE</a:t>
              </a:r>
            </a:p>
            <a:p>
              <a:pPr algn="ctr" eaLnBrk="0" hangingPunct="0">
                <a:defRPr/>
              </a:pPr>
              <a:r>
                <a:rPr lang="pt-BR" sz="1400" b="1">
                  <a:solidFill>
                    <a:srgbClr val="99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INCAPACIDADE</a:t>
              </a:r>
            </a:p>
          </p:txBody>
        </p:sp>
        <p:sp>
          <p:nvSpPr>
            <p:cNvPr id="55359" name="Text Box 63"/>
            <p:cNvSpPr txBox="1">
              <a:spLocks noChangeArrowheads="1"/>
            </p:cNvSpPr>
            <p:nvPr/>
          </p:nvSpPr>
          <p:spPr bwMode="auto">
            <a:xfrm>
              <a:off x="5052" y="2362"/>
              <a:ext cx="99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pt-BR" sz="1400" b="1">
                  <a:solidFill>
                    <a:srgbClr val="99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REABILITAÇÃO</a:t>
              </a:r>
            </a:p>
          </p:txBody>
        </p:sp>
        <p:sp>
          <p:nvSpPr>
            <p:cNvPr id="28724" name="Rectangle 64"/>
            <p:cNvSpPr>
              <a:spLocks noChangeArrowheads="1"/>
            </p:cNvSpPr>
            <p:nvPr/>
          </p:nvSpPr>
          <p:spPr bwMode="auto">
            <a:xfrm>
              <a:off x="174" y="3753"/>
              <a:ext cx="5922" cy="240"/>
            </a:xfrm>
            <a:prstGeom prst="rect">
              <a:avLst/>
            </a:prstGeom>
            <a:gradFill rotWithShape="0">
              <a:gsLst>
                <a:gs pos="0">
                  <a:srgbClr val="FFCC66"/>
                </a:gs>
                <a:gs pos="50000">
                  <a:srgbClr val="FFFFFF"/>
                </a:gs>
                <a:gs pos="100000">
                  <a:srgbClr val="FFCC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8725" name="Rectangle 65"/>
            <p:cNvSpPr>
              <a:spLocks noChangeArrowheads="1"/>
            </p:cNvSpPr>
            <p:nvPr/>
          </p:nvSpPr>
          <p:spPr bwMode="auto">
            <a:xfrm>
              <a:off x="174" y="3990"/>
              <a:ext cx="5922" cy="240"/>
            </a:xfrm>
            <a:prstGeom prst="rect">
              <a:avLst/>
            </a:prstGeom>
            <a:gradFill rotWithShape="0">
              <a:gsLst>
                <a:gs pos="0">
                  <a:srgbClr val="FFCC66"/>
                </a:gs>
                <a:gs pos="50000">
                  <a:srgbClr val="FFFFFF"/>
                </a:gs>
                <a:gs pos="100000">
                  <a:srgbClr val="FFCC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26" name="Line 66"/>
            <p:cNvSpPr>
              <a:spLocks noChangeShapeType="1"/>
            </p:cNvSpPr>
            <p:nvPr/>
          </p:nvSpPr>
          <p:spPr bwMode="auto">
            <a:xfrm flipH="1">
              <a:off x="2460" y="364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27" name="Text Box 67"/>
            <p:cNvSpPr txBox="1">
              <a:spLocks noChangeArrowheads="1"/>
            </p:cNvSpPr>
            <p:nvPr/>
          </p:nvSpPr>
          <p:spPr bwMode="auto">
            <a:xfrm>
              <a:off x="672" y="3792"/>
              <a:ext cx="1195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>
                  <a:solidFill>
                    <a:schemeClr val="bg2"/>
                  </a:solidFill>
                </a:rPr>
                <a:t>Prevenção Primária</a:t>
              </a:r>
            </a:p>
          </p:txBody>
        </p:sp>
        <p:sp>
          <p:nvSpPr>
            <p:cNvPr id="28728" name="Text Box 68"/>
            <p:cNvSpPr txBox="1">
              <a:spLocks noChangeArrowheads="1"/>
            </p:cNvSpPr>
            <p:nvPr/>
          </p:nvSpPr>
          <p:spPr bwMode="auto">
            <a:xfrm>
              <a:off x="3168" y="3792"/>
              <a:ext cx="135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>
                  <a:solidFill>
                    <a:schemeClr val="bg2"/>
                  </a:solidFill>
                </a:rPr>
                <a:t>Prevenção Secundária</a:t>
              </a:r>
            </a:p>
          </p:txBody>
        </p:sp>
        <p:sp>
          <p:nvSpPr>
            <p:cNvPr id="28729" name="Line 69"/>
            <p:cNvSpPr>
              <a:spLocks noChangeShapeType="1"/>
            </p:cNvSpPr>
            <p:nvPr/>
          </p:nvSpPr>
          <p:spPr bwMode="auto">
            <a:xfrm flipH="1">
              <a:off x="4976" y="366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366" name="Text Box 70"/>
            <p:cNvSpPr txBox="1">
              <a:spLocks noChangeArrowheads="1"/>
            </p:cNvSpPr>
            <p:nvPr/>
          </p:nvSpPr>
          <p:spPr bwMode="auto">
            <a:xfrm>
              <a:off x="1728" y="4008"/>
              <a:ext cx="309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pt-BR" sz="1400" b="1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NÍVEIS DE APLICAÇÃO DAS MEDIDAS PREVENTIVAS</a:t>
              </a:r>
            </a:p>
          </p:txBody>
        </p:sp>
        <p:sp>
          <p:nvSpPr>
            <p:cNvPr id="28731" name="Line 71"/>
            <p:cNvSpPr>
              <a:spLocks noChangeShapeType="1"/>
            </p:cNvSpPr>
            <p:nvPr/>
          </p:nvSpPr>
          <p:spPr bwMode="auto">
            <a:xfrm>
              <a:off x="6069" y="211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32" name="Line 72"/>
            <p:cNvSpPr>
              <a:spLocks noChangeShapeType="1"/>
            </p:cNvSpPr>
            <p:nvPr/>
          </p:nvSpPr>
          <p:spPr bwMode="auto">
            <a:xfrm>
              <a:off x="181" y="213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/>
              <a:t>Classificação das medidas preventivas: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400" dirty="0" smtClean="0"/>
              <a:t>Prevenção primária.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400" dirty="0" smtClean="0"/>
              <a:t>Prevenção secundária.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400" dirty="0" smtClean="0"/>
              <a:t>Prevenção terciária.</a:t>
            </a:r>
          </a:p>
        </p:txBody>
      </p:sp>
      <p:sp>
        <p:nvSpPr>
          <p:cNvPr id="60419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D668C6-306E-423F-96A1-98681F09099A}" type="slidenum">
              <a:rPr lang="pt-BR" smtClean="0">
                <a:solidFill>
                  <a:srgbClr val="000000"/>
                </a:solidFill>
              </a:rPr>
              <a:pPr/>
              <a:t>15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Classificação das Medidas de Prevenção</a:t>
            </a:r>
            <a:endParaRPr lang="pt-BR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b="1" dirty="0" smtClean="0"/>
              <a:t>Prevenção primária</a:t>
            </a:r>
            <a:endParaRPr lang="pt-BR" dirty="0" smtClean="0"/>
          </a:p>
          <a:p>
            <a:pPr algn="just" eaLnBrk="1" hangingPunct="1">
              <a:lnSpc>
                <a:spcPct val="120000"/>
              </a:lnSpc>
            </a:pPr>
            <a:r>
              <a:rPr lang="pt-BR" sz="2400" dirty="0" smtClean="0"/>
              <a:t>Ações dirigidas à manutenção da saúde.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400" dirty="0" smtClean="0"/>
              <a:t>Medidas adotadas no período pré-patogênico (Fases de suscetibilidade e pré-clinica).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400" dirty="0" smtClean="0"/>
              <a:t>Trata-se da prevenção da ocorrência do “período patogênico”, ou seja, de evitar a ocorrência de doença.</a:t>
            </a:r>
          </a:p>
        </p:txBody>
      </p:sp>
      <p:sp>
        <p:nvSpPr>
          <p:cNvPr id="6246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0FF431-9ED1-46A2-AF0C-CF1DACD7AF96}" type="slidenum">
              <a:rPr lang="pt-BR" smtClean="0">
                <a:solidFill>
                  <a:srgbClr val="000000"/>
                </a:solidFill>
              </a:rPr>
              <a:pPr/>
              <a:t>16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Classificação das Medidas de Prevenção</a:t>
            </a:r>
            <a:endParaRPr lang="pt-BR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b="1" dirty="0" smtClean="0"/>
              <a:t>Prevenção secundária</a:t>
            </a:r>
            <a:endParaRPr lang="pt-BR" dirty="0" smtClean="0"/>
          </a:p>
          <a:p>
            <a:pPr algn="just" eaLnBrk="1" hangingPunct="1">
              <a:lnSpc>
                <a:spcPct val="120000"/>
              </a:lnSpc>
            </a:pPr>
            <a:r>
              <a:rPr lang="pt-BR" sz="2400" dirty="0" smtClean="0"/>
              <a:t>Ações orientadas ao período patogênico, enquanto a doença está em curso.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400" dirty="0" smtClean="0"/>
              <a:t>Visam a “prevenção da evolução” do processo patológico, na tentativa de fazê-lo regredir (cura) ou estabilizar (controle).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400" dirty="0" smtClean="0"/>
              <a:t>Prevenção da reincidência da doença, de suas complicações e </a:t>
            </a:r>
            <a:r>
              <a:rPr lang="pt-BR" sz="2400" dirty="0" err="1" smtClean="0"/>
              <a:t>sequelas</a:t>
            </a:r>
            <a:r>
              <a:rPr lang="pt-BR" sz="2400" dirty="0" smtClean="0"/>
              <a:t>, e do óbito.</a:t>
            </a:r>
          </a:p>
        </p:txBody>
      </p:sp>
      <p:sp>
        <p:nvSpPr>
          <p:cNvPr id="6451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77049D-3C17-468D-8FA8-EA99F182F9FB}" type="slidenum">
              <a:rPr lang="pt-BR" smtClean="0">
                <a:solidFill>
                  <a:srgbClr val="000000"/>
                </a:solidFill>
              </a:rPr>
              <a:pPr/>
              <a:t>17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Classificação das Medidas de Prevenção</a:t>
            </a:r>
            <a:endParaRPr lang="pt-BR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b="1" dirty="0" smtClean="0"/>
              <a:t>Prevenção terciária</a:t>
            </a:r>
            <a:endParaRPr lang="pt-BR" dirty="0" smtClean="0"/>
          </a:p>
          <a:p>
            <a:pPr algn="just" eaLnBrk="1" hangingPunct="1">
              <a:lnSpc>
                <a:spcPct val="120000"/>
              </a:lnSpc>
            </a:pPr>
            <a:r>
              <a:rPr lang="pt-BR" sz="2400" dirty="0" smtClean="0"/>
              <a:t>Ações dirigidas à fase final do processo.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400" dirty="0" smtClean="0"/>
              <a:t>Visam a desenvolver a capacidade residual do indivíduo, cujo potencial funcional foi reduzido pela doença.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400" dirty="0" smtClean="0"/>
              <a:t>Prevenção da incapacidade, ajustamento do indivíduo às limitações decorrentes do processo patológico.</a:t>
            </a:r>
          </a:p>
        </p:txBody>
      </p:sp>
      <p:sp>
        <p:nvSpPr>
          <p:cNvPr id="65539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2FC159-A89C-4837-8362-6B853F37DFF7}" type="slidenum">
              <a:rPr lang="pt-BR" smtClean="0">
                <a:solidFill>
                  <a:srgbClr val="000000"/>
                </a:solidFill>
              </a:rPr>
              <a:pPr/>
              <a:t>18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Classificação das Medidas de Prevenção</a:t>
            </a:r>
            <a:endParaRPr lang="pt-BR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/>
              <a:t>Os 5 níveis de prevenção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/>
              <a:t>Promoção da saúde.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/>
              <a:t>Proteção específica.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/>
              <a:t>Diagnóstico e tratamento precoce.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/>
              <a:t>Limitação do dano.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/>
              <a:t>Reabilitação.</a:t>
            </a:r>
          </a:p>
        </p:txBody>
      </p:sp>
      <p:sp>
        <p:nvSpPr>
          <p:cNvPr id="6656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08D70E-A7F6-49BB-9D94-8CB8C9691A44}" type="slidenum">
              <a:rPr lang="pt-BR" smtClean="0">
                <a:solidFill>
                  <a:srgbClr val="000000"/>
                </a:solidFill>
              </a:rPr>
              <a:pPr/>
              <a:t>19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Classificação das Medidas de Prevenção</a:t>
            </a:r>
            <a:endParaRPr lang="pt-BR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928813"/>
            <a:ext cx="7772400" cy="4327525"/>
          </a:xfrm>
        </p:spPr>
        <p:txBody>
          <a:bodyPr/>
          <a:lstStyle/>
          <a:p>
            <a:pPr algn="just" eaLnBrk="1" hangingPunct="1">
              <a:buNone/>
            </a:pPr>
            <a:r>
              <a:rPr lang="pt-BR" sz="2800" dirty="0" smtClean="0"/>
              <a:t>Resposta às seguintes questões:</a:t>
            </a:r>
          </a:p>
          <a:p>
            <a:pPr algn="just" eaLnBrk="1" hangingPunct="1"/>
            <a:r>
              <a:rPr lang="pt-BR" sz="2400" dirty="0" smtClean="0"/>
              <a:t>Quais os modelos causais </a:t>
            </a:r>
            <a:r>
              <a:rPr lang="pt-BR" sz="2400" dirty="0"/>
              <a:t>mais </a:t>
            </a:r>
            <a:r>
              <a:rPr lang="pt-BR" sz="2400" dirty="0" smtClean="0"/>
              <a:t>relevantes sobre as doenças infecciosas?</a:t>
            </a:r>
          </a:p>
          <a:p>
            <a:pPr algn="just" eaLnBrk="1" hangingPunct="1"/>
            <a:r>
              <a:rPr lang="pt-BR" sz="2400" dirty="0" smtClean="0"/>
              <a:t>O que é o modelo da História Natural da Doença?</a:t>
            </a:r>
          </a:p>
          <a:p>
            <a:pPr algn="just" eaLnBrk="1" hangingPunct="1"/>
            <a:r>
              <a:rPr lang="pt-BR" sz="2400" dirty="0" smtClean="0"/>
              <a:t>Quais as fases da história natural da doença?</a:t>
            </a:r>
          </a:p>
          <a:p>
            <a:pPr algn="just" eaLnBrk="1" hangingPunct="1"/>
            <a:r>
              <a:rPr lang="pt-BR" sz="2400" dirty="0" smtClean="0"/>
              <a:t> Como se classificam as medidas de prevenção e controle das doenças infecciosas?</a:t>
            </a:r>
          </a:p>
          <a:p>
            <a:pPr algn="just" eaLnBrk="1" hangingPunct="1"/>
            <a:r>
              <a:rPr lang="pt-BR" sz="2400" dirty="0" smtClean="0"/>
              <a:t>O que é estrutura epidemiológica de uma doença infecciosa?</a:t>
            </a:r>
          </a:p>
          <a:p>
            <a:pPr algn="just" eaLnBrk="1" hangingPunct="1"/>
            <a:r>
              <a:rPr lang="pt-BR" sz="2400" dirty="0" smtClean="0"/>
              <a:t>Quais as intervenções disponíveis para a prevenção e controle das doenças infecciosas?</a:t>
            </a:r>
          </a:p>
        </p:txBody>
      </p:sp>
      <p:sp>
        <p:nvSpPr>
          <p:cNvPr id="2560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8801C1-31F8-4568-85BC-8F064729EB3C}" type="slidenum">
              <a:rPr lang="pt-BR" smtClean="0">
                <a:solidFill>
                  <a:srgbClr val="000000"/>
                </a:solidFill>
              </a:rPr>
              <a:pPr/>
              <a:t>2</a:t>
            </a:fld>
            <a:endParaRPr lang="pt-BR" dirty="0" smtClean="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524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Objetivos da aula</a:t>
            </a:r>
            <a:endParaRPr lang="pt-BR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dirty="0" smtClean="0"/>
              <a:t>Promoção da saúde</a:t>
            </a:r>
            <a:endParaRPr lang="pt-BR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/>
              <a:t> </a:t>
            </a:r>
            <a:r>
              <a:rPr lang="pt-BR" sz="2800" dirty="0" smtClean="0"/>
              <a:t>Engloba ações destinadas à manutenção do bem estar e da qualidade de vida, sem ter em vista uma doença em particular.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/>
              <a:t>Exemplos: Saneamento ambiental (água, esgotamento sanitário, resíduos sólidos, poluição do ar e do solo, auditiva e visual), estímulo aos hábitos alimentares saudáveis, estímulo ao exercício físico, melhoria das condições de habitação, etc.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dirty="0" smtClean="0"/>
          </a:p>
        </p:txBody>
      </p:sp>
      <p:sp>
        <p:nvSpPr>
          <p:cNvPr id="6758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B999EF-99D1-4288-902D-52AB11AAB593}" type="slidenum">
              <a:rPr lang="pt-BR" smtClean="0">
                <a:solidFill>
                  <a:srgbClr val="000000"/>
                </a:solidFill>
              </a:rPr>
              <a:pPr/>
              <a:t>20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Classificação das Medidas de Prevenção</a:t>
            </a:r>
            <a:endParaRPr lang="pt-BR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714500"/>
            <a:ext cx="7958137" cy="4714875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dirty="0" smtClean="0"/>
              <a:t>Proteção específica</a:t>
            </a:r>
            <a:endParaRPr lang="pt-BR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/>
              <a:t>Inclui medidas para evitar o aparecimento de doenças específicas.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/>
              <a:t>Exemplos: vacinação preventiva, cessação do tabagismo, uso de cinto de segurança, </a:t>
            </a:r>
            <a:r>
              <a:rPr lang="pt-BR" sz="2800" dirty="0" err="1" smtClean="0"/>
              <a:t>quimioprofilaxia</a:t>
            </a:r>
            <a:r>
              <a:rPr lang="pt-BR" sz="2800" dirty="0" smtClean="0"/>
              <a:t> para comunicantes e pacientes em risco de TB, tratamento da dislipidemia, redução dos teores de sal e gorduras saturadas nos alimentos industrializados, etc.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dirty="0" smtClean="0"/>
          </a:p>
        </p:txBody>
      </p:sp>
      <p:sp>
        <p:nvSpPr>
          <p:cNvPr id="6861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52F6C8-27A9-4AB6-A130-3B7B7EE96D1D}" type="slidenum">
              <a:rPr lang="pt-BR" smtClean="0">
                <a:solidFill>
                  <a:srgbClr val="000000"/>
                </a:solidFill>
              </a:rPr>
              <a:pPr/>
              <a:t>21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Classificação das Medidas de Prevenção</a:t>
            </a:r>
            <a:endParaRPr lang="pt-BR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643063"/>
            <a:ext cx="7886700" cy="4665662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dirty="0" smtClean="0"/>
              <a:t>Diagnóstico e Tratamento Precoces</a:t>
            </a:r>
            <a:endParaRPr lang="pt-BR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/>
              <a:t> </a:t>
            </a:r>
            <a:r>
              <a:rPr lang="pt-BR" sz="2800" dirty="0" smtClean="0"/>
              <a:t>Trata-se de identificar o processo patológico no seu início, antes do aparecimento de sinais e sintomas, e instituir precocemente as intervenções terapêuticas. 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/>
              <a:t>Exemplos: busca ativa e exame de comunicantes de casos de TB e hanseníase, exame de </a:t>
            </a:r>
            <a:r>
              <a:rPr lang="pt-BR" sz="2800" dirty="0" err="1" smtClean="0"/>
              <a:t>Papanicolau</a:t>
            </a:r>
            <a:r>
              <a:rPr lang="pt-BR" sz="2800" dirty="0" smtClean="0"/>
              <a:t>, triagem para câncer gástrico, teste de acuidade visual em escolares, etc.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dirty="0" smtClean="0"/>
          </a:p>
        </p:txBody>
      </p:sp>
      <p:sp>
        <p:nvSpPr>
          <p:cNvPr id="6963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460DF4-6D8A-465D-B709-1332181CF656}" type="slidenum">
              <a:rPr lang="pt-BR" smtClean="0">
                <a:solidFill>
                  <a:srgbClr val="000000"/>
                </a:solidFill>
              </a:rPr>
              <a:pPr/>
              <a:t>22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Classificação das Medidas de Prevenção  </a:t>
            </a:r>
            <a:endParaRPr lang="pt-BR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643063"/>
            <a:ext cx="8061325" cy="4572000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dirty="0" smtClean="0"/>
              <a:t>Limitação do dano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/>
              <a:t>Consiste na identificação da doença (diagnóstico), limitação da extensão das lesões (terapêutica) e evitar ou retardar o aparecimento de complicações e sequelas.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/>
              <a:t>Exemplo: tratamento das doenças e lesões, por intermédio de intervenções clínicas ou cirúrgicas, visando a cura, controle e prevenção de incapacidades decorrentes da doença.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dirty="0" smtClean="0"/>
          </a:p>
        </p:txBody>
      </p:sp>
      <p:sp>
        <p:nvSpPr>
          <p:cNvPr id="70659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A94B62-1CAE-4241-823E-9E75E00CE62B}" type="slidenum">
              <a:rPr lang="pt-BR" smtClean="0">
                <a:solidFill>
                  <a:srgbClr val="000000"/>
                </a:solidFill>
              </a:rPr>
              <a:pPr/>
              <a:t>23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Classificação das Medidas de Prevenção</a:t>
            </a:r>
            <a:endParaRPr lang="pt-BR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18450" cy="4184650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dirty="0" smtClean="0"/>
              <a:t>Reabilitação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/>
              <a:t>Tem por objetivo desenvolver o potencial residual do organismo, após haver sido afetado pela doença.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/>
              <a:t>Exemplos: fisioterapia após AVC ou lesão traumática da medula, ações de prevenção de incapacidades em pacientes com hanseníase, etc.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dirty="0" smtClean="0"/>
          </a:p>
        </p:txBody>
      </p:sp>
      <p:sp>
        <p:nvSpPr>
          <p:cNvPr id="7168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BBE470-DC63-4408-B5A3-2E5839A43ADB}" type="slidenum">
              <a:rPr lang="pt-BR" smtClean="0">
                <a:solidFill>
                  <a:srgbClr val="000000"/>
                </a:solidFill>
              </a:rPr>
              <a:pPr/>
              <a:t>24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Classificação das Medidas de Prevenção</a:t>
            </a:r>
            <a:endParaRPr lang="pt-BR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14500"/>
            <a:ext cx="8175625" cy="4451350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b="1" dirty="0" smtClean="0"/>
              <a:t>Medidas de Prevenção em nível individual e em nível coletivo</a:t>
            </a:r>
            <a:endParaRPr lang="pt-BR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/>
              <a:t> </a:t>
            </a:r>
            <a:r>
              <a:rPr lang="pt-BR" sz="2400" dirty="0" smtClean="0"/>
              <a:t>Exemplos: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 smtClean="0"/>
              <a:t>Tabagismo: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 smtClean="0"/>
              <a:t>Nível individual: aconselhamento para cessação, uso de medicamentos.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 smtClean="0"/>
              <a:t>Nível coletivo: campanhas de informação (fotos nos maços de cigarros); proibição do tabagismo em ambientes públicos.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dirty="0" smtClean="0"/>
          </a:p>
        </p:txBody>
      </p:sp>
      <p:sp>
        <p:nvSpPr>
          <p:cNvPr id="7270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35EE88-5EE3-4807-9F9F-48C9FBE1BC55}" type="slidenum">
              <a:rPr lang="pt-BR" smtClean="0">
                <a:solidFill>
                  <a:srgbClr val="000000"/>
                </a:solidFill>
              </a:rPr>
              <a:pPr/>
              <a:t>25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Classificação das Medidas de Prevenção</a:t>
            </a:r>
            <a:endParaRPr lang="pt-BR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714500"/>
            <a:ext cx="8429654" cy="4857772"/>
          </a:xfrm>
          <a:ln>
            <a:solidFill>
              <a:schemeClr val="tx1"/>
            </a:solidFill>
          </a:ln>
        </p:spPr>
        <p:txBody>
          <a:bodyPr rtlCol="0">
            <a:normAutofit fontScale="92500" lnSpcReduction="10000"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b="1" dirty="0" smtClean="0"/>
              <a:t>Medidas de Prevenção em nível individual e em nível coletivo</a:t>
            </a:r>
          </a:p>
          <a:p>
            <a:pPr marL="514350" indent="-51435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/>
              <a:t> </a:t>
            </a:r>
            <a:r>
              <a:rPr lang="pt-BR" sz="2000" dirty="0" smtClean="0"/>
              <a:t>Exemplos:</a:t>
            </a:r>
          </a:p>
          <a:p>
            <a:pPr marL="514350" indent="-51435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 smtClean="0"/>
              <a:t>HIV/</a:t>
            </a:r>
            <a:r>
              <a:rPr lang="pt-BR" sz="2000" dirty="0" err="1" smtClean="0"/>
              <a:t>aids</a:t>
            </a:r>
            <a:r>
              <a:rPr lang="pt-BR" sz="2000" dirty="0" smtClean="0"/>
              <a:t>:</a:t>
            </a:r>
          </a:p>
          <a:p>
            <a:pPr marL="514350" indent="-51435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 smtClean="0"/>
              <a:t>Nível individual: incorporação das intervenções preventivas ao comportamento individual, realização do teste diagnóstico, </a:t>
            </a:r>
            <a:r>
              <a:rPr lang="pt-BR" sz="2000" dirty="0" err="1" smtClean="0"/>
              <a:t>estadiamento</a:t>
            </a:r>
            <a:r>
              <a:rPr lang="pt-BR" sz="2000" dirty="0" smtClean="0"/>
              <a:t>, introdução oportuna da terapêutica medicamentosa, adesão ao tratamento.</a:t>
            </a:r>
          </a:p>
          <a:p>
            <a:pPr marL="514350" indent="-51435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 smtClean="0"/>
              <a:t>Nível coletivo: campanhas de informação (estímulo aos comportamentos e práticas seguras, estímulo à testagem diagnóstica); triagem em bancos de sangue e órgãos, política de acesso universal ao tratamento, etc.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dirty="0" smtClean="0"/>
          </a:p>
        </p:txBody>
      </p:sp>
      <p:sp>
        <p:nvSpPr>
          <p:cNvPr id="7373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D734CB-E72D-4EF6-BF81-F60DF668A706}" type="slidenum">
              <a:rPr lang="pt-BR" smtClean="0">
                <a:solidFill>
                  <a:srgbClr val="000000"/>
                </a:solidFill>
              </a:rPr>
              <a:pPr/>
              <a:t>26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rgbClr val="FFC000"/>
                </a:solidFill>
              </a:rPr>
              <a:t>Classificação das Medidas de Prevenção</a:t>
            </a:r>
            <a:endParaRPr lang="pt-BR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39329"/>
            <a:ext cx="8229600" cy="4625975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BR" sz="2400" dirty="0" smtClean="0"/>
              <a:t>Conjunto de fatores relativos ao agente etiológico, ao hospedeiro e ao meio ambiente, que influi na ocorrência natural de uma doença em uma comunidade.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sz="2400" dirty="0" smtClean="0"/>
              <a:t>A dinâmica do processo infeccioso está vinculada à forma particular de interação desses fatores.</a:t>
            </a:r>
          </a:p>
          <a:p>
            <a:pPr algn="just" eaLnBrk="1" hangingPunct="1">
              <a:spcBef>
                <a:spcPct val="30000"/>
              </a:spcBef>
              <a:buFontTx/>
              <a:buNone/>
            </a:pPr>
            <a:endParaRPr lang="pt-BR" sz="2400" dirty="0" smtClean="0"/>
          </a:p>
        </p:txBody>
      </p:sp>
      <p:sp>
        <p:nvSpPr>
          <p:cNvPr id="3379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06E5B8-A6CB-4956-87DF-61DFC0206A77}" type="slidenum">
              <a:rPr lang="pt-BR" smtClean="0">
                <a:solidFill>
                  <a:srgbClr val="000000"/>
                </a:solidFill>
              </a:rPr>
              <a:pPr/>
              <a:t>27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FFC000"/>
                </a:solidFill>
              </a:rPr>
              <a:t>Estrutura  Epidemiológica</a:t>
            </a:r>
          </a:p>
        </p:txBody>
      </p:sp>
    </p:spTree>
    <p:extLst>
      <p:ext uri="{BB962C8B-B14F-4D97-AF65-F5344CB8AC3E}">
        <p14:creationId xmlns:p14="http://schemas.microsoft.com/office/powerpoint/2010/main" val="1796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85DC14-3386-49D4-9417-310652D5D203}" type="slidenum">
              <a:rPr lang="pt-BR" smtClean="0">
                <a:solidFill>
                  <a:srgbClr val="000000"/>
                </a:solidFill>
              </a:rPr>
              <a:pPr/>
              <a:t>28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3" name="Fluxograma: Extrair 12"/>
          <p:cNvSpPr/>
          <p:nvPr/>
        </p:nvSpPr>
        <p:spPr>
          <a:xfrm>
            <a:off x="5364088" y="3140968"/>
            <a:ext cx="2771800" cy="2376264"/>
          </a:xfrm>
          <a:prstGeom prst="flowChartExtra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o explicativo em seta para cima 13"/>
          <p:cNvSpPr/>
          <p:nvPr/>
        </p:nvSpPr>
        <p:spPr>
          <a:xfrm>
            <a:off x="6876256" y="2348880"/>
            <a:ext cx="1944216" cy="792088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4644008" y="1772816"/>
            <a:ext cx="2016224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     Agente</a:t>
            </a:r>
            <a:endParaRPr lang="pt-BR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020272" y="1743199"/>
            <a:ext cx="1728192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Hospedeiro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084168" y="5631631"/>
            <a:ext cx="1512168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Ambiente</a:t>
            </a:r>
            <a:endParaRPr lang="pt-BR" b="1" dirty="0"/>
          </a:p>
        </p:txBody>
      </p:sp>
      <p:sp>
        <p:nvSpPr>
          <p:cNvPr id="11" name="Retângulo 10"/>
          <p:cNvSpPr/>
          <p:nvPr/>
        </p:nvSpPr>
        <p:spPr>
          <a:xfrm>
            <a:off x="251520" y="231031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sz="2800" b="1" dirty="0" smtClean="0">
                <a:solidFill>
                  <a:srgbClr val="003399"/>
                </a:solidFill>
                <a:latin typeface="+mj-lt"/>
              </a:rPr>
              <a:t>Dinâmica das doenças infecciosas e  estrutura epidemiológica </a:t>
            </a:r>
            <a:endParaRPr lang="pt-BR" sz="2800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79511" y="764554"/>
            <a:ext cx="4608513" cy="6192838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Agente etiológico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Infectividade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Patogenicidade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Virulência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Resistência ao meio ambiente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Hospedeiro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Susceptibilidade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Imunidade (natural ou artificial)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Sexo, raça, situação sócio econômica, hábitos alimentares e culturais, comportamentais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Agente etiológico e hospedeiro</a:t>
            </a:r>
          </a:p>
          <a:p>
            <a:pPr marL="342900" marR="0" lvl="0" indent="-342900" algn="l" defTabSz="914400" rtl="0" eaLnBrk="1" fontAlgn="base" latinLnBrk="0" hangingPunct="1">
              <a:lnSpc>
                <a:spcPts val="216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História natural da doença – período inicial da patogênese ou de incubação, período </a:t>
            </a:r>
            <a:r>
              <a:rPr kumimoji="0" lang="pt-B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prodrômico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, período manifestação clínicas e evolução (cura, cronicidade).</a:t>
            </a:r>
          </a:p>
        </p:txBody>
      </p:sp>
      <p:sp>
        <p:nvSpPr>
          <p:cNvPr id="16" name="Texto explicativo em seta para cima 15"/>
          <p:cNvSpPr/>
          <p:nvPr/>
        </p:nvSpPr>
        <p:spPr>
          <a:xfrm>
            <a:off x="4644008" y="2348880"/>
            <a:ext cx="1944216" cy="792088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6516216" y="3140968"/>
            <a:ext cx="57606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85DC14-3386-49D4-9417-310652D5D203}" type="slidenum">
              <a:rPr lang="pt-BR" smtClean="0">
                <a:solidFill>
                  <a:srgbClr val="000000"/>
                </a:solidFill>
              </a:rPr>
              <a:pPr/>
              <a:t>29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3" name="Fluxograma: Extrair 12"/>
          <p:cNvSpPr/>
          <p:nvPr/>
        </p:nvSpPr>
        <p:spPr>
          <a:xfrm>
            <a:off x="5364088" y="3140968"/>
            <a:ext cx="2771800" cy="2376264"/>
          </a:xfrm>
          <a:prstGeom prst="flowChartExtra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o explicativo em seta para cima 13"/>
          <p:cNvSpPr/>
          <p:nvPr/>
        </p:nvSpPr>
        <p:spPr>
          <a:xfrm>
            <a:off x="6876256" y="2348880"/>
            <a:ext cx="1944216" cy="792088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4644008" y="1772816"/>
            <a:ext cx="2016224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     </a:t>
            </a:r>
            <a:r>
              <a:rPr lang="pt-BR" b="1" dirty="0" smtClean="0"/>
              <a:t>Agente</a:t>
            </a:r>
            <a:endParaRPr lang="pt-BR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020272" y="1743199"/>
            <a:ext cx="1728192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Hospedeiro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084168" y="5631631"/>
            <a:ext cx="1512168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Ambiente</a:t>
            </a:r>
            <a:endParaRPr lang="pt-BR" b="1" dirty="0"/>
          </a:p>
        </p:txBody>
      </p:sp>
      <p:sp>
        <p:nvSpPr>
          <p:cNvPr id="11" name="Retângulo 10"/>
          <p:cNvSpPr/>
          <p:nvPr/>
        </p:nvSpPr>
        <p:spPr>
          <a:xfrm>
            <a:off x="251520" y="231031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sz="2800" b="1" dirty="0" smtClean="0">
                <a:solidFill>
                  <a:srgbClr val="003399"/>
                </a:solidFill>
                <a:latin typeface="+mj-lt"/>
              </a:rPr>
              <a:t>Dinâmica das doenças infecciosas e  estrutura epidemiológica </a:t>
            </a:r>
            <a:endParaRPr lang="pt-BR" sz="2800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16" name="Texto explicativo em seta para cima 15"/>
          <p:cNvSpPr/>
          <p:nvPr/>
        </p:nvSpPr>
        <p:spPr>
          <a:xfrm>
            <a:off x="4644008" y="2348880"/>
            <a:ext cx="1944216" cy="792088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6516216" y="3140968"/>
            <a:ext cx="57606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711325"/>
            <a:ext cx="4139952" cy="438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Meio ambiente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pt-B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Temperatura.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pt-B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Umidade.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pt-B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Pluviosidade.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pt-B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Altitude.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pt-B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Zona rural/urbana.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pt-B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Mudanças provocadas pelo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pt-B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homem, fronteiras agrícolas,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pt-B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desmatamento.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pt-BR" dirty="0" smtClean="0">
                <a:latin typeface="+mj-lt"/>
                <a:cs typeface="Times New Roman" pitchFamily="18" charset="0"/>
              </a:rPr>
              <a:t>Saneamento</a:t>
            </a:r>
            <a:endParaRPr kumimoji="0" lang="pt-BR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pt-B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414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928813"/>
            <a:ext cx="7772400" cy="4327525"/>
          </a:xfrm>
        </p:spPr>
        <p:txBody>
          <a:bodyPr/>
          <a:lstStyle/>
          <a:p>
            <a:pPr algn="just" eaLnBrk="1" hangingPunct="1"/>
            <a:r>
              <a:rPr lang="pt-BR" sz="2800" dirty="0" smtClean="0"/>
              <a:t>Modelos pré-científicos.</a:t>
            </a:r>
          </a:p>
          <a:p>
            <a:pPr algn="just" eaLnBrk="1" hangingPunct="1"/>
            <a:r>
              <a:rPr lang="pt-BR" sz="2800" dirty="0" smtClean="0"/>
              <a:t>Modelos </a:t>
            </a:r>
            <a:r>
              <a:rPr lang="pt-BR" sz="2800" dirty="0" err="1" smtClean="0"/>
              <a:t>unicausais</a:t>
            </a:r>
            <a:r>
              <a:rPr lang="pt-BR" sz="2800" dirty="0" smtClean="0"/>
              <a:t>.</a:t>
            </a:r>
          </a:p>
          <a:p>
            <a:pPr algn="just" eaLnBrk="1" hangingPunct="1"/>
            <a:r>
              <a:rPr lang="pt-BR" sz="2800" dirty="0" smtClean="0"/>
              <a:t>Modelos multicausais.</a:t>
            </a:r>
          </a:p>
        </p:txBody>
      </p:sp>
      <p:sp>
        <p:nvSpPr>
          <p:cNvPr id="2560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8801C1-31F8-4568-85BC-8F064729EB3C}" type="slidenum">
              <a:rPr lang="pt-BR" smtClean="0">
                <a:solidFill>
                  <a:srgbClr val="000000"/>
                </a:solidFill>
              </a:rPr>
              <a:pPr/>
              <a:t>3</a:t>
            </a:fld>
            <a:endParaRPr lang="pt-BR" dirty="0" smtClean="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524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Modelos causais das doenças infecciosas</a:t>
            </a:r>
            <a:endParaRPr lang="pt-BR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58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4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14338"/>
            <a:ext cx="8229600" cy="10510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FFC000"/>
                </a:solidFill>
              </a:rPr>
              <a:t>Estrutura epidemiológica</a:t>
            </a:r>
            <a:endParaRPr lang="pt-BR" sz="3200" dirty="0">
              <a:solidFill>
                <a:srgbClr val="FFC000"/>
              </a:solidFill>
            </a:endParaRPr>
          </a:p>
        </p:txBody>
      </p:sp>
      <p:sp>
        <p:nvSpPr>
          <p:cNvPr id="4108" name="Rectangle 15"/>
          <p:cNvSpPr>
            <a:spLocks noGrp="1" noChangeArrowheads="1"/>
          </p:cNvSpPr>
          <p:nvPr>
            <p:ph type="body" sz="half" idx="3"/>
          </p:nvPr>
        </p:nvSpPr>
        <p:spPr>
          <a:xfrm>
            <a:off x="390525" y="692696"/>
            <a:ext cx="4038600" cy="4736554"/>
          </a:xfrm>
          <a:noFill/>
        </p:spPr>
        <p:txBody>
          <a:bodyPr/>
          <a:lstStyle/>
          <a:p>
            <a:pPr eaLnBrk="1" hangingPunct="1">
              <a:buNone/>
            </a:pPr>
            <a:r>
              <a:rPr lang="pt-BR" sz="2400" b="1" dirty="0" smtClean="0">
                <a:solidFill>
                  <a:srgbClr val="003399"/>
                </a:solidFill>
              </a:rPr>
              <a:t>Infecções transmitidas por via respiratória</a:t>
            </a:r>
          </a:p>
          <a:p>
            <a:pPr eaLnBrk="1" hangingPunct="1">
              <a:buNone/>
            </a:pPr>
            <a:r>
              <a:rPr lang="pt-BR" sz="2400" b="1" dirty="0" smtClean="0">
                <a:solidFill>
                  <a:srgbClr val="003399"/>
                </a:solidFill>
              </a:rPr>
              <a:t>Reservatório – homem</a:t>
            </a:r>
          </a:p>
          <a:p>
            <a:pPr eaLnBrk="1" hangingPunct="1"/>
            <a:r>
              <a:rPr lang="pt-BR" sz="2000" dirty="0" smtClean="0"/>
              <a:t>Sarampo com quase todos os casos clínicos. </a:t>
            </a:r>
          </a:p>
          <a:p>
            <a:pPr eaLnBrk="1" hangingPunct="1"/>
            <a:r>
              <a:rPr lang="pt-BR" sz="2000" dirty="0" smtClean="0"/>
              <a:t>Rubéola com quase todos os casos </a:t>
            </a:r>
            <a:r>
              <a:rPr lang="pt-BR" sz="2000" dirty="0" err="1" smtClean="0"/>
              <a:t>subclínicos</a:t>
            </a:r>
            <a:r>
              <a:rPr lang="pt-BR" sz="2000" dirty="0" smtClean="0"/>
              <a:t>.</a:t>
            </a:r>
          </a:p>
          <a:p>
            <a:pPr eaLnBrk="1" hangingPunct="1"/>
            <a:r>
              <a:rPr lang="pt-BR" sz="2000" dirty="0" smtClean="0"/>
              <a:t>Maior incidência no inverno.</a:t>
            </a:r>
          </a:p>
          <a:p>
            <a:pPr eaLnBrk="1" hangingPunct="1">
              <a:buNone/>
            </a:pPr>
            <a:r>
              <a:rPr lang="pt-BR" sz="2000" dirty="0" smtClean="0"/>
              <a:t>Ambas </a:t>
            </a:r>
            <a:r>
              <a:rPr lang="pt-BR" sz="2000" dirty="0" err="1" smtClean="0"/>
              <a:t>preveníveis</a:t>
            </a:r>
            <a:r>
              <a:rPr lang="pt-BR" sz="2000" dirty="0" smtClean="0"/>
              <a:t> por vacinas.</a:t>
            </a:r>
          </a:p>
        </p:txBody>
      </p:sp>
      <p:pic>
        <p:nvPicPr>
          <p:cNvPr id="4109" name="Picture 13" descr="H:\Imagens\ice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25" y="4365104"/>
            <a:ext cx="175418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Diagram 22"/>
          <p:cNvGrpSpPr>
            <a:grpSpLocks noChangeAspect="1"/>
          </p:cNvGrpSpPr>
          <p:nvPr/>
        </p:nvGrpSpPr>
        <p:grpSpPr bwMode="auto">
          <a:xfrm>
            <a:off x="5380785" y="1776818"/>
            <a:ext cx="3016419" cy="1864643"/>
            <a:chOff x="295" y="1026"/>
            <a:chExt cx="2048" cy="1266"/>
          </a:xfrm>
        </p:grpSpPr>
        <p:graphicFrame>
          <p:nvGraphicFramePr>
            <p:cNvPr id="14" name="Diagrama 13"/>
            <p:cNvGraphicFramePr/>
            <p:nvPr>
              <p:extLst>
                <p:ext uri="{D42A27DB-BD31-4B8C-83A1-F6EECF244321}">
                  <p14:modId xmlns:p14="http://schemas.microsoft.com/office/powerpoint/2010/main" val="2606639994"/>
                </p:ext>
              </p:extLst>
            </p:nvPr>
          </p:nvGraphicFramePr>
          <p:xfrm>
            <a:off x="855" y="1029"/>
            <a:ext cx="1488" cy="126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295" y="1026"/>
              <a:ext cx="952" cy="4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Sarampo</a:t>
              </a:r>
            </a:p>
          </p:txBody>
        </p:sp>
      </p:grpSp>
      <p:grpSp>
        <p:nvGrpSpPr>
          <p:cNvPr id="20" name="Diagram 22"/>
          <p:cNvGrpSpPr>
            <a:grpSpLocks noChangeAspect="1"/>
          </p:cNvGrpSpPr>
          <p:nvPr/>
        </p:nvGrpSpPr>
        <p:grpSpPr bwMode="auto">
          <a:xfrm>
            <a:off x="5220072" y="4509120"/>
            <a:ext cx="3016419" cy="1864643"/>
            <a:chOff x="295" y="1026"/>
            <a:chExt cx="2048" cy="1266"/>
          </a:xfrm>
        </p:grpSpPr>
        <p:graphicFrame>
          <p:nvGraphicFramePr>
            <p:cNvPr id="21" name="Diagrama 20"/>
            <p:cNvGraphicFramePr/>
            <p:nvPr>
              <p:extLst>
                <p:ext uri="{D42A27DB-BD31-4B8C-83A1-F6EECF244321}">
                  <p14:modId xmlns:p14="http://schemas.microsoft.com/office/powerpoint/2010/main" val="95475746"/>
                </p:ext>
              </p:extLst>
            </p:nvPr>
          </p:nvGraphicFramePr>
          <p:xfrm>
            <a:off x="855" y="1029"/>
            <a:ext cx="1488" cy="126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295" y="1026"/>
              <a:ext cx="952" cy="4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Rubéola</a:t>
              </a:r>
            </a:p>
          </p:txBody>
        </p:sp>
      </p:grpSp>
      <p:cxnSp>
        <p:nvCxnSpPr>
          <p:cNvPr id="23" name="Conector reto 22"/>
          <p:cNvCxnSpPr/>
          <p:nvPr/>
        </p:nvCxnSpPr>
        <p:spPr>
          <a:xfrm>
            <a:off x="6660232" y="5013176"/>
            <a:ext cx="11521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5532636" y="3571428"/>
            <a:ext cx="3071812" cy="158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5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142859"/>
            <a:ext cx="8229600" cy="114300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400" dirty="0">
                <a:solidFill>
                  <a:srgbClr val="FFCC66"/>
                </a:solidFill>
              </a:rPr>
              <a:t/>
            </a:r>
            <a:br>
              <a:rPr lang="pt-BR" sz="2400" dirty="0">
                <a:solidFill>
                  <a:srgbClr val="FFCC66"/>
                </a:solidFill>
              </a:rPr>
            </a:br>
            <a:r>
              <a:rPr lang="pt-BR" sz="2400" dirty="0">
                <a:solidFill>
                  <a:srgbClr val="FFCC66"/>
                </a:solidFill>
              </a:rPr>
              <a:t/>
            </a:r>
            <a:br>
              <a:rPr lang="pt-BR" sz="2400" dirty="0">
                <a:solidFill>
                  <a:srgbClr val="FFCC66"/>
                </a:solidFill>
              </a:rPr>
            </a:br>
            <a:r>
              <a:rPr lang="pt-BR" sz="3600" dirty="0">
                <a:solidFill>
                  <a:srgbClr val="FFCC66"/>
                </a:solidFill>
              </a:rPr>
              <a:t>Estrutura epidemiológica</a:t>
            </a:r>
            <a:br>
              <a:rPr lang="pt-BR" sz="3600" dirty="0">
                <a:solidFill>
                  <a:srgbClr val="FFCC66"/>
                </a:solidFill>
              </a:rPr>
            </a:b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109592" name="Rectangle 24"/>
          <p:cNvSpPr>
            <a:spLocks noGrp="1" noChangeArrowheads="1"/>
          </p:cNvSpPr>
          <p:nvPr>
            <p:ph type="body" sz="half" idx="3"/>
          </p:nvPr>
        </p:nvSpPr>
        <p:spPr>
          <a:xfrm>
            <a:off x="3419872" y="1268760"/>
            <a:ext cx="5724128" cy="540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sz="2200" b="1" dirty="0">
                <a:solidFill>
                  <a:srgbClr val="003399"/>
                </a:solidFill>
              </a:rPr>
              <a:t>Infecções transmitidas por </a:t>
            </a:r>
            <a:r>
              <a:rPr lang="pt-BR" sz="2200" b="1" dirty="0" smtClean="0">
                <a:solidFill>
                  <a:srgbClr val="003399"/>
                </a:solidFill>
              </a:rPr>
              <a:t>via oral fecal</a:t>
            </a:r>
          </a:p>
          <a:p>
            <a:pPr eaLnBrk="1" fontAlgn="auto" hangingPunct="1">
              <a:lnSpc>
                <a:spcPts val="2800"/>
              </a:lnSpc>
              <a:spcAft>
                <a:spcPts val="0"/>
              </a:spcAft>
              <a:buNone/>
              <a:defRPr/>
            </a:pPr>
            <a:r>
              <a:rPr lang="pt-BR" sz="2200" b="1" dirty="0" smtClean="0">
                <a:solidFill>
                  <a:srgbClr val="003399"/>
                </a:solidFill>
              </a:rPr>
              <a:t>Reservatório </a:t>
            </a:r>
            <a:r>
              <a:rPr lang="pt-BR" sz="2200" b="1" dirty="0">
                <a:solidFill>
                  <a:srgbClr val="003399"/>
                </a:solidFill>
              </a:rPr>
              <a:t>– </a:t>
            </a:r>
            <a:r>
              <a:rPr lang="pt-BR" sz="2200" b="1" dirty="0" smtClean="0">
                <a:solidFill>
                  <a:srgbClr val="003399"/>
                </a:solidFill>
              </a:rPr>
              <a:t>homem</a:t>
            </a:r>
          </a:p>
          <a:p>
            <a:pPr eaLnBrk="1" fontAlgn="auto" hangingPunct="1">
              <a:lnSpc>
                <a:spcPts val="2800"/>
              </a:lnSpc>
              <a:spcAft>
                <a:spcPts val="0"/>
              </a:spcAft>
              <a:buNone/>
              <a:defRPr/>
            </a:pPr>
            <a:endParaRPr lang="pt-BR" sz="2200" b="1" dirty="0">
              <a:solidFill>
                <a:srgbClr val="003399"/>
              </a:solidFill>
            </a:endParaRPr>
          </a:p>
          <a:p>
            <a:pPr eaLnBrk="1" fontAlgn="auto" hangingPunct="1">
              <a:lnSpc>
                <a:spcPts val="2800"/>
              </a:lnSpc>
              <a:spcAft>
                <a:spcPts val="0"/>
              </a:spcAft>
              <a:defRPr/>
            </a:pPr>
            <a:r>
              <a:rPr lang="pt-BR" sz="2200" dirty="0"/>
              <a:t>Poliomielite com quase todos os casos </a:t>
            </a:r>
            <a:r>
              <a:rPr lang="pt-BR" sz="2200" dirty="0" smtClean="0"/>
              <a:t>sub clínicos. </a:t>
            </a:r>
            <a:endParaRPr lang="pt-BR" sz="2200" dirty="0"/>
          </a:p>
          <a:p>
            <a:pPr eaLnBrk="1" fontAlgn="auto" hangingPunct="1">
              <a:lnSpc>
                <a:spcPts val="2800"/>
              </a:lnSpc>
              <a:spcAft>
                <a:spcPts val="0"/>
              </a:spcAft>
              <a:defRPr/>
            </a:pPr>
            <a:r>
              <a:rPr lang="pt-BR" sz="2200" dirty="0"/>
              <a:t>Passível de controle por </a:t>
            </a:r>
            <a:r>
              <a:rPr lang="pt-BR" sz="2200" dirty="0" smtClean="0"/>
              <a:t>vacinação.</a:t>
            </a:r>
            <a:endParaRPr lang="pt-BR" sz="2200" dirty="0"/>
          </a:p>
          <a:p>
            <a:pPr eaLnBrk="1" fontAlgn="auto" hangingPunct="1">
              <a:lnSpc>
                <a:spcPts val="2800"/>
              </a:lnSpc>
              <a:spcAft>
                <a:spcPts val="0"/>
              </a:spcAft>
              <a:defRPr/>
            </a:pPr>
            <a:endParaRPr lang="pt-BR" sz="2200" dirty="0"/>
          </a:p>
          <a:p>
            <a:pPr eaLnBrk="1" fontAlgn="auto" hangingPunct="1">
              <a:lnSpc>
                <a:spcPts val="2800"/>
              </a:lnSpc>
              <a:spcAft>
                <a:spcPts val="0"/>
              </a:spcAft>
              <a:defRPr/>
            </a:pPr>
            <a:r>
              <a:rPr lang="pt-BR" sz="2200" dirty="0"/>
              <a:t>Febre tifóide  com quase todos os </a:t>
            </a:r>
            <a:r>
              <a:rPr lang="pt-BR" sz="2200" dirty="0" smtClean="0"/>
              <a:t>casos </a:t>
            </a:r>
            <a:r>
              <a:rPr lang="pt-BR" sz="2200" dirty="0"/>
              <a:t>clínicos, cursa de forma aguda, mas pode evoluir com portadores </a:t>
            </a:r>
            <a:r>
              <a:rPr lang="pt-BR" sz="2200" dirty="0" smtClean="0"/>
              <a:t>são.</a:t>
            </a:r>
            <a:endParaRPr lang="pt-BR" sz="2200" dirty="0"/>
          </a:p>
          <a:p>
            <a:pPr eaLnBrk="1" fontAlgn="auto" hangingPunct="1">
              <a:lnSpc>
                <a:spcPts val="2800"/>
              </a:lnSpc>
              <a:spcAft>
                <a:spcPts val="0"/>
              </a:spcAft>
              <a:defRPr/>
            </a:pPr>
            <a:r>
              <a:rPr lang="pt-BR" sz="2200" dirty="0"/>
              <a:t>Vacina com eficácia </a:t>
            </a:r>
            <a:r>
              <a:rPr lang="pt-BR" sz="2200" dirty="0" smtClean="0"/>
              <a:t>média.</a:t>
            </a:r>
            <a:endParaRPr lang="pt-BR" sz="2200" dirty="0"/>
          </a:p>
          <a:p>
            <a:pPr eaLnBrk="1" fontAlgn="auto" hangingPunct="1">
              <a:lnSpc>
                <a:spcPts val="2800"/>
              </a:lnSpc>
              <a:spcAft>
                <a:spcPts val="0"/>
              </a:spcAft>
              <a:defRPr/>
            </a:pPr>
            <a:r>
              <a:rPr lang="pt-BR" sz="2200" dirty="0"/>
              <a:t>Passível de controle por saneamento </a:t>
            </a:r>
            <a:r>
              <a:rPr lang="pt-BR" sz="2200" dirty="0" smtClean="0"/>
              <a:t>básico.</a:t>
            </a:r>
            <a:endParaRPr lang="pt-BR" sz="2200" dirty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200" dirty="0"/>
          </a:p>
        </p:txBody>
      </p:sp>
      <p:grpSp>
        <p:nvGrpSpPr>
          <p:cNvPr id="18" name="Diagram 22"/>
          <p:cNvGrpSpPr>
            <a:grpSpLocks noChangeAspect="1"/>
          </p:cNvGrpSpPr>
          <p:nvPr/>
        </p:nvGrpSpPr>
        <p:grpSpPr bwMode="auto">
          <a:xfrm>
            <a:off x="323528" y="1563077"/>
            <a:ext cx="3016419" cy="1925984"/>
            <a:chOff x="295" y="1026"/>
            <a:chExt cx="2048" cy="1266"/>
          </a:xfrm>
        </p:grpSpPr>
        <p:graphicFrame>
          <p:nvGraphicFramePr>
            <p:cNvPr id="19" name="Diagrama 18"/>
            <p:cNvGraphicFramePr/>
            <p:nvPr>
              <p:extLst>
                <p:ext uri="{D42A27DB-BD31-4B8C-83A1-F6EECF244321}">
                  <p14:modId xmlns:p14="http://schemas.microsoft.com/office/powerpoint/2010/main" val="452076078"/>
                </p:ext>
              </p:extLst>
            </p:nvPr>
          </p:nvGraphicFramePr>
          <p:xfrm>
            <a:off x="855" y="1029"/>
            <a:ext cx="1488" cy="126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295" y="1026"/>
              <a:ext cx="952" cy="4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800" dirty="0" smtClean="0">
                  <a:latin typeface="Arial" pitchFamily="34" charset="0"/>
                </a:rPr>
                <a:t>Poliomielite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" name="Diagram 22"/>
          <p:cNvGrpSpPr>
            <a:grpSpLocks noChangeAspect="1"/>
          </p:cNvGrpSpPr>
          <p:nvPr/>
        </p:nvGrpSpPr>
        <p:grpSpPr bwMode="auto">
          <a:xfrm>
            <a:off x="179512" y="4233550"/>
            <a:ext cx="2966342" cy="1860224"/>
            <a:chOff x="295" y="2694"/>
            <a:chExt cx="2014" cy="1263"/>
          </a:xfrm>
        </p:grpSpPr>
        <p:graphicFrame>
          <p:nvGraphicFramePr>
            <p:cNvPr id="24" name="Diagrama 23"/>
            <p:cNvGraphicFramePr/>
            <p:nvPr>
              <p:extLst>
                <p:ext uri="{D42A27DB-BD31-4B8C-83A1-F6EECF244321}">
                  <p14:modId xmlns:p14="http://schemas.microsoft.com/office/powerpoint/2010/main" val="2241618605"/>
                </p:ext>
              </p:extLst>
            </p:nvPr>
          </p:nvGraphicFramePr>
          <p:xfrm>
            <a:off x="821" y="2694"/>
            <a:ext cx="1488" cy="126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95" y="2734"/>
              <a:ext cx="952" cy="4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800" dirty="0" smtClean="0">
                  <a:latin typeface="Arial" pitchFamily="34" charset="0"/>
                </a:rPr>
                <a:t>Febre </a:t>
              </a:r>
              <a:r>
                <a:rPr lang="pt-BR" sz="1800" dirty="0" err="1" smtClean="0">
                  <a:latin typeface="Arial" pitchFamily="34" charset="0"/>
                </a:rPr>
                <a:t>tifóide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26" name="Conector reto 25"/>
          <p:cNvCxnSpPr/>
          <p:nvPr/>
        </p:nvCxnSpPr>
        <p:spPr>
          <a:xfrm>
            <a:off x="1835696" y="1772816"/>
            <a:ext cx="79208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827584" y="5877272"/>
            <a:ext cx="230425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6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dirty="0">
                <a:solidFill>
                  <a:srgbClr val="FFCC66"/>
                </a:solidFill>
              </a:rPr>
              <a:t>Estrutura epidemiológica</a:t>
            </a:r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860033" y="836713"/>
            <a:ext cx="4176018" cy="5806976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sz="2200" b="1" dirty="0" smtClean="0">
                <a:solidFill>
                  <a:srgbClr val="003399"/>
                </a:solidFill>
              </a:rPr>
              <a:t>Infecções transmitidas por</a:t>
            </a:r>
            <a:r>
              <a:rPr lang="pt-BR" sz="2000" b="1" dirty="0" smtClean="0"/>
              <a:t> </a:t>
            </a:r>
            <a:r>
              <a:rPr lang="pt-BR" sz="2000" b="1" dirty="0" smtClean="0">
                <a:solidFill>
                  <a:srgbClr val="003399"/>
                </a:solidFill>
              </a:rPr>
              <a:t>Introdução em tecido muscular ou na corrente sanguínea pela picada de insetos</a:t>
            </a:r>
            <a:endParaRPr lang="pt-BR" sz="2200" b="1" dirty="0" smtClean="0">
              <a:solidFill>
                <a:srgbClr val="003399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200" dirty="0" smtClean="0"/>
              <a:t>Infecção </a:t>
            </a:r>
            <a:r>
              <a:rPr lang="pt-BR" sz="2200" dirty="0"/>
              <a:t>pelo vírus da febre amarela transmitida por vetor </a:t>
            </a:r>
            <a:r>
              <a:rPr lang="pt-BR" sz="2200" i="1" u="sng" dirty="0" err="1"/>
              <a:t>Haemagogus</a:t>
            </a:r>
            <a:r>
              <a:rPr lang="pt-BR" sz="2200" u="sng" dirty="0"/>
              <a:t> </a:t>
            </a:r>
            <a:r>
              <a:rPr lang="pt-BR" sz="2200" dirty="0"/>
              <a:t>com </a:t>
            </a:r>
            <a:r>
              <a:rPr lang="pt-BR" sz="2200" b="1" dirty="0">
                <a:solidFill>
                  <a:srgbClr val="003399"/>
                </a:solidFill>
              </a:rPr>
              <a:t>reservatório </a:t>
            </a:r>
            <a:r>
              <a:rPr lang="pt-BR" sz="2200" b="1" dirty="0" smtClean="0">
                <a:solidFill>
                  <a:srgbClr val="003399"/>
                </a:solidFill>
              </a:rPr>
              <a:t>primatas não humanos </a:t>
            </a:r>
            <a:r>
              <a:rPr lang="pt-BR" sz="2200" b="1" dirty="0" smtClean="0"/>
              <a:t> </a:t>
            </a:r>
            <a:r>
              <a:rPr lang="pt-BR" sz="2200" dirty="0" smtClean="0"/>
              <a:t>no ciclo silvestre.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sz="2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200" dirty="0"/>
              <a:t>Passível de controle com vacinação de pessoas que </a:t>
            </a:r>
            <a:r>
              <a:rPr lang="pt-BR" sz="2200" dirty="0" smtClean="0"/>
              <a:t>vivem ou se </a:t>
            </a:r>
            <a:r>
              <a:rPr lang="pt-BR" sz="2200" dirty="0"/>
              <a:t>dirigirem para zonas </a:t>
            </a:r>
            <a:r>
              <a:rPr lang="pt-BR" sz="2200" dirty="0" smtClean="0"/>
              <a:t>endêmicas.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sz="2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200" dirty="0"/>
              <a:t>Pode também ser </a:t>
            </a:r>
            <a:r>
              <a:rPr lang="pt-BR" sz="2200" dirty="0" smtClean="0"/>
              <a:t>transmitida pelo </a:t>
            </a:r>
            <a:r>
              <a:rPr lang="pt-BR" sz="2200" b="1" dirty="0" smtClean="0">
                <a:solidFill>
                  <a:srgbClr val="003399"/>
                </a:solidFill>
              </a:rPr>
              <a:t>vetor</a:t>
            </a:r>
            <a:r>
              <a:rPr lang="pt-BR" sz="2200" dirty="0" smtClean="0"/>
              <a:t> </a:t>
            </a:r>
            <a:r>
              <a:rPr lang="pt-BR" sz="2200" i="1" u="sng" dirty="0"/>
              <a:t>Aedes </a:t>
            </a:r>
            <a:r>
              <a:rPr lang="pt-BR" sz="2200" i="1" u="sng" dirty="0" err="1"/>
              <a:t>aegypti</a:t>
            </a:r>
            <a:r>
              <a:rPr lang="pt-BR" sz="2200" u="sng" dirty="0"/>
              <a:t> </a:t>
            </a:r>
            <a:r>
              <a:rPr lang="pt-BR" sz="2200" dirty="0" smtClean="0"/>
              <a:t>no ciclo urbano.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sz="2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200" dirty="0"/>
              <a:t>Infecção pelo vírus da dengue transmitido </a:t>
            </a:r>
            <a:r>
              <a:rPr lang="pt-BR" sz="2200" dirty="0" smtClean="0"/>
              <a:t>pelo</a:t>
            </a:r>
            <a:r>
              <a:rPr lang="pt-BR" sz="2200" b="1" dirty="0" smtClean="0">
                <a:solidFill>
                  <a:srgbClr val="003399"/>
                </a:solidFill>
              </a:rPr>
              <a:t> vetor</a:t>
            </a:r>
            <a:r>
              <a:rPr lang="pt-BR" sz="2200" dirty="0" smtClean="0"/>
              <a:t> </a:t>
            </a:r>
            <a:r>
              <a:rPr lang="pt-BR" sz="2200" i="1" u="sng" dirty="0"/>
              <a:t>Aedes </a:t>
            </a:r>
            <a:r>
              <a:rPr lang="pt-BR" sz="2200" i="1" u="sng" dirty="0" err="1" smtClean="0"/>
              <a:t>aegypti</a:t>
            </a:r>
            <a:r>
              <a:rPr lang="pt-BR" sz="2200" i="1" dirty="0" smtClean="0"/>
              <a:t>.</a:t>
            </a:r>
            <a:endParaRPr lang="pt-BR" sz="2200" i="1" dirty="0"/>
          </a:p>
        </p:txBody>
      </p:sp>
      <p:sp>
        <p:nvSpPr>
          <p:cNvPr id="6164" name="Rectangle 35"/>
          <p:cNvSpPr>
            <a:spLocks noChangeArrowheads="1"/>
          </p:cNvSpPr>
          <p:nvPr/>
        </p:nvSpPr>
        <p:spPr bwMode="auto">
          <a:xfrm>
            <a:off x="92075" y="1000125"/>
            <a:ext cx="1979613" cy="785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/>
              <a:t>Febre amarela </a:t>
            </a:r>
          </a:p>
          <a:p>
            <a:pPr algn="ctr"/>
            <a:r>
              <a:rPr lang="pt-BR"/>
              <a:t>silvestre</a:t>
            </a:r>
          </a:p>
        </p:txBody>
      </p:sp>
      <p:sp>
        <p:nvSpPr>
          <p:cNvPr id="6165" name="Rectangle 38"/>
          <p:cNvSpPr>
            <a:spLocks noChangeArrowheads="1"/>
          </p:cNvSpPr>
          <p:nvPr/>
        </p:nvSpPr>
        <p:spPr bwMode="auto">
          <a:xfrm>
            <a:off x="93663" y="3429000"/>
            <a:ext cx="176371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/>
              <a:t>Febre amarela </a:t>
            </a:r>
          </a:p>
          <a:p>
            <a:pPr algn="ctr"/>
            <a:r>
              <a:rPr lang="pt-BR"/>
              <a:t>urbana  </a:t>
            </a:r>
          </a:p>
        </p:txBody>
      </p:sp>
      <p:sp>
        <p:nvSpPr>
          <p:cNvPr id="6166" name="Rectangle 41"/>
          <p:cNvSpPr>
            <a:spLocks noChangeArrowheads="1"/>
          </p:cNvSpPr>
          <p:nvPr/>
        </p:nvSpPr>
        <p:spPr bwMode="auto">
          <a:xfrm>
            <a:off x="3203575" y="3644900"/>
            <a:ext cx="16557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/>
              <a:t>Dengue</a:t>
            </a:r>
          </a:p>
        </p:txBody>
      </p:sp>
      <p:grpSp>
        <p:nvGrpSpPr>
          <p:cNvPr id="8" name="Diagram 2"/>
          <p:cNvGrpSpPr>
            <a:grpSpLocks noChangeAspect="1"/>
          </p:cNvGrpSpPr>
          <p:nvPr/>
        </p:nvGrpSpPr>
        <p:grpSpPr bwMode="auto">
          <a:xfrm>
            <a:off x="2306638" y="1341438"/>
            <a:ext cx="1905000" cy="2030412"/>
            <a:chOff x="944" y="1086"/>
            <a:chExt cx="1200" cy="1279"/>
          </a:xfrm>
        </p:grpSpPr>
        <p:sp>
          <p:nvSpPr>
            <p:cNvPr id="9" name="_s9220"/>
            <p:cNvSpPr>
              <a:spLocks noChangeArrowheads="1" noTextEdit="1"/>
            </p:cNvSpPr>
            <p:nvPr/>
          </p:nvSpPr>
          <p:spPr bwMode="auto">
            <a:xfrm>
              <a:off x="959" y="1128"/>
              <a:ext cx="1158" cy="1157"/>
            </a:xfrm>
            <a:custGeom>
              <a:avLst/>
              <a:gdLst>
                <a:gd name="G0" fmla="+- 7200 0 0"/>
                <a:gd name="G1" fmla="+- 15728640 0 0"/>
                <a:gd name="G2" fmla="+- 0 0 15728640"/>
                <a:gd name="T0" fmla="*/ 0 256 1"/>
                <a:gd name="T1" fmla="*/ 180 256 1"/>
                <a:gd name="G3" fmla="+- 15728640 T0 T1"/>
                <a:gd name="T2" fmla="*/ 0 256 1"/>
                <a:gd name="T3" fmla="*/ 90 256 1"/>
                <a:gd name="G4" fmla="+- 15728640 T2 T3"/>
                <a:gd name="G5" fmla="*/ G4 2 1"/>
                <a:gd name="T4" fmla="*/ 90 256 1"/>
                <a:gd name="T5" fmla="*/ 0 256 1"/>
                <a:gd name="G6" fmla="+- 15728640 T4 T5"/>
                <a:gd name="G7" fmla="*/ G6 2 1"/>
                <a:gd name="G8" fmla="abs 1572864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200"/>
                <a:gd name="G18" fmla="*/ 7200 1 2"/>
                <a:gd name="G19" fmla="+- G18 5400 0"/>
                <a:gd name="G20" fmla="cos G19 15728640"/>
                <a:gd name="G21" fmla="sin G19 15728640"/>
                <a:gd name="G22" fmla="+- G20 10800 0"/>
                <a:gd name="G23" fmla="+- G21 10800 0"/>
                <a:gd name="G24" fmla="+- 10800 0 G20"/>
                <a:gd name="G25" fmla="+- 7200 10800 0"/>
                <a:gd name="G26" fmla="?: G9 G17 G25"/>
                <a:gd name="G27" fmla="?: G9 0 21600"/>
                <a:gd name="G28" fmla="cos 10800 15728640"/>
                <a:gd name="G29" fmla="sin 10800 15728640"/>
                <a:gd name="G30" fmla="sin 7200 15728640"/>
                <a:gd name="G31" fmla="+- G28 10800 0"/>
                <a:gd name="G32" fmla="+- G29 10800 0"/>
                <a:gd name="G33" fmla="+- G30 10800 0"/>
                <a:gd name="G34" fmla="?: G4 0 G31"/>
                <a:gd name="G35" fmla="?: 15728640 G34 0"/>
                <a:gd name="G36" fmla="?: G6 G35 G31"/>
                <a:gd name="G37" fmla="+- 21600 0 G36"/>
                <a:gd name="G38" fmla="?: G4 0 G33"/>
                <a:gd name="G39" fmla="?: 1572864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299 w 21600"/>
                <a:gd name="T15" fmla="*/ 3005 h 21600"/>
                <a:gd name="T16" fmla="*/ 10800 w 21600"/>
                <a:gd name="T17" fmla="*/ 3600 h 21600"/>
                <a:gd name="T18" fmla="*/ 15301 w 21600"/>
                <a:gd name="T19" fmla="*/ 300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199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600"/>
                    <a:pt x="13305" y="3932"/>
                    <a:pt x="14399" y="4564"/>
                  </a:cubicBezTo>
                  <a:lnTo>
                    <a:pt x="16200" y="1446"/>
                  </a:lnTo>
                  <a:cubicBezTo>
                    <a:pt x="14558" y="499"/>
                    <a:pt x="12695" y="0"/>
                    <a:pt x="10800" y="0"/>
                  </a:cubicBezTo>
                  <a:cubicBezTo>
                    <a:pt x="8904" y="0"/>
                    <a:pt x="7041" y="499"/>
                    <a:pt x="5400" y="144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_s9221"/>
            <p:cNvSpPr>
              <a:spLocks noChangeArrowheads="1" noTextEdit="1"/>
            </p:cNvSpPr>
            <p:nvPr/>
          </p:nvSpPr>
          <p:spPr bwMode="auto">
            <a:xfrm rot="7200000">
              <a:off x="959" y="1128"/>
              <a:ext cx="1157" cy="1158"/>
            </a:xfrm>
            <a:custGeom>
              <a:avLst/>
              <a:gdLst>
                <a:gd name="G0" fmla="+- 7200 0 0"/>
                <a:gd name="G1" fmla="+- 15728640 0 0"/>
                <a:gd name="G2" fmla="+- 0 0 15728640"/>
                <a:gd name="T0" fmla="*/ 0 256 1"/>
                <a:gd name="T1" fmla="*/ 180 256 1"/>
                <a:gd name="G3" fmla="+- 15728640 T0 T1"/>
                <a:gd name="T2" fmla="*/ 0 256 1"/>
                <a:gd name="T3" fmla="*/ 90 256 1"/>
                <a:gd name="G4" fmla="+- 15728640 T2 T3"/>
                <a:gd name="G5" fmla="*/ G4 2 1"/>
                <a:gd name="T4" fmla="*/ 90 256 1"/>
                <a:gd name="T5" fmla="*/ 0 256 1"/>
                <a:gd name="G6" fmla="+- 15728640 T4 T5"/>
                <a:gd name="G7" fmla="*/ G6 2 1"/>
                <a:gd name="G8" fmla="abs 1572864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200"/>
                <a:gd name="G18" fmla="*/ 7200 1 2"/>
                <a:gd name="G19" fmla="+- G18 5400 0"/>
                <a:gd name="G20" fmla="cos G19 15728640"/>
                <a:gd name="G21" fmla="sin G19 15728640"/>
                <a:gd name="G22" fmla="+- G20 10800 0"/>
                <a:gd name="G23" fmla="+- G21 10800 0"/>
                <a:gd name="G24" fmla="+- 10800 0 G20"/>
                <a:gd name="G25" fmla="+- 7200 10800 0"/>
                <a:gd name="G26" fmla="?: G9 G17 G25"/>
                <a:gd name="G27" fmla="?: G9 0 21600"/>
                <a:gd name="G28" fmla="cos 10800 15728640"/>
                <a:gd name="G29" fmla="sin 10800 15728640"/>
                <a:gd name="G30" fmla="sin 7200 15728640"/>
                <a:gd name="G31" fmla="+- G28 10800 0"/>
                <a:gd name="G32" fmla="+- G29 10800 0"/>
                <a:gd name="G33" fmla="+- G30 10800 0"/>
                <a:gd name="G34" fmla="?: G4 0 G31"/>
                <a:gd name="G35" fmla="?: 15728640 G34 0"/>
                <a:gd name="G36" fmla="?: G6 G35 G31"/>
                <a:gd name="G37" fmla="+- 21600 0 G36"/>
                <a:gd name="G38" fmla="?: G4 0 G33"/>
                <a:gd name="G39" fmla="?: 1572864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299 w 21600"/>
                <a:gd name="T15" fmla="*/ 3005 h 21600"/>
                <a:gd name="T16" fmla="*/ 10800 w 21600"/>
                <a:gd name="T17" fmla="*/ 3600 h 21600"/>
                <a:gd name="T18" fmla="*/ 15301 w 21600"/>
                <a:gd name="T19" fmla="*/ 300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199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600"/>
                    <a:pt x="13305" y="3932"/>
                    <a:pt x="14399" y="4564"/>
                  </a:cubicBezTo>
                  <a:lnTo>
                    <a:pt x="16200" y="1446"/>
                  </a:lnTo>
                  <a:cubicBezTo>
                    <a:pt x="14558" y="499"/>
                    <a:pt x="12695" y="0"/>
                    <a:pt x="10800" y="0"/>
                  </a:cubicBezTo>
                  <a:cubicBezTo>
                    <a:pt x="8904" y="0"/>
                    <a:pt x="7041" y="499"/>
                    <a:pt x="5400" y="144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_s9222"/>
            <p:cNvSpPr>
              <a:spLocks noChangeArrowheads="1" noTextEdit="1"/>
            </p:cNvSpPr>
            <p:nvPr/>
          </p:nvSpPr>
          <p:spPr bwMode="auto">
            <a:xfrm rot="14400000">
              <a:off x="959" y="1128"/>
              <a:ext cx="1157" cy="1158"/>
            </a:xfrm>
            <a:custGeom>
              <a:avLst/>
              <a:gdLst>
                <a:gd name="G0" fmla="+- 7200 0 0"/>
                <a:gd name="G1" fmla="+- 15728640 0 0"/>
                <a:gd name="G2" fmla="+- 0 0 15728640"/>
                <a:gd name="T0" fmla="*/ 0 256 1"/>
                <a:gd name="T1" fmla="*/ 180 256 1"/>
                <a:gd name="G3" fmla="+- 15728640 T0 T1"/>
                <a:gd name="T2" fmla="*/ 0 256 1"/>
                <a:gd name="T3" fmla="*/ 90 256 1"/>
                <a:gd name="G4" fmla="+- 15728640 T2 T3"/>
                <a:gd name="G5" fmla="*/ G4 2 1"/>
                <a:gd name="T4" fmla="*/ 90 256 1"/>
                <a:gd name="T5" fmla="*/ 0 256 1"/>
                <a:gd name="G6" fmla="+- 15728640 T4 T5"/>
                <a:gd name="G7" fmla="*/ G6 2 1"/>
                <a:gd name="G8" fmla="abs 1572864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200"/>
                <a:gd name="G18" fmla="*/ 7200 1 2"/>
                <a:gd name="G19" fmla="+- G18 5400 0"/>
                <a:gd name="G20" fmla="cos G19 15728640"/>
                <a:gd name="G21" fmla="sin G19 15728640"/>
                <a:gd name="G22" fmla="+- G20 10800 0"/>
                <a:gd name="G23" fmla="+- G21 10800 0"/>
                <a:gd name="G24" fmla="+- 10800 0 G20"/>
                <a:gd name="G25" fmla="+- 7200 10800 0"/>
                <a:gd name="G26" fmla="?: G9 G17 G25"/>
                <a:gd name="G27" fmla="?: G9 0 21600"/>
                <a:gd name="G28" fmla="cos 10800 15728640"/>
                <a:gd name="G29" fmla="sin 10800 15728640"/>
                <a:gd name="G30" fmla="sin 7200 15728640"/>
                <a:gd name="G31" fmla="+- G28 10800 0"/>
                <a:gd name="G32" fmla="+- G29 10800 0"/>
                <a:gd name="G33" fmla="+- G30 10800 0"/>
                <a:gd name="G34" fmla="?: G4 0 G31"/>
                <a:gd name="G35" fmla="?: 15728640 G34 0"/>
                <a:gd name="G36" fmla="?: G6 G35 G31"/>
                <a:gd name="G37" fmla="+- 21600 0 G36"/>
                <a:gd name="G38" fmla="?: G4 0 G33"/>
                <a:gd name="G39" fmla="?: 1572864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299 w 21600"/>
                <a:gd name="T15" fmla="*/ 3005 h 21600"/>
                <a:gd name="T16" fmla="*/ 10800 w 21600"/>
                <a:gd name="T17" fmla="*/ 3600 h 21600"/>
                <a:gd name="T18" fmla="*/ 15301 w 21600"/>
                <a:gd name="T19" fmla="*/ 300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199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600"/>
                    <a:pt x="13305" y="3932"/>
                    <a:pt x="14399" y="4564"/>
                  </a:cubicBezTo>
                  <a:lnTo>
                    <a:pt x="16200" y="1446"/>
                  </a:lnTo>
                  <a:cubicBezTo>
                    <a:pt x="14558" y="499"/>
                    <a:pt x="12695" y="0"/>
                    <a:pt x="10800" y="0"/>
                  </a:cubicBezTo>
                  <a:cubicBezTo>
                    <a:pt x="8904" y="0"/>
                    <a:pt x="7041" y="499"/>
                    <a:pt x="5400" y="144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_s9223"/>
            <p:cNvSpPr>
              <a:spLocks noChangeArrowheads="1"/>
            </p:cNvSpPr>
            <p:nvPr/>
          </p:nvSpPr>
          <p:spPr bwMode="auto">
            <a:xfrm>
              <a:off x="1791" y="1298"/>
              <a:ext cx="353" cy="35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53882" dir="18900000" algn="ctr" rotWithShape="0">
                <a:schemeClr val="accent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Vetor</a:t>
              </a:r>
            </a:p>
          </p:txBody>
        </p:sp>
        <p:sp>
          <p:nvSpPr>
            <p:cNvPr id="15" name="_s9224"/>
            <p:cNvSpPr>
              <a:spLocks noChangeArrowheads="1"/>
            </p:cNvSpPr>
            <p:nvPr/>
          </p:nvSpPr>
          <p:spPr bwMode="auto">
            <a:xfrm>
              <a:off x="1363" y="2012"/>
              <a:ext cx="353" cy="35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53882" dir="18900000" algn="ctr" rotWithShape="0">
                <a:schemeClr val="accent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R</a:t>
              </a:r>
              <a:r>
                <a:rPr kumimoji="0" lang="pt-BR" altLang="pt-BR" sz="10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eservatório</a:t>
              </a:r>
              <a:endParaRPr kumimoji="0" lang="pt-BR" alt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_s9225"/>
            <p:cNvSpPr>
              <a:spLocks noChangeArrowheads="1"/>
            </p:cNvSpPr>
            <p:nvPr/>
          </p:nvSpPr>
          <p:spPr bwMode="auto">
            <a:xfrm>
              <a:off x="944" y="1289"/>
              <a:ext cx="353" cy="35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53882" dir="18900000" algn="ctr" rotWithShape="0">
                <a:schemeClr val="accent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Homem</a:t>
              </a: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339" y="1162"/>
              <a:ext cx="362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Vírus</a:t>
              </a:r>
            </a:p>
          </p:txBody>
        </p:sp>
      </p:grpSp>
      <p:grpSp>
        <p:nvGrpSpPr>
          <p:cNvPr id="18" name="Diagram 11"/>
          <p:cNvGrpSpPr>
            <a:grpSpLocks noChangeAspect="1"/>
          </p:cNvGrpSpPr>
          <p:nvPr/>
        </p:nvGrpSpPr>
        <p:grpSpPr bwMode="auto">
          <a:xfrm>
            <a:off x="395288" y="4214813"/>
            <a:ext cx="4032250" cy="2160587"/>
            <a:chOff x="268" y="2461"/>
            <a:chExt cx="2540" cy="1361"/>
          </a:xfrm>
        </p:grpSpPr>
        <p:sp>
          <p:nvSpPr>
            <p:cNvPr id="19" name="_s9229"/>
            <p:cNvSpPr>
              <a:spLocks noChangeArrowheads="1" noTextEdit="1"/>
            </p:cNvSpPr>
            <p:nvPr/>
          </p:nvSpPr>
          <p:spPr bwMode="auto">
            <a:xfrm>
              <a:off x="975" y="2462"/>
              <a:ext cx="1158" cy="1157"/>
            </a:xfrm>
            <a:custGeom>
              <a:avLst/>
              <a:gdLst>
                <a:gd name="G0" fmla="+- 5400 0 0"/>
                <a:gd name="G1" fmla="+- 14745600 0 0"/>
                <a:gd name="G2" fmla="+- 0 0 14745600"/>
                <a:gd name="T0" fmla="*/ 0 256 1"/>
                <a:gd name="T1" fmla="*/ 180 256 1"/>
                <a:gd name="G3" fmla="+- 14745600 T0 T1"/>
                <a:gd name="T2" fmla="*/ 0 256 1"/>
                <a:gd name="T3" fmla="*/ 90 256 1"/>
                <a:gd name="G4" fmla="+- 14745600 T2 T3"/>
                <a:gd name="G5" fmla="*/ G4 2 1"/>
                <a:gd name="T4" fmla="*/ 90 256 1"/>
                <a:gd name="T5" fmla="*/ 0 256 1"/>
                <a:gd name="G6" fmla="+- 14745600 T4 T5"/>
                <a:gd name="G7" fmla="*/ G6 2 1"/>
                <a:gd name="G8" fmla="abs 147456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4745600"/>
                <a:gd name="G21" fmla="sin G19 1474560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4745600"/>
                <a:gd name="G29" fmla="sin 10800 14745600"/>
                <a:gd name="G30" fmla="sin 5400 14745600"/>
                <a:gd name="G31" fmla="+- G28 10800 0"/>
                <a:gd name="G32" fmla="+- G29 10800 0"/>
                <a:gd name="G33" fmla="+- G30 10800 0"/>
                <a:gd name="G34" fmla="?: G4 0 G31"/>
                <a:gd name="G35" fmla="?: 14745600 G34 0"/>
                <a:gd name="G36" fmla="?: G6 G35 G31"/>
                <a:gd name="G37" fmla="+- 21600 0 G36"/>
                <a:gd name="G38" fmla="?: G4 0 G33"/>
                <a:gd name="G39" fmla="?: 147456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072 w 21600"/>
                <a:gd name="T15" fmla="*/ 5072 h 21600"/>
                <a:gd name="T16" fmla="*/ 10800 w 21600"/>
                <a:gd name="T17" fmla="*/ 5400 h 21600"/>
                <a:gd name="T18" fmla="*/ 16528 w 21600"/>
                <a:gd name="T19" fmla="*/ 507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1" y="6981"/>
                  </a:moveTo>
                  <a:cubicBezTo>
                    <a:pt x="7994" y="5968"/>
                    <a:pt x="9367" y="5400"/>
                    <a:pt x="10799" y="5400"/>
                  </a:cubicBezTo>
                  <a:cubicBezTo>
                    <a:pt x="12232" y="5400"/>
                    <a:pt x="13605" y="5968"/>
                    <a:pt x="14618" y="6981"/>
                  </a:cubicBezTo>
                  <a:lnTo>
                    <a:pt x="18436" y="3163"/>
                  </a:lnTo>
                  <a:cubicBezTo>
                    <a:pt x="16411" y="1137"/>
                    <a:pt x="13664" y="0"/>
                    <a:pt x="10800" y="0"/>
                  </a:cubicBezTo>
                  <a:cubicBezTo>
                    <a:pt x="7935" y="0"/>
                    <a:pt x="5188" y="1137"/>
                    <a:pt x="3163" y="316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_s9230"/>
            <p:cNvSpPr>
              <a:spLocks noChangeArrowheads="1" noTextEdit="1"/>
            </p:cNvSpPr>
            <p:nvPr/>
          </p:nvSpPr>
          <p:spPr bwMode="auto">
            <a:xfrm rot="10800000">
              <a:off x="959" y="2563"/>
              <a:ext cx="1158" cy="1157"/>
            </a:xfrm>
            <a:custGeom>
              <a:avLst/>
              <a:gdLst>
                <a:gd name="G0" fmla="+- 5400 0 0"/>
                <a:gd name="G1" fmla="+- 14745600 0 0"/>
                <a:gd name="G2" fmla="+- 0 0 14745600"/>
                <a:gd name="T0" fmla="*/ 0 256 1"/>
                <a:gd name="T1" fmla="*/ 180 256 1"/>
                <a:gd name="G3" fmla="+- 14745600 T0 T1"/>
                <a:gd name="T2" fmla="*/ 0 256 1"/>
                <a:gd name="T3" fmla="*/ 90 256 1"/>
                <a:gd name="G4" fmla="+- 14745600 T2 T3"/>
                <a:gd name="G5" fmla="*/ G4 2 1"/>
                <a:gd name="T4" fmla="*/ 90 256 1"/>
                <a:gd name="T5" fmla="*/ 0 256 1"/>
                <a:gd name="G6" fmla="+- 14745600 T4 T5"/>
                <a:gd name="G7" fmla="*/ G6 2 1"/>
                <a:gd name="G8" fmla="abs 147456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4745600"/>
                <a:gd name="G21" fmla="sin G19 1474560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4745600"/>
                <a:gd name="G29" fmla="sin 10800 14745600"/>
                <a:gd name="G30" fmla="sin 5400 14745600"/>
                <a:gd name="G31" fmla="+- G28 10800 0"/>
                <a:gd name="G32" fmla="+- G29 10800 0"/>
                <a:gd name="G33" fmla="+- G30 10800 0"/>
                <a:gd name="G34" fmla="?: G4 0 G31"/>
                <a:gd name="G35" fmla="?: 14745600 G34 0"/>
                <a:gd name="G36" fmla="?: G6 G35 G31"/>
                <a:gd name="G37" fmla="+- 21600 0 G36"/>
                <a:gd name="G38" fmla="?: G4 0 G33"/>
                <a:gd name="G39" fmla="?: 147456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072 w 21600"/>
                <a:gd name="T15" fmla="*/ 5072 h 21600"/>
                <a:gd name="T16" fmla="*/ 10800 w 21600"/>
                <a:gd name="T17" fmla="*/ 5400 h 21600"/>
                <a:gd name="T18" fmla="*/ 16528 w 21600"/>
                <a:gd name="T19" fmla="*/ 507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1" y="6981"/>
                  </a:moveTo>
                  <a:cubicBezTo>
                    <a:pt x="7994" y="5968"/>
                    <a:pt x="9367" y="5400"/>
                    <a:pt x="10799" y="5400"/>
                  </a:cubicBezTo>
                  <a:cubicBezTo>
                    <a:pt x="12232" y="5400"/>
                    <a:pt x="13605" y="5968"/>
                    <a:pt x="14618" y="6981"/>
                  </a:cubicBezTo>
                  <a:lnTo>
                    <a:pt x="18436" y="3163"/>
                  </a:lnTo>
                  <a:cubicBezTo>
                    <a:pt x="16411" y="1137"/>
                    <a:pt x="13664" y="0"/>
                    <a:pt x="10800" y="0"/>
                  </a:cubicBezTo>
                  <a:cubicBezTo>
                    <a:pt x="7935" y="0"/>
                    <a:pt x="5188" y="1137"/>
                    <a:pt x="3163" y="316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_s9231"/>
            <p:cNvSpPr>
              <a:spLocks noChangeArrowheads="1"/>
            </p:cNvSpPr>
            <p:nvPr/>
          </p:nvSpPr>
          <p:spPr bwMode="auto">
            <a:xfrm>
              <a:off x="1755" y="2924"/>
              <a:ext cx="434" cy="43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53882" dir="18900000" algn="ctr" rotWithShape="0">
                <a:schemeClr val="accent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Reservatório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 Homem</a:t>
              </a:r>
            </a:p>
          </p:txBody>
        </p:sp>
        <p:sp>
          <p:nvSpPr>
            <p:cNvPr id="22" name="_s9232"/>
            <p:cNvSpPr>
              <a:spLocks noChangeArrowheads="1"/>
            </p:cNvSpPr>
            <p:nvPr/>
          </p:nvSpPr>
          <p:spPr bwMode="auto">
            <a:xfrm>
              <a:off x="887" y="2924"/>
              <a:ext cx="434" cy="43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53882" dir="18900000" algn="ctr" rotWithShape="0">
                <a:schemeClr val="accent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Vetor</a:t>
              </a: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1357" y="2659"/>
              <a:ext cx="362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Vírus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92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06E5B8-A6CB-4956-87DF-61DFC0206A77}" type="slidenum">
              <a:rPr lang="pt-BR" smtClean="0">
                <a:solidFill>
                  <a:srgbClr val="000000"/>
                </a:solidFill>
              </a:rPr>
              <a:pPr/>
              <a:t>33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0872" y="2430016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FFC000"/>
                </a:solidFill>
              </a:rPr>
              <a:t>Alguns conceitos básicos em epidemiologia das doenças transmissíveis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pt-BR" sz="2800" b="1" smtClean="0"/>
              <a:t>Período de incubação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400" smtClean="0"/>
              <a:t>Intervalo de tempo que decorre entre a exposição a um agente infeccioso e o aparecimento de sinais e sintomas da doença.</a:t>
            </a:r>
          </a:p>
          <a:p>
            <a:pPr algn="just" eaLnBrk="1" hangingPunct="1">
              <a:lnSpc>
                <a:spcPct val="120000"/>
              </a:lnSpc>
              <a:buFont typeface="Wingdings 2" pitchFamily="18" charset="2"/>
              <a:buNone/>
            </a:pPr>
            <a:endParaRPr lang="pt-BR" sz="2400" smtClean="0"/>
          </a:p>
          <a:p>
            <a:pPr algn="just" eaLnBrk="1" hangingPunct="1">
              <a:lnSpc>
                <a:spcPct val="120000"/>
              </a:lnSpc>
            </a:pPr>
            <a:r>
              <a:rPr lang="pt-BR" sz="2400" u="sng" smtClean="0"/>
              <a:t>Período de incubação extrínseco (em um vetor):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400" smtClean="0"/>
              <a:t>Período entre a entrada do agente infeccioso no vetor e o momento em que ele se torna infectante.</a:t>
            </a:r>
          </a:p>
          <a:p>
            <a:pPr algn="just" eaLnBrk="1" hangingPunct="1"/>
            <a:endParaRPr lang="pt-BR" smtClean="0"/>
          </a:p>
        </p:txBody>
      </p:sp>
      <p:sp>
        <p:nvSpPr>
          <p:cNvPr id="3686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496927-AA18-4E74-B8A5-ECC697B4B7DE}" type="slidenum">
              <a:rPr lang="pt-BR" smtClean="0">
                <a:solidFill>
                  <a:srgbClr val="000000"/>
                </a:solidFill>
              </a:rPr>
              <a:pPr/>
              <a:t>34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rgbClr val="FFC000"/>
                </a:solidFill>
              </a:rPr>
              <a:t>Dinâmica do Processo Infeccioso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sz="2800" b="1" dirty="0" smtClean="0"/>
              <a:t>Período de transmissibilidade</a:t>
            </a:r>
            <a:endParaRPr lang="pt-BR" sz="2800" dirty="0" smtClean="0"/>
          </a:p>
          <a:p>
            <a:pPr algn="just" eaLnBrk="1" hangingPunct="1">
              <a:lnSpc>
                <a:spcPct val="120000"/>
              </a:lnSpc>
            </a:pPr>
            <a:r>
              <a:rPr lang="pt-BR" sz="2400" dirty="0" smtClean="0"/>
              <a:t>Período durante o qual o agente infeccioso pode ser transferido, direta ou indiretamente, de uma pessoa infectada a outra, ou 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400" dirty="0" smtClean="0"/>
              <a:t>de um animal infectado ao homem, ou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400" dirty="0" smtClean="0"/>
              <a:t>de um homem infectado a um animal, inclusive artrópodes.</a:t>
            </a:r>
          </a:p>
          <a:p>
            <a:pPr algn="just" eaLnBrk="1" hangingPunct="1">
              <a:lnSpc>
                <a:spcPct val="120000"/>
              </a:lnSpc>
              <a:buFont typeface="Wingdings 2" pitchFamily="18" charset="2"/>
              <a:buNone/>
            </a:pPr>
            <a:endParaRPr lang="pt-BR" dirty="0" smtClean="0"/>
          </a:p>
        </p:txBody>
      </p:sp>
      <p:sp>
        <p:nvSpPr>
          <p:cNvPr id="3789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E801C8-C7B9-479D-9F7F-DBEB3EE3A096}" type="slidenum">
              <a:rPr lang="pt-BR" smtClean="0">
                <a:solidFill>
                  <a:srgbClr val="000000"/>
                </a:solidFill>
              </a:rPr>
              <a:pPr/>
              <a:t>35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rgbClr val="FFC000"/>
                </a:solidFill>
              </a:rPr>
              <a:t>Dinâmica do Processo Infeccioso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5072062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b="1" dirty="0" err="1" smtClean="0"/>
              <a:t>Infectividade</a:t>
            </a:r>
            <a:endParaRPr lang="pt-BR" b="1" dirty="0" smtClean="0"/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dirty="0" smtClean="0"/>
              <a:t>Capacidade dos agentes infecciosos de penetrar e se desenvolver ou de se multiplicar em um novo hospedeiro provocando infecção.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b="1" dirty="0" err="1" smtClean="0"/>
              <a:t>Patogenicidade</a:t>
            </a:r>
            <a:endParaRPr lang="pt-BR" b="1" dirty="0" smtClean="0"/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dirty="0" smtClean="0"/>
              <a:t>É a qualidade que tem o agente infeccioso de, uma vez instalado no organismo do homem ou de outros animais, produzir sintomas, em maior ou menor proporção, dentre os hospedeiros infectados.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dirty="0" err="1" smtClean="0"/>
              <a:t>Patogenicidade</a:t>
            </a:r>
            <a:r>
              <a:rPr lang="pt-BR" sz="2400" dirty="0" smtClean="0"/>
              <a:t> =  </a:t>
            </a:r>
            <a:r>
              <a:rPr lang="pt-BR" sz="2400" u="sng" dirty="0" smtClean="0"/>
              <a:t>Casos de doença</a:t>
            </a:r>
            <a:r>
              <a:rPr lang="pt-BR" sz="2400" dirty="0" smtClean="0"/>
              <a:t>      X   100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pt-BR" sz="2400" dirty="0" smtClean="0"/>
              <a:t>                                 Total de infecções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pt-BR" sz="2400" dirty="0" smtClean="0"/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pt-BR" sz="2400" dirty="0" smtClean="0"/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pt-BR" dirty="0" smtClean="0"/>
          </a:p>
        </p:txBody>
      </p:sp>
      <p:sp>
        <p:nvSpPr>
          <p:cNvPr id="39939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2E0D7F-A57F-46A2-9DA0-C80D0FAA3D71}" type="slidenum">
              <a:rPr lang="pt-BR" smtClean="0">
                <a:solidFill>
                  <a:srgbClr val="000000"/>
                </a:solidFill>
              </a:rPr>
              <a:pPr/>
              <a:t>36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Propriedades dos agentes infecciosos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sz="2800" b="1" dirty="0" smtClean="0"/>
              <a:t>Virulência</a:t>
            </a:r>
            <a:endParaRPr lang="pt-BR" sz="2800" dirty="0" smtClean="0"/>
          </a:p>
          <a:p>
            <a:pPr algn="just" eaLnBrk="1" hangingPunct="1">
              <a:lnSpc>
                <a:spcPct val="120000"/>
              </a:lnSpc>
            </a:pPr>
            <a:r>
              <a:rPr lang="pt-BR" sz="2400" dirty="0" smtClean="0"/>
              <a:t>É a capacidade de um agente infeccioso de produzir casos graves ou fatais.</a:t>
            </a:r>
          </a:p>
          <a:p>
            <a:pPr algn="just"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pt-BR" sz="2400" dirty="0" smtClean="0"/>
              <a:t>	Virulência  =   </a:t>
            </a:r>
            <a:r>
              <a:rPr lang="pt-BR" sz="2400" u="sng" dirty="0" smtClean="0"/>
              <a:t>Casos graves ou fatais</a:t>
            </a:r>
            <a:r>
              <a:rPr lang="pt-BR" sz="2400" dirty="0" smtClean="0"/>
              <a:t>     X    100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pt-BR" sz="2400" dirty="0" smtClean="0"/>
              <a:t>                                  Total de casos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400" dirty="0" smtClean="0"/>
              <a:t>Taxa de letalidade  indicador de virulência</a:t>
            </a:r>
          </a:p>
          <a:p>
            <a:pPr algn="just" eaLnBrk="1" hangingPunct="1">
              <a:lnSpc>
                <a:spcPct val="120000"/>
              </a:lnSpc>
            </a:pPr>
            <a:endParaRPr lang="pt-BR" dirty="0" smtClean="0"/>
          </a:p>
        </p:txBody>
      </p:sp>
      <p:sp>
        <p:nvSpPr>
          <p:cNvPr id="4096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65FFDB-8BED-4820-904F-75DFFB9968F0}" type="slidenum">
              <a:rPr lang="pt-BR" smtClean="0">
                <a:solidFill>
                  <a:srgbClr val="000000"/>
                </a:solidFill>
              </a:rPr>
              <a:pPr/>
              <a:t>37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Propriedades dos agentes infecciosos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3131840" y="4319385"/>
            <a:ext cx="7200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pt-BR" b="1" dirty="0" smtClean="0"/>
              <a:t>Imunidade</a:t>
            </a:r>
            <a:r>
              <a:rPr lang="pt-BR" sz="2800" dirty="0" smtClean="0"/>
              <a:t> - é o estado de resistência, geralmente associado à presença de anticorpos que possuem ação específica sobre o microrganismo responsável por determinada doença infecciosa ou suas toxinas.</a:t>
            </a:r>
          </a:p>
          <a:p>
            <a:pPr algn="just" eaLnBrk="1" hangingPunct="1">
              <a:lnSpc>
                <a:spcPct val="105000"/>
              </a:lnSpc>
              <a:buFont typeface="Wingdings 2" pitchFamily="18" charset="2"/>
              <a:buNone/>
            </a:pPr>
            <a:r>
              <a:rPr lang="pt-BR" sz="2800" b="1" dirty="0" smtClean="0"/>
              <a:t>	Pode ser:</a:t>
            </a:r>
          </a:p>
          <a:p>
            <a:pPr algn="just" eaLnBrk="1" hangingPunct="1">
              <a:lnSpc>
                <a:spcPct val="105000"/>
              </a:lnSpc>
            </a:pPr>
            <a:r>
              <a:rPr lang="pt-BR" sz="2800" b="1" dirty="0" smtClean="0"/>
              <a:t>Natural ou artificial</a:t>
            </a:r>
            <a:endParaRPr lang="pt-BR" sz="2800" dirty="0" smtClean="0"/>
          </a:p>
          <a:p>
            <a:pPr algn="just" eaLnBrk="1" hangingPunct="1">
              <a:lnSpc>
                <a:spcPct val="105000"/>
              </a:lnSpc>
            </a:pPr>
            <a:r>
              <a:rPr lang="pt-BR" sz="2800" b="1" dirty="0" smtClean="0"/>
              <a:t>Passiva ou ativa</a:t>
            </a:r>
            <a:endParaRPr lang="pt-BR" sz="2800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05000"/>
              </a:lnSpc>
            </a:pPr>
            <a:r>
              <a:rPr lang="pt-BR" sz="2800" b="1" dirty="0" smtClean="0"/>
              <a:t>Imunidade de rebanho</a:t>
            </a:r>
            <a:r>
              <a:rPr lang="pt-BR" sz="2800" dirty="0" smtClean="0"/>
              <a:t> (“</a:t>
            </a:r>
            <a:r>
              <a:rPr lang="pt-BR" sz="2800" dirty="0" err="1" smtClean="0"/>
              <a:t>herd</a:t>
            </a:r>
            <a:r>
              <a:rPr lang="pt-BR" sz="2800" dirty="0" smtClean="0"/>
              <a:t> </a:t>
            </a:r>
            <a:r>
              <a:rPr lang="pt-BR" sz="2800" dirty="0" err="1" smtClean="0"/>
              <a:t>immunity</a:t>
            </a:r>
            <a:r>
              <a:rPr lang="pt-BR" sz="2800" dirty="0" smtClean="0"/>
              <a:t>”)</a:t>
            </a:r>
          </a:p>
        </p:txBody>
      </p:sp>
      <p:sp>
        <p:nvSpPr>
          <p:cNvPr id="4608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2B9E1C-809F-4530-9977-4F5799629D7C}" type="slidenum">
              <a:rPr lang="pt-BR" smtClean="0">
                <a:solidFill>
                  <a:srgbClr val="000000"/>
                </a:solidFill>
              </a:rPr>
              <a:pPr/>
              <a:t>38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Relações entre hospedeiro e agente </a:t>
            </a:r>
            <a:r>
              <a:rPr lang="pt-BR" sz="3600" dirty="0" err="1" smtClean="0">
                <a:solidFill>
                  <a:schemeClr val="accent2"/>
                </a:solidFill>
              </a:rPr>
              <a:t>infecioso</a:t>
            </a:r>
            <a:endParaRPr lang="pt-BR" sz="36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9E57A-05D8-4E81-A8AD-83AB936B0651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  <p:pic>
        <p:nvPicPr>
          <p:cNvPr id="65538" name="Picture 2" descr="Illustration of Community Immunity (also known as “herd” immunity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7022"/>
            <a:ext cx="5616624" cy="652097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444208" y="98072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Imunidade de rebanho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928813"/>
            <a:ext cx="7772400" cy="4327525"/>
          </a:xfrm>
        </p:spPr>
        <p:txBody>
          <a:bodyPr/>
          <a:lstStyle/>
          <a:p>
            <a:pPr algn="just" eaLnBrk="1" hangingPunct="1"/>
            <a:r>
              <a:rPr lang="pt-BR" sz="2800" dirty="0" smtClean="0"/>
              <a:t>Modelos </a:t>
            </a:r>
            <a:r>
              <a:rPr lang="pt-BR" sz="2800" dirty="0" err="1" smtClean="0"/>
              <a:t>unicausais</a:t>
            </a:r>
            <a:r>
              <a:rPr lang="pt-BR" sz="2800" dirty="0" smtClean="0"/>
              <a:t>.</a:t>
            </a:r>
          </a:p>
          <a:p>
            <a:pPr algn="just" eaLnBrk="1" hangingPunct="1"/>
            <a:r>
              <a:rPr lang="pt-BR" sz="2000" dirty="0" smtClean="0"/>
              <a:t>Postulados de Koch </a:t>
            </a:r>
            <a:r>
              <a:rPr lang="pt-BR" altLang="pt-BR" sz="2000" dirty="0"/>
              <a:t>(1843 - 1910</a:t>
            </a:r>
            <a:r>
              <a:rPr lang="pt-BR" altLang="pt-BR" sz="2000" dirty="0" smtClean="0"/>
              <a:t>)</a:t>
            </a:r>
            <a:r>
              <a:rPr lang="pt-BR" sz="2000" dirty="0" smtClean="0"/>
              <a:t>.</a:t>
            </a:r>
          </a:p>
          <a:p>
            <a:pPr algn="just">
              <a:spcBef>
                <a:spcPct val="30000"/>
              </a:spcBef>
            </a:pPr>
            <a:r>
              <a:rPr lang="pt-BR" altLang="pt-BR" sz="2000" dirty="0"/>
              <a:t>Tentativa de estabelecimento de padrões para a prova de causalidade nas doenças infecciosas:</a:t>
            </a:r>
          </a:p>
          <a:p>
            <a:pPr algn="just"/>
            <a:r>
              <a:rPr lang="pt-BR" altLang="pt-BR" sz="2000" dirty="0"/>
              <a:t>1) Que o </a:t>
            </a:r>
            <a:r>
              <a:rPr lang="pt-BR" altLang="pt-BR" sz="2000" dirty="0" err="1"/>
              <a:t>microorganismo</a:t>
            </a:r>
            <a:r>
              <a:rPr lang="pt-BR" altLang="pt-BR" sz="2000" dirty="0"/>
              <a:t> seja isolado em todos os casos da doença.</a:t>
            </a:r>
          </a:p>
          <a:p>
            <a:pPr algn="just"/>
            <a:r>
              <a:rPr lang="pt-BR" altLang="pt-BR" sz="2000" dirty="0"/>
              <a:t>2) Que o </a:t>
            </a:r>
            <a:r>
              <a:rPr lang="pt-BR" altLang="pt-BR" sz="2000" dirty="0" err="1"/>
              <a:t>microorganismo</a:t>
            </a:r>
            <a:r>
              <a:rPr lang="pt-BR" altLang="pt-BR" sz="2000" dirty="0"/>
              <a:t> não seja encontrado em pacientes com outras doenças.</a:t>
            </a:r>
          </a:p>
          <a:p>
            <a:pPr algn="just"/>
            <a:r>
              <a:rPr lang="pt-BR" altLang="pt-BR" sz="2000" dirty="0"/>
              <a:t>3) Que ele seja capaz de infectar animais de laboratório e reproduzir neles os mesmos processos patológicos.</a:t>
            </a:r>
          </a:p>
          <a:p>
            <a:pPr algn="just"/>
            <a:r>
              <a:rPr lang="pt-BR" altLang="pt-BR" sz="2000" dirty="0"/>
              <a:t>4) Que ele possa ser recuperado nos tecidos e secreções desses animais.</a:t>
            </a:r>
          </a:p>
          <a:p>
            <a:pPr marL="0" indent="0" algn="just" eaLnBrk="1" hangingPunct="1">
              <a:buNone/>
            </a:pPr>
            <a:endParaRPr lang="pt-BR" sz="2800" dirty="0" smtClean="0"/>
          </a:p>
        </p:txBody>
      </p:sp>
      <p:sp>
        <p:nvSpPr>
          <p:cNvPr id="2560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8801C1-31F8-4568-85BC-8F064729EB3C}" type="slidenum">
              <a:rPr lang="pt-BR" smtClean="0">
                <a:solidFill>
                  <a:srgbClr val="000000"/>
                </a:solidFill>
              </a:rPr>
              <a:pPr/>
              <a:t>4</a:t>
            </a:fld>
            <a:endParaRPr lang="pt-BR" dirty="0" smtClean="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524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Modelos causais das doenças infecciosas</a:t>
            </a:r>
            <a:endParaRPr lang="pt-BR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71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500188"/>
            <a:ext cx="8572500" cy="4786312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pt-BR" b="1" dirty="0" smtClean="0"/>
              <a:t>Reservatório de agentes infecciosos</a:t>
            </a:r>
            <a:endParaRPr lang="pt-BR" dirty="0" smtClean="0"/>
          </a:p>
          <a:p>
            <a:pPr algn="just" eaLnBrk="1" hangingPunct="1">
              <a:lnSpc>
                <a:spcPct val="105000"/>
              </a:lnSpc>
            </a:pPr>
            <a:r>
              <a:rPr lang="pt-BR" sz="2800" dirty="0" smtClean="0"/>
              <a:t>“</a:t>
            </a:r>
            <a:r>
              <a:rPr lang="pt-BR" sz="2400" dirty="0" smtClean="0"/>
              <a:t>Ser humano ou animal, artrópode, planta, solo ou matéria inanimada (ou uma combinação desses), em que um agente infeccioso normalmente vive </a:t>
            </a:r>
            <a:r>
              <a:rPr lang="pt-BR" sz="2400" u="sng" dirty="0" smtClean="0"/>
              <a:t>e se multiplica em condições de dependência primordial para a sobrevivência e no qual se reproduz</a:t>
            </a:r>
            <a:r>
              <a:rPr lang="pt-BR" sz="2400" dirty="0" smtClean="0"/>
              <a:t> de modo a poder ser transmitido a um hospedeiro suscetível”.</a:t>
            </a:r>
          </a:p>
          <a:p>
            <a:pPr algn="just" eaLnBrk="1" hangingPunct="1">
              <a:spcBef>
                <a:spcPct val="10000"/>
              </a:spcBef>
            </a:pPr>
            <a:r>
              <a:rPr lang="pt-BR" sz="2800" b="1" dirty="0" smtClean="0"/>
              <a:t>Reservatórios animais – exemplos:</a:t>
            </a:r>
          </a:p>
          <a:p>
            <a:pPr algn="just" eaLnBrk="1" hangingPunct="1">
              <a:spcBef>
                <a:spcPct val="10000"/>
              </a:spcBef>
            </a:pPr>
            <a:r>
              <a:rPr lang="pt-BR" sz="2400" dirty="0" smtClean="0"/>
              <a:t>Roedores, cães e </a:t>
            </a:r>
            <a:r>
              <a:rPr lang="pt-BR" sz="2400" dirty="0" err="1" smtClean="0"/>
              <a:t>equinos</a:t>
            </a:r>
            <a:r>
              <a:rPr lang="pt-BR" sz="2400" dirty="0" smtClean="0"/>
              <a:t> - leptospirose (</a:t>
            </a:r>
            <a:r>
              <a:rPr lang="pt-BR" sz="2400" i="1" dirty="0" err="1" smtClean="0"/>
              <a:t>Leptospiras</a:t>
            </a:r>
            <a:r>
              <a:rPr lang="pt-BR" sz="2400" dirty="0" smtClean="0"/>
              <a:t>);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10000"/>
              </a:spcBef>
            </a:pPr>
            <a:r>
              <a:rPr lang="pt-BR" sz="2400" dirty="0" smtClean="0"/>
              <a:t>Aves migratórias – Febre do Nilo Ocidental</a:t>
            </a:r>
            <a:r>
              <a:rPr lang="pt-BR" sz="2400" i="1" dirty="0" smtClean="0">
                <a:solidFill>
                  <a:srgbClr val="FF0000"/>
                </a:solidFill>
              </a:rPr>
              <a:t> </a:t>
            </a:r>
            <a:r>
              <a:rPr lang="pt-BR" sz="2400" i="1" dirty="0" smtClean="0"/>
              <a:t>(vírus do Nilo Ocidental)</a:t>
            </a:r>
            <a:r>
              <a:rPr lang="pt-BR" sz="2400" dirty="0" smtClean="0"/>
              <a:t>.</a:t>
            </a:r>
          </a:p>
          <a:p>
            <a:pPr eaLnBrk="1" hangingPunct="1">
              <a:spcBef>
                <a:spcPct val="10000"/>
              </a:spcBef>
              <a:buFont typeface="Wingdings 2" pitchFamily="18" charset="2"/>
              <a:buNone/>
            </a:pPr>
            <a:endParaRPr lang="pt-BR" sz="2400" dirty="0" smtClean="0"/>
          </a:p>
          <a:p>
            <a:pPr algn="just" eaLnBrk="1" hangingPunct="1">
              <a:lnSpc>
                <a:spcPct val="105000"/>
              </a:lnSpc>
            </a:pPr>
            <a:endParaRPr lang="pt-BR" sz="2400" dirty="0" smtClean="0"/>
          </a:p>
        </p:txBody>
      </p:sp>
      <p:sp>
        <p:nvSpPr>
          <p:cNvPr id="4710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EE4597-7AB4-4BB4-B16D-19884D45057A}" type="slidenum">
              <a:rPr lang="pt-BR" smtClean="0">
                <a:solidFill>
                  <a:srgbClr val="000000"/>
                </a:solidFill>
              </a:rPr>
              <a:pPr/>
              <a:t>40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O ambiente e as doenças transmissíveis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algn="just" eaLnBrk="1" hangingPunct="1">
              <a:spcBef>
                <a:spcPct val="10000"/>
              </a:spcBef>
            </a:pPr>
            <a:r>
              <a:rPr lang="pt-BR" b="1" dirty="0" smtClean="0"/>
              <a:t>Reservatório de agentes infecciosos</a:t>
            </a:r>
            <a:endParaRPr lang="pt-BR" dirty="0" smtClean="0"/>
          </a:p>
          <a:p>
            <a:pPr algn="just" eaLnBrk="1" hangingPunct="1">
              <a:spcBef>
                <a:spcPct val="10000"/>
              </a:spcBef>
            </a:pPr>
            <a:r>
              <a:rPr lang="pt-BR" sz="2800" b="1" dirty="0" smtClean="0"/>
              <a:t>Reservatórios ambientais. Exemplos:</a:t>
            </a:r>
            <a:endParaRPr lang="pt-BR" sz="2800" dirty="0" smtClean="0"/>
          </a:p>
          <a:p>
            <a:pPr algn="just" eaLnBrk="1" hangingPunct="1">
              <a:spcBef>
                <a:spcPct val="10000"/>
              </a:spcBef>
            </a:pPr>
            <a:r>
              <a:rPr lang="pt-BR" sz="2400" dirty="0" smtClean="0"/>
              <a:t>Vegetais: </a:t>
            </a:r>
            <a:r>
              <a:rPr lang="pt-BR" sz="2400" dirty="0" err="1" smtClean="0"/>
              <a:t>Blastomicose</a:t>
            </a:r>
            <a:r>
              <a:rPr lang="pt-BR" sz="2400" dirty="0" smtClean="0"/>
              <a:t> sul-americana (</a:t>
            </a:r>
            <a:r>
              <a:rPr lang="pt-BR" sz="2400" i="1" u="sng" dirty="0" err="1" smtClean="0"/>
              <a:t>Paracoccidioides</a:t>
            </a:r>
            <a:r>
              <a:rPr lang="pt-BR" sz="2400" i="1" u="sng" dirty="0" smtClean="0"/>
              <a:t> </a:t>
            </a:r>
            <a:r>
              <a:rPr lang="pt-BR" sz="2400" i="1" u="sng" dirty="0" err="1" smtClean="0"/>
              <a:t>braziliensis</a:t>
            </a:r>
            <a:r>
              <a:rPr lang="pt-BR" sz="2400" dirty="0" smtClean="0"/>
              <a:t>). </a:t>
            </a:r>
          </a:p>
          <a:p>
            <a:pPr algn="just" eaLnBrk="1" hangingPunct="1">
              <a:spcBef>
                <a:spcPct val="10000"/>
              </a:spcBef>
            </a:pPr>
            <a:r>
              <a:rPr lang="pt-BR" sz="2400" dirty="0" smtClean="0"/>
              <a:t>Água de sistemas de refrigeração de ar: </a:t>
            </a:r>
            <a:r>
              <a:rPr lang="pt-BR" sz="2400" dirty="0" err="1" smtClean="0"/>
              <a:t>Legionelose</a:t>
            </a:r>
            <a:r>
              <a:rPr lang="pt-BR" sz="2400" dirty="0" smtClean="0"/>
              <a:t> (</a:t>
            </a:r>
            <a:r>
              <a:rPr lang="pt-BR" sz="2400" i="1" u="sng" dirty="0" err="1" smtClean="0"/>
              <a:t>Legionella</a:t>
            </a:r>
            <a:r>
              <a:rPr lang="pt-BR" sz="2400" i="1" u="sng" dirty="0" smtClean="0"/>
              <a:t> </a:t>
            </a:r>
            <a:r>
              <a:rPr lang="pt-BR" sz="2400" i="1" u="sng" dirty="0" err="1" smtClean="0"/>
              <a:t>pneumophila</a:t>
            </a:r>
            <a:r>
              <a:rPr lang="pt-BR" sz="2400" dirty="0" smtClean="0"/>
              <a:t>).</a:t>
            </a:r>
          </a:p>
          <a:p>
            <a:pPr algn="just" eaLnBrk="1" hangingPunct="1">
              <a:spcBef>
                <a:spcPct val="10000"/>
              </a:spcBef>
            </a:pPr>
            <a:r>
              <a:rPr lang="pt-BR" sz="2400" dirty="0" smtClean="0"/>
              <a:t>Solo: Botulismo e tétano, (</a:t>
            </a:r>
            <a:r>
              <a:rPr lang="pt-BR" sz="2400" i="1" u="sng" dirty="0" smtClean="0"/>
              <a:t>Clostridium </a:t>
            </a:r>
            <a:r>
              <a:rPr lang="pt-BR" sz="2400" i="1" u="sng" dirty="0" err="1" smtClean="0"/>
              <a:t>botulinum</a:t>
            </a:r>
            <a:r>
              <a:rPr lang="pt-BR" sz="2400" dirty="0" smtClean="0"/>
              <a:t> e </a:t>
            </a:r>
            <a:r>
              <a:rPr lang="pt-BR" sz="2400" i="1" u="sng" dirty="0" smtClean="0"/>
              <a:t>Clostridium </a:t>
            </a:r>
            <a:r>
              <a:rPr lang="pt-BR" sz="2400" i="1" u="sng" dirty="0" err="1" smtClean="0"/>
              <a:t>tetani</a:t>
            </a:r>
            <a:r>
              <a:rPr lang="pt-BR" sz="2400" dirty="0" smtClean="0"/>
              <a:t>).</a:t>
            </a:r>
          </a:p>
          <a:p>
            <a:pPr algn="just" eaLnBrk="1" hangingPunct="1">
              <a:spcBef>
                <a:spcPct val="10000"/>
              </a:spcBef>
            </a:pPr>
            <a:r>
              <a:rPr lang="pt-BR" sz="2400" dirty="0" smtClean="0"/>
              <a:t>Coleções hídricas: Leptospirose (bactérias do gênero </a:t>
            </a:r>
            <a:r>
              <a:rPr lang="pt-BR" sz="2400" i="1" u="sng" dirty="0" err="1" smtClean="0"/>
              <a:t>Leptospira</a:t>
            </a:r>
            <a:r>
              <a:rPr lang="pt-BR" sz="2400" dirty="0" smtClean="0"/>
              <a:t>)</a:t>
            </a:r>
          </a:p>
        </p:txBody>
      </p:sp>
      <p:sp>
        <p:nvSpPr>
          <p:cNvPr id="4813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6E8C16-9BCF-4B75-9E13-5F08903C16B7}" type="slidenum">
              <a:rPr lang="pt-BR" smtClean="0">
                <a:solidFill>
                  <a:srgbClr val="000000"/>
                </a:solidFill>
              </a:rPr>
              <a:pPr/>
              <a:t>41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O ambiente e as doenças transmissíveis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357298"/>
            <a:ext cx="8186766" cy="5286412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800" b="1" dirty="0" smtClean="0"/>
              <a:t>Zoonoses</a:t>
            </a:r>
            <a:endParaRPr lang="pt-BR" sz="2800" dirty="0" smtClean="0"/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dirty="0" smtClean="0"/>
              <a:t>Infecções comuns aos homens e animais</a:t>
            </a:r>
            <a:r>
              <a:rPr lang="pt-BR" sz="2800" dirty="0" smtClean="0"/>
              <a:t>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800" b="1" dirty="0" smtClean="0"/>
              <a:t>Vetores</a:t>
            </a:r>
            <a:endParaRPr lang="pt-BR" sz="2800" dirty="0" smtClean="0"/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dirty="0" smtClean="0"/>
              <a:t>Seres vivos que veiculam o agente infeccioso desde o reservatório ao hospedeiro potencial</a:t>
            </a:r>
            <a:r>
              <a:rPr lang="pt-BR" sz="2800" dirty="0" smtClean="0"/>
              <a:t>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 smtClean="0"/>
              <a:t>Vetores mecânicos.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 smtClean="0"/>
              <a:t>Vetores biológicos.</a:t>
            </a:r>
          </a:p>
          <a:p>
            <a:pPr algn="just" eaLnBrk="1" hangingPunct="1">
              <a:lnSpc>
                <a:spcPct val="105000"/>
              </a:lnSpc>
            </a:pPr>
            <a:r>
              <a:rPr lang="pt-BR" sz="2800" b="1" dirty="0" smtClean="0"/>
              <a:t>Fauna </a:t>
            </a:r>
            <a:r>
              <a:rPr lang="pt-BR" sz="2800" b="1" dirty="0" err="1" smtClean="0"/>
              <a:t>Sinantrópica</a:t>
            </a:r>
            <a:endParaRPr lang="pt-BR" sz="2800" b="1" dirty="0" smtClean="0"/>
          </a:p>
          <a:p>
            <a:pPr algn="just" eaLnBrk="1" hangingPunct="1">
              <a:lnSpc>
                <a:spcPct val="105000"/>
              </a:lnSpc>
              <a:buFont typeface="Wingdings" pitchFamily="2" charset="2"/>
              <a:buChar char="Ø"/>
            </a:pPr>
            <a:r>
              <a:rPr lang="pt-BR" sz="2400" dirty="0" smtClean="0"/>
              <a:t>Animais (inclusive insetos) que vivem no entorno da espécie</a:t>
            </a:r>
          </a:p>
          <a:p>
            <a:pPr algn="just" eaLnBrk="1" hangingPunct="1">
              <a:lnSpc>
                <a:spcPct val="105000"/>
              </a:lnSpc>
              <a:buNone/>
            </a:pPr>
            <a:r>
              <a:rPr lang="pt-BR" sz="2400" dirty="0" smtClean="0"/>
              <a:t>	 humana.</a:t>
            </a:r>
          </a:p>
        </p:txBody>
      </p:sp>
      <p:sp>
        <p:nvSpPr>
          <p:cNvPr id="4915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938D4B-E631-4380-A1BE-26CE366C7584}" type="slidenum">
              <a:rPr lang="pt-BR" smtClean="0">
                <a:solidFill>
                  <a:srgbClr val="000000"/>
                </a:solidFill>
              </a:rPr>
              <a:pPr/>
              <a:t>42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O ambiente e as doenças transmissíveis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5357812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pt-BR" sz="2800" dirty="0" smtClean="0"/>
              <a:t>Quando duas espécies vivas estão envolvidas:</a:t>
            </a:r>
            <a:endParaRPr lang="pt-BR" sz="2400" dirty="0" smtClean="0"/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pt-BR" sz="2000" b="1" u="sng" dirty="0" smtClean="0"/>
              <a:t>O hospedeiro suscetível à infecção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pt-BR" sz="2000" b="1" u="sng" dirty="0" smtClean="0"/>
              <a:t>O agente infeccioso</a:t>
            </a:r>
            <a:r>
              <a:rPr lang="pt-BR" sz="2000" dirty="0" smtClean="0"/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sz="2400" dirty="0" smtClean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sz="2400" dirty="0" smtClean="0"/>
              <a:t>  O agente passa de um hospedeiro primário (ou definitivo) infectado para outro hospedeiro primário suscetível.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sz="2400" dirty="0" smtClean="0"/>
              <a:t>	Exemplos: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sz="2400" dirty="0" smtClean="0"/>
              <a:t>	Transmissão do vírus do sarampo, por gotículas de secreção respiratória; transmissão do HIV por relações sexuais desprotegidas.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sz="2400" dirty="0" smtClean="0"/>
              <a:t>    	Outra variante: participação de um terceiro elemento, este  inanimado: transmissão do </a:t>
            </a:r>
            <a:r>
              <a:rPr lang="pt-BR" sz="2400" i="1" u="sng" dirty="0" err="1" smtClean="0"/>
              <a:t>Vibrio</a:t>
            </a:r>
            <a:r>
              <a:rPr lang="pt-BR" sz="2400" i="1" u="sng" dirty="0" smtClean="0"/>
              <a:t> </a:t>
            </a:r>
            <a:r>
              <a:rPr lang="pt-BR" sz="2400" i="1" u="sng" dirty="0" err="1" smtClean="0"/>
              <a:t>cholerae</a:t>
            </a:r>
            <a:r>
              <a:rPr lang="pt-BR" sz="2400" i="1" dirty="0" smtClean="0"/>
              <a:t> </a:t>
            </a:r>
            <a:r>
              <a:rPr lang="pt-BR" sz="2400" dirty="0" smtClean="0"/>
              <a:t>pela água contaminada; transmissão de </a:t>
            </a:r>
            <a:r>
              <a:rPr lang="pt-BR" sz="2400" i="1" u="sng" dirty="0" err="1" smtClean="0"/>
              <a:t>Salmonellas</a:t>
            </a:r>
            <a:r>
              <a:rPr lang="pt-BR" sz="2400" dirty="0" smtClean="0"/>
              <a:t> por alimentos contaminados.</a:t>
            </a:r>
          </a:p>
        </p:txBody>
      </p:sp>
      <p:sp>
        <p:nvSpPr>
          <p:cNvPr id="5325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F812D7-8AC8-4D75-B9A2-1074A95810A6}" type="slidenum">
              <a:rPr lang="pt-BR" smtClean="0">
                <a:solidFill>
                  <a:srgbClr val="000000"/>
                </a:solidFill>
              </a:rPr>
              <a:pPr/>
              <a:t>43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Modos de transmissão de agentes infeccioso</a:t>
            </a:r>
            <a:r>
              <a:rPr lang="pt-BR" sz="3600" dirty="0" smtClean="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journals.cambridge.org/fulltext_content/ERM/ERM13/S1462399411002079_fig1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5229225" cy="5314951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755576" y="6309320"/>
            <a:ext cx="6716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Ciclo de transmissão do </a:t>
            </a:r>
            <a:r>
              <a:rPr lang="pt-BR" i="1" u="sng" dirty="0" err="1" smtClean="0"/>
              <a:t>Mycobacterium</a:t>
            </a:r>
            <a:r>
              <a:rPr lang="pt-BR" i="1" u="sng" dirty="0" smtClean="0"/>
              <a:t> </a:t>
            </a:r>
            <a:r>
              <a:rPr lang="pt-BR" i="1" u="sng" dirty="0" err="1" smtClean="0"/>
              <a:t>tuberculosis</a:t>
            </a:r>
            <a:endParaRPr lang="pt-BR" i="1" u="sng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58175" cy="5072062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2800" dirty="0" smtClean="0"/>
              <a:t>Quando três espécies vivas estão envolvidas:</a:t>
            </a:r>
            <a:endParaRPr lang="pt-BR" sz="2400" dirty="0" smtClean="0"/>
          </a:p>
          <a:p>
            <a:pPr lvl="1" algn="just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 smtClean="0"/>
              <a:t> </a:t>
            </a:r>
            <a:r>
              <a:rPr lang="pt-BR" sz="2000" b="1" u="sng" dirty="0" smtClean="0"/>
              <a:t>O hospedeiro primário (ou definitivo),</a:t>
            </a:r>
          </a:p>
          <a:p>
            <a:pPr lvl="1" algn="just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b="1" u="sng" dirty="0" smtClean="0"/>
              <a:t> O agente infeccioso e,</a:t>
            </a:r>
          </a:p>
          <a:p>
            <a:pPr lvl="1" algn="just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b="1" u="sng" dirty="0" smtClean="0"/>
              <a:t> Um hospedeiro intermediário. </a:t>
            </a: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2400" dirty="0" smtClean="0"/>
              <a:t>	</a:t>
            </a: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2400" dirty="0" smtClean="0"/>
              <a:t>	Podem-se identificar 3 modalidades:</a:t>
            </a: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Tx/>
              <a:buNone/>
              <a:defRPr/>
            </a:pPr>
            <a:r>
              <a:rPr lang="pt-BR" sz="2400" dirty="0" smtClean="0"/>
              <a:t>	1) O vetor tem desempenho puramente </a:t>
            </a:r>
            <a:r>
              <a:rPr lang="pt-BR" sz="2400" b="1" dirty="0" smtClean="0"/>
              <a:t>mecânico</a:t>
            </a:r>
            <a:r>
              <a:rPr lang="pt-BR" sz="2400" dirty="0" smtClean="0"/>
              <a:t>, transporta o agente, que não se desenvolve, nem se multiplica nele. Exemplo: moscas transmitem o tracoma, transportando em suas patas e </a:t>
            </a:r>
            <a:r>
              <a:rPr lang="pt-BR" sz="2400" dirty="0" err="1" smtClean="0"/>
              <a:t>probóscides</a:t>
            </a:r>
            <a:r>
              <a:rPr lang="pt-BR" sz="2400" dirty="0" smtClean="0"/>
              <a:t> a </a:t>
            </a:r>
            <a:r>
              <a:rPr lang="pt-BR" sz="2400" i="1" u="sng" dirty="0" err="1" smtClean="0"/>
              <a:t>Chlamydia</a:t>
            </a:r>
            <a:r>
              <a:rPr lang="pt-BR" sz="2400" i="1" u="sng" dirty="0" smtClean="0"/>
              <a:t> </a:t>
            </a:r>
            <a:r>
              <a:rPr lang="pt-BR" sz="2400" i="1" u="sng" dirty="0" err="1" smtClean="0"/>
              <a:t>trachomatis</a:t>
            </a:r>
            <a:r>
              <a:rPr lang="pt-BR" sz="2400" dirty="0" smtClean="0"/>
              <a:t>. </a:t>
            </a:r>
          </a:p>
        </p:txBody>
      </p:sp>
      <p:sp>
        <p:nvSpPr>
          <p:cNvPr id="5427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95ECE2-4C7B-4C73-AF6B-4151652E9E0F}" type="slidenum">
              <a:rPr lang="pt-BR" smtClean="0">
                <a:solidFill>
                  <a:srgbClr val="000000"/>
                </a:solidFill>
              </a:rPr>
              <a:pPr/>
              <a:t>45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Modos de transmissão de agentes infecciosos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rtercenter.org/images/BLINDch_w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92696"/>
            <a:ext cx="4714963" cy="5221200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971600" y="638132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Ciclo de transmissão da </a:t>
            </a:r>
            <a:r>
              <a:rPr lang="pt-BR" i="1" u="sng" dirty="0" smtClean="0"/>
              <a:t>Chlamydia trachomatis</a:t>
            </a:r>
            <a:endParaRPr lang="pt-BR" i="1" u="sng" dirty="0"/>
          </a:p>
        </p:txBody>
      </p:sp>
      <p:pic>
        <p:nvPicPr>
          <p:cNvPr id="21505" name="Picture 1" descr="inlineImage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74776"/>
            <a:ext cx="4248472" cy="42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buFont typeface="Wingdings" pitchFamily="2" charset="2"/>
              <a:buChar char="q"/>
            </a:pPr>
            <a:r>
              <a:rPr lang="pt-BR" sz="2800" dirty="0" smtClean="0"/>
              <a:t>Quando três espécies vivas estão envolvidas (cont.)</a:t>
            </a:r>
            <a:endParaRPr lang="pt-BR" sz="2400" dirty="0" smtClean="0"/>
          </a:p>
          <a:p>
            <a:pPr algn="just" eaLnBrk="1" hangingPunct="1">
              <a:lnSpc>
                <a:spcPct val="115000"/>
              </a:lnSpc>
              <a:buFontTx/>
              <a:buNone/>
            </a:pPr>
            <a:r>
              <a:rPr lang="pt-BR" sz="2400" dirty="0" smtClean="0"/>
              <a:t>2) O vetor, além de funcionar como veiculador do agente infeccioso, desempenha também a função de abrigo biológico, no qual o agente cumpre parte necessária do seu ciclo vital, donde o seu nome de </a:t>
            </a:r>
            <a:r>
              <a:rPr lang="pt-BR" sz="2400" b="1" dirty="0" smtClean="0"/>
              <a:t>vetor biológico</a:t>
            </a:r>
            <a:r>
              <a:rPr lang="pt-BR" sz="2400" dirty="0" smtClean="0"/>
              <a:t>. Exemplo: mosquitos anofelinos e os </a:t>
            </a:r>
            <a:r>
              <a:rPr lang="pt-BR" sz="2400" i="1" u="sng" dirty="0" err="1" smtClean="0"/>
              <a:t>Plasmodium</a:t>
            </a:r>
            <a:r>
              <a:rPr lang="pt-BR" sz="2400" dirty="0" smtClean="0"/>
              <a:t>, agentes etiológicos da malária.</a:t>
            </a:r>
          </a:p>
          <a:p>
            <a:pPr algn="just" eaLnBrk="1" hangingPunct="1">
              <a:lnSpc>
                <a:spcPct val="115000"/>
              </a:lnSpc>
              <a:buFontTx/>
              <a:buNone/>
            </a:pPr>
            <a:r>
              <a:rPr lang="pt-BR" sz="2400" dirty="0" smtClean="0"/>
              <a:t>3) Uma espécie atua como hospedeiro definitivo e “reservatório” do agente infeccioso, o qual por intermédio de elementos do meio ambiente, chega ao hospedeiro humano “acidental”.</a:t>
            </a:r>
          </a:p>
          <a:p>
            <a:pPr algn="just" eaLnBrk="1" hangingPunct="1">
              <a:lnSpc>
                <a:spcPct val="115000"/>
              </a:lnSpc>
              <a:buFontTx/>
              <a:buNone/>
            </a:pPr>
            <a:endParaRPr lang="pt-BR" sz="2400" dirty="0" smtClean="0">
              <a:solidFill>
                <a:srgbClr val="FF0000"/>
              </a:solidFill>
            </a:endParaRPr>
          </a:p>
        </p:txBody>
      </p:sp>
      <p:sp>
        <p:nvSpPr>
          <p:cNvPr id="55299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A8631A-7A96-452F-8509-2552D37F9ED4}" type="slidenum">
              <a:rPr lang="pt-BR" smtClean="0">
                <a:solidFill>
                  <a:srgbClr val="000000"/>
                </a:solidFill>
              </a:rPr>
              <a:pPr/>
              <a:t>47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Modos de transmissão de agentes infecciosos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lobalucf.org/Assets/Malaria_Transmission_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980771" cy="5026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mw.ch/fileadmin/smw/images/SMW-13727-Fig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6057900" cy="4591051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683568" y="5517232"/>
            <a:ext cx="4745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Ciclo de transmissão das </a:t>
            </a:r>
            <a:r>
              <a:rPr lang="pt-BR" i="1" u="sng" dirty="0" err="1" smtClean="0"/>
              <a:t>Leptospiras</a:t>
            </a:r>
            <a:endParaRPr lang="pt-BR" i="1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928813"/>
            <a:ext cx="7772400" cy="4327525"/>
          </a:xfrm>
        </p:spPr>
        <p:txBody>
          <a:bodyPr/>
          <a:lstStyle/>
          <a:p>
            <a:pPr algn="just" eaLnBrk="1" hangingPunct="1"/>
            <a:r>
              <a:rPr lang="pt-BR" sz="2800" dirty="0" smtClean="0"/>
              <a:t>Modelos multicausais.</a:t>
            </a:r>
          </a:p>
          <a:p>
            <a:pPr algn="just" eaLnBrk="1" hangingPunct="1"/>
            <a:r>
              <a:rPr lang="pt-BR" altLang="pt-BR" sz="2000" dirty="0"/>
              <a:t>Critérios de Bradford </a:t>
            </a:r>
            <a:r>
              <a:rPr lang="pt-BR" altLang="pt-BR" sz="2000" dirty="0" smtClean="0"/>
              <a:t>Hill (1897 – 1991) </a:t>
            </a:r>
          </a:p>
          <a:p>
            <a:pPr algn="just">
              <a:spcBef>
                <a:spcPct val="30000"/>
              </a:spcBef>
            </a:pPr>
            <a:r>
              <a:rPr lang="pt-BR" altLang="pt-BR" sz="2000" u="sng" dirty="0"/>
              <a:t>Estabelecimento da relação causal entre um organismo e uma doença infecciosa:</a:t>
            </a:r>
          </a:p>
          <a:p>
            <a:pPr algn="just"/>
            <a:r>
              <a:rPr lang="pt-BR" altLang="pt-BR" sz="2000" dirty="0"/>
              <a:t>1) Associação temporal - a infecção pelo organismo precede o desenvolvimento da doença. </a:t>
            </a:r>
          </a:p>
          <a:p>
            <a:pPr algn="just"/>
            <a:r>
              <a:rPr lang="pt-BR" altLang="pt-BR" sz="2000" dirty="0"/>
              <a:t>2) Plausibilidade biológica - a relação causal do organismo com a doença é biologicamente plausível e consistente com o conhecimento existente</a:t>
            </a:r>
            <a:r>
              <a:rPr lang="pt-BR" altLang="pt-BR" sz="1800" dirty="0" smtClean="0"/>
              <a:t>.</a:t>
            </a:r>
          </a:p>
          <a:p>
            <a:pPr algn="just"/>
            <a:r>
              <a:rPr lang="pt-BR" altLang="pt-BR" sz="1800" dirty="0" smtClean="0"/>
              <a:t>3) Consistência </a:t>
            </a:r>
            <a:r>
              <a:rPr lang="pt-BR" altLang="pt-BR" sz="1800" dirty="0"/>
              <a:t>- evidências de infecção pelo organismo são encontradas consistentemente nos pacientes acometidos pela doença, por diferentes investigadores, usando técnicas diferentes.</a:t>
            </a:r>
          </a:p>
          <a:p>
            <a:pPr marL="0" indent="0" algn="just">
              <a:buNone/>
            </a:pPr>
            <a:endParaRPr lang="pt-BR" altLang="pt-BR" sz="1800" dirty="0"/>
          </a:p>
          <a:p>
            <a:pPr marL="0" indent="0" algn="just" eaLnBrk="1" hangingPunct="1">
              <a:buNone/>
            </a:pPr>
            <a:endParaRPr lang="pt-BR" sz="2800" dirty="0" smtClean="0"/>
          </a:p>
        </p:txBody>
      </p:sp>
      <p:sp>
        <p:nvSpPr>
          <p:cNvPr id="2560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8801C1-31F8-4568-85BC-8F064729EB3C}" type="slidenum">
              <a:rPr lang="pt-BR" smtClean="0">
                <a:solidFill>
                  <a:srgbClr val="000000"/>
                </a:solidFill>
              </a:rPr>
              <a:pPr/>
              <a:t>5</a:t>
            </a:fld>
            <a:endParaRPr lang="pt-BR" dirty="0" smtClean="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524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Modelos causais das doenças infecciosas</a:t>
            </a:r>
            <a:endParaRPr lang="pt-BR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90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500188"/>
            <a:ext cx="8586788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  <a:spcBef>
                <a:spcPct val="15000"/>
              </a:spcBef>
              <a:buFont typeface="Wingdings" pitchFamily="2" charset="2"/>
              <a:buChar char="q"/>
            </a:pPr>
            <a:r>
              <a:rPr lang="pt-BR" sz="2800" dirty="0" smtClean="0"/>
              <a:t>Quando quatro espécies vivas estão envolvidas</a:t>
            </a:r>
            <a:endParaRPr lang="pt-BR" sz="2400" dirty="0" smtClean="0"/>
          </a:p>
          <a:p>
            <a:pPr lvl="1" algn="just" eaLnBrk="1" hangingPunct="1">
              <a:lnSpc>
                <a:spcPct val="105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b="1" u="sng" dirty="0" smtClean="0"/>
              <a:t>Um hospedeiro “habitual”, </a:t>
            </a:r>
          </a:p>
          <a:p>
            <a:pPr lvl="1" algn="just" eaLnBrk="1" hangingPunct="1">
              <a:lnSpc>
                <a:spcPct val="105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b="1" u="sng" dirty="0" smtClean="0"/>
              <a:t>Um agente infeccioso, </a:t>
            </a:r>
          </a:p>
          <a:p>
            <a:pPr lvl="1" algn="just" eaLnBrk="1" hangingPunct="1">
              <a:lnSpc>
                <a:spcPct val="105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b="1" u="sng" dirty="0" smtClean="0"/>
              <a:t>Um vetor e </a:t>
            </a:r>
          </a:p>
          <a:p>
            <a:pPr lvl="1" algn="just" eaLnBrk="1" hangingPunct="1">
              <a:lnSpc>
                <a:spcPct val="105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b="1" u="sng" dirty="0" smtClean="0"/>
              <a:t>Um “hospedeiro acidental”.</a:t>
            </a:r>
          </a:p>
          <a:p>
            <a:pPr algn="just" eaLnBrk="1" hangingPunct="1">
              <a:lnSpc>
                <a:spcPct val="105000"/>
              </a:lnSpc>
              <a:spcBef>
                <a:spcPct val="15000"/>
              </a:spcBef>
              <a:buFont typeface="Wingdings 2" pitchFamily="18" charset="2"/>
              <a:buNone/>
            </a:pPr>
            <a:r>
              <a:rPr lang="pt-BR" sz="2400" dirty="0" smtClean="0"/>
              <a:t> Este último não influencia a cadeia de transmissão primária, entrando na cadeia apenas acidentalmente. </a:t>
            </a:r>
          </a:p>
          <a:p>
            <a:pPr algn="just" eaLnBrk="1" hangingPunct="1">
              <a:lnSpc>
                <a:spcPct val="105000"/>
              </a:lnSpc>
              <a:spcBef>
                <a:spcPct val="15000"/>
              </a:spcBef>
              <a:buFont typeface="Wingdings 2" pitchFamily="18" charset="2"/>
              <a:buNone/>
            </a:pPr>
            <a:r>
              <a:rPr lang="pt-BR" sz="2400" dirty="0" smtClean="0"/>
              <a:t>	Exemplo: febre amarela silvestre  zoonose de primatas não humanos e marsupiais das florestas da África e América do Sul; o vírus da febre amarela é  transmitido entre essas espécies por mosquitos dos gêneros </a:t>
            </a:r>
            <a:r>
              <a:rPr lang="pt-BR" sz="2400" i="1" u="sng" dirty="0" err="1" smtClean="0"/>
              <a:t>Haemagoggus</a:t>
            </a:r>
            <a:r>
              <a:rPr lang="pt-BR" sz="2400" dirty="0" smtClean="0"/>
              <a:t> e </a:t>
            </a:r>
            <a:r>
              <a:rPr lang="pt-BR" sz="2400" i="1" u="sng" dirty="0" err="1" smtClean="0"/>
              <a:t>Sabethes</a:t>
            </a:r>
            <a:r>
              <a:rPr lang="pt-BR" sz="2400" dirty="0" smtClean="0"/>
              <a:t>. O homem ao entrar nesses nichos ecológicos pode infectar-se acidentalmente.</a:t>
            </a:r>
          </a:p>
        </p:txBody>
      </p:sp>
      <p:sp>
        <p:nvSpPr>
          <p:cNvPr id="5632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F07342-DA1D-4824-AA51-A08836819377}" type="slidenum">
              <a:rPr lang="pt-BR" smtClean="0">
                <a:solidFill>
                  <a:srgbClr val="000000"/>
                </a:solidFill>
              </a:rPr>
              <a:pPr/>
              <a:t>50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Modos de transmissão de agentes infecciosos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9E57A-05D8-4E81-A8AD-83AB936B0651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  <p:pic>
        <p:nvPicPr>
          <p:cNvPr id="58370" name="Picture 2" descr="http://3.bp.blogspot.com/_egId8czX9e8/S9H_R1BY7hI/AAAAAAAAACE/l4w3IzZzmlw/s1600/FEBRE+AMARELA+2009+VET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79760"/>
            <a:ext cx="7200800" cy="45284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755576" y="5805264"/>
            <a:ext cx="4990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Ciclos de transmissão da febre amarela</a:t>
            </a:r>
            <a:endParaRPr lang="pt-B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ayoclinic.com/images/image_popup/r7_westnilevirus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905120"/>
            <a:ext cx="6763210" cy="439608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416439" y="5517232"/>
            <a:ext cx="6179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Ciclo de transmissão do vírus do Nilo Ocidental </a:t>
            </a:r>
            <a:endParaRPr lang="pt-B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9E57A-05D8-4E81-A8AD-83AB936B0651}" type="slidenum">
              <a:rPr lang="pt-BR" smtClean="0"/>
              <a:pPr>
                <a:defRPr/>
              </a:pPr>
              <a:t>53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0660" t="33742" r="16779" b="10453"/>
          <a:stretch/>
        </p:blipFill>
        <p:spPr>
          <a:xfrm>
            <a:off x="100803" y="624689"/>
            <a:ext cx="8719669" cy="520757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331640" y="5877272"/>
            <a:ext cx="632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Ciclo de transmissão do </a:t>
            </a:r>
            <a:r>
              <a:rPr lang="pt-BR" i="1" dirty="0" err="1" smtClean="0"/>
              <a:t>Echinococcus</a:t>
            </a:r>
            <a:r>
              <a:rPr lang="pt-BR" i="1" dirty="0" smtClean="0"/>
              <a:t> </a:t>
            </a:r>
            <a:r>
              <a:rPr lang="pt-BR" i="1" dirty="0" err="1" smtClean="0"/>
              <a:t>granulosus</a:t>
            </a:r>
            <a:endParaRPr lang="pt-BR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59832" y="6525344"/>
            <a:ext cx="3846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https://www.cdc.gov/parasites/echinococcosis/biology.html</a:t>
            </a:r>
          </a:p>
        </p:txBody>
      </p:sp>
    </p:spTree>
    <p:extLst>
      <p:ext uri="{BB962C8B-B14F-4D97-AF65-F5344CB8AC3E}">
        <p14:creationId xmlns:p14="http://schemas.microsoft.com/office/powerpoint/2010/main" val="12964886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6196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fontAlgn="auto" hangingPunct="1">
              <a:lnSpc>
                <a:spcPct val="150000"/>
              </a:lnSpc>
              <a:spcBef>
                <a:spcPct val="15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/>
              <a:t>Ingestão.</a:t>
            </a:r>
          </a:p>
          <a:p>
            <a:pPr algn="just" eaLnBrk="1" fontAlgn="auto" hangingPunct="1">
              <a:lnSpc>
                <a:spcPct val="150000"/>
              </a:lnSpc>
              <a:spcBef>
                <a:spcPct val="15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/>
              <a:t>Inalação através das vias aéreas superiores.</a:t>
            </a:r>
          </a:p>
          <a:p>
            <a:pPr algn="just" eaLnBrk="1" fontAlgn="auto" hangingPunct="1">
              <a:lnSpc>
                <a:spcPct val="150000"/>
              </a:lnSpc>
              <a:spcBef>
                <a:spcPct val="15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/>
              <a:t>Transmissão </a:t>
            </a:r>
            <a:r>
              <a:rPr lang="pt-BR" sz="2000" dirty="0" err="1"/>
              <a:t>transplacentária</a:t>
            </a:r>
            <a:r>
              <a:rPr lang="pt-BR" sz="2000" dirty="0"/>
              <a:t>.</a:t>
            </a:r>
          </a:p>
          <a:p>
            <a:pPr algn="just" eaLnBrk="1" fontAlgn="auto" hangingPunct="1">
              <a:lnSpc>
                <a:spcPct val="150000"/>
              </a:lnSpc>
              <a:spcBef>
                <a:spcPct val="15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/>
              <a:t>Penetração através das mucosas.</a:t>
            </a:r>
          </a:p>
          <a:p>
            <a:pPr algn="just" eaLnBrk="1" fontAlgn="auto" hangingPunct="1">
              <a:lnSpc>
                <a:spcPct val="150000"/>
              </a:lnSpc>
              <a:spcBef>
                <a:spcPct val="15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/>
              <a:t>Penetração através de solução de continuidade da pele.</a:t>
            </a:r>
          </a:p>
          <a:p>
            <a:pPr algn="just" eaLnBrk="1" fontAlgn="auto" hangingPunct="1">
              <a:lnSpc>
                <a:spcPct val="150000"/>
              </a:lnSpc>
              <a:spcBef>
                <a:spcPct val="15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/>
              <a:t>Deposição sobre a pele seguida de propagação localizada. </a:t>
            </a:r>
            <a:endParaRPr lang="pt-BR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6196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dirty="0"/>
              <a:t>Penetração ativa por alguma das formas do agente patogênico.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dirty="0"/>
              <a:t>Introdução no organismo pela ação de objetos ou instrumentos.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dirty="0"/>
              <a:t>Introdução em tecido muscular ou na corrente sanguínea pela picada de insetos. </a:t>
            </a:r>
            <a:endParaRPr lang="pt-BR" sz="2000" dirty="0">
              <a:solidFill>
                <a:srgbClr val="C00000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dirty="0"/>
              <a:t>Ingestão em tecido animal utilizado como alimento.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FFC000"/>
                </a:solidFill>
              </a:rPr>
              <a:t>Mecanismos de penetração de um agente em um novo hospedeiro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DD72B-3514-480C-AB75-5F444E0357AB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7242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pt-BR" sz="2800" b="1" dirty="0" smtClean="0"/>
              <a:t>Doenças/Agentes de transmissão respiratória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400" b="1" dirty="0" smtClean="0"/>
              <a:t>Vírus: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dirty="0" smtClean="0"/>
              <a:t>Sarampo, Varíola, Varicela-Zoster, Caxumba, Rubéola, Eritema infeccioso (Parvovírus B19), Hantaviroses, Influenza, SRAG-CoV, MERS-</a:t>
            </a:r>
            <a:r>
              <a:rPr lang="pt-BR" sz="2000" dirty="0" err="1" smtClean="0"/>
              <a:t>CoV</a:t>
            </a:r>
            <a:endParaRPr lang="pt-BR" sz="2000" dirty="0" smtClean="0"/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400" b="1" dirty="0" smtClean="0"/>
              <a:t>Bactérias: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dirty="0" smtClean="0"/>
              <a:t>Tuberculose, Hanseníase, Doença Meningocócica, Doença Pneumocócica, Coqueluche, Difteria, HIB</a:t>
            </a:r>
          </a:p>
        </p:txBody>
      </p:sp>
      <p:sp>
        <p:nvSpPr>
          <p:cNvPr id="5837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0E8E26-4287-464F-A1A6-C12CC8529DDE}" type="slidenum">
              <a:rPr lang="pt-BR" smtClean="0">
                <a:solidFill>
                  <a:srgbClr val="000000"/>
                </a:solidFill>
              </a:rPr>
              <a:pPr/>
              <a:t>55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Modos de transmissão de agentes infecciosos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pt-BR" sz="2400" b="1" dirty="0" smtClean="0"/>
              <a:t>Doenças/Agentes de transmissão hídrica e alimentar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b="1" dirty="0" smtClean="0"/>
              <a:t>Vírus: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1800" dirty="0" smtClean="0"/>
              <a:t>Poliomielite, Hepatite A, Hepatite E, </a:t>
            </a:r>
            <a:r>
              <a:rPr lang="pt-BR" sz="1800" dirty="0" err="1" smtClean="0"/>
              <a:t>Rotavirose</a:t>
            </a:r>
            <a:r>
              <a:rPr lang="pt-BR" sz="1800" dirty="0" smtClean="0"/>
              <a:t>, </a:t>
            </a:r>
            <a:r>
              <a:rPr lang="pt-BR" sz="1800" dirty="0" err="1" smtClean="0"/>
              <a:t>Norovirose</a:t>
            </a:r>
            <a:endParaRPr lang="pt-BR" sz="1800" dirty="0" smtClean="0"/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b="1" dirty="0" smtClean="0"/>
              <a:t>Bactérias: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1800" dirty="0" smtClean="0"/>
              <a:t>Cólera, Salmoneloses, Febre tifóide, Botulismo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b="1" dirty="0" smtClean="0"/>
              <a:t>Protozoários: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1800" dirty="0" smtClean="0"/>
              <a:t>Toxoplasmose</a:t>
            </a:r>
            <a:r>
              <a:rPr lang="pt-BR" sz="2000" dirty="0" smtClean="0"/>
              <a:t>,</a:t>
            </a:r>
            <a:r>
              <a:rPr lang="pt-BR" sz="2400" dirty="0" smtClean="0"/>
              <a:t> </a:t>
            </a:r>
            <a:r>
              <a:rPr lang="pt-BR" sz="1800" dirty="0" smtClean="0"/>
              <a:t>Ciclosporíase, </a:t>
            </a:r>
            <a:r>
              <a:rPr lang="pt-BR" sz="1800" dirty="0" err="1" smtClean="0"/>
              <a:t>Criptosporidiose</a:t>
            </a:r>
            <a:r>
              <a:rPr lang="pt-BR" sz="1800" dirty="0" smtClean="0"/>
              <a:t>, Giardíase, Amebíase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b="1" dirty="0" smtClean="0"/>
              <a:t>Helmintos: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1800" dirty="0" smtClean="0"/>
              <a:t>Teníase/Cisticercose, </a:t>
            </a:r>
            <a:r>
              <a:rPr lang="pt-BR" sz="1800" dirty="0" err="1" smtClean="0"/>
              <a:t>Hidatidose</a:t>
            </a:r>
            <a:r>
              <a:rPr lang="pt-BR" sz="1800" dirty="0" smtClean="0"/>
              <a:t> (</a:t>
            </a:r>
            <a:r>
              <a:rPr lang="pt-BR" sz="1800" dirty="0" err="1" smtClean="0"/>
              <a:t>equinococose</a:t>
            </a:r>
            <a:r>
              <a:rPr lang="pt-BR" sz="1800" dirty="0" smtClean="0"/>
              <a:t>), Difilobotríase</a:t>
            </a:r>
          </a:p>
        </p:txBody>
      </p:sp>
      <p:sp>
        <p:nvSpPr>
          <p:cNvPr id="5837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0E8E26-4287-464F-A1A6-C12CC8529DDE}" type="slidenum">
              <a:rPr lang="pt-BR" smtClean="0">
                <a:solidFill>
                  <a:srgbClr val="000000"/>
                </a:solidFill>
              </a:rPr>
              <a:pPr/>
              <a:t>56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Modos de transmissão de agentes infecciosos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pt-BR" sz="2400" b="1" dirty="0" smtClean="0"/>
              <a:t>Doenças/Agentes de transmissão vetorial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b="1" dirty="0" smtClean="0"/>
              <a:t>Vírus: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1800" dirty="0" smtClean="0"/>
              <a:t>Febre Amarela, Dengue, Chikungunya, Zika, </a:t>
            </a:r>
            <a:r>
              <a:rPr lang="pt-BR" sz="1800" dirty="0" err="1" smtClean="0"/>
              <a:t>Mayaro</a:t>
            </a:r>
            <a:r>
              <a:rPr lang="pt-BR" sz="1800" dirty="0" smtClean="0"/>
              <a:t>, Nilo Ocidental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b="1" dirty="0" smtClean="0"/>
              <a:t>Bactérias: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1800" dirty="0" smtClean="0"/>
              <a:t>Febre maculosa,</a:t>
            </a:r>
            <a:r>
              <a:rPr lang="pt-BR" sz="2000" dirty="0" smtClean="0"/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b="1" dirty="0" smtClean="0"/>
              <a:t>Protozoários: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1800" dirty="0" smtClean="0"/>
              <a:t>Malária, Leishmanioses, Doença de Chagas, Doença do Sono (Tripanossomíase Africana)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b="1" dirty="0" smtClean="0"/>
              <a:t>Helmintos :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1800" dirty="0" smtClean="0"/>
              <a:t>Filariose, Oncocercose</a:t>
            </a:r>
          </a:p>
        </p:txBody>
      </p:sp>
      <p:sp>
        <p:nvSpPr>
          <p:cNvPr id="5837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0E8E26-4287-464F-A1A6-C12CC8529DDE}" type="slidenum">
              <a:rPr lang="pt-BR" smtClean="0">
                <a:solidFill>
                  <a:srgbClr val="000000"/>
                </a:solidFill>
              </a:rPr>
              <a:pPr/>
              <a:t>57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Modos de transmissão de agentes infecciosos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pt-BR" sz="2800" b="1" dirty="0" smtClean="0"/>
              <a:t>Helmintíases “transmitidas pelo solo”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400" b="1" dirty="0" smtClean="0"/>
              <a:t>Ascaridíase: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dirty="0" smtClean="0"/>
              <a:t>Ingestão de ovos embrionados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400" b="1" dirty="0" smtClean="0"/>
              <a:t>Ancilostomíase e Estrongiloidíase: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dirty="0" smtClean="0"/>
              <a:t>Penetração ativa da pele pela larva</a:t>
            </a:r>
          </a:p>
        </p:txBody>
      </p:sp>
      <p:sp>
        <p:nvSpPr>
          <p:cNvPr id="5837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0E8E26-4287-464F-A1A6-C12CC8529DDE}" type="slidenum">
              <a:rPr lang="pt-BR" smtClean="0">
                <a:solidFill>
                  <a:srgbClr val="000000"/>
                </a:solidFill>
              </a:rPr>
              <a:pPr/>
              <a:t>58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Modos de transmissão de agentes infecciosos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pt-BR" sz="2800" b="1" dirty="0" smtClean="0"/>
              <a:t>Doenças/Agentes de transmissão sexual e sanguínea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400" b="1" dirty="0" smtClean="0"/>
              <a:t>Vírus: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dirty="0" smtClean="0"/>
              <a:t>HIV, Hepatite B, Hepatite C, Hepatite Delta, HPV, HTLV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400" b="1" dirty="0" smtClean="0"/>
              <a:t>Bactérias: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dirty="0" smtClean="0"/>
              <a:t>Sífilis, </a:t>
            </a:r>
            <a:r>
              <a:rPr lang="pt-BR" sz="2000" dirty="0" err="1" smtClean="0"/>
              <a:t>Gonorréia</a:t>
            </a:r>
            <a:r>
              <a:rPr lang="pt-BR" sz="2000" dirty="0" smtClean="0"/>
              <a:t>, Uretrites e </a:t>
            </a:r>
            <a:r>
              <a:rPr lang="pt-BR" sz="2000" dirty="0" err="1" smtClean="0"/>
              <a:t>Cervicites</a:t>
            </a:r>
            <a:r>
              <a:rPr lang="pt-BR" sz="2000" dirty="0" smtClean="0"/>
              <a:t> por </a:t>
            </a:r>
            <a:r>
              <a:rPr lang="pt-BR" sz="2000" i="1" dirty="0" err="1" smtClean="0"/>
              <a:t>Chlamydia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trachomatis</a:t>
            </a:r>
            <a:r>
              <a:rPr lang="pt-BR" sz="2000" dirty="0" smtClean="0"/>
              <a:t>, </a:t>
            </a:r>
            <a:r>
              <a:rPr lang="pt-BR" sz="2000" dirty="0" err="1" smtClean="0"/>
              <a:t>Linfogranuloma</a:t>
            </a:r>
            <a:r>
              <a:rPr lang="pt-BR" sz="2000" dirty="0" smtClean="0"/>
              <a:t> venéreo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400" b="1" dirty="0" smtClean="0"/>
              <a:t>Protozoários: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dirty="0" smtClean="0"/>
              <a:t>Tricomoníase</a:t>
            </a:r>
            <a:endParaRPr lang="pt-BR" sz="2400" dirty="0" smtClean="0"/>
          </a:p>
        </p:txBody>
      </p:sp>
      <p:sp>
        <p:nvSpPr>
          <p:cNvPr id="5837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0E8E26-4287-464F-A1A6-C12CC8529DDE}" type="slidenum">
              <a:rPr lang="pt-BR" smtClean="0">
                <a:solidFill>
                  <a:srgbClr val="000000"/>
                </a:solidFill>
              </a:rPr>
              <a:pPr/>
              <a:t>59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Modos de transmissão de agentes infecciosos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928813"/>
            <a:ext cx="7772400" cy="4327525"/>
          </a:xfrm>
        </p:spPr>
        <p:txBody>
          <a:bodyPr/>
          <a:lstStyle/>
          <a:p>
            <a:pPr algn="just" eaLnBrk="1" hangingPunct="1"/>
            <a:r>
              <a:rPr lang="pt-BR" sz="2800" dirty="0" smtClean="0"/>
              <a:t>Modelos multicausais.</a:t>
            </a:r>
          </a:p>
          <a:p>
            <a:pPr algn="just" eaLnBrk="1" hangingPunct="1"/>
            <a:r>
              <a:rPr lang="pt-BR" altLang="pt-BR" sz="2000" dirty="0"/>
              <a:t>Critérios de Bradford </a:t>
            </a:r>
            <a:r>
              <a:rPr lang="pt-BR" altLang="pt-BR" sz="2000" dirty="0" smtClean="0"/>
              <a:t>Hill (1897 – 1991) </a:t>
            </a:r>
          </a:p>
          <a:p>
            <a:pPr algn="just">
              <a:spcBef>
                <a:spcPct val="30000"/>
              </a:spcBef>
            </a:pPr>
            <a:r>
              <a:rPr lang="pt-BR" altLang="pt-BR" sz="2000" u="sng" dirty="0"/>
              <a:t>Estabelecimento da relação causal entre um organismo e uma doença infecciosa:</a:t>
            </a:r>
          </a:p>
          <a:p>
            <a:pPr algn="just"/>
            <a:r>
              <a:rPr lang="pt-BR" altLang="pt-BR" sz="1800" dirty="0" smtClean="0"/>
              <a:t>4</a:t>
            </a:r>
            <a:r>
              <a:rPr lang="pt-BR" altLang="pt-BR" sz="1800" dirty="0"/>
              <a:t>) Relação dose-resposta - frequentemente o risco relativo de doença ou a duração do seu período de incubação relaciona-se à dose infectante</a:t>
            </a:r>
            <a:r>
              <a:rPr lang="pt-BR" altLang="pt-BR" sz="1800" dirty="0" smtClean="0"/>
              <a:t>.</a:t>
            </a:r>
          </a:p>
          <a:p>
            <a:pPr algn="just"/>
            <a:r>
              <a:rPr lang="pt-BR" altLang="pt-BR" sz="1800" dirty="0"/>
              <a:t>5) Após remover, prevenir ou diminuir a exposição, segue-se uma redução do risco da doença.</a:t>
            </a:r>
          </a:p>
          <a:p>
            <a:pPr marL="0" indent="0" algn="just">
              <a:buNone/>
            </a:pPr>
            <a:endParaRPr lang="pt-BR" altLang="pt-BR" sz="1800" dirty="0"/>
          </a:p>
          <a:p>
            <a:pPr algn="just"/>
            <a:endParaRPr lang="pt-BR" altLang="pt-BR" sz="1800" dirty="0"/>
          </a:p>
          <a:p>
            <a:pPr marL="0" indent="0" algn="just" eaLnBrk="1" hangingPunct="1">
              <a:buNone/>
            </a:pPr>
            <a:endParaRPr lang="pt-BR" sz="2800" dirty="0" smtClean="0"/>
          </a:p>
        </p:txBody>
      </p:sp>
      <p:sp>
        <p:nvSpPr>
          <p:cNvPr id="2560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8801C1-31F8-4568-85BC-8F064729EB3C}" type="slidenum">
              <a:rPr lang="pt-BR" smtClean="0">
                <a:solidFill>
                  <a:srgbClr val="000000"/>
                </a:solidFill>
              </a:rPr>
              <a:pPr/>
              <a:t>6</a:t>
            </a:fld>
            <a:endParaRPr lang="pt-BR" dirty="0" smtClean="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524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Modelos causais das doenças infecciosas</a:t>
            </a:r>
            <a:endParaRPr lang="pt-BR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745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pt-BR" sz="2800" b="1" dirty="0" smtClean="0"/>
              <a:t>Doenças/Agentes Transmitidas por outros modos de transmissão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400" b="1" dirty="0" smtClean="0"/>
              <a:t>Vírus: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dirty="0" smtClean="0"/>
              <a:t>Ebola, Raiva, </a:t>
            </a:r>
            <a:r>
              <a:rPr lang="pt-BR" sz="2000" dirty="0" err="1" smtClean="0"/>
              <a:t>Hantavirus</a:t>
            </a:r>
            <a:r>
              <a:rPr lang="pt-BR" sz="2000" dirty="0" smtClean="0"/>
              <a:t>, Herpesvírus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400" b="1" dirty="0" smtClean="0"/>
              <a:t>Bactérias: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dirty="0" smtClean="0"/>
              <a:t>Tétano, Leptospirose, Tracoma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400" b="1" dirty="0" smtClean="0"/>
              <a:t>Helmintos:</a:t>
            </a:r>
          </a:p>
          <a:p>
            <a:pPr algn="just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pt-BR" sz="2000" dirty="0" smtClean="0"/>
              <a:t>Esquistossomose, </a:t>
            </a:r>
            <a:r>
              <a:rPr lang="pt-BR" sz="2000" dirty="0" err="1" smtClean="0"/>
              <a:t>Dracunculíase</a:t>
            </a:r>
            <a:r>
              <a:rPr lang="pt-BR" sz="2000" dirty="0" smtClean="0"/>
              <a:t>.</a:t>
            </a:r>
            <a:endParaRPr lang="pt-BR" sz="2400" dirty="0" smtClean="0"/>
          </a:p>
        </p:txBody>
      </p:sp>
      <p:sp>
        <p:nvSpPr>
          <p:cNvPr id="5837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0E8E26-4287-464F-A1A6-C12CC8529DDE}" type="slidenum">
              <a:rPr lang="pt-BR" smtClean="0">
                <a:solidFill>
                  <a:srgbClr val="000000"/>
                </a:solidFill>
              </a:rPr>
              <a:pPr/>
              <a:t>60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Modos de transmissão de agentes infecciosos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lnSpc>
                <a:spcPct val="105000"/>
              </a:lnSpc>
              <a:spcBef>
                <a:spcPct val="15000"/>
              </a:spcBef>
              <a:buFontTx/>
              <a:buNone/>
            </a:pPr>
            <a:r>
              <a:rPr lang="pt-BR" b="1" dirty="0" smtClean="0"/>
              <a:t>Controle </a:t>
            </a:r>
          </a:p>
          <a:p>
            <a:pPr algn="just" eaLnBrk="1" hangingPunct="1">
              <a:lnSpc>
                <a:spcPct val="105000"/>
              </a:lnSpc>
              <a:spcBef>
                <a:spcPct val="15000"/>
              </a:spcBef>
              <a:buFontTx/>
              <a:buNone/>
            </a:pPr>
            <a:r>
              <a:rPr lang="pt-BR" sz="2400" dirty="0" smtClean="0"/>
              <a:t>Redução da incidência e/ou prevalência de determinada doença, por meio de diferentes tipos de intervenção, até níveis muito baixos, de forma que ela deixe de ser considerada um problema importante de saúde pública.</a:t>
            </a:r>
          </a:p>
          <a:p>
            <a:pPr algn="just" eaLnBrk="1" hangingPunct="1">
              <a:lnSpc>
                <a:spcPct val="105000"/>
              </a:lnSpc>
              <a:spcBef>
                <a:spcPct val="15000"/>
              </a:spcBef>
              <a:buFontTx/>
              <a:buNone/>
            </a:pPr>
            <a:r>
              <a:rPr lang="pt-BR" sz="2400" dirty="0" smtClean="0"/>
              <a:t>“Uma série de esforços e intervenções dirigidas à população ou a subgrupos de alto risco nela existentes, visando prevenir, diagnosticar precocemente ou tratar um agravo à saúde, assim como limitar os danos por ele gerados”</a:t>
            </a:r>
          </a:p>
        </p:txBody>
      </p:sp>
      <p:sp>
        <p:nvSpPr>
          <p:cNvPr id="8192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3BBCC1-6CD1-471F-877A-198DA07C9F72}" type="slidenum">
              <a:rPr lang="pt-BR" smtClean="0">
                <a:solidFill>
                  <a:srgbClr val="000000"/>
                </a:solidFill>
              </a:rPr>
              <a:pPr/>
              <a:t>61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Controle, eliminação e erradicação de doenças infecciosas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pt-BR" b="1" dirty="0" smtClean="0"/>
              <a:t>Erradicação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pt-BR" sz="2400" dirty="0" smtClean="0"/>
              <a:t>	Forma radical de controle que, de modo sucinto, pode ser definida como a extinção, por métodos artificiais, do agente etiológico de uma doença, ou do seu vetor, sendo por </a:t>
            </a:r>
            <a:r>
              <a:rPr lang="pt-BR" sz="2400" dirty="0" err="1" smtClean="0"/>
              <a:t>consequência</a:t>
            </a:r>
            <a:r>
              <a:rPr lang="pt-BR" sz="2400" dirty="0" smtClean="0"/>
              <a:t> impossível sua  reintrodução e totalmente desnecessária a manutenção de quaisquer medidas de prevenção.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pt-BR" sz="2400" dirty="0" smtClean="0"/>
              <a:t>     A </a:t>
            </a:r>
            <a:r>
              <a:rPr lang="pt-BR" sz="2400" b="1" dirty="0" smtClean="0"/>
              <a:t>varíola</a:t>
            </a:r>
            <a:r>
              <a:rPr lang="pt-BR" sz="2400" dirty="0" smtClean="0"/>
              <a:t> foi a única doença infecciosa humana* erradicada até o momento. (último caso na Somália em 1977).</a:t>
            </a:r>
          </a:p>
        </p:txBody>
      </p:sp>
      <p:sp>
        <p:nvSpPr>
          <p:cNvPr id="8294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EE3E7A-5BAC-487B-848F-5BB560232FE3}" type="slidenum">
              <a:rPr lang="pt-BR" smtClean="0">
                <a:solidFill>
                  <a:srgbClr val="000000"/>
                </a:solidFill>
              </a:rPr>
              <a:pPr/>
              <a:t>62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Controle, eliminação e erradicação de doenças infecciosas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55576" y="6356350"/>
            <a:ext cx="8208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Gill Sans MT" panose="020B0502020104020203" pitchFamily="34" charset="0"/>
              </a:rPr>
              <a:t>*A outra doença erradicada foi a peste bovina, cujo agente etiológico é o RPV – </a:t>
            </a:r>
            <a:r>
              <a:rPr lang="pt-BR" sz="1600" dirty="0" err="1" smtClean="0">
                <a:latin typeface="Gill Sans MT" panose="020B0502020104020203" pitchFamily="34" charset="0"/>
              </a:rPr>
              <a:t>rinderpest</a:t>
            </a:r>
            <a:r>
              <a:rPr lang="pt-BR" sz="1600" dirty="0" smtClean="0">
                <a:latin typeface="Gill Sans MT" panose="020B0502020104020203" pitchFamily="34" charset="0"/>
              </a:rPr>
              <a:t> vírus.</a:t>
            </a:r>
            <a:endParaRPr lang="pt-BR" sz="1600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pt-BR" b="1" dirty="0" smtClean="0"/>
              <a:t>Eliminação</a:t>
            </a:r>
            <a:r>
              <a:rPr lang="pt-BR" sz="2400" dirty="0" smtClean="0"/>
              <a:t> 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pt-BR" sz="2400" dirty="0" smtClean="0"/>
              <a:t>Cessação da transmissão de uma determinada doença em extensa área geográfica, persistindo no entanto, o risco de sua reintrodução, seja por falha na utilização dos instrumentos de vigilância ou controle, seja por modificação do agente ou vetor.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pt-BR" sz="2400" dirty="0" smtClean="0"/>
              <a:t>Um controle qualificado. Conceito introduzido pelo Programa Mundial de Lepra da OMS. Redução da </a:t>
            </a:r>
            <a:r>
              <a:rPr lang="pt-BR" sz="2400" dirty="0" err="1" smtClean="0"/>
              <a:t>frequência</a:t>
            </a:r>
            <a:r>
              <a:rPr lang="pt-BR" sz="2400" dirty="0" smtClean="0"/>
              <a:t> de ocorrência a um determinado nível. </a:t>
            </a:r>
          </a:p>
        </p:txBody>
      </p:sp>
      <p:sp>
        <p:nvSpPr>
          <p:cNvPr id="8397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EFBB40-BEBD-4C51-91AC-9542D00F75F7}" type="slidenum">
              <a:rPr lang="pt-BR" smtClean="0">
                <a:solidFill>
                  <a:srgbClr val="000000"/>
                </a:solidFill>
              </a:rPr>
              <a:pPr/>
              <a:t>63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Controle, eliminação e erradicação de doenças infecciosas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772400" cy="4608512"/>
          </a:xfrm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pt-BR" sz="2400" b="1" dirty="0" smtClean="0"/>
              <a:t>Número Básico de Reprodução </a:t>
            </a:r>
            <a:r>
              <a:rPr lang="pt-BR" sz="2400" dirty="0" smtClean="0"/>
              <a:t>(</a:t>
            </a:r>
            <a:r>
              <a:rPr lang="pt-BR" sz="2400" dirty="0" err="1" smtClean="0"/>
              <a:t>basic</a:t>
            </a:r>
            <a:r>
              <a:rPr lang="pt-BR" sz="2400" dirty="0" smtClean="0"/>
              <a:t> </a:t>
            </a:r>
            <a:r>
              <a:rPr lang="pt-BR" sz="2400" dirty="0" err="1" smtClean="0"/>
              <a:t>reproductive</a:t>
            </a:r>
            <a:r>
              <a:rPr lang="pt-BR" sz="2400" dirty="0" smtClean="0"/>
              <a:t> </a:t>
            </a:r>
            <a:r>
              <a:rPr lang="pt-BR" sz="2400" dirty="0" err="1" smtClean="0"/>
              <a:t>number</a:t>
            </a:r>
            <a:r>
              <a:rPr lang="pt-BR" sz="2400" dirty="0" smtClean="0"/>
              <a:t>), </a:t>
            </a:r>
            <a:r>
              <a:rPr lang="pt-BR" sz="2400" b="1" dirty="0" smtClean="0"/>
              <a:t>R0</a:t>
            </a:r>
            <a:r>
              <a:rPr lang="pt-BR" sz="2400" dirty="0" smtClean="0"/>
              <a:t> (“R zero” ou “R </a:t>
            </a:r>
            <a:r>
              <a:rPr lang="pt-BR" sz="2400" dirty="0" err="1" smtClean="0"/>
              <a:t>not</a:t>
            </a:r>
            <a:r>
              <a:rPr lang="pt-BR" sz="2400" dirty="0" smtClean="0"/>
              <a:t>”):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pt-BR" sz="2400" dirty="0" smtClean="0"/>
              <a:t>Uma medida do número de infecções produzidas, em média, por um indivíduo infectado, nos estágios iniciais de uma epidemia,  quando virtualmente todos os contatos são suscetíveis.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pt-BR" sz="2400" dirty="0" smtClean="0"/>
              <a:t>O número esperado de novos hospedeiros infectados que um hospedeiro infectante produzirá durante o seu período de transmissibilidade, em uma população grande e inteiramente suscetível.</a:t>
            </a:r>
          </a:p>
        </p:txBody>
      </p:sp>
      <p:sp>
        <p:nvSpPr>
          <p:cNvPr id="8499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78F47C-0DE6-48F7-B833-AA304CDB16DF}" type="slidenum">
              <a:rPr lang="pt-BR" smtClean="0">
                <a:solidFill>
                  <a:srgbClr val="000000"/>
                </a:solidFill>
              </a:rPr>
              <a:pPr/>
              <a:t>64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accent2"/>
                </a:solidFill>
              </a:rPr>
              <a:t>Conceitos Básicos</a:t>
            </a:r>
            <a:endParaRPr lang="pt-BR" sz="36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772400" cy="4608512"/>
          </a:xfrm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pt-BR" sz="2400" b="1" smtClean="0"/>
              <a:t>Número Básico de Reprodução </a:t>
            </a:r>
            <a:r>
              <a:rPr lang="pt-BR" sz="2400" smtClean="0"/>
              <a:t>(basic reproductive number) </a:t>
            </a:r>
            <a:r>
              <a:rPr lang="pt-BR" sz="2400" b="1" smtClean="0"/>
              <a:t>R0</a:t>
            </a:r>
            <a:r>
              <a:rPr lang="pt-BR" sz="2400" smtClean="0"/>
              <a:t> (“R zero” ou “R not”):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pt-BR" sz="2400" smtClean="0"/>
              <a:t>Exemplo: 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pt-BR" sz="2400" smtClean="0"/>
              <a:t>R0 da caxumba = 5. Significa que se esperaria que, em média, uma pessoa infectada produza 5 novos casos de infecção durante seu período de transmissibilidade, se a população fosse completamente suscetível.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pt-BR" sz="2400" smtClean="0"/>
              <a:t>Se o R0 &lt; 1, um caso, em média, não se reproduzirá. Como o R0 é uma média, poderá haver um “cluster” (aglomerado) de casos, mas não uma epidemia.</a:t>
            </a:r>
          </a:p>
        </p:txBody>
      </p:sp>
      <p:sp>
        <p:nvSpPr>
          <p:cNvPr id="86019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AA43A8-FCDF-4DFD-98DC-5911D1ECEB21}" type="slidenum">
              <a:rPr lang="pt-BR" smtClean="0">
                <a:solidFill>
                  <a:srgbClr val="000000"/>
                </a:solidFill>
              </a:rPr>
              <a:pPr/>
              <a:t>65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accent2"/>
                </a:solidFill>
              </a:rPr>
              <a:t>Conceitos Básicos</a:t>
            </a:r>
            <a:endParaRPr lang="pt-BR" sz="36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772400" cy="4608512"/>
          </a:xfrm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Tecnologias disponíveis para o controle de doenças infecciosas:</a:t>
            </a:r>
          </a:p>
          <a:p>
            <a:pPr marL="457200" indent="-45720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pt-BR" sz="2000" dirty="0" smtClean="0"/>
              <a:t>Vacinação.</a:t>
            </a:r>
          </a:p>
          <a:p>
            <a:pPr marL="457200" indent="-45720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pt-BR" sz="2000" dirty="0" smtClean="0"/>
              <a:t>Tratamento.</a:t>
            </a:r>
          </a:p>
          <a:p>
            <a:pPr marL="457200" indent="-45720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pt-BR" sz="2000" dirty="0" smtClean="0"/>
              <a:t>Controle vetorial.</a:t>
            </a:r>
          </a:p>
          <a:p>
            <a:pPr marL="457200" indent="-45720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pt-BR" sz="2000" dirty="0" smtClean="0"/>
              <a:t>Controle de reservatórios.</a:t>
            </a:r>
          </a:p>
          <a:p>
            <a:pPr marL="457200" indent="-45720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pt-BR" sz="2000" dirty="0" smtClean="0"/>
              <a:t>Intervenções educativas. Mudança comportamental.</a:t>
            </a:r>
          </a:p>
          <a:p>
            <a:pPr marL="457200" indent="-45720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pt-BR" sz="2000" dirty="0" smtClean="0"/>
              <a:t>Programas de triagem populacional (“</a:t>
            </a:r>
            <a:r>
              <a:rPr lang="pt-BR" sz="2000" dirty="0" err="1" smtClean="0"/>
              <a:t>screening</a:t>
            </a:r>
            <a:r>
              <a:rPr lang="pt-BR" sz="2000" dirty="0" smtClean="0"/>
              <a:t>”).</a:t>
            </a:r>
          </a:p>
          <a:p>
            <a:pPr marL="457200" indent="-45720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pt-BR" sz="2000" dirty="0" smtClean="0"/>
              <a:t>Controle de produtos para consumo humano: água e alimentos.</a:t>
            </a:r>
          </a:p>
          <a:p>
            <a:pPr marL="457200" indent="-45720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pt-BR" sz="2000" dirty="0" smtClean="0"/>
              <a:t>Medidas de “distanciamento social”, isolamento e quarentena.</a:t>
            </a:r>
          </a:p>
          <a:p>
            <a:pPr marL="457200" indent="-45720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pt-BR" sz="2000" dirty="0" smtClean="0"/>
              <a:t>Medidas gerais de prevenção de infecções: lavagem de mãos, </a:t>
            </a:r>
            <a:r>
              <a:rPr lang="pt-BR" sz="2000" dirty="0" err="1" smtClean="0"/>
              <a:t>antissepsia</a:t>
            </a:r>
            <a:r>
              <a:rPr lang="pt-BR" sz="2000" dirty="0" smtClean="0"/>
              <a:t>, uso de luvas e EPI, etc.</a:t>
            </a:r>
          </a:p>
        </p:txBody>
      </p:sp>
      <p:sp>
        <p:nvSpPr>
          <p:cNvPr id="8704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8F3D3D-B4DE-4497-8E43-73910C70481A}" type="slidenum">
              <a:rPr lang="pt-BR" smtClean="0">
                <a:solidFill>
                  <a:srgbClr val="000000"/>
                </a:solidFill>
              </a:rPr>
              <a:pPr/>
              <a:t>66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accent2"/>
                </a:solidFill>
              </a:rPr>
              <a:t>Medidas de Controle de Doenças</a:t>
            </a:r>
            <a:endParaRPr lang="pt-BR" sz="36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772400" cy="4608512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lnSpc>
                <a:spcPts val="3800"/>
              </a:lnSpc>
              <a:buFontTx/>
              <a:buNone/>
            </a:pPr>
            <a:r>
              <a:rPr lang="pt-BR" sz="2000" dirty="0" smtClean="0"/>
              <a:t>O Modelo Ecológico, Modelo da História Natural da Doença e Níveis de Prevenção permanece enquanto um dos modelos mais difundidos para a explicação das relações causais das doenças infecciosas.. </a:t>
            </a:r>
          </a:p>
          <a:p>
            <a:pPr algn="just" eaLnBrk="1" hangingPunct="1">
              <a:lnSpc>
                <a:spcPts val="3800"/>
              </a:lnSpc>
              <a:buFontTx/>
              <a:buNone/>
            </a:pPr>
            <a:r>
              <a:rPr lang="pt-BR" sz="2000" dirty="0" smtClean="0"/>
              <a:t>O conceito de estrutura epidemiológica, derivado do modelo da HND embasa as intervenções e programas de controle de doenças transmissíveis.</a:t>
            </a:r>
          </a:p>
          <a:p>
            <a:pPr algn="just" eaLnBrk="1" hangingPunct="1">
              <a:lnSpc>
                <a:spcPts val="3800"/>
              </a:lnSpc>
              <a:buFontTx/>
              <a:buNone/>
            </a:pPr>
            <a:r>
              <a:rPr lang="pt-BR" sz="2000" dirty="0" smtClean="0"/>
              <a:t>O conhecimento da terminologia adequada é fundamental para o aprendizado e para a transmissão do conhecimento.</a:t>
            </a:r>
          </a:p>
        </p:txBody>
      </p:sp>
      <p:sp>
        <p:nvSpPr>
          <p:cNvPr id="8806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945919-EC51-43E0-968C-4DE066DAEC23}" type="slidenum">
              <a:rPr lang="pt-BR" smtClean="0">
                <a:solidFill>
                  <a:srgbClr val="000000"/>
                </a:solidFill>
              </a:rPr>
              <a:pPr/>
              <a:t>67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accent2"/>
                </a:solidFill>
              </a:rPr>
              <a:t>Conclusões</a:t>
            </a:r>
            <a:endParaRPr lang="pt-BR" sz="36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algn="just" eaLnBrk="1" hangingPunct="1"/>
            <a:r>
              <a:rPr lang="pt-BR" sz="2800" dirty="0" smtClean="0"/>
              <a:t>“</a:t>
            </a:r>
            <a:r>
              <a:rPr lang="pt-BR" sz="2800" dirty="0" err="1" smtClean="0"/>
              <a:t>Interrelações</a:t>
            </a:r>
            <a:r>
              <a:rPr lang="pt-BR" sz="2800" dirty="0" smtClean="0"/>
              <a:t> do </a:t>
            </a:r>
            <a:r>
              <a:rPr lang="pt-BR" sz="2800" b="1" u="sng" dirty="0" smtClean="0"/>
              <a:t>agente</a:t>
            </a:r>
            <a:r>
              <a:rPr lang="pt-BR" sz="2800" dirty="0" smtClean="0"/>
              <a:t>, do </a:t>
            </a:r>
            <a:r>
              <a:rPr lang="pt-BR" sz="2800" b="1" u="sng" dirty="0" smtClean="0"/>
              <a:t>suscetível</a:t>
            </a:r>
            <a:r>
              <a:rPr lang="pt-BR" sz="2800" dirty="0" smtClean="0"/>
              <a:t> e do </a:t>
            </a:r>
            <a:r>
              <a:rPr lang="pt-BR" sz="2800" b="1" u="sng" dirty="0" smtClean="0"/>
              <a:t>meio ambiente</a:t>
            </a:r>
            <a:r>
              <a:rPr lang="pt-BR" sz="2800" dirty="0" smtClean="0"/>
              <a:t> que afetam o processo global e seu desenvolvimento, desde as primeiras forças que criam o estímulo patológico no meio ambiente, ou em qualquer outro lugar, passando pela resposta do homem ao estímulo, até as alterações que levam a um defeito, invalidez ou morte”</a:t>
            </a:r>
          </a:p>
          <a:p>
            <a:pPr algn="just" eaLnBrk="1" hangingPunct="1"/>
            <a:r>
              <a:rPr lang="pt-BR" sz="2800" dirty="0" smtClean="0"/>
              <a:t>“Tríade ecológica”</a:t>
            </a:r>
          </a:p>
          <a:p>
            <a:pPr algn="just" eaLnBrk="1" hangingPunct="1"/>
            <a:r>
              <a:rPr lang="pt-BR" sz="2800" dirty="0" smtClean="0"/>
              <a:t>Modelo de </a:t>
            </a:r>
            <a:r>
              <a:rPr lang="pt-BR" sz="2800" dirty="0" err="1" smtClean="0"/>
              <a:t>Leavell</a:t>
            </a:r>
            <a:r>
              <a:rPr lang="pt-BR" sz="2800" dirty="0" smtClean="0"/>
              <a:t> &amp; Clark (1965)</a:t>
            </a:r>
          </a:p>
        </p:txBody>
      </p:sp>
      <p:sp>
        <p:nvSpPr>
          <p:cNvPr id="2662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9F87B3-7E6D-40A1-9694-E4A3480A0398}" type="slidenum">
              <a:rPr lang="pt-BR" smtClean="0">
                <a:solidFill>
                  <a:srgbClr val="000000"/>
                </a:solidFill>
              </a:rPr>
              <a:pPr/>
              <a:t>7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</a:rPr>
              <a:t>História Natural da Doença</a:t>
            </a:r>
            <a:endParaRPr lang="pt-BR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85DC14-3386-49D4-9417-310652D5D203}" type="slidenum">
              <a:rPr lang="pt-BR" smtClean="0">
                <a:solidFill>
                  <a:srgbClr val="000000"/>
                </a:solidFill>
              </a:rPr>
              <a:pPr/>
              <a:t>8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27656" name="CaixaDeTexto 7"/>
          <p:cNvSpPr txBox="1">
            <a:spLocks noChangeArrowheads="1"/>
          </p:cNvSpPr>
          <p:nvPr/>
        </p:nvSpPr>
        <p:spPr bwMode="auto">
          <a:xfrm>
            <a:off x="2483768" y="548680"/>
            <a:ext cx="3671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4000" dirty="0"/>
              <a:t>Tríade Ecológica</a:t>
            </a:r>
          </a:p>
        </p:txBody>
      </p:sp>
      <p:sp>
        <p:nvSpPr>
          <p:cNvPr id="13" name="Fluxograma: Extrair 12"/>
          <p:cNvSpPr/>
          <p:nvPr/>
        </p:nvSpPr>
        <p:spPr>
          <a:xfrm>
            <a:off x="2592288" y="2924944"/>
            <a:ext cx="3203848" cy="3024336"/>
          </a:xfrm>
          <a:prstGeom prst="flowChartExtra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o explicativo em seta para cima 13"/>
          <p:cNvSpPr/>
          <p:nvPr/>
        </p:nvSpPr>
        <p:spPr>
          <a:xfrm>
            <a:off x="4716016" y="1844824"/>
            <a:ext cx="2160240" cy="1080120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o explicativo em seta para cima 14"/>
          <p:cNvSpPr/>
          <p:nvPr/>
        </p:nvSpPr>
        <p:spPr>
          <a:xfrm>
            <a:off x="1331640" y="1844824"/>
            <a:ext cx="2160240" cy="1080120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/>
          <p:cNvCxnSpPr/>
          <p:nvPr/>
        </p:nvCxnSpPr>
        <p:spPr>
          <a:xfrm>
            <a:off x="3563888" y="2924944"/>
            <a:ext cx="11521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475656" y="1340768"/>
            <a:ext cx="2016224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     Agente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004048" y="1340768"/>
            <a:ext cx="1728192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Hospedeiro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419872" y="6063679"/>
            <a:ext cx="1512168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Ambiente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46050" y="1571625"/>
            <a:ext cx="4497388" cy="66833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dirty="0" smtClean="0"/>
              <a:t>  </a:t>
            </a:r>
            <a:r>
              <a:rPr lang="pt-BR" sz="3000" dirty="0" smtClean="0"/>
              <a:t>Período pré-patogênico</a:t>
            </a:r>
            <a:endParaRPr lang="pt-BR" sz="3000" dirty="0"/>
          </a:p>
        </p:txBody>
      </p:sp>
      <p:sp>
        <p:nvSpPr>
          <p:cNvPr id="28675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457200" y="2297113"/>
            <a:ext cx="4040188" cy="3951287"/>
          </a:xfrm>
          <a:ln>
            <a:solidFill>
              <a:srgbClr val="C00000"/>
            </a:solidFill>
          </a:ln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endParaRPr lang="pt-BR" smtClean="0"/>
          </a:p>
          <a:p>
            <a:pPr algn="just" eaLnBrk="1" hangingPunct="1">
              <a:lnSpc>
                <a:spcPct val="105000"/>
              </a:lnSpc>
            </a:pPr>
            <a:r>
              <a:rPr lang="pt-BR" sz="2800" smtClean="0"/>
              <a:t>Fase de suscetibilidade</a:t>
            </a:r>
          </a:p>
          <a:p>
            <a:pPr algn="just" eaLnBrk="1" hangingPunct="1">
              <a:lnSpc>
                <a:spcPct val="105000"/>
              </a:lnSpc>
            </a:pPr>
            <a:r>
              <a:rPr lang="pt-BR" sz="2800" smtClean="0"/>
              <a:t>Fase pré-clínica</a:t>
            </a:r>
          </a:p>
        </p:txBody>
      </p:sp>
      <p:sp>
        <p:nvSpPr>
          <p:cNvPr id="28676" name="Espaço Reservado para Texto 7"/>
          <p:cNvSpPr>
            <a:spLocks noGrp="1"/>
          </p:cNvSpPr>
          <p:nvPr>
            <p:ph type="body" sz="quarter" idx="3"/>
          </p:nvPr>
        </p:nvSpPr>
        <p:spPr>
          <a:xfrm>
            <a:off x="4714875" y="1500188"/>
            <a:ext cx="4572000" cy="73977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pt-BR" smtClean="0"/>
              <a:t>  </a:t>
            </a:r>
            <a:r>
              <a:rPr lang="pt-BR" sz="2800" smtClean="0"/>
              <a:t>Período Patogênico</a:t>
            </a:r>
          </a:p>
        </p:txBody>
      </p:sp>
      <p:sp>
        <p:nvSpPr>
          <p:cNvPr id="28677" name="Espaço Reservado para Conteúdo 8"/>
          <p:cNvSpPr>
            <a:spLocks noGrp="1"/>
          </p:cNvSpPr>
          <p:nvPr>
            <p:ph sz="quarter" idx="4"/>
          </p:nvPr>
        </p:nvSpPr>
        <p:spPr>
          <a:xfrm>
            <a:off x="4816475" y="2297113"/>
            <a:ext cx="4041775" cy="3951287"/>
          </a:xfrm>
          <a:ln>
            <a:solidFill>
              <a:srgbClr val="C00000"/>
            </a:solidFill>
          </a:ln>
        </p:spPr>
        <p:txBody>
          <a:bodyPr/>
          <a:lstStyle/>
          <a:p>
            <a:pPr algn="just" eaLnBrk="1" hangingPunct="1">
              <a:lnSpc>
                <a:spcPct val="105000"/>
              </a:lnSpc>
              <a:buFont typeface="Wingdings 2" pitchFamily="18" charset="2"/>
              <a:buNone/>
            </a:pPr>
            <a:endParaRPr lang="pt-BR" b="1" smtClean="0"/>
          </a:p>
          <a:p>
            <a:pPr algn="just" eaLnBrk="1" hangingPunct="1">
              <a:lnSpc>
                <a:spcPct val="105000"/>
              </a:lnSpc>
            </a:pPr>
            <a:r>
              <a:rPr lang="pt-BR" sz="2800" smtClean="0"/>
              <a:t>Fase clínica</a:t>
            </a:r>
          </a:p>
          <a:p>
            <a:pPr eaLnBrk="1" hangingPunct="1">
              <a:lnSpc>
                <a:spcPct val="105000"/>
              </a:lnSpc>
            </a:pPr>
            <a:r>
              <a:rPr lang="pt-BR" sz="2800" smtClean="0"/>
              <a:t>Fase de incapacidade residual</a:t>
            </a:r>
          </a:p>
        </p:txBody>
      </p:sp>
      <p:sp>
        <p:nvSpPr>
          <p:cNvPr id="28678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65C80-6B89-4111-AC30-D9D3096E43B7}" type="slidenum">
              <a:rPr lang="pt-BR" smtClean="0">
                <a:solidFill>
                  <a:srgbClr val="000000"/>
                </a:solidFill>
              </a:rPr>
              <a:pPr/>
              <a:t>9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Fases da História Natural da Doença</a:t>
            </a:r>
            <a:r>
              <a:rPr lang="pt-BR" sz="36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6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 períodos  </a:t>
            </a:r>
            <a:br>
              <a:rPr lang="pt-BR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 fases</a:t>
            </a:r>
            <a:r>
              <a:rPr lang="pt-BR" u="sng" dirty="0" smtClean="0">
                <a:solidFill>
                  <a:schemeClr val="accent2"/>
                </a:solidFill>
              </a:rPr>
              <a:t/>
            </a:r>
            <a:br>
              <a:rPr lang="pt-BR" u="sng" dirty="0" smtClean="0">
                <a:solidFill>
                  <a:schemeClr val="accent2"/>
                </a:solidFill>
              </a:rPr>
            </a:br>
            <a:endParaRPr lang="pt-B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1946</TotalTime>
  <Words>3393</Words>
  <Application>Microsoft Office PowerPoint</Application>
  <PresentationFormat>Apresentação na tela (4:3)</PresentationFormat>
  <Paragraphs>533</Paragraphs>
  <Slides>67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77" baseType="lpstr">
      <vt:lpstr>맑은 고딕</vt:lpstr>
      <vt:lpstr>Arial</vt:lpstr>
      <vt:lpstr>Garamond</vt:lpstr>
      <vt:lpstr>Gill Sans MT</vt:lpstr>
      <vt:lpstr>Tahoma</vt:lpstr>
      <vt:lpstr>Times New Roman</vt:lpstr>
      <vt:lpstr>Verdana</vt:lpstr>
      <vt:lpstr>Wingdings</vt:lpstr>
      <vt:lpstr>Wingdings 2</vt:lpstr>
      <vt:lpstr>Mountain</vt:lpstr>
      <vt:lpstr>Modelos explicativos em epidemiologia das doenças infecciosas: História Natural da Doença e Níveis de Prevenção</vt:lpstr>
      <vt:lpstr>Objetivos da aula</vt:lpstr>
      <vt:lpstr>Modelos causais das doenças infecciosas</vt:lpstr>
      <vt:lpstr>Modelos causais das doenças infecciosas</vt:lpstr>
      <vt:lpstr>Modelos causais das doenças infecciosas</vt:lpstr>
      <vt:lpstr>Modelos causais das doenças infecciosas</vt:lpstr>
      <vt:lpstr>História Natural da Doença</vt:lpstr>
      <vt:lpstr>Apresentação do PowerPoint</vt:lpstr>
      <vt:lpstr>Fases da História Natural da Doença 2 períodos   4 fases </vt:lpstr>
      <vt:lpstr>Fases da História Natural da Doença</vt:lpstr>
      <vt:lpstr>Fases da História Natural da Doença</vt:lpstr>
      <vt:lpstr>Fases da História Natural da Doença</vt:lpstr>
      <vt:lpstr>Fases da História Natural da Doença</vt:lpstr>
      <vt:lpstr>Apresentação do PowerPoint</vt:lpstr>
      <vt:lpstr>Classificação das Medidas de Prevenção</vt:lpstr>
      <vt:lpstr>Classificação das Medidas de Prevenção</vt:lpstr>
      <vt:lpstr>Classificação das Medidas de Prevenção</vt:lpstr>
      <vt:lpstr>Classificação das Medidas de Prevenção</vt:lpstr>
      <vt:lpstr>Classificação das Medidas de Prevenção</vt:lpstr>
      <vt:lpstr>Classificação das Medidas de Prevenção</vt:lpstr>
      <vt:lpstr>Classificação das Medidas de Prevenção</vt:lpstr>
      <vt:lpstr>Classificação das Medidas de Prevenção  </vt:lpstr>
      <vt:lpstr>Classificação das Medidas de Prevenção</vt:lpstr>
      <vt:lpstr>Classificação das Medidas de Prevenção</vt:lpstr>
      <vt:lpstr>Classificação das Medidas de Prevenção</vt:lpstr>
      <vt:lpstr>Classificação das Medidas de Prevenção</vt:lpstr>
      <vt:lpstr>Estrutura  Epidemiológica</vt:lpstr>
      <vt:lpstr>Apresentação do PowerPoint</vt:lpstr>
      <vt:lpstr>Apresentação do PowerPoint</vt:lpstr>
      <vt:lpstr>Estrutura epidemiológica</vt:lpstr>
      <vt:lpstr>  Estrutura epidemiológica  </vt:lpstr>
      <vt:lpstr>Estrutura epidemiológica</vt:lpstr>
      <vt:lpstr>Alguns conceitos básicos em epidemiologia das doenças transmissíveis</vt:lpstr>
      <vt:lpstr>Dinâmica do Processo Infeccioso</vt:lpstr>
      <vt:lpstr>Dinâmica do Processo Infeccioso</vt:lpstr>
      <vt:lpstr>Propriedades dos agentes infecciosos</vt:lpstr>
      <vt:lpstr>Propriedades dos agentes infecciosos</vt:lpstr>
      <vt:lpstr>Relações entre hospedeiro e agente infecioso</vt:lpstr>
      <vt:lpstr>Apresentação do PowerPoint</vt:lpstr>
      <vt:lpstr>O ambiente e as doenças transmissíveis</vt:lpstr>
      <vt:lpstr>O ambiente e as doenças transmissíveis</vt:lpstr>
      <vt:lpstr>O ambiente e as doenças transmissíveis</vt:lpstr>
      <vt:lpstr>Modos de transmissão de agentes infecciosos</vt:lpstr>
      <vt:lpstr>Apresentação do PowerPoint</vt:lpstr>
      <vt:lpstr>Modos de transmissão de agentes infecciosos</vt:lpstr>
      <vt:lpstr>Apresentação do PowerPoint</vt:lpstr>
      <vt:lpstr>Modos de transmissão de agentes infecciosos</vt:lpstr>
      <vt:lpstr>Apresentação do PowerPoint</vt:lpstr>
      <vt:lpstr>Apresentação do PowerPoint</vt:lpstr>
      <vt:lpstr>Modos de transmissão de agentes infecciosos</vt:lpstr>
      <vt:lpstr>Apresentação do PowerPoint</vt:lpstr>
      <vt:lpstr>Apresentação do PowerPoint</vt:lpstr>
      <vt:lpstr>Apresentação do PowerPoint</vt:lpstr>
      <vt:lpstr>Mecanismos de penetração de um agente em um novo hospedeiro</vt:lpstr>
      <vt:lpstr>Modos de transmissão de agentes infecciosos</vt:lpstr>
      <vt:lpstr>Modos de transmissão de agentes infecciosos</vt:lpstr>
      <vt:lpstr>Modos de transmissão de agentes infecciosos</vt:lpstr>
      <vt:lpstr>Modos de transmissão de agentes infecciosos</vt:lpstr>
      <vt:lpstr>Modos de transmissão de agentes infecciosos</vt:lpstr>
      <vt:lpstr>Modos de transmissão de agentes infecciosos</vt:lpstr>
      <vt:lpstr>Controle, eliminação e erradicação de doenças infecciosas</vt:lpstr>
      <vt:lpstr>Controle, eliminação e erradicação de doenças infecciosas</vt:lpstr>
      <vt:lpstr>Controle, eliminação e erradicação de doenças infecciosas</vt:lpstr>
      <vt:lpstr>Conceitos Básicos</vt:lpstr>
      <vt:lpstr>Conceitos Básicos</vt:lpstr>
      <vt:lpstr>Medidas de Controle de Doenças</vt:lpstr>
      <vt:lpstr>Conclusões</vt:lpstr>
    </vt:vector>
  </TitlesOfParts>
  <Company>Centro de Estudos A. Galvao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SAÚDE &amp; DOENÇA Normal &amp; Patológico</dc:title>
  <dc:creator>CEALAG</dc:creator>
  <cp:lastModifiedBy>epidemiologia</cp:lastModifiedBy>
  <cp:revision>232</cp:revision>
  <cp:lastPrinted>2003-02-12T12:13:47Z</cp:lastPrinted>
  <dcterms:created xsi:type="dcterms:W3CDTF">2002-03-12T17:14:13Z</dcterms:created>
  <dcterms:modified xsi:type="dcterms:W3CDTF">2018-08-01T12:35:32Z</dcterms:modified>
</cp:coreProperties>
</file>