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3" r:id="rId3"/>
    <p:sldId id="265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0" r:id="rId19"/>
    <p:sldId id="331" r:id="rId20"/>
    <p:sldId id="312" r:id="rId21"/>
    <p:sldId id="266" r:id="rId22"/>
    <p:sldId id="261" r:id="rId23"/>
    <p:sldId id="262" r:id="rId24"/>
    <p:sldId id="267" r:id="rId25"/>
    <p:sldId id="268" r:id="rId26"/>
    <p:sldId id="332" r:id="rId27"/>
    <p:sldId id="270" r:id="rId28"/>
    <p:sldId id="272" r:id="rId29"/>
    <p:sldId id="274" r:id="rId30"/>
    <p:sldId id="275" r:id="rId31"/>
    <p:sldId id="280" r:id="rId32"/>
    <p:sldId id="281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33" r:id="rId42"/>
    <p:sldId id="334" r:id="rId43"/>
    <p:sldId id="259" r:id="rId44"/>
    <p:sldId id="260" r:id="rId45"/>
    <p:sldId id="310" r:id="rId46"/>
    <p:sldId id="311" r:id="rId47"/>
    <p:sldId id="313" r:id="rId48"/>
    <p:sldId id="314" r:id="rId49"/>
    <p:sldId id="301" r:id="rId50"/>
    <p:sldId id="302" r:id="rId51"/>
    <p:sldId id="303" r:id="rId52"/>
    <p:sldId id="304" r:id="rId53"/>
    <p:sldId id="329" r:id="rId54"/>
  </p:sldIdLst>
  <p:sldSz cx="12192000" cy="6858000"/>
  <p:notesSz cx="67818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71" autoAdjust="0"/>
    <p:restoredTop sz="94630" autoAdjust="0"/>
  </p:normalViewPr>
  <p:slideViewPr>
    <p:cSldViewPr snapToGrid="0">
      <p:cViewPr>
        <p:scale>
          <a:sx n="70" d="100"/>
          <a:sy n="70" d="100"/>
        </p:scale>
        <p:origin x="-7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468B-F796-44CB-9596-8867E437BB6E}" type="datetimeFigureOut">
              <a:rPr lang="pt-BR" smtClean="0"/>
              <a:pPr/>
              <a:t>27/04/2018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1451" y="9428584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4610C-E6C3-4095-81B3-52DCDC700F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16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58250-381F-41F5-A7AD-6A32FAC77FE8}" type="datetimeFigureOut">
              <a:rPr lang="pt-BR" smtClean="0"/>
              <a:pPr/>
              <a:t>27/04/2018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180" y="4777194"/>
            <a:ext cx="54254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75D34-2F24-41CE-BC16-D6658B3F6D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6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00AA-E3BA-4DB0-8C31-EC8EC8F40518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DC0E-58F8-4BCE-8708-84B9C2974317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74B3-D6D0-49AE-86BC-9AC605BCF9C4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86A-C68F-42F0-ACEE-9643BE7EC3A9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112-22D5-4622-B16A-EF30733F9767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7C7C-34FC-42A4-A98C-1D99B031F536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6FD7-70F1-474A-A37D-5A58451F74D9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FAED-C72F-4F3D-9F0A-9C1915A6C435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DE8C-2D61-4FF6-9DE9-B74164C20267}" type="datetime1">
              <a:rPr lang="en-US" smtClean="0"/>
              <a:pPr>
                <a:defRPr/>
              </a:pPr>
              <a:t>4/27/2018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15DC4-E364-4291-9FDE-9AA9EECE04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60576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2A30-1A69-49BB-B962-55A0167FBC57}" type="datetime1">
              <a:rPr lang="en-US" smtClean="0"/>
              <a:pPr>
                <a:defRPr/>
              </a:pPr>
              <a:t>4/27/2018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7EADF-C3CD-444C-B3D2-3629F0D836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4824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373A-E849-4E45-BB3D-35AF5A8A878F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CF-3410-4DA1-A668-FEFF82AF600D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F526-0765-4490-A697-F30B36B9FABB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72D3-3106-40A6-8778-793E93331FC0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618F-31E5-4069-A093-9F6631B7303A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1116-7E20-4831-B096-1653745F5A53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3CC6-59D1-4BA8-BB69-2B5383592475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4D6A-B18A-424F-B429-500D9177ADF2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ABE1-2F62-424A-9947-364193A4A04A}" type="datetime1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  <p:sldLayoutId id="2147483669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isciplinas.stoa.usp.br/pluginfile.php/456899/mod_resource/content/1/Manual_de_Elaboracao_da_Tabela_Temporalidade_versao_paraPDF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Organização e Representação da Informação </a:t>
            </a:r>
            <a:r>
              <a:rPr lang="pt-BR" sz="3200" dirty="0" smtClean="0"/>
              <a:t>Arquivística: classificação</a:t>
            </a:r>
            <a:r>
              <a:rPr lang="pt-BR" sz="3200" dirty="0"/>
              <a:t>, planos de </a:t>
            </a:r>
            <a:r>
              <a:rPr lang="pt-BR" sz="3200" dirty="0" smtClean="0"/>
              <a:t>classificação </a:t>
            </a:r>
            <a:r>
              <a:rPr lang="pt-BR" sz="3200" dirty="0"/>
              <a:t>e temporalidade e </a:t>
            </a:r>
            <a:r>
              <a:rPr lang="pt-BR" sz="3200" dirty="0" smtClean="0"/>
              <a:t>quadros </a:t>
            </a:r>
            <a:r>
              <a:rPr lang="pt-BR" sz="3200" dirty="0"/>
              <a:t>de arranjo </a:t>
            </a:r>
            <a:r>
              <a:rPr lang="pt-BR" sz="3200" dirty="0" smtClean="0"/>
              <a:t>documental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301835"/>
            <a:ext cx="7766936" cy="15898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tx1"/>
                </a:solidFill>
                <a:cs typeface="WenQuanYi Micro Hei" charset="0"/>
              </a:rPr>
              <a:t>Profa. Cibele Araújo Camargo Marques dos Santos</a:t>
            </a:r>
          </a:p>
          <a:p>
            <a:pPr>
              <a:defRPr/>
            </a:pPr>
            <a:r>
              <a:rPr lang="pt-BR" dirty="0" smtClean="0">
                <a:solidFill>
                  <a:schemeClr val="tx1"/>
                </a:solidFill>
                <a:cs typeface="WenQuanYi Micro Hei" charset="0"/>
              </a:rPr>
              <a:t>CBD0164 </a:t>
            </a:r>
            <a:r>
              <a:rPr lang="pt-BR" dirty="0">
                <a:solidFill>
                  <a:schemeClr val="tx1"/>
                </a:solidFill>
                <a:cs typeface="WenQuanYi Micro Hei" charset="0"/>
              </a:rPr>
              <a:t>– Introdução à Organização de </a:t>
            </a:r>
            <a:r>
              <a:rPr lang="pt-BR" dirty="0" smtClean="0">
                <a:solidFill>
                  <a:schemeClr val="tx1"/>
                </a:solidFill>
                <a:cs typeface="WenQuanYi Micro Hei" charset="0"/>
              </a:rPr>
              <a:t>Arquivos</a:t>
            </a:r>
          </a:p>
          <a:p>
            <a:pPr>
              <a:defRPr/>
            </a:pPr>
            <a:r>
              <a:rPr lang="pt-BR" dirty="0" smtClean="0">
                <a:solidFill>
                  <a:schemeClr val="tx1"/>
                </a:solidFill>
                <a:cs typeface="WenQuanYi Micro Hei" charset="0"/>
              </a:rPr>
              <a:t>Departamento </a:t>
            </a:r>
            <a:r>
              <a:rPr lang="pt-BR" dirty="0">
                <a:solidFill>
                  <a:schemeClr val="tx1"/>
                </a:solidFill>
                <a:cs typeface="WenQuanYi Micro Hei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cs typeface="WenQuanYi Micro Hei" charset="0"/>
              </a:rPr>
              <a:t>Informação e Cultura </a:t>
            </a:r>
            <a:r>
              <a:rPr lang="pt-BR" dirty="0">
                <a:solidFill>
                  <a:schemeClr val="tx1"/>
                </a:solidFill>
                <a:cs typeface="WenQuanYi Micro Hei" charset="0"/>
              </a:rPr>
              <a:t>da </a:t>
            </a:r>
            <a:r>
              <a:rPr lang="pt-BR" dirty="0" smtClean="0">
                <a:solidFill>
                  <a:schemeClr val="tx1"/>
                </a:solidFill>
                <a:cs typeface="WenQuanYi Micro Hei" charset="0"/>
              </a:rPr>
              <a:t>ECA/USP</a:t>
            </a:r>
            <a:endParaRPr lang="pt-BR" dirty="0">
              <a:solidFill>
                <a:schemeClr val="tx1"/>
              </a:solidFill>
              <a:cs typeface="WenQuanYi Micro Hei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00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Classificação: segundo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Na França, em 1841, elaboram-se os princípios que iriam presidir os fundamentos da Arquivística </a:t>
            </a:r>
            <a:r>
              <a:rPr lang="pt-BR" dirty="0" smtClean="0"/>
              <a:t>moderna: </a:t>
            </a:r>
          </a:p>
          <a:p>
            <a:pPr lvl="1"/>
            <a:r>
              <a:rPr lang="pt-BR" dirty="0" smtClean="0"/>
              <a:t>o princípio </a:t>
            </a:r>
            <a:r>
              <a:rPr lang="pt-BR" dirty="0"/>
              <a:t>de respeito aos </a:t>
            </a:r>
            <a:r>
              <a:rPr lang="pt-BR" dirty="0" smtClean="0"/>
              <a:t>fundos: manter </a:t>
            </a:r>
            <a:r>
              <a:rPr lang="pt-BR" dirty="0"/>
              <a:t>agrupados, sem </a:t>
            </a:r>
            <a:r>
              <a:rPr lang="pt-BR" dirty="0" smtClean="0"/>
              <a:t>misturar </a:t>
            </a:r>
            <a:r>
              <a:rPr lang="pt-BR" dirty="0"/>
              <a:t>a outros, os arquivos provenientes de uma administração, de uma instituição ou de uma pessoa física ou </a:t>
            </a:r>
            <a:r>
              <a:rPr lang="pt-BR" dirty="0" smtClean="0"/>
              <a:t>jurídica </a:t>
            </a:r>
            <a:r>
              <a:rPr lang="pt-BR" dirty="0"/>
              <a:t>(DUCHEIN, 1986, p. 14).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partir do século XVIII, na Itália, os documentos passam de uma organização por séries (espécies documentais) para uma baseada em uma tabela ou quadro de classificação, que ficou conhecido como </a:t>
            </a:r>
            <a:r>
              <a:rPr lang="pt-BR" i="1" dirty="0" err="1"/>
              <a:t>titolario</a:t>
            </a:r>
            <a:r>
              <a:rPr lang="pt-BR" dirty="0"/>
              <a:t>. </a:t>
            </a:r>
            <a:endParaRPr lang="pt-BR" dirty="0" smtClean="0"/>
          </a:p>
          <a:p>
            <a:pPr lvl="2"/>
            <a:r>
              <a:rPr lang="pt-BR" dirty="0" smtClean="0"/>
              <a:t>instrumento elaborado </a:t>
            </a:r>
            <a:r>
              <a:rPr lang="pt-BR" dirty="0"/>
              <a:t>a partir das funções da instituição, </a:t>
            </a:r>
            <a:r>
              <a:rPr lang="pt-BR" dirty="0" smtClean="0"/>
              <a:t>segundo </a:t>
            </a:r>
            <a:r>
              <a:rPr lang="pt-BR" dirty="0"/>
              <a:t>as matérias de sua competência, com uma série de subdivisões representadas por símbolos (notações) alfanuméricos. </a:t>
            </a:r>
            <a:endParaRPr lang="pt-BR" dirty="0" smtClean="0"/>
          </a:p>
          <a:p>
            <a:pPr lvl="2"/>
            <a:r>
              <a:rPr lang="pt-BR" dirty="0" smtClean="0"/>
              <a:t>a </a:t>
            </a:r>
            <a:r>
              <a:rPr lang="pt-BR" dirty="0"/>
              <a:t>unidade de base, nesse sistema, é o fascículo (dossiê), que reunia toda a documentação relativa a um assunto tratado, independentemente da forma (espécie) que assumia a </a:t>
            </a:r>
            <a:r>
              <a:rPr lang="pt-BR" dirty="0" smtClean="0"/>
              <a:t>documentação </a:t>
            </a:r>
            <a:r>
              <a:rPr lang="pt-BR" dirty="0"/>
              <a:t>(LODOLINI, </a:t>
            </a:r>
            <a:r>
              <a:rPr lang="pt-BR" dirty="0" smtClean="0"/>
              <a:t>1993).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70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Classificação: segundo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preocupação pela classificação de fundos </a:t>
            </a:r>
            <a:r>
              <a:rPr lang="pt-BR" dirty="0" smtClean="0"/>
              <a:t>teve </a:t>
            </a:r>
            <a:r>
              <a:rPr lang="pt-BR" dirty="0"/>
              <a:t>início, na Espanha, a partir dos séculos XVIII e XIX. </a:t>
            </a:r>
            <a:endParaRPr lang="pt-BR" dirty="0" smtClean="0"/>
          </a:p>
          <a:p>
            <a:r>
              <a:rPr lang="pt-BR" dirty="0" smtClean="0"/>
              <a:t>Até </a:t>
            </a:r>
            <a:r>
              <a:rPr lang="pt-BR" dirty="0"/>
              <a:t>então eram aplicados os princípios das bibliotecas </a:t>
            </a:r>
            <a:r>
              <a:rPr lang="pt-BR" dirty="0" smtClean="0"/>
              <a:t>ou </a:t>
            </a:r>
            <a:r>
              <a:rPr lang="pt-BR" dirty="0"/>
              <a:t>os pontos de vista dos historiadores (critério temático).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meados do século </a:t>
            </a:r>
            <a:r>
              <a:rPr lang="pt-BR" dirty="0" smtClean="0"/>
              <a:t>XIX, </a:t>
            </a:r>
            <a:r>
              <a:rPr lang="pt-BR" dirty="0"/>
              <a:t>impõe-se a teoria de respeito à origem, </a:t>
            </a:r>
            <a:r>
              <a:rPr lang="pt-BR" dirty="0" smtClean="0"/>
              <a:t>nem </a:t>
            </a:r>
            <a:r>
              <a:rPr lang="pt-BR" dirty="0"/>
              <a:t>sempre acompanhada da </a:t>
            </a:r>
            <a:r>
              <a:rPr lang="pt-BR" dirty="0" smtClean="0"/>
              <a:t>prática (</a:t>
            </a:r>
            <a:r>
              <a:rPr lang="pt-BR" dirty="0" err="1" smtClean="0"/>
              <a:t>Heredia</a:t>
            </a:r>
            <a:r>
              <a:rPr lang="pt-BR" dirty="0" smtClean="0"/>
              <a:t> </a:t>
            </a:r>
            <a:r>
              <a:rPr lang="pt-BR" dirty="0"/>
              <a:t>Herrera </a:t>
            </a:r>
            <a:r>
              <a:rPr lang="pt-BR" dirty="0" smtClean="0"/>
              <a:t>, 1991). </a:t>
            </a:r>
          </a:p>
          <a:p>
            <a:r>
              <a:rPr lang="pt-BR" dirty="0" err="1" smtClean="0"/>
              <a:t>Szedö</a:t>
            </a:r>
            <a:r>
              <a:rPr lang="pt-BR" dirty="0" smtClean="0"/>
              <a:t> </a:t>
            </a:r>
            <a:r>
              <a:rPr lang="pt-BR" dirty="0"/>
              <a:t>(1964</a:t>
            </a:r>
            <a:r>
              <a:rPr lang="pt-BR" dirty="0" smtClean="0"/>
              <a:t>), analisando arquivos a partir de 1800, identificou</a:t>
            </a:r>
          </a:p>
          <a:p>
            <a:pPr lvl="1"/>
            <a:r>
              <a:rPr lang="pt-BR" dirty="0" smtClean="0"/>
              <a:t>classificação </a:t>
            </a:r>
            <a:r>
              <a:rPr lang="pt-BR" dirty="0"/>
              <a:t>dos documentos nos arquivos </a:t>
            </a:r>
            <a:r>
              <a:rPr lang="pt-BR" dirty="0" smtClean="0"/>
              <a:t>correntes: assunto, internamente ordenados </a:t>
            </a:r>
            <a:r>
              <a:rPr lang="pt-BR" dirty="0"/>
              <a:t>cronologicamente ou </a:t>
            </a:r>
            <a:r>
              <a:rPr lang="pt-BR" dirty="0" smtClean="0"/>
              <a:t>ordem </a:t>
            </a:r>
            <a:r>
              <a:rPr lang="pt-BR" dirty="0"/>
              <a:t>alfabética dos nomes de pessoas ou de nomes </a:t>
            </a:r>
            <a:r>
              <a:rPr lang="pt-BR" dirty="0" smtClean="0"/>
              <a:t>geográficos,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princípios modernos de classificação adaptados aos fundos e </a:t>
            </a:r>
            <a:r>
              <a:rPr lang="pt-BR" dirty="0" smtClean="0"/>
              <a:t>arquivos, </a:t>
            </a:r>
          </a:p>
          <a:p>
            <a:pPr lvl="1"/>
            <a:r>
              <a:rPr lang="pt-BR" dirty="0"/>
              <a:t>não existir diferenças fundamentais entre os sistemas americano, francês e alemão de </a:t>
            </a:r>
            <a:r>
              <a:rPr lang="pt-BR" dirty="0" smtClean="0"/>
              <a:t>classificação</a:t>
            </a:r>
          </a:p>
          <a:p>
            <a:pPr lvl="1"/>
            <a:r>
              <a:rPr lang="pt-BR" dirty="0" smtClean="0"/>
              <a:t>que </a:t>
            </a:r>
            <a:r>
              <a:rPr lang="pt-BR" dirty="0"/>
              <a:t>o sistema decimal apresentava experiências </a:t>
            </a:r>
            <a:r>
              <a:rPr lang="pt-BR" dirty="0" smtClean="0"/>
              <a:t>desfavoráveis , e  </a:t>
            </a:r>
            <a:r>
              <a:rPr lang="pt-BR" dirty="0"/>
              <a:t>não era indicado para os arquivos por ser muito rígido e excessivamente teórico.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76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Classificação: segundo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Em </a:t>
            </a:r>
            <a:r>
              <a:rPr lang="pt-BR" dirty="0"/>
              <a:t>1898, </a:t>
            </a:r>
            <a:r>
              <a:rPr lang="pt-BR" dirty="0" smtClean="0"/>
              <a:t>publicação de </a:t>
            </a:r>
            <a:r>
              <a:rPr lang="pt-BR" i="1" dirty="0" err="1"/>
              <a:t>Handleiding</a:t>
            </a:r>
            <a:r>
              <a:rPr lang="pt-BR" i="1" dirty="0"/>
              <a:t> </a:t>
            </a:r>
            <a:r>
              <a:rPr lang="pt-BR" i="1" dirty="0" err="1"/>
              <a:t>voor</a:t>
            </a:r>
            <a:r>
              <a:rPr lang="pt-BR" i="1" dirty="0"/>
              <a:t> </a:t>
            </a:r>
            <a:r>
              <a:rPr lang="pt-BR" i="1" dirty="0" err="1"/>
              <a:t>het</a:t>
            </a:r>
            <a:r>
              <a:rPr lang="pt-BR" i="1" dirty="0"/>
              <a:t> </a:t>
            </a:r>
            <a:r>
              <a:rPr lang="pt-BR" i="1" dirty="0" err="1"/>
              <a:t>ordenen</a:t>
            </a:r>
            <a:r>
              <a:rPr lang="pt-BR" i="1" dirty="0"/>
              <a:t> </a:t>
            </a:r>
            <a:r>
              <a:rPr lang="pt-BR" i="1" dirty="0" err="1"/>
              <a:t>en</a:t>
            </a:r>
            <a:r>
              <a:rPr lang="pt-BR" i="1" dirty="0"/>
              <a:t> </a:t>
            </a:r>
            <a:r>
              <a:rPr lang="pt-BR" i="1" dirty="0" err="1"/>
              <a:t>beschrijven</a:t>
            </a:r>
            <a:r>
              <a:rPr lang="pt-BR" i="1" dirty="0"/>
              <a:t> van </a:t>
            </a:r>
            <a:r>
              <a:rPr lang="pt-BR" i="1" dirty="0" err="1"/>
              <a:t>archiven</a:t>
            </a:r>
            <a:r>
              <a:rPr lang="pt-BR" dirty="0" smtClean="0"/>
              <a:t>, pelos </a:t>
            </a:r>
            <a:r>
              <a:rPr lang="pt-BR" dirty="0"/>
              <a:t>arquivistas holandeses Samuel Muller, Johan </a:t>
            </a:r>
            <a:r>
              <a:rPr lang="pt-BR" dirty="0" err="1"/>
              <a:t>Adriaan</a:t>
            </a:r>
            <a:r>
              <a:rPr lang="pt-BR" dirty="0"/>
              <a:t> </a:t>
            </a:r>
            <a:r>
              <a:rPr lang="pt-BR" dirty="0" err="1"/>
              <a:t>Feith</a:t>
            </a:r>
            <a:r>
              <a:rPr lang="pt-BR" dirty="0"/>
              <a:t> e R. </a:t>
            </a:r>
            <a:r>
              <a:rPr lang="pt-BR" dirty="0" err="1"/>
              <a:t>Fruin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manual holandês elenca cem regras</a:t>
            </a:r>
            <a:r>
              <a:rPr lang="pt-BR" dirty="0" smtClean="0"/>
              <a:t>, </a:t>
            </a:r>
            <a:r>
              <a:rPr lang="pt-BR" dirty="0"/>
              <a:t>orientações, princípios, conceitos, procedimentos e indicações sobre o </a:t>
            </a:r>
            <a:r>
              <a:rPr lang="pt-BR" b="1" dirty="0"/>
              <a:t>arranjo</a:t>
            </a:r>
            <a:r>
              <a:rPr lang="pt-BR" dirty="0"/>
              <a:t> e </a:t>
            </a:r>
            <a:r>
              <a:rPr lang="pt-BR" b="1" dirty="0"/>
              <a:t>descrição</a:t>
            </a:r>
            <a:r>
              <a:rPr lang="pt-BR" dirty="0"/>
              <a:t> dos documentos de </a:t>
            </a:r>
            <a:r>
              <a:rPr lang="pt-BR" dirty="0" smtClean="0"/>
              <a:t>arquivo, divididas:</a:t>
            </a:r>
          </a:p>
          <a:p>
            <a:pPr lvl="1"/>
            <a:r>
              <a:rPr lang="pt-BR" dirty="0" smtClean="0"/>
              <a:t>origem </a:t>
            </a:r>
            <a:r>
              <a:rPr lang="pt-BR" dirty="0"/>
              <a:t>e composição dos arquivos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arranjo </a:t>
            </a:r>
            <a:r>
              <a:rPr lang="pt-BR" dirty="0"/>
              <a:t>dos documentos de arquivo; </a:t>
            </a:r>
            <a:endParaRPr lang="pt-BR" dirty="0" smtClean="0"/>
          </a:p>
          <a:p>
            <a:pPr lvl="1"/>
            <a:r>
              <a:rPr lang="pt-BR" dirty="0" smtClean="0"/>
              <a:t>descrição </a:t>
            </a:r>
            <a:r>
              <a:rPr lang="pt-BR" dirty="0"/>
              <a:t>dos documentos do arquivo; </a:t>
            </a:r>
            <a:endParaRPr lang="pt-BR" dirty="0" smtClean="0"/>
          </a:p>
          <a:p>
            <a:pPr lvl="1"/>
            <a:r>
              <a:rPr lang="pt-BR" dirty="0" smtClean="0"/>
              <a:t>estrutura </a:t>
            </a:r>
            <a:r>
              <a:rPr lang="pt-BR" dirty="0"/>
              <a:t>do inventário; </a:t>
            </a:r>
            <a:endParaRPr lang="pt-BR" dirty="0" smtClean="0"/>
          </a:p>
          <a:p>
            <a:pPr lvl="1"/>
            <a:r>
              <a:rPr lang="pt-BR" dirty="0" smtClean="0"/>
              <a:t>normas </a:t>
            </a:r>
            <a:r>
              <a:rPr lang="pt-BR" dirty="0"/>
              <a:t>adicionais para a descrição do arquivo;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uso convencional de certos termos e sinais. </a:t>
            </a:r>
            <a:endParaRPr lang="pt-BR" dirty="0" smtClean="0"/>
          </a:p>
          <a:p>
            <a:r>
              <a:rPr lang="pt-BR" dirty="0" smtClean="0"/>
              <a:t>Apesar do </a:t>
            </a:r>
            <a:r>
              <a:rPr lang="pt-BR" dirty="0"/>
              <a:t>pioneirismo, </a:t>
            </a:r>
            <a:r>
              <a:rPr lang="pt-BR" dirty="0" smtClean="0"/>
              <a:t>apresenta limitações </a:t>
            </a:r>
            <a:r>
              <a:rPr lang="pt-BR" dirty="0"/>
              <a:t>históricas e </a:t>
            </a:r>
            <a:r>
              <a:rPr lang="pt-BR" dirty="0" smtClean="0"/>
              <a:t>teóricas, características </a:t>
            </a:r>
            <a:r>
              <a:rPr lang="pt-BR" dirty="0"/>
              <a:t>dos registros documentais e das estruturas administrativas de sua </a:t>
            </a:r>
            <a:r>
              <a:rPr lang="pt-BR" dirty="0" smtClean="0"/>
              <a:t>época, não há regras </a:t>
            </a:r>
            <a:r>
              <a:rPr lang="pt-BR" dirty="0"/>
              <a:t>sobre a avaliação dos documentos. </a:t>
            </a:r>
            <a:endParaRPr lang="pt-BR" dirty="0" smtClean="0"/>
          </a:p>
          <a:p>
            <a:r>
              <a:rPr lang="pt-BR" dirty="0" smtClean="0"/>
              <a:t>Pela </a:t>
            </a:r>
            <a:r>
              <a:rPr lang="pt-BR" dirty="0"/>
              <a:t>primeira vez, codifica-se a teoria arquivística </a:t>
            </a:r>
            <a:r>
              <a:rPr lang="pt-BR" dirty="0" smtClean="0"/>
              <a:t>e metodologia </a:t>
            </a:r>
            <a:r>
              <a:rPr lang="pt-BR" dirty="0"/>
              <a:t>para o tratamento de </a:t>
            </a:r>
            <a:r>
              <a:rPr lang="pt-BR" dirty="0" smtClean="0"/>
              <a:t>arquivos </a:t>
            </a:r>
            <a:r>
              <a:rPr lang="pt-BR" dirty="0" err="1" smtClean="0"/>
              <a:t>européia</a:t>
            </a:r>
            <a:r>
              <a:rPr lang="pt-BR" dirty="0" smtClean="0"/>
              <a:t>, que influenciou a teoria </a:t>
            </a:r>
            <a:r>
              <a:rPr lang="pt-BR" dirty="0"/>
              <a:t>e </a:t>
            </a:r>
            <a:r>
              <a:rPr lang="pt-BR" dirty="0" smtClean="0"/>
              <a:t>prática norte-americana (</a:t>
            </a:r>
            <a:r>
              <a:rPr lang="pt-BR" dirty="0" err="1" smtClean="0"/>
              <a:t>Schellenberg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92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Classificação: segundo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90577"/>
            <a:ext cx="8596668" cy="435078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Nos </a:t>
            </a:r>
            <a:r>
              <a:rPr lang="pt-BR" dirty="0"/>
              <a:t>Estados Unidos </a:t>
            </a:r>
            <a:r>
              <a:rPr lang="pt-BR" dirty="0" smtClean="0"/>
              <a:t>surge nova vertente, </a:t>
            </a:r>
            <a:r>
              <a:rPr lang="pt-BR" dirty="0"/>
              <a:t>outro conjunto de </a:t>
            </a:r>
            <a:r>
              <a:rPr lang="pt-BR" dirty="0" smtClean="0"/>
              <a:t>preocupações, em meados do séc. XX. </a:t>
            </a:r>
          </a:p>
          <a:p>
            <a:r>
              <a:rPr lang="pt-BR" dirty="0" err="1" smtClean="0"/>
              <a:t>Schellenberg</a:t>
            </a:r>
            <a:r>
              <a:rPr lang="pt-BR" dirty="0" smtClean="0"/>
              <a:t> identificou </a:t>
            </a:r>
            <a:r>
              <a:rPr lang="pt-BR" dirty="0"/>
              <a:t>três estágios </a:t>
            </a:r>
            <a:r>
              <a:rPr lang="pt-BR" dirty="0" smtClean="0"/>
              <a:t> (históricos) para </a:t>
            </a:r>
            <a:r>
              <a:rPr lang="pt-BR" dirty="0"/>
              <a:t>o arranjo dos </a:t>
            </a:r>
            <a:r>
              <a:rPr lang="pt-BR" dirty="0" smtClean="0"/>
              <a:t>documentos: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 smtClean="0"/>
              <a:t>classificação </a:t>
            </a:r>
            <a:r>
              <a:rPr lang="pt-BR" dirty="0"/>
              <a:t>dos documentos semelhante à realizada na classificação dos livros de uma </a:t>
            </a:r>
            <a:r>
              <a:rPr lang="pt-BR" dirty="0" smtClean="0"/>
              <a:t>biblioteca, sem considerar o princípio </a:t>
            </a:r>
            <a:r>
              <a:rPr lang="pt-BR" dirty="0"/>
              <a:t>da proveniência </a:t>
            </a:r>
            <a:r>
              <a:rPr lang="pt-BR" dirty="0" smtClean="0"/>
              <a:t>na </a:t>
            </a:r>
            <a:r>
              <a:rPr lang="pt-BR" dirty="0"/>
              <a:t>elaboração dos esquemas de classificação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três métodos: </a:t>
            </a:r>
          </a:p>
          <a:p>
            <a:pPr lvl="3"/>
            <a:r>
              <a:rPr lang="pt-BR" dirty="0" smtClean="0"/>
              <a:t>baseado </a:t>
            </a:r>
            <a:r>
              <a:rPr lang="pt-BR" dirty="0"/>
              <a:t>em tópicos (assuntos); </a:t>
            </a:r>
          </a:p>
          <a:p>
            <a:pPr lvl="3"/>
            <a:r>
              <a:rPr lang="pt-BR" dirty="0" smtClean="0"/>
              <a:t>cronológico-geográfico </a:t>
            </a:r>
            <a:r>
              <a:rPr lang="pt-BR" dirty="0"/>
              <a:t>de ordenação; </a:t>
            </a:r>
            <a:endParaRPr lang="pt-BR" dirty="0" smtClean="0"/>
          </a:p>
          <a:p>
            <a:pPr lvl="3"/>
            <a:r>
              <a:rPr lang="pt-BR" dirty="0" smtClean="0"/>
              <a:t>agrupamento </a:t>
            </a:r>
            <a:r>
              <a:rPr lang="pt-BR" dirty="0"/>
              <a:t>por atividade do tipo </a:t>
            </a:r>
            <a:r>
              <a:rPr lang="pt-BR" dirty="0" smtClean="0"/>
              <a:t>documental. </a:t>
            </a:r>
            <a:endParaRPr lang="pt-BR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BR" dirty="0" smtClean="0"/>
              <a:t>o </a:t>
            </a:r>
            <a:r>
              <a:rPr lang="pt-BR" dirty="0"/>
              <a:t>princípio da proveniência como o preceito orientador da </a:t>
            </a:r>
            <a:r>
              <a:rPr lang="pt-BR" dirty="0" smtClean="0"/>
              <a:t>ordenação, documentos públicos e coleções </a:t>
            </a:r>
            <a:r>
              <a:rPr lang="pt-BR" dirty="0"/>
              <a:t>de </a:t>
            </a:r>
            <a:r>
              <a:rPr lang="pt-BR" dirty="0" smtClean="0"/>
              <a:t>manuscritos.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 smtClean="0"/>
              <a:t>extensão </a:t>
            </a:r>
            <a:r>
              <a:rPr lang="pt-BR" dirty="0"/>
              <a:t>do princípio da </a:t>
            </a:r>
            <a:r>
              <a:rPr lang="pt-BR" dirty="0" smtClean="0"/>
              <a:t>proveniência com arranjo </a:t>
            </a:r>
            <a:r>
              <a:rPr lang="pt-BR" dirty="0"/>
              <a:t>dos documentos </a:t>
            </a:r>
            <a:r>
              <a:rPr lang="pt-BR" dirty="0" smtClean="0"/>
              <a:t>segundo</a:t>
            </a:r>
            <a:r>
              <a:rPr lang="pt-BR" dirty="0"/>
              <a:t>:</a:t>
            </a:r>
            <a:endParaRPr lang="pt-BR" dirty="0" smtClean="0"/>
          </a:p>
          <a:p>
            <a:pPr lvl="3"/>
            <a:r>
              <a:rPr lang="pt-BR" dirty="0" smtClean="0"/>
              <a:t>origem </a:t>
            </a:r>
            <a:r>
              <a:rPr lang="pt-BR" dirty="0"/>
              <a:t>numa entidade orgânica; </a:t>
            </a:r>
            <a:endParaRPr lang="pt-BR" dirty="0" smtClean="0"/>
          </a:p>
          <a:p>
            <a:pPr lvl="3"/>
            <a:r>
              <a:rPr lang="pt-BR" dirty="0" smtClean="0"/>
              <a:t>origem </a:t>
            </a:r>
            <a:r>
              <a:rPr lang="pt-BR" dirty="0"/>
              <a:t>numa atividade orgânica. 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69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Classificação: segundo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03229"/>
            <a:ext cx="8596668" cy="4138134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Schellenberg</a:t>
            </a:r>
            <a:r>
              <a:rPr lang="pt-BR" dirty="0"/>
              <a:t> </a:t>
            </a:r>
            <a:r>
              <a:rPr lang="pt-BR" dirty="0" smtClean="0"/>
              <a:t> distinguiu as </a:t>
            </a:r>
            <a:r>
              <a:rPr lang="pt-BR" dirty="0"/>
              <a:t>operações nos arquivos correntes e permanentes. </a:t>
            </a:r>
          </a:p>
          <a:p>
            <a:pPr lvl="1"/>
            <a:r>
              <a:rPr lang="pt-BR" dirty="0" smtClean="0"/>
              <a:t>originou </a:t>
            </a:r>
            <a:r>
              <a:rPr lang="pt-BR" dirty="0"/>
              <a:t>dois termos: </a:t>
            </a:r>
            <a:r>
              <a:rPr lang="pt-BR" b="1" dirty="0"/>
              <a:t>classificação</a:t>
            </a:r>
            <a:r>
              <a:rPr lang="pt-BR" dirty="0"/>
              <a:t> e </a:t>
            </a:r>
            <a:r>
              <a:rPr lang="pt-BR" b="1" dirty="0"/>
              <a:t>arranjo</a:t>
            </a:r>
            <a:r>
              <a:rPr lang="pt-BR" dirty="0"/>
              <a:t>. </a:t>
            </a:r>
            <a:endParaRPr lang="pt-BR" dirty="0" smtClean="0"/>
          </a:p>
          <a:p>
            <a:pPr lvl="1"/>
            <a:r>
              <a:rPr lang="pt-BR" dirty="0" smtClean="0"/>
              <a:t>os </a:t>
            </a:r>
            <a:r>
              <a:rPr lang="pt-BR" dirty="0"/>
              <a:t>usos dados aos documentos nessas duas idades não podem ser considerados os </a:t>
            </a:r>
            <a:r>
              <a:rPr lang="pt-BR" dirty="0" smtClean="0"/>
              <a:t>mesmos. </a:t>
            </a:r>
          </a:p>
          <a:p>
            <a:pPr lvl="1"/>
            <a:r>
              <a:rPr lang="pt-BR" dirty="0" smtClean="0"/>
              <a:t>procedimentos </a:t>
            </a:r>
            <a:r>
              <a:rPr lang="pt-BR" dirty="0"/>
              <a:t>técnicos para implementação da classificação nos arquivos correntes e permanentes. </a:t>
            </a:r>
            <a:endParaRPr lang="pt-BR" dirty="0" smtClean="0"/>
          </a:p>
          <a:p>
            <a:pPr lvl="1"/>
            <a:r>
              <a:rPr lang="pt-BR" dirty="0" smtClean="0"/>
              <a:t>princípios </a:t>
            </a:r>
            <a:r>
              <a:rPr lang="pt-BR" dirty="0"/>
              <a:t>norteadores para elaboração de esquemas de classificação de documentos correntes. </a:t>
            </a:r>
            <a:endParaRPr lang="pt-BR" dirty="0" smtClean="0"/>
          </a:p>
          <a:p>
            <a:r>
              <a:rPr lang="pt-BR" dirty="0" smtClean="0"/>
              <a:t>Percebeu que a </a:t>
            </a:r>
            <a:r>
              <a:rPr lang="pt-BR" dirty="0"/>
              <a:t>proximidade com a Biblioteconomia poderia provocar a “importação” de métodos estranhos às características e às especificidades do objeto da Arquivística. </a:t>
            </a:r>
            <a:endParaRPr lang="pt-BR" dirty="0" smtClean="0"/>
          </a:p>
          <a:p>
            <a:pPr lvl="1"/>
            <a:r>
              <a:rPr lang="pt-BR" dirty="0" smtClean="0"/>
              <a:t>esforço </a:t>
            </a:r>
            <a:r>
              <a:rPr lang="pt-BR" dirty="0"/>
              <a:t>para marcar a diferença entre o arranjo dos documentos arquivísticos e a classificação utilizada nas bibliotecas.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5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em Arquivística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No Canadá, </a:t>
            </a:r>
            <a:r>
              <a:rPr lang="pt-BR" dirty="0" smtClean="0"/>
              <a:t>era </a:t>
            </a:r>
            <a:r>
              <a:rPr lang="pt-BR" dirty="0"/>
              <a:t>consenso entre os arquivistas preservar a organicidade e a unidade dos fundos de </a:t>
            </a:r>
            <a:r>
              <a:rPr lang="pt-BR" dirty="0" smtClean="0"/>
              <a:t>arquivos.</a:t>
            </a:r>
          </a:p>
          <a:p>
            <a:pPr lvl="1"/>
            <a:r>
              <a:rPr lang="pt-BR" dirty="0" smtClean="0"/>
              <a:t>classificação </a:t>
            </a:r>
            <a:r>
              <a:rPr lang="pt-BR" dirty="0"/>
              <a:t>interna dos fundos tinha como modelos os períodos cronológicos e os assuntos ou matérias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foram dando </a:t>
            </a:r>
            <a:r>
              <a:rPr lang="pt-BR" dirty="0"/>
              <a:t>lugar </a:t>
            </a:r>
            <a:r>
              <a:rPr lang="pt-BR" dirty="0" smtClean="0"/>
              <a:t>a classificações baseadas </a:t>
            </a:r>
            <a:r>
              <a:rPr lang="pt-BR" dirty="0"/>
              <a:t>nas estruturas administrativas </a:t>
            </a:r>
            <a:r>
              <a:rPr lang="pt-BR" dirty="0" smtClean="0"/>
              <a:t>,</a:t>
            </a:r>
          </a:p>
          <a:p>
            <a:pPr lvl="1"/>
            <a:r>
              <a:rPr lang="pt-BR" dirty="0" smtClean="0"/>
              <a:t>mais </a:t>
            </a:r>
            <a:r>
              <a:rPr lang="pt-BR" dirty="0"/>
              <a:t>recentemente, </a:t>
            </a:r>
            <a:r>
              <a:rPr lang="pt-BR" dirty="0" smtClean="0"/>
              <a:t>naquelas fundamentadas </a:t>
            </a:r>
            <a:r>
              <a:rPr lang="pt-BR" dirty="0"/>
              <a:t>nas funções e nas atividades dos criadores dos fundos de arquivos. </a:t>
            </a:r>
            <a:endParaRPr lang="pt-BR" dirty="0" smtClean="0"/>
          </a:p>
          <a:p>
            <a:pPr lvl="2"/>
            <a:r>
              <a:rPr lang="pt-BR" dirty="0" smtClean="0"/>
              <a:t>forte </a:t>
            </a:r>
            <a:r>
              <a:rPr lang="pt-BR" dirty="0"/>
              <a:t>influência da gestão de documentos americana </a:t>
            </a:r>
            <a:r>
              <a:rPr lang="pt-BR" dirty="0" smtClean="0"/>
              <a:t>desse </a:t>
            </a:r>
            <a:r>
              <a:rPr lang="pt-BR" dirty="0"/>
              <a:t>último modelo nos arquivos canadenses, </a:t>
            </a:r>
            <a:r>
              <a:rPr lang="pt-BR" dirty="0" smtClean="0"/>
              <a:t>pela </a:t>
            </a:r>
            <a:r>
              <a:rPr lang="pt-BR" dirty="0"/>
              <a:t>grande instabilidade da classificação por estruturas </a:t>
            </a:r>
            <a:r>
              <a:rPr lang="pt-BR" dirty="0" smtClean="0"/>
              <a:t>administrativas (</a:t>
            </a:r>
            <a:r>
              <a:rPr lang="pt-BR" dirty="0" err="1" smtClean="0"/>
              <a:t>Héon</a:t>
            </a:r>
            <a:r>
              <a:rPr lang="pt-BR" dirty="0" smtClean="0"/>
              <a:t>, 1999).</a:t>
            </a:r>
          </a:p>
          <a:p>
            <a:r>
              <a:rPr lang="pt-BR" dirty="0" smtClean="0"/>
              <a:t>Uma </a:t>
            </a:r>
            <a:r>
              <a:rPr lang="pt-BR" dirty="0"/>
              <a:t>das principais dificuldades que os arquivistas encontram não é a </a:t>
            </a:r>
            <a:r>
              <a:rPr lang="pt-BR" b="1" dirty="0"/>
              <a:t>multiplicidade de termos utilizados</a:t>
            </a:r>
            <a:r>
              <a:rPr lang="pt-BR" dirty="0"/>
              <a:t> para designar os </a:t>
            </a:r>
            <a:r>
              <a:rPr lang="pt-BR" b="1" dirty="0"/>
              <a:t>níveis de classificação</a:t>
            </a:r>
            <a:r>
              <a:rPr lang="pt-BR" dirty="0"/>
              <a:t>, mas a </a:t>
            </a:r>
            <a:r>
              <a:rPr lang="pt-BR" b="1" dirty="0"/>
              <a:t>falta de consenso </a:t>
            </a:r>
            <a:r>
              <a:rPr lang="pt-BR" dirty="0"/>
              <a:t>sobre o significado desses termos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categoria</a:t>
            </a:r>
            <a:r>
              <a:rPr lang="pt-BR" dirty="0"/>
              <a:t>, classe, divisão e </a:t>
            </a:r>
            <a:r>
              <a:rPr lang="pt-BR" dirty="0" smtClean="0"/>
              <a:t>subdivisão                                  arquivos </a:t>
            </a:r>
            <a:r>
              <a:rPr lang="pt-BR" dirty="0"/>
              <a:t>correntes</a:t>
            </a:r>
            <a:endParaRPr lang="pt-BR" dirty="0" smtClean="0"/>
          </a:p>
          <a:p>
            <a:r>
              <a:rPr lang="pt-BR" b="1" dirty="0" smtClean="0"/>
              <a:t>série</a:t>
            </a:r>
            <a:r>
              <a:rPr lang="pt-BR" b="1" dirty="0"/>
              <a:t>, subsérie, </a:t>
            </a:r>
            <a:r>
              <a:rPr lang="pt-BR" b="1" dirty="0" err="1"/>
              <a:t>sub-subsérie</a:t>
            </a:r>
            <a:r>
              <a:rPr lang="pt-BR" b="1" dirty="0"/>
              <a:t> e </a:t>
            </a:r>
            <a:r>
              <a:rPr lang="pt-BR" b="1" dirty="0" smtClean="0"/>
              <a:t>dossiê                            </a:t>
            </a:r>
            <a:r>
              <a:rPr lang="pt-BR" dirty="0" smtClean="0"/>
              <a:t>arquivos permanentes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eta para a direita 4"/>
          <p:cNvSpPr/>
          <p:nvPr/>
        </p:nvSpPr>
        <p:spPr>
          <a:xfrm>
            <a:off x="5592726" y="5348177"/>
            <a:ext cx="329609" cy="159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592726" y="5777023"/>
            <a:ext cx="329609" cy="159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280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em Arquivística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45759"/>
            <a:ext cx="8596668" cy="4095604"/>
          </a:xfrm>
        </p:spPr>
        <p:txBody>
          <a:bodyPr/>
          <a:lstStyle/>
          <a:p>
            <a:r>
              <a:rPr lang="pt-BR" dirty="0"/>
              <a:t>A classificação seguindo o princípio da proveniência é dividida por </a:t>
            </a:r>
            <a:r>
              <a:rPr lang="pt-BR" dirty="0" err="1"/>
              <a:t>Heredia</a:t>
            </a:r>
            <a:r>
              <a:rPr lang="pt-BR" dirty="0"/>
              <a:t> Herrera (</a:t>
            </a:r>
            <a:r>
              <a:rPr lang="pt-BR" dirty="0" smtClean="0"/>
              <a:t>1991) </a:t>
            </a:r>
            <a:r>
              <a:rPr lang="pt-BR" dirty="0"/>
              <a:t>em dois níveis: </a:t>
            </a:r>
            <a:endParaRPr lang="pt-BR" dirty="0" smtClean="0"/>
          </a:p>
          <a:p>
            <a:pPr lvl="1"/>
            <a:r>
              <a:rPr lang="pt-BR" dirty="0" smtClean="0"/>
              <a:t>identificado </a:t>
            </a:r>
            <a:r>
              <a:rPr lang="pt-BR" dirty="0"/>
              <a:t>pela estrutura ou funcionamento da instituição e corresponde às seções e subseções; </a:t>
            </a:r>
            <a:endParaRPr lang="pt-BR" dirty="0" smtClean="0"/>
          </a:p>
          <a:p>
            <a:pPr lvl="1"/>
            <a:r>
              <a:rPr lang="pt-BR" dirty="0" smtClean="0"/>
              <a:t>séries </a:t>
            </a:r>
            <a:r>
              <a:rPr lang="pt-BR" dirty="0"/>
              <a:t>documentais, </a:t>
            </a:r>
            <a:r>
              <a:rPr lang="pt-BR" dirty="0" smtClean="0"/>
              <a:t>testemunhos </a:t>
            </a:r>
            <a:r>
              <a:rPr lang="pt-BR" dirty="0"/>
              <a:t>de atividades derivadas </a:t>
            </a:r>
            <a:r>
              <a:rPr lang="pt-BR" dirty="0" smtClean="0"/>
              <a:t>da </a:t>
            </a:r>
            <a:r>
              <a:rPr lang="pt-BR" dirty="0"/>
              <a:t>estrutura. </a:t>
            </a:r>
            <a:endParaRPr lang="pt-BR" dirty="0" smtClean="0"/>
          </a:p>
          <a:p>
            <a:r>
              <a:rPr lang="pt-BR" dirty="0" smtClean="0"/>
              <a:t>Definição </a:t>
            </a:r>
            <a:r>
              <a:rPr lang="pt-BR" dirty="0"/>
              <a:t>de </a:t>
            </a:r>
            <a:r>
              <a:rPr lang="pt-BR" dirty="0" smtClean="0"/>
              <a:t>classificação: agrupamento </a:t>
            </a:r>
            <a:r>
              <a:rPr lang="pt-BR" dirty="0"/>
              <a:t>hierárquico das séries documentais relacionadas aos órgãos ou funções desenvolvidas por uma instituição ao longo de sua gestão.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66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Propostas de Classificação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</a:t>
            </a:r>
            <a:r>
              <a:rPr lang="pt-BR" dirty="0"/>
              <a:t>orgânico </a:t>
            </a:r>
            <a:r>
              <a:rPr lang="pt-BR" dirty="0" smtClean="0"/>
              <a:t>estrutural é </a:t>
            </a:r>
            <a:r>
              <a:rPr lang="pt-BR" dirty="0"/>
              <a:t>o princípio norteador da fixação de fundos de arquivos. </a:t>
            </a:r>
            <a:endParaRPr lang="pt-BR" dirty="0" smtClean="0"/>
          </a:p>
          <a:p>
            <a:pPr lvl="1"/>
            <a:r>
              <a:rPr lang="pt-BR" dirty="0" smtClean="0"/>
              <a:t>documentos </a:t>
            </a:r>
            <a:r>
              <a:rPr lang="pt-BR" dirty="0"/>
              <a:t>do primeiro nível da estrutura hierárquica de uma entidade constituirão o fundo e os títulos desses conjuntos corresponderão aos das unidades administrativas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arranjo </a:t>
            </a:r>
            <a:r>
              <a:rPr lang="pt-BR" dirty="0"/>
              <a:t>interno </a:t>
            </a:r>
            <a:r>
              <a:rPr lang="pt-BR" dirty="0" smtClean="0"/>
              <a:t>será </a:t>
            </a:r>
            <a:r>
              <a:rPr lang="pt-BR" dirty="0"/>
              <a:t>determinado pela estrutura organizacional e, em seguida, pela tipologia documental, que é a configuração assumida pela espécie documental de acordo com a atividade que a </a:t>
            </a:r>
            <a:r>
              <a:rPr lang="pt-BR" dirty="0" smtClean="0"/>
              <a:t>gerou (BELLOTTO, 2004).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057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Propostas de Classificação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elaboração </a:t>
            </a:r>
            <a:r>
              <a:rPr lang="pt-BR" dirty="0"/>
              <a:t>de modelos mais gerais de classificação a partir do estudo de famílias de instituições. </a:t>
            </a:r>
            <a:endParaRPr lang="pt-BR" dirty="0" smtClean="0"/>
          </a:p>
          <a:p>
            <a:pPr lvl="1"/>
            <a:r>
              <a:rPr lang="pt-BR" dirty="0" smtClean="0"/>
              <a:t>possibilidade </a:t>
            </a:r>
            <a:r>
              <a:rPr lang="pt-BR" dirty="0"/>
              <a:t>de </a:t>
            </a:r>
            <a:r>
              <a:rPr lang="pt-BR" dirty="0" smtClean="0"/>
              <a:t>soluções </a:t>
            </a:r>
            <a:r>
              <a:rPr lang="pt-BR" dirty="0"/>
              <a:t>padronizadas para certas atividades-meio comuns à organização: </a:t>
            </a:r>
            <a:endParaRPr lang="pt-BR" dirty="0" smtClean="0"/>
          </a:p>
          <a:p>
            <a:pPr lvl="1"/>
            <a:r>
              <a:rPr lang="pt-BR" dirty="0" smtClean="0"/>
              <a:t>gestão </a:t>
            </a:r>
            <a:r>
              <a:rPr lang="pt-BR" dirty="0"/>
              <a:t>dos recursos humanos, gestão dos recursos materiais, gestão dos recursos financeiros e orçamentários, dentre outras. </a:t>
            </a:r>
            <a:endParaRPr lang="pt-BR" dirty="0" smtClean="0"/>
          </a:p>
          <a:p>
            <a:pPr lvl="1"/>
            <a:r>
              <a:rPr lang="pt-BR" dirty="0" smtClean="0"/>
              <a:t>geram </a:t>
            </a:r>
            <a:r>
              <a:rPr lang="pt-BR" dirty="0"/>
              <a:t>informações registradas que podem ser agrupadas em séries, subséries e </a:t>
            </a:r>
            <a:r>
              <a:rPr lang="pt-BR" dirty="0" smtClean="0"/>
              <a:t>dossiês.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tentativas de padronização param no estabelecimento de séries, pois as subséries e os dossiês são mais específicos e podem ter características singulares. (LOPES, </a:t>
            </a:r>
            <a:r>
              <a:rPr lang="pt-BR" dirty="0" smtClean="0"/>
              <a:t>2000).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42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647215"/>
            <a:ext cx="9251575" cy="16158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Organização da Informação Arquivística</a:t>
            </a:r>
            <a:endParaRPr lang="pt-BR" altLang="pt-BR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Três conceitos</a:t>
            </a:r>
            <a:endParaRPr lang="pt-BR" altLang="pt-BR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sz="27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900954" y="2716306"/>
            <a:ext cx="8552328" cy="2800393"/>
            <a:chOff x="3143" y="3088"/>
            <a:chExt cx="7200" cy="2036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7822" y="2950"/>
              <a:ext cx="360" cy="25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6741" y="4031"/>
              <a:ext cx="0" cy="37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5302" y="2952"/>
              <a:ext cx="360" cy="251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5483" y="3088"/>
              <a:ext cx="2517" cy="94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Organização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3143" y="439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Classificação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5661" y="440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Ordenação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8183" y="439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Arquivamento</a:t>
              </a:r>
            </a:p>
          </p:txBody>
        </p:sp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1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647215"/>
            <a:ext cx="9251575" cy="16158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Organização da Informação </a:t>
            </a:r>
            <a:r>
              <a:rPr lang="pt-BR" altLang="pt-BR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Arquivística</a:t>
            </a:r>
            <a:r>
              <a:rPr lang="pt-BR" altLang="pt-BR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pt-BR" altLang="pt-BR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 3 conceitos-chave</a:t>
            </a:r>
            <a:endParaRPr lang="pt-BR" altLang="pt-BR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sz="27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900954" y="2716306"/>
            <a:ext cx="8552328" cy="2800393"/>
            <a:chOff x="3143" y="3088"/>
            <a:chExt cx="7200" cy="2036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7822" y="2950"/>
              <a:ext cx="360" cy="25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6741" y="4031"/>
              <a:ext cx="0" cy="37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5302" y="2952"/>
              <a:ext cx="360" cy="251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5483" y="3088"/>
              <a:ext cx="2517" cy="94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ORGANIZAÇÃO ARQUIVÍSTICA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3143" y="439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CLASSIFICAÇÃO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5661" y="440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ORDENAÇÃO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8183" y="4391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ARQUIVAMENTO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2012" y="469296"/>
            <a:ext cx="8471647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Organização da Informação Arquivística</a:t>
            </a:r>
            <a:endParaRPr lang="pt-BR" altLang="pt-BR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Ordenação</a:t>
            </a:r>
            <a:endParaRPr lang="pt-BR" altLang="pt-BR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908454" y="2599951"/>
            <a:ext cx="6832133" cy="33845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Disposição </a:t>
            </a:r>
            <a:r>
              <a:rPr lang="pt-BR" altLang="pt-B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metódica dos documentos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 dentro da unidade de </a:t>
            </a:r>
            <a:r>
              <a:rPr lang="pt-BR" altLang="pt-BR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classificação.</a:t>
            </a:r>
            <a:endParaRPr lang="pt-BR" altLang="pt-BR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2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16859" y="584712"/>
            <a:ext cx="8673353" cy="13388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700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Organização da Informação Arquivística</a:t>
            </a:r>
            <a:endParaRPr lang="pt-BR" altLang="pt-BR" sz="27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altLang="pt-BR" sz="2700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Arquivamento</a:t>
            </a:r>
            <a:endParaRPr lang="pt-BR" altLang="pt-BR" sz="27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sz="27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680882" y="2492375"/>
            <a:ext cx="7078943" cy="33845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Operação </a:t>
            </a:r>
            <a:r>
              <a:rPr lang="pt-BR" altLang="pt-B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física de colocar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os documentos em pastas ou caixas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orientada pelo esquema de classificação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e pela ordenação </a:t>
            </a:r>
            <a:r>
              <a:rPr lang="pt-BR" altLang="pt-BR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definida.</a:t>
            </a:r>
            <a:endParaRPr lang="pt-BR" altLang="pt-BR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/>
              <a:t>Classificação </a:t>
            </a:r>
            <a:r>
              <a:rPr lang="pt-BR" altLang="pt-BR" b="1" dirty="0"/>
              <a:t>x</a:t>
            </a:r>
            <a:r>
              <a:rPr lang="pt-BR" altLang="pt-BR" b="1" dirty="0" smtClean="0"/>
              <a:t> Arranjo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4172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pt-BR" sz="2800" dirty="0"/>
              <a:t>a confusão terminológica entre </a:t>
            </a:r>
            <a:r>
              <a:rPr lang="pt-BR" altLang="pt-BR" sz="2800" dirty="0" smtClean="0"/>
              <a:t>estes termos expõe </a:t>
            </a:r>
            <a:r>
              <a:rPr lang="pt-BR" altLang="pt-BR" sz="2800" dirty="0"/>
              <a:t>uma quebra entre arquivos correntes e permanentes, </a:t>
            </a:r>
            <a:r>
              <a:rPr lang="pt-BR" altLang="pt-BR" sz="2800" dirty="0" smtClean="0"/>
              <a:t>o que, na perspectiva Integrada, não  deveria existir;</a:t>
            </a:r>
            <a:endParaRPr lang="pt-BR" altLang="pt-BR" sz="2800" dirty="0"/>
          </a:p>
          <a:p>
            <a:pPr>
              <a:lnSpc>
                <a:spcPct val="80000"/>
              </a:lnSpc>
            </a:pPr>
            <a:r>
              <a:rPr lang="pt-BR" altLang="pt-BR" sz="2800" dirty="0" smtClean="0"/>
              <a:t>fases </a:t>
            </a:r>
            <a:r>
              <a:rPr lang="pt-BR" altLang="pt-BR" sz="2800" dirty="0"/>
              <a:t>de um mesmo processo;</a:t>
            </a:r>
          </a:p>
          <a:p>
            <a:pPr>
              <a:lnSpc>
                <a:spcPct val="80000"/>
              </a:lnSpc>
            </a:pPr>
            <a:r>
              <a:rPr lang="pt-BR" altLang="pt-BR" sz="2800" dirty="0" smtClean="0"/>
              <a:t>tipo </a:t>
            </a:r>
            <a:r>
              <a:rPr lang="pt-BR" altLang="pt-BR" sz="2800" dirty="0"/>
              <a:t>de uso que se faz dos conjuntos documentais altera-se com as idades. Novos usos vão sendo agregados;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questão a ser resolvida por uma outra função </a:t>
            </a:r>
            <a:r>
              <a:rPr lang="pt-BR" altLang="pt-BR" sz="2800" dirty="0" err="1"/>
              <a:t>arquivística</a:t>
            </a:r>
            <a:r>
              <a:rPr lang="pt-BR" altLang="pt-BR" sz="2800" dirty="0"/>
              <a:t>: a </a:t>
            </a:r>
            <a:r>
              <a:rPr lang="pt-BR" altLang="pt-BR" sz="2800" dirty="0">
                <a:solidFill>
                  <a:schemeClr val="tx1"/>
                </a:solidFill>
              </a:rPr>
              <a:t>descrição</a:t>
            </a:r>
            <a:r>
              <a:rPr lang="pt-BR" altLang="pt-BR" sz="2800" dirty="0"/>
              <a:t>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2694" y="246549"/>
            <a:ext cx="825649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sz="24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sz="24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  <a:latin typeface="Arial" panose="020B0604020202020204" pitchFamily="34" charset="0"/>
              </a:rPr>
              <a:t>Assunto x </a:t>
            </a:r>
            <a:r>
              <a:rPr lang="pt-BR" altLang="pt-BR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Função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0" hangingPunct="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As funções são atribuições próprias ou naturais de uma organização;</a:t>
            </a:r>
          </a:p>
          <a:p>
            <a:pPr algn="just" eaLnBrk="0" hangingPunct="0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algn="just" eaLnBrk="0" hangingPunct="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Os assuntos são divisões artificiais, ligados às áreas do conhecimento humano, são as matérias de que tratam os documentos;</a:t>
            </a:r>
          </a:p>
          <a:p>
            <a:pPr algn="just" eaLnBrk="0" hangingPunct="0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algn="just" eaLnBrk="0" hangingPunct="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A confusão se estabelece por contarmos com palavras idênticas para designar a função e o assunto. </a:t>
            </a:r>
          </a:p>
          <a:p>
            <a:pPr algn="just" eaLnBrk="0" hangingPunct="0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algn="just" eaLnBrk="0" hangingPunct="0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algn="just" eaLnBrk="0" hangingPunct="0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Ordenação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t-BR" altLang="pt-BR" dirty="0" smtClean="0"/>
          </a:p>
          <a:p>
            <a:pPr>
              <a:buFont typeface="Wingdings" panose="05000000000000000000" pitchFamily="2" charset="2"/>
              <a:buNone/>
            </a:pPr>
            <a:endParaRPr lang="pt-BR" altLang="pt-BR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3200" dirty="0" smtClean="0">
                <a:solidFill>
                  <a:schemeClr val="tx1"/>
                </a:solidFill>
              </a:rPr>
              <a:t>A definição do método de ordenação depende do uso que é dado aos documentos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Métodos de Ordenação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sz="2800" b="1" dirty="0">
                <a:solidFill>
                  <a:schemeClr val="tx1"/>
                </a:solidFill>
              </a:rPr>
              <a:t>Ordenação alfabética </a:t>
            </a:r>
            <a:r>
              <a:rPr lang="pt-BR" altLang="pt-BR" sz="2800" dirty="0">
                <a:solidFill>
                  <a:schemeClr val="tx1"/>
                </a:solidFill>
              </a:rPr>
              <a:t>– </a:t>
            </a:r>
            <a:r>
              <a:rPr lang="pt-BR" altLang="pt-BR" sz="2800" dirty="0" smtClean="0">
                <a:solidFill>
                  <a:schemeClr val="tx1"/>
                </a:solidFill>
              </a:rPr>
              <a:t>sequência </a:t>
            </a:r>
            <a:r>
              <a:rPr lang="pt-BR" altLang="pt-BR" sz="2800" dirty="0">
                <a:solidFill>
                  <a:schemeClr val="tx1"/>
                </a:solidFill>
              </a:rPr>
              <a:t>das letras do alfabeto;</a:t>
            </a:r>
          </a:p>
          <a:p>
            <a:pPr>
              <a:lnSpc>
                <a:spcPct val="90000"/>
              </a:lnSpc>
            </a:pPr>
            <a:r>
              <a:rPr lang="pt-BR" altLang="pt-BR" sz="2800" b="1" dirty="0">
                <a:solidFill>
                  <a:schemeClr val="tx1"/>
                </a:solidFill>
              </a:rPr>
              <a:t>Ordenação cronológica</a:t>
            </a:r>
            <a:r>
              <a:rPr lang="pt-BR" altLang="pt-BR" sz="2800" dirty="0">
                <a:solidFill>
                  <a:schemeClr val="tx1"/>
                </a:solidFill>
              </a:rPr>
              <a:t> – sucessão temporal (data);</a:t>
            </a:r>
          </a:p>
          <a:p>
            <a:pPr>
              <a:lnSpc>
                <a:spcPct val="90000"/>
              </a:lnSpc>
            </a:pPr>
            <a:r>
              <a:rPr lang="pt-BR" altLang="pt-BR" sz="2800" b="1" dirty="0">
                <a:solidFill>
                  <a:schemeClr val="tx1"/>
                </a:solidFill>
              </a:rPr>
              <a:t>Ordenação geográfica</a:t>
            </a:r>
            <a:r>
              <a:rPr lang="pt-BR" altLang="pt-BR" sz="2800" dirty="0">
                <a:solidFill>
                  <a:schemeClr val="tx1"/>
                </a:solidFill>
              </a:rPr>
              <a:t> – unidades territoriais (países, estados, municípios, distritos, bairros etc.);</a:t>
            </a:r>
          </a:p>
          <a:p>
            <a:pPr>
              <a:lnSpc>
                <a:spcPct val="90000"/>
              </a:lnSpc>
            </a:pPr>
            <a:r>
              <a:rPr lang="pt-BR" altLang="pt-BR" sz="2800" b="1" dirty="0">
                <a:solidFill>
                  <a:schemeClr val="tx1"/>
                </a:solidFill>
              </a:rPr>
              <a:t>Ordenação numérica</a:t>
            </a:r>
            <a:r>
              <a:rPr lang="pt-BR" altLang="pt-BR" sz="2800" dirty="0">
                <a:solidFill>
                  <a:schemeClr val="tx1"/>
                </a:solidFill>
              </a:rPr>
              <a:t> – </a:t>
            </a:r>
            <a:r>
              <a:rPr lang="pt-BR" altLang="pt-BR" sz="2800" dirty="0" smtClean="0">
                <a:solidFill>
                  <a:schemeClr val="tx1"/>
                </a:solidFill>
              </a:rPr>
              <a:t>sequência </a:t>
            </a:r>
            <a:r>
              <a:rPr lang="pt-BR" altLang="pt-BR" sz="2800" dirty="0">
                <a:solidFill>
                  <a:schemeClr val="tx1"/>
                </a:solidFill>
              </a:rPr>
              <a:t>numérica atribuída aos documentos.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Arquivamento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82233"/>
            <a:ext cx="8596668" cy="519932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Básicos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Alfabético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Geográfico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Numérico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Simples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Cronológico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Dígito-terminal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Ideográficos (Assunto)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Alfabético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Enciclopédico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Dicionário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Numérico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Duplex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Decimal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pt-BR" dirty="0" err="1" smtClean="0"/>
              <a:t>Unitermo</a:t>
            </a:r>
            <a:endParaRPr lang="pt-BR" dirty="0" smtClean="0"/>
          </a:p>
          <a:p>
            <a:r>
              <a:rPr lang="pt-BR" dirty="0" smtClean="0"/>
              <a:t>Padronizado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err="1" smtClean="0"/>
              <a:t>Variadex</a:t>
            </a:r>
            <a:endParaRPr lang="pt-BR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Automático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err="1" smtClean="0"/>
              <a:t>Soundex</a:t>
            </a:r>
            <a:endParaRPr lang="pt-BR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Mnemônico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err="1" smtClean="0"/>
              <a:t>Rôneo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8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4000" dirty="0"/>
              <a:t>Instrumento de Classificação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altLang="pt-BR" sz="2800" dirty="0"/>
              <a:t>Plano de </a:t>
            </a:r>
            <a:r>
              <a:rPr lang="pt-BR" altLang="pt-BR" sz="2800" dirty="0" smtClean="0"/>
              <a:t>classificação</a:t>
            </a:r>
            <a:endParaRPr lang="pt-BR" altLang="pt-BR" sz="2800" dirty="0"/>
          </a:p>
          <a:p>
            <a:pPr lvl="1"/>
            <a:r>
              <a:rPr lang="pt-BR" altLang="pt-BR" sz="2600" dirty="0"/>
              <a:t>Quadro de </a:t>
            </a:r>
            <a:r>
              <a:rPr lang="pt-BR" altLang="pt-BR" sz="2600" dirty="0" smtClean="0"/>
              <a:t>classificação</a:t>
            </a:r>
            <a:endParaRPr lang="pt-BR" altLang="pt-BR" sz="2600" dirty="0"/>
          </a:p>
          <a:p>
            <a:pPr lvl="1"/>
            <a:r>
              <a:rPr lang="pt-BR" altLang="pt-BR" sz="2600" dirty="0" smtClean="0"/>
              <a:t>Código </a:t>
            </a:r>
            <a:r>
              <a:rPr lang="pt-BR" altLang="pt-BR" sz="2600" dirty="0"/>
              <a:t>de </a:t>
            </a:r>
            <a:r>
              <a:rPr lang="pt-BR" altLang="pt-BR" sz="2600" dirty="0" smtClean="0"/>
              <a:t>classificação</a:t>
            </a:r>
            <a:endParaRPr lang="pt-BR" altLang="pt-BR" sz="2600" dirty="0"/>
          </a:p>
          <a:p>
            <a:pPr lvl="1"/>
            <a:r>
              <a:rPr lang="pt-BR" altLang="pt-BR" sz="2600" dirty="0" smtClean="0"/>
              <a:t>Tabela </a:t>
            </a:r>
            <a:r>
              <a:rPr lang="pt-BR" altLang="pt-BR" sz="2600" dirty="0"/>
              <a:t>de </a:t>
            </a:r>
            <a:r>
              <a:rPr lang="pt-BR" altLang="pt-BR" sz="2600" dirty="0" smtClean="0"/>
              <a:t>classificação</a:t>
            </a:r>
            <a:endParaRPr lang="pt-BR" altLang="pt-BR" sz="2600" dirty="0"/>
          </a:p>
          <a:p>
            <a:pPr lvl="1"/>
            <a:r>
              <a:rPr lang="pt-BR" altLang="pt-BR" sz="2600" dirty="0"/>
              <a:t>Sistema de </a:t>
            </a:r>
            <a:r>
              <a:rPr lang="pt-BR" altLang="pt-BR" sz="2600" dirty="0" smtClean="0"/>
              <a:t>classificação</a:t>
            </a:r>
            <a:endParaRPr lang="pt-BR" altLang="pt-BR" sz="2600" dirty="0"/>
          </a:p>
          <a:p>
            <a:pPr lvl="1"/>
            <a:r>
              <a:rPr lang="pt-BR" altLang="pt-BR" sz="2600" dirty="0"/>
              <a:t>Esquema de </a:t>
            </a:r>
            <a:r>
              <a:rPr lang="pt-BR" altLang="pt-BR" sz="2600" dirty="0" smtClean="0"/>
              <a:t>classificação</a:t>
            </a:r>
          </a:p>
          <a:p>
            <a:r>
              <a:rPr lang="pt-BR" altLang="pt-BR" sz="2800" dirty="0" smtClean="0"/>
              <a:t>Arranjo</a:t>
            </a:r>
          </a:p>
          <a:p>
            <a:pPr lvl="1"/>
            <a:r>
              <a:rPr lang="pt-BR" altLang="pt-BR" sz="2600" dirty="0" smtClean="0"/>
              <a:t>Quadro </a:t>
            </a:r>
            <a:r>
              <a:rPr lang="pt-BR" altLang="pt-BR" sz="2600" dirty="0"/>
              <a:t>de arranjo</a:t>
            </a:r>
          </a:p>
          <a:p>
            <a:endParaRPr lang="pt-BR" altLang="pt-BR" sz="2800" dirty="0"/>
          </a:p>
          <a:p>
            <a:pPr>
              <a:buFont typeface="Wingdings" panose="05000000000000000000" pitchFamily="2" charset="2"/>
              <a:buNone/>
            </a:pPr>
            <a:endParaRPr lang="pt-BR" alt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Código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2800" dirty="0">
                <a:solidFill>
                  <a:schemeClr val="tx1"/>
                </a:solidFill>
              </a:rPr>
              <a:t>“Conjunto de símbolos que, mediante convenção, representam um dado”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800" dirty="0">
                <a:solidFill>
                  <a:schemeClr val="tx1"/>
                </a:solidFill>
              </a:rPr>
              <a:t>O objetivo da codificação é operacionalizar</a:t>
            </a:r>
            <a:r>
              <a:rPr lang="pt-BR" altLang="pt-BR" sz="2800" dirty="0"/>
              <a:t> o processo de classificação, transformando termos (títulos das unidades de classificação) em símbolos para agilizar a classificação, ordenação e arquivamento dos documentos.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5459" y="0"/>
            <a:ext cx="9576454" cy="1371600"/>
          </a:xfrm>
        </p:spPr>
        <p:txBody>
          <a:bodyPr/>
          <a:lstStyle/>
          <a:p>
            <a:r>
              <a:rPr lang="pt-BR" altLang="pt-BR" sz="3200" dirty="0"/>
              <a:t>Plano de Classificação</a:t>
            </a:r>
            <a:br>
              <a:rPr lang="pt-BR" altLang="pt-BR" sz="3200" dirty="0"/>
            </a:br>
            <a:r>
              <a:rPr lang="pt-BR" altLang="pt-BR" sz="3200" dirty="0"/>
              <a:t>Denominação das Unidades de Classificação</a:t>
            </a:r>
            <a:endParaRPr lang="pt-BR" altLang="pt-BR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58906" y="1268414"/>
            <a:ext cx="8793070" cy="5589587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Deve ser representativa do conteúdo da unidade de classificação (mnemônica)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A estrutura não tem verbo, ela é </a:t>
            </a:r>
            <a:r>
              <a:rPr lang="pt-BR" altLang="pt-BR" sz="2000" dirty="0" err="1">
                <a:solidFill>
                  <a:schemeClr val="tx1"/>
                </a:solidFill>
              </a:rPr>
              <a:t>nominalizada</a:t>
            </a:r>
            <a:r>
              <a:rPr lang="pt-BR" altLang="pt-BR" sz="2000" dirty="0">
                <a:solidFill>
                  <a:schemeClr val="tx1"/>
                </a:solidFill>
              </a:rPr>
              <a:t>. O verbo é transformado em substantivo.</a:t>
            </a:r>
          </a:p>
          <a:p>
            <a:pPr lvl="1">
              <a:buFont typeface="Wingdings" panose="05000000000000000000" pitchFamily="2" charset="2"/>
              <a:buNone/>
            </a:pPr>
            <a:endParaRPr lang="pt-BR" altLang="pt-BR" sz="2000" dirty="0" smtClean="0">
              <a:solidFill>
                <a:srgbClr val="FFFF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2000" dirty="0" smtClean="0"/>
              <a:t>Exemplo</a:t>
            </a:r>
            <a:r>
              <a:rPr lang="pt-BR" altLang="pt-BR" sz="2000" dirty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2000" dirty="0" err="1"/>
              <a:t>Subfunção</a:t>
            </a:r>
            <a:r>
              <a:rPr lang="pt-BR" altLang="pt-BR" sz="2000" dirty="0"/>
              <a:t>: Controle de bens patrimoniais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2000" dirty="0"/>
              <a:t>			   </a:t>
            </a:r>
            <a:r>
              <a:rPr lang="pt-BR" altLang="pt-BR" sz="1700" b="1" dirty="0">
                <a:solidFill>
                  <a:schemeClr val="folHlink"/>
                </a:solidFill>
              </a:rPr>
              <a:t>estrutura substantivada</a:t>
            </a:r>
          </a:p>
          <a:p>
            <a:pPr lvl="1">
              <a:buFont typeface="Wingdings" panose="05000000000000000000" pitchFamily="2" charset="2"/>
              <a:buNone/>
            </a:pPr>
            <a:endParaRPr lang="pt-BR" altLang="pt-BR" sz="17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2000" dirty="0"/>
              <a:t>Atividades: </a:t>
            </a:r>
            <a:r>
              <a:rPr lang="pt-BR" altLang="pt-BR" sz="1800" b="1" dirty="0"/>
              <a:t>Cadastro e </a:t>
            </a:r>
            <a:r>
              <a:rPr lang="pt-BR" altLang="pt-BR" sz="1800" b="1" dirty="0" err="1"/>
              <a:t>Chapeamento</a:t>
            </a:r>
            <a:r>
              <a:rPr lang="pt-BR" altLang="pt-BR" sz="1800" b="1" dirty="0">
                <a:solidFill>
                  <a:srgbClr val="FFFF00"/>
                </a:solidFill>
              </a:rPr>
              <a:t> </a:t>
            </a:r>
            <a:r>
              <a:rPr lang="pt-BR" altLang="pt-BR" sz="1800" b="1" dirty="0">
                <a:solidFill>
                  <a:schemeClr val="folHlink"/>
                </a:solidFill>
              </a:rPr>
              <a:t>(de bens patrimoniais)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1800" b="1" dirty="0">
                <a:solidFill>
                  <a:schemeClr val="folHlink"/>
                </a:solidFill>
              </a:rPr>
              <a:t>			</a:t>
            </a:r>
            <a:r>
              <a:rPr lang="pt-BR" altLang="pt-BR" sz="1800" b="1" dirty="0"/>
              <a:t>Registro de movimentação</a:t>
            </a:r>
            <a:r>
              <a:rPr lang="pt-BR" altLang="pt-BR" sz="1800" b="1" dirty="0">
                <a:solidFill>
                  <a:schemeClr val="folHlink"/>
                </a:solidFill>
              </a:rPr>
              <a:t> (de bens patrimoniais)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 sz="1800" b="1" dirty="0">
                <a:solidFill>
                  <a:schemeClr val="folHlink"/>
                </a:solidFill>
              </a:rPr>
              <a:t>			</a:t>
            </a:r>
            <a:r>
              <a:rPr lang="pt-BR" altLang="pt-BR" sz="1800" b="1" dirty="0"/>
              <a:t>Arrolamento e baixa</a:t>
            </a:r>
            <a:r>
              <a:rPr lang="pt-BR" altLang="pt-BR" sz="1800" b="1" dirty="0">
                <a:solidFill>
                  <a:schemeClr val="folHlink"/>
                </a:solidFill>
              </a:rPr>
              <a:t> (de bens patrimoniais)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35870" y="3980565"/>
            <a:ext cx="1235075" cy="739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Relação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subordinação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35870" y="5682691"/>
            <a:ext cx="1190625" cy="739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Relação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coordenação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Seta para baixo 2"/>
          <p:cNvSpPr/>
          <p:nvPr/>
        </p:nvSpPr>
        <p:spPr>
          <a:xfrm>
            <a:off x="5351929" y="4114800"/>
            <a:ext cx="457200" cy="591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3818965" y="6200589"/>
            <a:ext cx="1532964" cy="443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2012" y="469296"/>
            <a:ext cx="8471647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Organização da Informação </a:t>
            </a:r>
            <a:r>
              <a:rPr lang="pt-BR" altLang="pt-BR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Arquivística</a:t>
            </a: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pt-BR" altLang="pt-BR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</a:t>
            </a: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pt-BR" altLang="pt-B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onceito de “classificação”</a:t>
            </a:r>
            <a:endParaRPr lang="pt-BR" altLang="pt-BR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80008" y="1947554"/>
            <a:ext cx="9785270" cy="403694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 dirty="0"/>
              <a:t>Determinação das </a:t>
            </a:r>
            <a:r>
              <a:rPr lang="pt-BR" sz="2800" b="1" dirty="0" smtClean="0"/>
              <a:t>categorias/grupos/classes </a:t>
            </a:r>
            <a:r>
              <a:rPr lang="pt-BR" sz="2800" b="1" dirty="0"/>
              <a:t>entre </a:t>
            </a:r>
            <a:r>
              <a:rPr lang="pt-BR" sz="2800" b="1" dirty="0" smtClean="0"/>
              <a:t>os </a:t>
            </a:r>
            <a:r>
              <a:rPr lang="pt-BR" sz="2800" b="1" dirty="0" smtClean="0"/>
              <a:t>quais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800" b="1" dirty="0" smtClean="0"/>
              <a:t>devem  </a:t>
            </a:r>
            <a:r>
              <a:rPr lang="pt-BR" sz="2800" b="1" dirty="0"/>
              <a:t>ser </a:t>
            </a:r>
            <a:r>
              <a:rPr lang="pt-BR" sz="2800" b="1" dirty="0" smtClean="0"/>
              <a:t>distribuídos, lógica e sistematicamente, os </a:t>
            </a:r>
            <a:endParaRPr lang="pt-BR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800" b="1" dirty="0" smtClean="0"/>
              <a:t>    documentos, segundo uma </a:t>
            </a:r>
            <a:r>
              <a:rPr lang="pt-BR" sz="2800" b="1" dirty="0"/>
              <a:t>ordem </a:t>
            </a:r>
            <a:r>
              <a:rPr lang="pt-BR" sz="2800" b="1" dirty="0" smtClean="0"/>
              <a:t>que viabilize sua </a:t>
            </a:r>
            <a:r>
              <a:rPr lang="pt-BR" sz="2800" b="1" dirty="0" smtClean="0"/>
              <a:t>utilização.</a:t>
            </a:r>
            <a:endParaRPr lang="pt-BR" altLang="pt-BR" sz="28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953" y="549276"/>
            <a:ext cx="8056011" cy="2087563"/>
          </a:xfrm>
        </p:spPr>
        <p:txBody>
          <a:bodyPr/>
          <a:lstStyle/>
          <a:p>
            <a:r>
              <a:rPr lang="pt-BR" altLang="pt-BR" sz="3600" dirty="0"/>
              <a:t>Classificação de Documentos de Arquivo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1665" y="2924175"/>
            <a:ext cx="8454736" cy="3050598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pt-BR" dirty="0" smtClean="0"/>
              <a:t>Busca pelos princípios que norteiam a elaboração de um Plano de Classificação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altLang="pt-BR" dirty="0" smtClean="0"/>
              <a:t>Princípio </a:t>
            </a:r>
            <a:r>
              <a:rPr lang="pt-BR" altLang="pt-BR" dirty="0"/>
              <a:t>de Respeito aos Fundos (Proveniência</a:t>
            </a:r>
            <a:r>
              <a:rPr lang="pt-BR" altLang="pt-BR" dirty="0" smtClean="0"/>
              <a:t>) </a:t>
            </a:r>
          </a:p>
          <a:p>
            <a:pPr algn="l"/>
            <a:r>
              <a:rPr lang="pt-BR" altLang="pt-BR" dirty="0"/>
              <a:t>	</a:t>
            </a:r>
            <a:r>
              <a:rPr lang="pt-BR" altLang="pt-BR" dirty="0" smtClean="0"/>
              <a:t>	</a:t>
            </a:r>
            <a:r>
              <a:rPr lang="pt-BR" dirty="0" smtClean="0"/>
              <a:t>“</a:t>
            </a:r>
            <a:r>
              <a:rPr lang="pt-BR" dirty="0"/>
              <a:t>os arquivos originários de uma instituição ou de uma pessoa devem manter sua individualidade, não sendo misturados aos de origem diversa</a:t>
            </a:r>
            <a:r>
              <a:rPr lang="pt-BR" dirty="0" smtClean="0"/>
              <a:t>”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altLang="pt-BR" dirty="0" smtClean="0"/>
              <a:t>Princípio </a:t>
            </a:r>
            <a:r>
              <a:rPr lang="pt-BR" altLang="pt-BR" dirty="0"/>
              <a:t>da Ordem Original</a:t>
            </a:r>
          </a:p>
          <a:p>
            <a:pPr algn="l">
              <a:defRPr/>
            </a:pPr>
            <a:endParaRPr 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45660" y="476250"/>
            <a:ext cx="6125230" cy="5794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0000"/>
                </a:solidFill>
                <a:latin typeface="Tahoma" panose="020B0604030504040204" pitchFamily="34" charset="0"/>
              </a:rPr>
              <a:t>Princípio da Proveniência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621681" y="1196976"/>
            <a:ext cx="1373187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Tahoma" panose="020B060403050404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65929" y="2330450"/>
            <a:ext cx="4622335" cy="579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0000"/>
                </a:solidFill>
                <a:latin typeface="Tahoma" panose="020B0604030504040204" pitchFamily="34" charset="0"/>
              </a:rPr>
              <a:t>Fundo de Arquivo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613231" y="3068639"/>
            <a:ext cx="1373187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Tahoma" panose="020B060403050404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662518" y="4217989"/>
            <a:ext cx="5946495" cy="579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0000"/>
                </a:solidFill>
                <a:latin typeface="Tahoma" panose="020B0604030504040204" pitchFamily="34" charset="0"/>
              </a:rPr>
              <a:t>1º Princípio de Classificação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1295" y="188913"/>
            <a:ext cx="8054788" cy="1828800"/>
          </a:xfrm>
        </p:spPr>
        <p:txBody>
          <a:bodyPr/>
          <a:lstStyle/>
          <a:p>
            <a:pPr algn="l"/>
            <a:r>
              <a:rPr lang="pt-BR" altLang="pt-BR" sz="3600" dirty="0"/>
              <a:t>Princípio da Ordem Original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8310" y="2618509"/>
            <a:ext cx="8624454" cy="2466254"/>
          </a:xfrm>
        </p:spPr>
        <p:txBody>
          <a:bodyPr rtlCol="0">
            <a:normAutofit/>
          </a:bodyPr>
          <a:lstStyle/>
          <a:p>
            <a:pPr algn="l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pt-BR" dirty="0" smtClean="0"/>
              <a:t> não é a ordem física que os documentos tinham no setor de trabalho;</a:t>
            </a:r>
          </a:p>
          <a:p>
            <a:pPr algn="l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pt-BR" dirty="0" smtClean="0"/>
              <a:t> é o respeito à organicidade;</a:t>
            </a:r>
          </a:p>
          <a:p>
            <a:pPr algn="l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pt-BR" dirty="0" smtClean="0"/>
              <a:t> é a observância do fluxo natural e orgânico com que foram acumulados os documentos.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Função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400" dirty="0" smtClean="0">
                <a:solidFill>
                  <a:schemeClr val="tx1"/>
                </a:solidFill>
              </a:rPr>
              <a:t>Agregação de atividades análogas, interdependentes, que se encadeiam num único campo especializado de trabalho;</a:t>
            </a:r>
          </a:p>
          <a:p>
            <a:r>
              <a:rPr lang="pt-BR" altLang="pt-BR" sz="2400" dirty="0" smtClean="0">
                <a:solidFill>
                  <a:schemeClr val="tx1"/>
                </a:solidFill>
              </a:rPr>
              <a:t>Deve ter o desenvolvimento alocado a uma unidade organizacional específica;</a:t>
            </a:r>
          </a:p>
          <a:p>
            <a:r>
              <a:rPr lang="pt-BR" altLang="pt-BR" sz="2400" dirty="0" smtClean="0">
                <a:solidFill>
                  <a:schemeClr val="tx1"/>
                </a:solidFill>
              </a:rPr>
              <a:t>A função indica “o que é feito”, sem detalhar “como é feito”.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Função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53035" y="1640541"/>
            <a:ext cx="8619565" cy="5101573"/>
          </a:xfrm>
        </p:spPr>
        <p:txBody>
          <a:bodyPr>
            <a:normAutofit/>
          </a:bodyPr>
          <a:lstStyle/>
          <a:p>
            <a:r>
              <a:rPr lang="pt-BR" altLang="pt-BR" sz="2400" dirty="0" smtClean="0">
                <a:solidFill>
                  <a:schemeClr val="tx1"/>
                </a:solidFill>
              </a:rPr>
              <a:t>Cada função pode dar origem a um departamento, divisão ou seção;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4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dirty="0" smtClean="0"/>
              <a:t>Exemplo de graduação de uma função: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dirty="0" smtClean="0"/>
              <a:t>Suprimento de Material (Departamento)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dirty="0" smtClean="0"/>
              <a:t>Aquisição de Material (Divisão)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dirty="0" smtClean="0"/>
              <a:t>Compras Nacionais (Seção)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Função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7129"/>
            <a:ext cx="8686800" cy="476091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pt-BR" altLang="pt-BR" sz="2800" dirty="0" smtClean="0">
                <a:solidFill>
                  <a:schemeClr val="tx1"/>
                </a:solidFill>
              </a:rPr>
              <a:t>Nas organizações existem duas categorias de funções:</a:t>
            </a:r>
          </a:p>
          <a:p>
            <a:pPr marL="609600" indent="-609600">
              <a:lnSpc>
                <a:spcPct val="90000"/>
              </a:lnSpc>
              <a:buNone/>
            </a:pPr>
            <a:endParaRPr lang="pt-BR" altLang="pt-BR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pt-BR" altLang="pt-BR" sz="2800" dirty="0" smtClean="0">
                <a:solidFill>
                  <a:schemeClr val="tx1"/>
                </a:solidFill>
              </a:rPr>
              <a:t>Funções específicas de cada organização (atividade-fim);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endParaRPr lang="pt-BR" altLang="pt-BR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pt-BR" altLang="pt-BR" sz="2800" dirty="0" smtClean="0">
                <a:solidFill>
                  <a:schemeClr val="tx1"/>
                </a:solidFill>
              </a:rPr>
              <a:t>Funções que reúnem os meios necessários para a execução da primeira (atividade-meio).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Atividade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06824" y="1981201"/>
            <a:ext cx="7900758" cy="4760913"/>
          </a:xfrm>
        </p:spPr>
        <p:txBody>
          <a:bodyPr>
            <a:normAutofit/>
          </a:bodyPr>
          <a:lstStyle/>
          <a:p>
            <a:pPr marL="609600" indent="-609600"/>
            <a:r>
              <a:rPr lang="pt-BR" altLang="pt-BR" sz="2400" dirty="0" smtClean="0"/>
              <a:t>Conjunto de procedimentos necessário à execução de uma função;</a:t>
            </a:r>
          </a:p>
          <a:p>
            <a:pPr marL="609600" indent="-609600"/>
            <a:r>
              <a:rPr lang="pt-BR" altLang="pt-BR" sz="2400" dirty="0" smtClean="0"/>
              <a:t>É por meio do exercício de um determinado número de atividades que uma unidade organizacional desempenha sua função.</a:t>
            </a:r>
          </a:p>
          <a:p>
            <a:pPr marL="609600" indent="-609600">
              <a:buNone/>
            </a:pPr>
            <a:endParaRPr lang="pt-BR" alt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Tarefa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39588" y="1981201"/>
            <a:ext cx="8565777" cy="4760913"/>
          </a:xfrm>
        </p:spPr>
        <p:txBody>
          <a:bodyPr>
            <a:normAutofit/>
          </a:bodyPr>
          <a:lstStyle/>
          <a:p>
            <a:pPr marL="609600" indent="-609600"/>
            <a:r>
              <a:rPr lang="pt-BR" altLang="pt-BR" sz="2800" dirty="0" smtClean="0"/>
              <a:t>Meio pelo qual se realiza cada atividade da unidade organizacional;</a:t>
            </a:r>
          </a:p>
          <a:p>
            <a:pPr marL="609600" indent="-609600"/>
            <a:r>
              <a:rPr lang="pt-BR" altLang="pt-BR" sz="2800" dirty="0" smtClean="0"/>
              <a:t>É uma sequência de passos predeterminados;</a:t>
            </a:r>
          </a:p>
          <a:p>
            <a:pPr marL="609600" indent="-609600"/>
            <a:r>
              <a:rPr lang="pt-BR" altLang="pt-BR" sz="2800" dirty="0" smtClean="0"/>
              <a:t>É a </a:t>
            </a:r>
            <a:r>
              <a:rPr lang="pt-BR" altLang="pt-BR" sz="2800" dirty="0" smtClean="0"/>
              <a:t>concretização da atividade a partir de um procedimento determinado.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dirty="0"/>
              <a:t>Classificação de Documentos de Arquivo</a:t>
            </a:r>
            <a:br>
              <a:rPr lang="pt-BR" altLang="pt-BR" sz="3200" dirty="0"/>
            </a:br>
            <a:endParaRPr lang="pt-BR" altLang="pt-BR" sz="2800" dirty="0">
              <a:solidFill>
                <a:srgbClr val="FFFF00"/>
              </a:solidFill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510988" y="174812"/>
            <a:ext cx="9681883" cy="6683188"/>
            <a:chOff x="266" y="-247"/>
            <a:chExt cx="6510" cy="3611"/>
          </a:xfrm>
        </p:grpSpPr>
        <p:cxnSp>
          <p:nvCxnSpPr>
            <p:cNvPr id="3076" name="_s3076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>
              <a:off x="2805" y="1614"/>
              <a:ext cx="144" cy="7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2104" y="1615"/>
              <a:ext cx="144" cy="7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2455" y="133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4083" y="240"/>
              <a:ext cx="144" cy="126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952" y="376"/>
              <a:ext cx="144" cy="99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3081"/>
            <p:cNvSpPr>
              <a:spLocks noChangeArrowheads="1"/>
            </p:cNvSpPr>
            <p:nvPr/>
          </p:nvSpPr>
          <p:spPr bwMode="auto">
            <a:xfrm>
              <a:off x="2473" y="354"/>
              <a:ext cx="2097" cy="44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803" tIns="30901" rIns="61803" bIns="309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Função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Gestão dos Recursos Materiais</a:t>
              </a:r>
            </a:p>
          </p:txBody>
        </p:sp>
        <p:sp>
          <p:nvSpPr>
            <p:cNvPr id="4" name="_s3082"/>
            <p:cNvSpPr>
              <a:spLocks noChangeArrowheads="1"/>
            </p:cNvSpPr>
            <p:nvPr/>
          </p:nvSpPr>
          <p:spPr bwMode="auto">
            <a:xfrm>
              <a:off x="1467" y="946"/>
              <a:ext cx="2118" cy="32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803" tIns="30901" rIns="61803" bIns="309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Atividade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Aquisição de Materiais</a:t>
              </a:r>
            </a:p>
          </p:txBody>
        </p:sp>
        <p:sp>
          <p:nvSpPr>
            <p:cNvPr id="5" name="_s3083"/>
            <p:cNvSpPr>
              <a:spLocks noChangeArrowheads="1"/>
            </p:cNvSpPr>
            <p:nvPr/>
          </p:nvSpPr>
          <p:spPr bwMode="auto">
            <a:xfrm>
              <a:off x="3729" y="946"/>
              <a:ext cx="2118" cy="32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803" tIns="30901" rIns="61803" bIns="309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Atividade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Controle de Bens Patrimoniais</a:t>
              </a:r>
            </a:p>
          </p:txBody>
        </p:sp>
        <p:sp>
          <p:nvSpPr>
            <p:cNvPr id="6" name="_s3084"/>
            <p:cNvSpPr>
              <a:spLocks noChangeArrowheads="1"/>
            </p:cNvSpPr>
            <p:nvPr/>
          </p:nvSpPr>
          <p:spPr bwMode="auto">
            <a:xfrm>
              <a:off x="2056" y="1412"/>
              <a:ext cx="940" cy="4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Subatividade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Licitação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_s3085"/>
            <p:cNvSpPr>
              <a:spLocks noChangeArrowheads="1"/>
            </p:cNvSpPr>
            <p:nvPr/>
          </p:nvSpPr>
          <p:spPr bwMode="auto">
            <a:xfrm>
              <a:off x="1196" y="2037"/>
              <a:ext cx="1258" cy="3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Tarefa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</a:rPr>
                <a:t>Perparar</a:t>
              </a: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 Edital</a:t>
              </a:r>
            </a:p>
          </p:txBody>
        </p:sp>
        <p:sp>
          <p:nvSpPr>
            <p:cNvPr id="8" name="_s3086"/>
            <p:cNvSpPr>
              <a:spLocks noChangeArrowheads="1"/>
            </p:cNvSpPr>
            <p:nvPr/>
          </p:nvSpPr>
          <p:spPr bwMode="auto">
            <a:xfrm>
              <a:off x="2598" y="2037"/>
              <a:ext cx="1258" cy="3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Tarefa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</a:rPr>
                <a:t>Receber</a:t>
              </a: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 Propostas</a:t>
              </a:r>
            </a:p>
          </p:txBody>
        </p:sp>
      </p:grp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EADF-C3CD-444C-B3D2-3629F0D83632}" type="slidenum">
              <a:rPr lang="pt-BR" altLang="pt-BR" smtClean="0"/>
              <a:pPr/>
              <a:t>38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510988" y="0"/>
            <a:ext cx="9114025" cy="6669088"/>
            <a:chOff x="567" y="0"/>
            <a:chExt cx="4536" cy="4201"/>
          </a:xfrm>
        </p:grpSpPr>
        <p:cxnSp>
          <p:nvCxnSpPr>
            <p:cNvPr id="4100" name="_s4100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16200000">
              <a:off x="3853" y="3454"/>
              <a:ext cx="221" cy="3"/>
            </a:xfrm>
            <a:prstGeom prst="bentConnector3">
              <a:avLst>
                <a:gd name="adj1" fmla="val 3257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>
              <a:off x="1852" y="3435"/>
              <a:ext cx="275" cy="3"/>
            </a:xfrm>
            <a:prstGeom prst="bentConnector3">
              <a:avLst>
                <a:gd name="adj1" fmla="val 2618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</p:cNvCxnSpPr>
            <p:nvPr/>
          </p:nvCxnSpPr>
          <p:spPr bwMode="auto">
            <a:xfrm rot="5400000" flipH="1">
              <a:off x="3297" y="2163"/>
              <a:ext cx="312" cy="1041"/>
            </a:xfrm>
            <a:prstGeom prst="bentConnector3">
              <a:avLst>
                <a:gd name="adj1" fmla="val 2307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</p:cNvCxnSpPr>
            <p:nvPr/>
          </p:nvCxnSpPr>
          <p:spPr bwMode="auto">
            <a:xfrm rot="16200000">
              <a:off x="2305" y="2214"/>
              <a:ext cx="317" cy="936"/>
            </a:xfrm>
            <a:prstGeom prst="bentConnector3">
              <a:avLst>
                <a:gd name="adj1" fmla="val 2271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4" name="_s4104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5400000" flipH="1">
              <a:off x="2853" y="2127"/>
              <a:ext cx="155" cy="2"/>
            </a:xfrm>
            <a:prstGeom prst="bentConnector3">
              <a:avLst>
                <a:gd name="adj1" fmla="val 46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5" name="_s4105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5400000" flipH="1">
              <a:off x="2834" y="1520"/>
              <a:ext cx="190" cy="2"/>
            </a:xfrm>
            <a:prstGeom prst="bentConnector3">
              <a:avLst>
                <a:gd name="adj1" fmla="val 3789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6" name="_s410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2764" y="855"/>
              <a:ext cx="325" cy="2"/>
            </a:xfrm>
            <a:prstGeom prst="bentConnector3">
              <a:avLst>
                <a:gd name="adj1" fmla="val 2215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4107"/>
            <p:cNvSpPr>
              <a:spLocks noChangeArrowheads="1"/>
            </p:cNvSpPr>
            <p:nvPr/>
          </p:nvSpPr>
          <p:spPr bwMode="auto">
            <a:xfrm>
              <a:off x="2405" y="300"/>
              <a:ext cx="1041" cy="3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59" tIns="19530" rIns="39059" bIns="195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Universidade</a:t>
              </a:r>
            </a:p>
          </p:txBody>
        </p:sp>
        <p:sp>
          <p:nvSpPr>
            <p:cNvPr id="4" name="_s4108"/>
            <p:cNvSpPr>
              <a:spLocks noChangeArrowheads="1"/>
            </p:cNvSpPr>
            <p:nvPr/>
          </p:nvSpPr>
          <p:spPr bwMode="auto">
            <a:xfrm>
              <a:off x="2088" y="1018"/>
              <a:ext cx="1679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59" tIns="19530" rIns="39059" bIns="195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Missão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Ensino, Pesquisa e Extensão</a:t>
              </a:r>
            </a:p>
          </p:txBody>
        </p:sp>
        <p:sp>
          <p:nvSpPr>
            <p:cNvPr id="5" name="_s4109"/>
            <p:cNvSpPr>
              <a:spLocks noChangeArrowheads="1"/>
            </p:cNvSpPr>
            <p:nvPr/>
          </p:nvSpPr>
          <p:spPr bwMode="auto">
            <a:xfrm>
              <a:off x="2000" y="1616"/>
              <a:ext cx="1859" cy="4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59" tIns="19530" rIns="39059" bIns="195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Função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anose="02020404030301010803" pitchFamily="18" charset="0"/>
                </a:rPr>
                <a:t>Promover o </a:t>
              </a: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Ensino de Graduação</a:t>
              </a:r>
            </a:p>
          </p:txBody>
        </p:sp>
        <p:sp>
          <p:nvSpPr>
            <p:cNvPr id="6" name="_s4110"/>
            <p:cNvSpPr>
              <a:spLocks noChangeArrowheads="1"/>
            </p:cNvSpPr>
            <p:nvPr/>
          </p:nvSpPr>
          <p:spPr bwMode="auto">
            <a:xfrm>
              <a:off x="2260" y="2205"/>
              <a:ext cx="1343" cy="4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59" tIns="19530" rIns="39059" bIns="195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Atividade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anose="02020404030301010803" pitchFamily="18" charset="0"/>
                </a:rPr>
                <a:t>Ministrar </a:t>
              </a: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Disciplinas</a:t>
              </a:r>
            </a:p>
          </p:txBody>
        </p:sp>
        <p:sp>
          <p:nvSpPr>
            <p:cNvPr id="7" name="_s4111"/>
            <p:cNvSpPr>
              <a:spLocks noChangeArrowheads="1"/>
            </p:cNvSpPr>
            <p:nvPr/>
          </p:nvSpPr>
          <p:spPr bwMode="auto">
            <a:xfrm>
              <a:off x="1103" y="2891"/>
              <a:ext cx="1769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59" tIns="19530" rIns="39059" bIns="195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Tarefa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anose="02020404030301010803" pitchFamily="18" charset="0"/>
                </a:rPr>
                <a:t>Organizar a </a:t>
              </a: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Disciplina</a:t>
              </a:r>
            </a:p>
          </p:txBody>
        </p:sp>
        <p:sp>
          <p:nvSpPr>
            <p:cNvPr id="8" name="_s4112"/>
            <p:cNvSpPr>
              <a:spLocks noChangeArrowheads="1"/>
            </p:cNvSpPr>
            <p:nvPr/>
          </p:nvSpPr>
          <p:spPr bwMode="auto">
            <a:xfrm>
              <a:off x="3061" y="2886"/>
              <a:ext cx="1807" cy="45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059" tIns="19530" rIns="39059" bIns="195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Tarefa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anose="02020404030301010803" pitchFamily="18" charset="0"/>
                </a:rPr>
                <a:t>Controlar </a:t>
              </a: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Frequência dos Alunos</a:t>
              </a:r>
            </a:p>
          </p:txBody>
        </p:sp>
        <p:sp>
          <p:nvSpPr>
            <p:cNvPr id="9" name="_s4113"/>
            <p:cNvSpPr>
              <a:spLocks noChangeArrowheads="1"/>
            </p:cNvSpPr>
            <p:nvPr/>
          </p:nvSpPr>
          <p:spPr bwMode="auto">
            <a:xfrm>
              <a:off x="1140" y="3574"/>
              <a:ext cx="1701" cy="4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3400" tIns="21700" rIns="43400" bIns="217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Plano de ensino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Cronograma de atividades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Relação de temas para avaliação</a:t>
              </a:r>
            </a:p>
          </p:txBody>
        </p:sp>
        <p:sp>
          <p:nvSpPr>
            <p:cNvPr id="10" name="_s4114"/>
            <p:cNvSpPr>
              <a:spLocks noChangeArrowheads="1"/>
            </p:cNvSpPr>
            <p:nvPr/>
          </p:nvSpPr>
          <p:spPr bwMode="auto">
            <a:xfrm>
              <a:off x="3125" y="3566"/>
              <a:ext cx="1673" cy="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3400" tIns="21700" rIns="43400" bIns="217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Formulário de Registro 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Garamond" panose="02020404030301010803" pitchFamily="18" charset="0"/>
                </a:rPr>
                <a:t>Acompanhamento de Aulas</a:t>
              </a:r>
            </a:p>
          </p:txBody>
        </p:sp>
      </p:grp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Classificação: histórico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</a:t>
            </a:r>
            <a:r>
              <a:rPr lang="pt-BR" dirty="0" smtClean="0"/>
              <a:t>momentos </a:t>
            </a:r>
            <a:r>
              <a:rPr lang="pt-BR" dirty="0"/>
              <a:t>da classificação de documentos </a:t>
            </a:r>
            <a:r>
              <a:rPr lang="pt-BR" dirty="0" err="1"/>
              <a:t>arquivísticos</a:t>
            </a:r>
            <a:r>
              <a:rPr lang="pt-BR" dirty="0"/>
              <a:t> </a:t>
            </a:r>
            <a:r>
              <a:rPr lang="pt-BR" dirty="0" smtClean="0"/>
              <a:t>refletem o </a:t>
            </a:r>
            <a:r>
              <a:rPr lang="pt-BR" dirty="0"/>
              <a:t>clima epistemológico da época em que foram criados e </a:t>
            </a:r>
            <a:r>
              <a:rPr lang="pt-BR" dirty="0" smtClean="0"/>
              <a:t>aplicados.</a:t>
            </a:r>
          </a:p>
          <a:p>
            <a:r>
              <a:rPr lang="pt-BR" dirty="0" smtClean="0"/>
              <a:t>O </a:t>
            </a:r>
            <a:r>
              <a:rPr lang="pt-BR" dirty="0"/>
              <a:t>aparecimento do princípio de respeito aos </a:t>
            </a:r>
            <a:r>
              <a:rPr lang="pt-BR" dirty="0" smtClean="0"/>
              <a:t>fundos (princípio da proveniência) </a:t>
            </a:r>
            <a:r>
              <a:rPr lang="pt-BR" dirty="0" smtClean="0"/>
              <a:t>foi fator </a:t>
            </a:r>
            <a:r>
              <a:rPr lang="pt-BR" dirty="0"/>
              <a:t>desencadeador de </a:t>
            </a:r>
            <a:r>
              <a:rPr lang="pt-BR" dirty="0" smtClean="0"/>
              <a:t>profunda </a:t>
            </a:r>
            <a:r>
              <a:rPr lang="pt-BR" dirty="0"/>
              <a:t>mudança na </a:t>
            </a:r>
            <a:r>
              <a:rPr lang="pt-BR" dirty="0" err="1" smtClean="0"/>
              <a:t>Arquivística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em todo o seu </a:t>
            </a:r>
            <a:r>
              <a:rPr lang="pt-BR" dirty="0"/>
              <a:t>instrumental teórico-metodológico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C</a:t>
            </a:r>
            <a:r>
              <a:rPr lang="pt-BR" dirty="0" smtClean="0"/>
              <a:t>lassificação </a:t>
            </a:r>
            <a:r>
              <a:rPr lang="pt-BR" dirty="0" err="1" smtClean="0"/>
              <a:t>Arquivística</a:t>
            </a:r>
            <a:r>
              <a:rPr lang="pt-BR" dirty="0" smtClean="0"/>
              <a:t> tem sido “moldada”: </a:t>
            </a:r>
            <a:endParaRPr lang="pt-BR" dirty="0" smtClean="0"/>
          </a:p>
          <a:p>
            <a:pPr lvl="1"/>
            <a:r>
              <a:rPr lang="pt-BR" dirty="0" smtClean="0"/>
              <a:t>pela </a:t>
            </a:r>
            <a:r>
              <a:rPr lang="pt-BR" dirty="0"/>
              <a:t>quantidade cada vez maior de documentos acumulados (produzidos ou recebidos) pelas </a:t>
            </a:r>
            <a:r>
              <a:rPr lang="pt-BR" dirty="0" smtClean="0"/>
              <a:t>instituições e pessoas;</a:t>
            </a:r>
            <a:endParaRPr lang="pt-BR" dirty="0" smtClean="0"/>
          </a:p>
          <a:p>
            <a:pPr lvl="1"/>
            <a:r>
              <a:rPr lang="pt-BR" dirty="0" smtClean="0"/>
              <a:t>necessidade </a:t>
            </a:r>
            <a:r>
              <a:rPr lang="pt-BR" dirty="0"/>
              <a:t>de fundamentar as soluções de organização e recuperação dos registros documentais nos princípios consagrados internacionalmente.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22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4000"/>
              <a:t>Princípios de Classificação Internos de um Arquivo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000" dirty="0" smtClean="0"/>
              <a:t>Categorias de Funções (meio e fim)</a:t>
            </a:r>
          </a:p>
          <a:p>
            <a:r>
              <a:rPr lang="pt-BR" altLang="pt-BR" sz="2000" dirty="0" smtClean="0"/>
              <a:t>Áreas Funcionais</a:t>
            </a:r>
          </a:p>
          <a:p>
            <a:r>
              <a:rPr lang="pt-BR" altLang="pt-BR" sz="2000" dirty="0" smtClean="0"/>
              <a:t>Função</a:t>
            </a:r>
          </a:p>
          <a:p>
            <a:r>
              <a:rPr lang="pt-BR" altLang="pt-BR" sz="2000" dirty="0" err="1" smtClean="0"/>
              <a:t>Subfunção</a:t>
            </a:r>
            <a:endParaRPr lang="pt-BR" altLang="pt-BR" sz="2000" dirty="0" smtClean="0"/>
          </a:p>
          <a:p>
            <a:r>
              <a:rPr lang="pt-BR" altLang="pt-BR" sz="2000" dirty="0" smtClean="0"/>
              <a:t>Atividade</a:t>
            </a:r>
          </a:p>
          <a:p>
            <a:r>
              <a:rPr lang="pt-BR" altLang="pt-BR" sz="2000" dirty="0" smtClean="0"/>
              <a:t>Subatividade</a:t>
            </a:r>
          </a:p>
          <a:p>
            <a:r>
              <a:rPr lang="pt-BR" altLang="pt-BR" sz="2000" dirty="0" smtClean="0"/>
              <a:t>Tarefa.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Classificação : elaboração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90577"/>
            <a:ext cx="8596668" cy="463579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pt-BR" sz="2400" dirty="0" smtClean="0"/>
              <a:t>Estudando a estrutura administrativa e o funcionamento do órgão ou entidade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Levantando a legislação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Identificando e detalhando a estrutura atualizada do órgão/entidade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Transferindo a estrutura atualizada do órgão/entidade para um quadro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Detalhando a estrutura e levantando as atribuições das áreas-fim</a:t>
            </a:r>
          </a:p>
          <a:p>
            <a:pPr>
              <a:buFont typeface="+mj-lt"/>
              <a:buAutoNum type="arabicPeriod"/>
            </a:pPr>
            <a:r>
              <a:rPr lang="pt-BR" sz="2400" dirty="0" smtClean="0"/>
              <a:t>Agrupando as atribuições idênticas e semelhantes por departamento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231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Classificação : elaboração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pt-BR" sz="2400" dirty="0" smtClean="0"/>
              <a:t>Agrupando as atribuições idênticas e semelhantes entre os departamentos</a:t>
            </a:r>
          </a:p>
          <a:p>
            <a:pPr>
              <a:buFont typeface="+mj-lt"/>
              <a:buAutoNum type="arabicPeriod" startAt="7"/>
            </a:pPr>
            <a:r>
              <a:rPr lang="pt-BR" sz="2400" dirty="0" smtClean="0"/>
              <a:t>Padronizando o nome das atribuições</a:t>
            </a:r>
          </a:p>
          <a:p>
            <a:pPr>
              <a:buFont typeface="+mj-lt"/>
              <a:buAutoNum type="arabicPeriod" startAt="7"/>
            </a:pPr>
            <a:r>
              <a:rPr lang="pt-BR" sz="2400" dirty="0" smtClean="0"/>
              <a:t>Determinando as funções, </a:t>
            </a:r>
            <a:r>
              <a:rPr lang="pt-BR" sz="2400" dirty="0" err="1" smtClean="0"/>
              <a:t>subfunções</a:t>
            </a:r>
            <a:r>
              <a:rPr lang="pt-BR" sz="2400" dirty="0" smtClean="0"/>
              <a:t> e atividades</a:t>
            </a:r>
          </a:p>
          <a:p>
            <a:pPr>
              <a:buFont typeface="+mj-lt"/>
              <a:buAutoNum type="arabicPeriod" startAt="7"/>
            </a:pPr>
            <a:r>
              <a:rPr lang="pt-BR" sz="2400" dirty="0" smtClean="0"/>
              <a:t>Identificando os documentos gerados em cada atividade</a:t>
            </a:r>
          </a:p>
          <a:p>
            <a:pPr>
              <a:buFont typeface="+mj-lt"/>
              <a:buAutoNum type="arabicPeriod" startAt="7"/>
            </a:pPr>
            <a:r>
              <a:rPr lang="pt-BR" sz="2400" dirty="0" smtClean="0"/>
              <a:t>Atribuindo o código a cada série documental identificada</a:t>
            </a:r>
          </a:p>
          <a:p>
            <a:pPr>
              <a:buFont typeface="+mj-lt"/>
              <a:buAutoNum type="arabicPeriod" startAt="7"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>
                <a:hlinkClick r:id="rId2"/>
              </a:rPr>
              <a:t>Arquivo do Estado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487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1779" y="94129"/>
            <a:ext cx="9147033" cy="5271246"/>
          </a:xfr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DC4-E364-4291-9FDE-9AA9EECE0482}" type="slidenum">
              <a:rPr lang="pt-BR" altLang="pt-BR" smtClean="0"/>
              <a:pPr/>
              <a:t>43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24" y="0"/>
            <a:ext cx="9233830" cy="53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02" y="75173"/>
            <a:ext cx="7814786" cy="5866819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189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137" y="2160588"/>
            <a:ext cx="5129763" cy="38814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26" y="235336"/>
            <a:ext cx="7838739" cy="5937033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102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922" y="0"/>
            <a:ext cx="5476673" cy="388143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621" y="3857423"/>
            <a:ext cx="5637276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8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Temporalidade de Documentos</a:t>
            </a:r>
            <a:br>
              <a:rPr lang="pt-BR" dirty="0" smtClean="0"/>
            </a:br>
            <a:r>
              <a:rPr lang="pt-BR" dirty="0" smtClean="0"/>
              <a:t>TTD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43" y="2058545"/>
            <a:ext cx="4153166" cy="190719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220" y="2138083"/>
            <a:ext cx="3793535" cy="17481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863" y="4013211"/>
            <a:ext cx="3797940" cy="28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9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74484"/>
            <a:ext cx="8102984" cy="6083179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3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Classificação: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“desde que se começou a registrar a história em documentos, surgiu para o homem o problema de organizá-los” (</a:t>
            </a:r>
            <a:r>
              <a:rPr lang="pt-BR" dirty="0" err="1" smtClean="0"/>
              <a:t>Schellenberg</a:t>
            </a:r>
            <a:r>
              <a:rPr lang="pt-BR" dirty="0" smtClean="0"/>
              <a:t>, 1973).</a:t>
            </a:r>
          </a:p>
          <a:p>
            <a:r>
              <a:rPr lang="pt-BR" dirty="0"/>
              <a:t>“na realidade, ao longo dos tempos, o Homem sempre teve necessidade de organizar os registros da sua atividade e de criar meios eficazes para aceder ao respectivo conteúdo</a:t>
            </a:r>
            <a:r>
              <a:rPr lang="pt-BR" dirty="0" smtClean="0"/>
              <a:t>” (Silva, 1999).</a:t>
            </a:r>
          </a:p>
          <a:p>
            <a:r>
              <a:rPr lang="pt-BR" dirty="0"/>
              <a:t>a partir do século XVI, os métodos de ordenação passaram a basear-se nas </a:t>
            </a:r>
            <a:r>
              <a:rPr lang="pt-BR" b="1" dirty="0"/>
              <a:t>funções que produziam </a:t>
            </a:r>
            <a:r>
              <a:rPr lang="pt-BR" b="1" dirty="0" smtClean="0"/>
              <a:t>documentos; </a:t>
            </a:r>
            <a:r>
              <a:rPr lang="pt-BR" dirty="0" smtClean="0"/>
              <a:t>Jacob </a:t>
            </a:r>
            <a:r>
              <a:rPr lang="pt-BR" dirty="0"/>
              <a:t>von </a:t>
            </a:r>
            <a:r>
              <a:rPr lang="pt-BR" dirty="0" err="1"/>
              <a:t>Rammingen</a:t>
            </a:r>
            <a:r>
              <a:rPr lang="pt-BR" dirty="0"/>
              <a:t> propôs </a:t>
            </a:r>
            <a:r>
              <a:rPr lang="pt-BR" dirty="0" smtClean="0"/>
              <a:t>agrupamentos </a:t>
            </a:r>
            <a:r>
              <a:rPr lang="pt-BR" dirty="0"/>
              <a:t>primários dentro dessa </a:t>
            </a:r>
            <a:r>
              <a:rPr lang="pt-BR" dirty="0" smtClean="0"/>
              <a:t>perspectiva, com documentos relacionados com:</a:t>
            </a:r>
          </a:p>
          <a:p>
            <a:pPr lvl="1"/>
            <a:r>
              <a:rPr lang="pt-BR" dirty="0" smtClean="0"/>
              <a:t>assuntos </a:t>
            </a:r>
            <a:r>
              <a:rPr lang="pt-BR" dirty="0"/>
              <a:t>de soberania </a:t>
            </a:r>
            <a:r>
              <a:rPr lang="pt-BR" dirty="0" smtClean="0"/>
              <a:t>territorial,</a:t>
            </a:r>
          </a:p>
          <a:p>
            <a:pPr lvl="1"/>
            <a:r>
              <a:rPr lang="pt-BR" dirty="0" smtClean="0"/>
              <a:t>assuntos internos,</a:t>
            </a:r>
          </a:p>
          <a:p>
            <a:pPr lvl="1"/>
            <a:r>
              <a:rPr lang="pt-BR" dirty="0" smtClean="0"/>
              <a:t>assuntos externos,</a:t>
            </a:r>
          </a:p>
          <a:p>
            <a:pPr lvl="1"/>
            <a:r>
              <a:rPr lang="pt-BR" dirty="0" smtClean="0"/>
              <a:t>cada agrupamento </a:t>
            </a:r>
            <a:r>
              <a:rPr lang="pt-BR" dirty="0"/>
              <a:t>primário </a:t>
            </a:r>
            <a:r>
              <a:rPr lang="pt-BR" dirty="0" smtClean="0"/>
              <a:t>dividido </a:t>
            </a:r>
            <a:r>
              <a:rPr lang="pt-BR" dirty="0"/>
              <a:t>em dois grupos: </a:t>
            </a:r>
            <a:r>
              <a:rPr lang="pt-BR" dirty="0" smtClean="0"/>
              <a:t>assuntos </a:t>
            </a:r>
            <a:r>
              <a:rPr lang="pt-BR" dirty="0"/>
              <a:t>gerais e </a:t>
            </a:r>
            <a:r>
              <a:rPr lang="pt-BR" dirty="0" smtClean="0"/>
              <a:t>casos </a:t>
            </a:r>
            <a:r>
              <a:rPr lang="pt-BR" dirty="0"/>
              <a:t>de pessoas ou </a:t>
            </a:r>
            <a:r>
              <a:rPr lang="pt-BR" dirty="0" smtClean="0"/>
              <a:t>instituições </a:t>
            </a:r>
            <a:r>
              <a:rPr lang="pt-BR" dirty="0"/>
              <a:t>(</a:t>
            </a:r>
            <a:r>
              <a:rPr lang="pt-BR" dirty="0" err="1"/>
              <a:t>Duranti</a:t>
            </a:r>
            <a:r>
              <a:rPr lang="pt-BR" dirty="0"/>
              <a:t>, 1995</a:t>
            </a:r>
            <a:r>
              <a:rPr lang="pt-BR" dirty="0" smtClean="0"/>
              <a:t>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162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87" y="0"/>
            <a:ext cx="8540315" cy="6411498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146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04367"/>
            <a:ext cx="8310802" cy="6263686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482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173" y="316934"/>
            <a:ext cx="8770990" cy="5979050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858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SOUSA, Renato </a:t>
            </a:r>
            <a:r>
              <a:rPr lang="pt-BR" dirty="0"/>
              <a:t>Tarciso </a:t>
            </a:r>
            <a:r>
              <a:rPr lang="pt-BR" dirty="0" smtClean="0"/>
              <a:t>Barbosa. Classificação de documentos arquivísticos: trajetória de um conceito. Arquivística.net </a:t>
            </a:r>
            <a:r>
              <a:rPr lang="pt-BR" dirty="0"/>
              <a:t>(www.arquivistica.net ), Rio de Janeiro, v.2, n. 2, p 120-142, ago./</a:t>
            </a:r>
            <a:r>
              <a:rPr lang="pt-BR" dirty="0" smtClean="0"/>
              <a:t>dez</a:t>
            </a:r>
            <a:r>
              <a:rPr lang="pt-BR" dirty="0"/>
              <a:t>. </a:t>
            </a:r>
            <a:r>
              <a:rPr lang="pt-BR" dirty="0" smtClean="0"/>
              <a:t>2006.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04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Classificação: primeiro período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Grandes </a:t>
            </a:r>
            <a:r>
              <a:rPr lang="pt-BR" dirty="0"/>
              <a:t>concentrações de arquivos provocaram o primeiro golpe no sistema tradicional. </a:t>
            </a:r>
            <a:endParaRPr lang="pt-BR" dirty="0" smtClean="0"/>
          </a:p>
          <a:p>
            <a:r>
              <a:rPr lang="pt-BR" dirty="0" smtClean="0"/>
              <a:t>Agrupamento </a:t>
            </a:r>
            <a:r>
              <a:rPr lang="pt-BR" dirty="0"/>
              <a:t>de acervos de origens variadas num mesmo depósito atinge proporções inusitadas, inclusive em entidades </a:t>
            </a:r>
            <a:r>
              <a:rPr lang="pt-BR" dirty="0" smtClean="0"/>
              <a:t>não-governamentais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partir do século </a:t>
            </a:r>
            <a:r>
              <a:rPr lang="pt-BR" dirty="0" smtClean="0"/>
              <a:t>XVII: surgimento </a:t>
            </a:r>
            <a:r>
              <a:rPr lang="pt-BR" dirty="0"/>
              <a:t>dos primeiros manuais com normas escritas. (</a:t>
            </a:r>
            <a:r>
              <a:rPr lang="pt-BR" dirty="0" smtClean="0"/>
              <a:t>SILVA, 1999). </a:t>
            </a:r>
          </a:p>
          <a:p>
            <a:r>
              <a:rPr lang="pt-BR" dirty="0" smtClean="0"/>
              <a:t>De </a:t>
            </a:r>
            <a:r>
              <a:rPr lang="pt-BR" dirty="0"/>
              <a:t>Re </a:t>
            </a:r>
            <a:r>
              <a:rPr lang="pt-BR" dirty="0" smtClean="0"/>
              <a:t>Diplomática </a:t>
            </a:r>
            <a:r>
              <a:rPr lang="pt-BR" dirty="0"/>
              <a:t>de Jean </a:t>
            </a:r>
            <a:r>
              <a:rPr lang="pt-BR" dirty="0" err="1"/>
              <a:t>Mabillon</a:t>
            </a:r>
            <a:r>
              <a:rPr lang="pt-BR" dirty="0"/>
              <a:t>, </a:t>
            </a:r>
            <a:r>
              <a:rPr lang="pt-BR" dirty="0" smtClean="0"/>
              <a:t>1681</a:t>
            </a:r>
          </a:p>
          <a:p>
            <a:pPr lvl="1"/>
            <a:r>
              <a:rPr lang="pt-BR" dirty="0" smtClean="0"/>
              <a:t>método </a:t>
            </a:r>
            <a:r>
              <a:rPr lang="pt-BR" dirty="0"/>
              <a:t>sistemático de investigação para determinar os fatos e eventos nos quais os documentos se inseriam e não noções sobre organização ou </a:t>
            </a:r>
            <a:r>
              <a:rPr lang="pt-BR" dirty="0" smtClean="0"/>
              <a:t>descrição (DURANTI,1995).</a:t>
            </a:r>
          </a:p>
          <a:p>
            <a:r>
              <a:rPr lang="pt-BR" dirty="0" smtClean="0"/>
              <a:t>A classificação </a:t>
            </a:r>
            <a:r>
              <a:rPr lang="pt-BR" dirty="0"/>
              <a:t>dos documentos foi objeto de muitas tentativas. </a:t>
            </a:r>
            <a:endParaRPr lang="pt-BR" dirty="0" smtClean="0"/>
          </a:p>
          <a:p>
            <a:pPr lvl="1"/>
            <a:r>
              <a:rPr lang="pt-BR" dirty="0" smtClean="0"/>
              <a:t>para </a:t>
            </a:r>
            <a:r>
              <a:rPr lang="pt-BR" dirty="0"/>
              <a:t>agrupar os documentos utilizaram-se, ao mesmo tempo, locais, formas simbólicas, divisões por tipos de documentos ou por assuntos, a estrutura ou funções e atividades da </a:t>
            </a:r>
            <a:r>
              <a:rPr lang="pt-BR" dirty="0" smtClean="0"/>
              <a:t>instituição (Rousseau </a:t>
            </a:r>
            <a:r>
              <a:rPr lang="pt-BR" dirty="0"/>
              <a:t>e </a:t>
            </a:r>
            <a:r>
              <a:rPr lang="pt-BR" dirty="0" smtClean="0"/>
              <a:t>Couture,1998).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1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Classificação: </a:t>
            </a:r>
            <a:r>
              <a:rPr lang="pt-BR" dirty="0"/>
              <a:t>primeiro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04416"/>
            <a:ext cx="8596668" cy="4328159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Os Arquivos </a:t>
            </a:r>
            <a:r>
              <a:rPr lang="pt-BR" dirty="0"/>
              <a:t>Nacionais </a:t>
            </a:r>
            <a:r>
              <a:rPr lang="pt-BR" dirty="0" smtClean="0"/>
              <a:t>da França foram reunidos em </a:t>
            </a:r>
            <a:r>
              <a:rPr lang="pt-BR" dirty="0"/>
              <a:t>um mesmo </a:t>
            </a:r>
            <a:r>
              <a:rPr lang="pt-BR" dirty="0" smtClean="0"/>
              <a:t>depósito , os </a:t>
            </a:r>
            <a:r>
              <a:rPr lang="pt-BR" dirty="0"/>
              <a:t>documentos 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do </a:t>
            </a:r>
            <a:r>
              <a:rPr lang="pt-BR" dirty="0"/>
              <a:t>Tesouro de Cartas Reais, </a:t>
            </a:r>
            <a:endParaRPr lang="pt-BR" dirty="0" smtClean="0"/>
          </a:p>
          <a:p>
            <a:pPr lvl="1"/>
            <a:r>
              <a:rPr lang="pt-BR" dirty="0" smtClean="0"/>
              <a:t>do </a:t>
            </a:r>
            <a:r>
              <a:rPr lang="pt-BR" dirty="0"/>
              <a:t>Parlamento de Paris, </a:t>
            </a:r>
            <a:endParaRPr lang="pt-BR" dirty="0" smtClean="0"/>
          </a:p>
          <a:p>
            <a:pPr lvl="1"/>
            <a:r>
              <a:rPr lang="pt-BR" dirty="0" smtClean="0"/>
              <a:t>das </a:t>
            </a:r>
            <a:r>
              <a:rPr lang="pt-BR" dirty="0"/>
              <a:t>abadias e conventos da região parisiense, </a:t>
            </a:r>
            <a:endParaRPr lang="pt-BR" dirty="0" smtClean="0"/>
          </a:p>
          <a:p>
            <a:pPr lvl="1"/>
            <a:r>
              <a:rPr lang="pt-BR" dirty="0" smtClean="0"/>
              <a:t>dos </a:t>
            </a:r>
            <a:r>
              <a:rPr lang="pt-BR" dirty="0"/>
              <a:t>ministérios do governo real, </a:t>
            </a:r>
            <a:endParaRPr lang="pt-BR" dirty="0" smtClean="0"/>
          </a:p>
          <a:p>
            <a:pPr lvl="1"/>
            <a:r>
              <a:rPr lang="pt-BR" dirty="0" smtClean="0"/>
              <a:t>dos </a:t>
            </a:r>
            <a:r>
              <a:rPr lang="pt-BR" dirty="0"/>
              <a:t>príncipes </a:t>
            </a:r>
            <a:r>
              <a:rPr lang="pt-BR" dirty="0" smtClean="0"/>
              <a:t>emigrados, 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provenientes das novas </a:t>
            </a:r>
            <a:r>
              <a:rPr lang="pt-BR" dirty="0" err="1" smtClean="0"/>
              <a:t>assembleias</a:t>
            </a:r>
            <a:r>
              <a:rPr lang="pt-BR" dirty="0" smtClean="0"/>
              <a:t> </a:t>
            </a:r>
            <a:r>
              <a:rPr lang="pt-BR" dirty="0"/>
              <a:t>e administrações criadas pela Revolução Francesa.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primeiros diretores dos Arquivos Nacionais elaboraram um plano para tratar </a:t>
            </a:r>
            <a:r>
              <a:rPr lang="pt-BR" dirty="0" smtClean="0"/>
              <a:t>esses </a:t>
            </a:r>
            <a:r>
              <a:rPr lang="pt-BR" dirty="0"/>
              <a:t>acervos de variadas proveniências como um único conjunto dividido em cinco seções metódico-cronológicas: </a:t>
            </a:r>
            <a:endParaRPr lang="pt-BR" dirty="0" smtClean="0"/>
          </a:p>
          <a:p>
            <a:pPr lvl="1"/>
            <a:r>
              <a:rPr lang="pt-BR" dirty="0" smtClean="0"/>
              <a:t>seção </a:t>
            </a:r>
            <a:r>
              <a:rPr lang="pt-BR" dirty="0"/>
              <a:t>legislativa para os documentos das </a:t>
            </a:r>
            <a:r>
              <a:rPr lang="pt-BR" dirty="0" err="1" smtClean="0"/>
              <a:t>assembleias</a:t>
            </a:r>
            <a:r>
              <a:rPr lang="pt-BR" dirty="0" smtClean="0"/>
              <a:t> </a:t>
            </a:r>
            <a:r>
              <a:rPr lang="pt-BR" dirty="0"/>
              <a:t>revolucionárias, </a:t>
            </a:r>
            <a:endParaRPr lang="pt-BR" dirty="0" smtClean="0"/>
          </a:p>
          <a:p>
            <a:pPr lvl="1"/>
            <a:r>
              <a:rPr lang="pt-BR" dirty="0" smtClean="0"/>
              <a:t>seção </a:t>
            </a:r>
            <a:r>
              <a:rPr lang="pt-BR" dirty="0"/>
              <a:t>administrativa </a:t>
            </a:r>
            <a:r>
              <a:rPr lang="pt-BR" dirty="0" smtClean="0"/>
              <a:t>dos </a:t>
            </a:r>
            <a:r>
              <a:rPr lang="pt-BR" dirty="0"/>
              <a:t>ministérios, </a:t>
            </a:r>
            <a:endParaRPr lang="pt-BR" dirty="0" smtClean="0"/>
          </a:p>
          <a:p>
            <a:pPr lvl="1"/>
            <a:r>
              <a:rPr lang="pt-BR" dirty="0" smtClean="0"/>
              <a:t>seção </a:t>
            </a:r>
            <a:r>
              <a:rPr lang="pt-BR" dirty="0"/>
              <a:t>dominial para os títulos de propriedade do Estado, </a:t>
            </a:r>
            <a:endParaRPr lang="pt-BR" dirty="0" smtClean="0"/>
          </a:p>
          <a:p>
            <a:pPr lvl="1"/>
            <a:r>
              <a:rPr lang="pt-BR" dirty="0" smtClean="0"/>
              <a:t>seção </a:t>
            </a:r>
            <a:r>
              <a:rPr lang="pt-BR" dirty="0"/>
              <a:t>judiciária para os documentos de </a:t>
            </a:r>
            <a:r>
              <a:rPr lang="pt-BR" dirty="0" smtClean="0"/>
              <a:t>tribunais,</a:t>
            </a:r>
          </a:p>
          <a:p>
            <a:pPr lvl="1"/>
            <a:r>
              <a:rPr lang="pt-BR" dirty="0" smtClean="0"/>
              <a:t>seção histórica: os </a:t>
            </a:r>
            <a:r>
              <a:rPr lang="pt-BR" dirty="0"/>
              <a:t>documentos </a:t>
            </a:r>
            <a:r>
              <a:rPr lang="pt-BR" dirty="0" smtClean="0"/>
              <a:t>foram </a:t>
            </a:r>
            <a:r>
              <a:rPr lang="pt-BR" dirty="0"/>
              <a:t>ordenados por “local, reinados etc., </a:t>
            </a:r>
            <a:r>
              <a:rPr lang="pt-BR" dirty="0" smtClean="0"/>
              <a:t>que tornou </a:t>
            </a:r>
            <a:r>
              <a:rPr lang="pt-BR" dirty="0"/>
              <a:t>impossível determinar sua origem, ficando </a:t>
            </a:r>
            <a:r>
              <a:rPr lang="pt-BR" dirty="0" smtClean="0"/>
              <a:t>tudo misturado </a:t>
            </a:r>
            <a:r>
              <a:rPr lang="pt-BR" dirty="0"/>
              <a:t>e disperso</a:t>
            </a:r>
            <a:r>
              <a:rPr lang="pt-BR" dirty="0" smtClean="0"/>
              <a:t>” </a:t>
            </a:r>
            <a:r>
              <a:rPr lang="pt-BR" dirty="0"/>
              <a:t>(DUCHEIN, </a:t>
            </a:r>
            <a:r>
              <a:rPr lang="pt-BR" dirty="0" smtClean="0"/>
              <a:t>1986).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03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Classificação: </a:t>
            </a:r>
            <a:r>
              <a:rPr lang="pt-BR" dirty="0"/>
              <a:t>primeiro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classificação temática adotada </a:t>
            </a:r>
            <a:r>
              <a:rPr lang="pt-BR" dirty="0" smtClean="0"/>
              <a:t>refletia, </a:t>
            </a:r>
            <a:r>
              <a:rPr lang="pt-BR" dirty="0"/>
              <a:t>o que estava ocorrendo com outras áreas do conhecimento humano.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grandes sistemas de classificação científica (Zoologia, Botânica e Química), que influenciaram a organização dos livros em bibliotecas</a:t>
            </a:r>
            <a:r>
              <a:rPr lang="pt-BR" dirty="0" smtClean="0"/>
              <a:t>, tiveram </a:t>
            </a:r>
            <a:r>
              <a:rPr lang="pt-BR" dirty="0"/>
              <a:t>uma grande repercussão nos arquivos.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conjuntos documentais passaram a ser usados como fontes de pesquisa para a </a:t>
            </a:r>
            <a:r>
              <a:rPr lang="pt-BR" dirty="0" smtClean="0"/>
              <a:t>História,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documento, na ótica desse tipo de investigação, era considerado pelo seu conteúdo informacional, </a:t>
            </a:r>
            <a:r>
              <a:rPr lang="pt-BR" dirty="0" smtClean="0"/>
              <a:t>por </a:t>
            </a:r>
            <a:r>
              <a:rPr lang="pt-BR" dirty="0"/>
              <a:t>seu valor intrínseco, independente de seu </a:t>
            </a:r>
            <a:r>
              <a:rPr lang="pt-BR" dirty="0" smtClean="0"/>
              <a:t>contexto (Souza, 2006).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52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Classificação: </a:t>
            </a:r>
            <a:r>
              <a:rPr lang="pt-BR" dirty="0" smtClean="0"/>
              <a:t>segundo </a:t>
            </a:r>
            <a:r>
              <a:rPr lang="pt-BR" dirty="0"/>
              <a:t>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criação das escolas arquivísticas e </a:t>
            </a:r>
            <a:r>
              <a:rPr lang="pt-BR" dirty="0" smtClean="0"/>
              <a:t>a Revolução </a:t>
            </a:r>
            <a:r>
              <a:rPr lang="pt-BR" dirty="0"/>
              <a:t>Francesa mudaram </a:t>
            </a:r>
            <a:r>
              <a:rPr lang="pt-BR" dirty="0" smtClean="0"/>
              <a:t>a </a:t>
            </a:r>
            <a:r>
              <a:rPr lang="pt-BR" dirty="0"/>
              <a:t>direção em que se desenvolvia a Arquivística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</a:t>
            </a:r>
            <a:r>
              <a:rPr lang="pt-BR" dirty="0"/>
              <a:t>declaração dos documentos da nação francesa como propriedade pública, abertos </a:t>
            </a:r>
            <a:r>
              <a:rPr lang="pt-BR" dirty="0" smtClean="0"/>
              <a:t>para consulta, legislação </a:t>
            </a:r>
            <a:r>
              <a:rPr lang="pt-BR" dirty="0"/>
              <a:t>e regulamentações dirigidas a proteger o contexto documental. </a:t>
            </a:r>
            <a:endParaRPr lang="pt-BR" dirty="0" smtClean="0"/>
          </a:p>
          <a:p>
            <a:r>
              <a:rPr lang="pt-BR" dirty="0" smtClean="0"/>
              <a:t>Entre </a:t>
            </a:r>
            <a:r>
              <a:rPr lang="pt-BR" dirty="0"/>
              <a:t>1812 e </a:t>
            </a:r>
            <a:r>
              <a:rPr lang="pt-BR" dirty="0" smtClean="0"/>
              <a:t>1857, leis </a:t>
            </a:r>
            <a:r>
              <a:rPr lang="pt-BR" dirty="0"/>
              <a:t>em </a:t>
            </a:r>
            <a:r>
              <a:rPr lang="pt-BR" dirty="0" err="1"/>
              <a:t>Nápolis</a:t>
            </a:r>
            <a:r>
              <a:rPr lang="pt-BR" dirty="0"/>
              <a:t>, Holanda e França </a:t>
            </a:r>
            <a:r>
              <a:rPr lang="pt-BR" dirty="0" smtClean="0"/>
              <a:t>prescreviam </a:t>
            </a:r>
            <a:r>
              <a:rPr lang="pt-BR" dirty="0"/>
              <a:t>a necessidade dos arquivos de um criador, </a:t>
            </a:r>
            <a:r>
              <a:rPr lang="pt-BR" dirty="0" smtClean="0"/>
              <a:t>uma </a:t>
            </a:r>
            <a:r>
              <a:rPr lang="pt-BR" dirty="0"/>
              <a:t>pessoa ou instituição que produz ou recebe documentos no curso de sua atividade, de serem mantidos separados dos arquivos de outro criador e guardados na </a:t>
            </a:r>
            <a:r>
              <a:rPr lang="pt-BR" dirty="0" smtClean="0"/>
              <a:t>ordem original </a:t>
            </a:r>
            <a:r>
              <a:rPr lang="pt-BR" dirty="0"/>
              <a:t>(DURANTI, </a:t>
            </a:r>
            <a:r>
              <a:rPr lang="pt-BR" dirty="0" smtClean="0"/>
              <a:t>1995). </a:t>
            </a:r>
          </a:p>
          <a:p>
            <a:r>
              <a:rPr lang="pt-BR" dirty="0" smtClean="0"/>
              <a:t>Discussões </a:t>
            </a:r>
            <a:r>
              <a:rPr lang="pt-BR" dirty="0"/>
              <a:t>sobre os princípios de base da classificação dos </a:t>
            </a:r>
            <a:r>
              <a:rPr lang="pt-BR" dirty="0" smtClean="0"/>
              <a:t>arquivos que eram </a:t>
            </a:r>
            <a:r>
              <a:rPr lang="pt-BR" dirty="0"/>
              <a:t>elaboradas a partir de critérios cronológicos (determinações de períodos) e metódicos (assuntos ou matérias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8040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2844</Words>
  <Application>Microsoft Office PowerPoint</Application>
  <PresentationFormat>Personalizar</PresentationFormat>
  <Paragraphs>368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Facetado</vt:lpstr>
      <vt:lpstr>Organização e Representação da Informação Arquivística: classificação, planos de classificação e temporalidade e quadros de arranjo documental</vt:lpstr>
      <vt:lpstr>Slide 2</vt:lpstr>
      <vt:lpstr>Slide 3</vt:lpstr>
      <vt:lpstr>Classificação: histórico</vt:lpstr>
      <vt:lpstr>Classificação: histórico</vt:lpstr>
      <vt:lpstr>Classificação: primeiro período</vt:lpstr>
      <vt:lpstr>Classificação: primeiro período</vt:lpstr>
      <vt:lpstr>Classificação: primeiro período</vt:lpstr>
      <vt:lpstr>Classificação: segundo período</vt:lpstr>
      <vt:lpstr>Classificação: segundo período</vt:lpstr>
      <vt:lpstr>Classificação: segundo período</vt:lpstr>
      <vt:lpstr>Classificação: segundo período</vt:lpstr>
      <vt:lpstr>Classificação: segundo período</vt:lpstr>
      <vt:lpstr>Classificação: segundo período</vt:lpstr>
      <vt:lpstr>Classificação em Arquivística</vt:lpstr>
      <vt:lpstr>Classificação em Arquivística</vt:lpstr>
      <vt:lpstr>Propostas de Classificação no Brasil</vt:lpstr>
      <vt:lpstr>Propostas de Classificação no Brasil</vt:lpstr>
      <vt:lpstr>Slide 19</vt:lpstr>
      <vt:lpstr>Slide 20</vt:lpstr>
      <vt:lpstr>Slide 21</vt:lpstr>
      <vt:lpstr>Classificação x Arranjo</vt:lpstr>
      <vt:lpstr>Slide 23</vt:lpstr>
      <vt:lpstr>Ordenação</vt:lpstr>
      <vt:lpstr>Métodos de Ordenação</vt:lpstr>
      <vt:lpstr>Sistema de Arquivamento </vt:lpstr>
      <vt:lpstr>Instrumento de Classificação </vt:lpstr>
      <vt:lpstr>Código</vt:lpstr>
      <vt:lpstr>Plano de Classificação Denominação das Unidades de Classificação</vt:lpstr>
      <vt:lpstr>Classificação de Documentos de Arquivo</vt:lpstr>
      <vt:lpstr>Slide 31</vt:lpstr>
      <vt:lpstr>Princípio da Ordem Original</vt:lpstr>
      <vt:lpstr>Função</vt:lpstr>
      <vt:lpstr>Função</vt:lpstr>
      <vt:lpstr>Função</vt:lpstr>
      <vt:lpstr>Atividade</vt:lpstr>
      <vt:lpstr>Tarefa</vt:lpstr>
      <vt:lpstr>Classificação de Documentos de Arquivo </vt:lpstr>
      <vt:lpstr>Slide 39</vt:lpstr>
      <vt:lpstr>Princípios de Classificação Internos de um Arquivo</vt:lpstr>
      <vt:lpstr>Plano de Classificação : elaboração</vt:lpstr>
      <vt:lpstr>Plano de Classificação : elaboração</vt:lpstr>
      <vt:lpstr>Slide 43</vt:lpstr>
      <vt:lpstr>Slide 44</vt:lpstr>
      <vt:lpstr>Slide 45</vt:lpstr>
      <vt:lpstr>Slide 46</vt:lpstr>
      <vt:lpstr>Slide 47</vt:lpstr>
      <vt:lpstr>Tabela de Temporalidade de Documentos TTD</vt:lpstr>
      <vt:lpstr>Slide 49</vt:lpstr>
      <vt:lpstr>Slide 50</vt:lpstr>
      <vt:lpstr>Slide 51</vt:lpstr>
      <vt:lpstr>Slide 52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e Representação da Informação Arquivística, a classificação, planos de classificação e temporalidade e os quadros de arranjo documental</dc:title>
  <dc:creator>cbd</dc:creator>
  <cp:lastModifiedBy>Adriana</cp:lastModifiedBy>
  <cp:revision>43</cp:revision>
  <cp:lastPrinted>2014-10-08T15:40:26Z</cp:lastPrinted>
  <dcterms:created xsi:type="dcterms:W3CDTF">2014-10-08T14:51:47Z</dcterms:created>
  <dcterms:modified xsi:type="dcterms:W3CDTF">2018-04-27T15:15:11Z</dcterms:modified>
</cp:coreProperties>
</file>