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72" r:id="rId11"/>
    <p:sldId id="273" r:id="rId12"/>
    <p:sldId id="274" r:id="rId13"/>
    <p:sldId id="270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7A8E16-318E-4B82-AAE8-AB7E4FD3B6EA}" type="datetimeFigureOut">
              <a:rPr lang="pt-BR" smtClean="0"/>
              <a:pPr/>
              <a:t>09/04/2012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E6CDF6E-6058-4B77-BD9B-3CF43CE8FB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7A8E16-318E-4B82-AAE8-AB7E4FD3B6EA}" type="datetimeFigureOut">
              <a:rPr lang="pt-BR" smtClean="0"/>
              <a:pPr/>
              <a:t>09/04/2012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6CDF6E-6058-4B77-BD9B-3CF43CE8FB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7A8E16-318E-4B82-AAE8-AB7E4FD3B6EA}" type="datetimeFigureOut">
              <a:rPr lang="pt-BR" smtClean="0"/>
              <a:pPr/>
              <a:t>09/04/2012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6CDF6E-6058-4B77-BD9B-3CF43CE8FB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7A8E16-318E-4B82-AAE8-AB7E4FD3B6EA}" type="datetimeFigureOut">
              <a:rPr lang="pt-BR" smtClean="0"/>
              <a:pPr/>
              <a:t>09/04/2012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6CDF6E-6058-4B77-BD9B-3CF43CE8FBD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7A8E16-318E-4B82-AAE8-AB7E4FD3B6EA}" type="datetimeFigureOut">
              <a:rPr lang="pt-BR" smtClean="0"/>
              <a:pPr/>
              <a:t>09/04/2012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6CDF6E-6058-4B77-BD9B-3CF43CE8FBD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7A8E16-318E-4B82-AAE8-AB7E4FD3B6EA}" type="datetimeFigureOut">
              <a:rPr lang="pt-BR" smtClean="0"/>
              <a:pPr/>
              <a:t>09/04/2012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6CDF6E-6058-4B77-BD9B-3CF43CE8FBD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7A8E16-318E-4B82-AAE8-AB7E4FD3B6EA}" type="datetimeFigureOut">
              <a:rPr lang="pt-BR" smtClean="0"/>
              <a:pPr/>
              <a:t>09/04/2012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6CDF6E-6058-4B77-BD9B-3CF43CE8FB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7A8E16-318E-4B82-AAE8-AB7E4FD3B6EA}" type="datetimeFigureOut">
              <a:rPr lang="pt-BR" smtClean="0"/>
              <a:pPr/>
              <a:t>09/04/2012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6CDF6E-6058-4B77-BD9B-3CF43CE8FBD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7A8E16-318E-4B82-AAE8-AB7E4FD3B6EA}" type="datetimeFigureOut">
              <a:rPr lang="pt-BR" smtClean="0"/>
              <a:pPr/>
              <a:t>09/04/2012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6CDF6E-6058-4B77-BD9B-3CF43CE8FB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17A8E16-318E-4B82-AAE8-AB7E4FD3B6EA}" type="datetimeFigureOut">
              <a:rPr lang="pt-BR" smtClean="0"/>
              <a:pPr/>
              <a:t>09/04/2012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6CDF6E-6058-4B77-BD9B-3CF43CE8FB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7A8E16-318E-4B82-AAE8-AB7E4FD3B6EA}" type="datetimeFigureOut">
              <a:rPr lang="pt-BR" smtClean="0"/>
              <a:pPr/>
              <a:t>09/04/2012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E6CDF6E-6058-4B77-BD9B-3CF43CE8FBD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17A8E16-318E-4B82-AAE8-AB7E4FD3B6EA}" type="datetimeFigureOut">
              <a:rPr lang="pt-BR" smtClean="0"/>
              <a:pPr/>
              <a:t>09/04/2012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E6CDF6E-6058-4B77-BD9B-3CF43CE8FB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Conteúdos procedimentais e </a:t>
            </a:r>
            <a:r>
              <a:rPr lang="pt-BR" dirty="0" err="1"/>
              <a:t>atitudinais</a:t>
            </a:r>
            <a:r>
              <a:rPr lang="pt-BR" dirty="0"/>
              <a:t> em Ciências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Aula </a:t>
            </a:r>
            <a:r>
              <a:rPr lang="pt-BR" dirty="0" smtClean="0"/>
              <a:t>6</a:t>
            </a:r>
            <a:endParaRPr lang="pt-BR" dirty="0" smtClean="0"/>
          </a:p>
          <a:p>
            <a:r>
              <a:rPr lang="pt-BR" dirty="0" smtClean="0"/>
              <a:t>9/abr/2012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Tendências de atuação relativamente estáveis.</a:t>
            </a:r>
          </a:p>
          <a:p>
            <a:r>
              <a:rPr lang="pt-BR" dirty="0"/>
              <a:t>Exemplos: </a:t>
            </a:r>
            <a:endParaRPr lang="pt-BR" dirty="0" smtClean="0"/>
          </a:p>
          <a:p>
            <a:pPr lvl="1"/>
            <a:r>
              <a:rPr lang="pt-BR" dirty="0" smtClean="0"/>
              <a:t>colaborar </a:t>
            </a:r>
            <a:r>
              <a:rPr lang="pt-BR" dirty="0"/>
              <a:t>com os colegas em trabalhos de grupo; </a:t>
            </a:r>
            <a:endParaRPr lang="pt-BR" dirty="0" smtClean="0"/>
          </a:p>
          <a:p>
            <a:pPr lvl="1"/>
            <a:r>
              <a:rPr lang="pt-BR" dirty="0" smtClean="0"/>
              <a:t>respeitar </a:t>
            </a:r>
            <a:r>
              <a:rPr lang="pt-BR" dirty="0"/>
              <a:t>o ambiente; </a:t>
            </a:r>
            <a:endParaRPr lang="pt-BR" dirty="0" smtClean="0"/>
          </a:p>
          <a:p>
            <a:pPr lvl="1"/>
            <a:r>
              <a:rPr lang="pt-BR" dirty="0" smtClean="0"/>
              <a:t>participar </a:t>
            </a:r>
            <a:r>
              <a:rPr lang="pt-BR" dirty="0"/>
              <a:t>das atividades escolares; </a:t>
            </a:r>
            <a:endParaRPr lang="pt-BR" dirty="0" smtClean="0"/>
          </a:p>
          <a:p>
            <a:pPr lvl="1"/>
            <a:r>
              <a:rPr lang="pt-BR" dirty="0" smtClean="0"/>
              <a:t>desenvolver </a:t>
            </a:r>
            <a:r>
              <a:rPr lang="pt-BR" dirty="0"/>
              <a:t>a iniciativa na busca de soluções de </a:t>
            </a:r>
            <a:r>
              <a:rPr lang="pt-BR" dirty="0" smtClean="0"/>
              <a:t>problemas.</a:t>
            </a:r>
            <a:endParaRPr lang="pt-BR" dirty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Atitudes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Idéias éticas que pautam condutas ou que permitem a emissão de juízos de valor</a:t>
            </a:r>
            <a:r>
              <a:rPr lang="pt-BR" dirty="0" smtClean="0"/>
              <a:t>.</a:t>
            </a:r>
            <a:endParaRPr lang="pt-BR" dirty="0"/>
          </a:p>
          <a:p>
            <a:r>
              <a:rPr lang="pt-BR" dirty="0"/>
              <a:t>Exemplos: </a:t>
            </a:r>
            <a:endParaRPr lang="pt-BR" dirty="0" smtClean="0"/>
          </a:p>
          <a:p>
            <a:pPr lvl="1"/>
            <a:r>
              <a:rPr lang="pt-BR" dirty="0" smtClean="0"/>
              <a:t>solidariedade</a:t>
            </a:r>
            <a:r>
              <a:rPr lang="pt-BR" dirty="0"/>
              <a:t>, </a:t>
            </a:r>
            <a:endParaRPr lang="pt-BR" dirty="0" smtClean="0"/>
          </a:p>
          <a:p>
            <a:pPr lvl="1"/>
            <a:r>
              <a:rPr lang="pt-BR" dirty="0" smtClean="0"/>
              <a:t>responsabilidade</a:t>
            </a:r>
            <a:r>
              <a:rPr lang="pt-BR" dirty="0"/>
              <a:t>, </a:t>
            </a:r>
            <a:endParaRPr lang="pt-BR" dirty="0" smtClean="0"/>
          </a:p>
          <a:p>
            <a:pPr lvl="1"/>
            <a:r>
              <a:rPr lang="pt-BR" dirty="0" smtClean="0"/>
              <a:t>liberdade</a:t>
            </a:r>
            <a:r>
              <a:rPr lang="pt-BR" dirty="0"/>
              <a:t>.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Valores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449263" algn="just"/>
            <a:r>
              <a:rPr lang="pt-BR" dirty="0" smtClean="0"/>
              <a:t>Preocupar-se </a:t>
            </a:r>
            <a:r>
              <a:rPr lang="pt-BR" dirty="0"/>
              <a:t>com a saúde e agir visando à sua manutenção</a:t>
            </a:r>
          </a:p>
          <a:p>
            <a:pPr indent="449263" algn="just"/>
            <a:r>
              <a:rPr lang="pt-BR" dirty="0"/>
              <a:t>Respeitar a diversidade biológica</a:t>
            </a:r>
          </a:p>
          <a:p>
            <a:pPr indent="449263" algn="just"/>
            <a:r>
              <a:rPr lang="pt-BR" dirty="0"/>
              <a:t>Avaliar a importância da vacinação para a população</a:t>
            </a:r>
          </a:p>
          <a:p>
            <a:pPr indent="449263" algn="just"/>
            <a:r>
              <a:rPr lang="pt-BR" dirty="0"/>
              <a:t>Valorizar o pensamento crítico e a criatividade na atividade </a:t>
            </a:r>
            <a:r>
              <a:rPr lang="pt-BR" dirty="0" smtClean="0"/>
              <a:t>científica</a:t>
            </a:r>
          </a:p>
          <a:p>
            <a:pPr indent="449263" algn="just"/>
            <a:r>
              <a:rPr lang="pt-BR" dirty="0" smtClean="0"/>
              <a:t>Valorizar características do trabalho científico como racionalidade, objetividade, criatividade, curiosidade entre outras.</a:t>
            </a:r>
            <a:r>
              <a:rPr lang="pt-BR" dirty="0" smtClean="0"/>
              <a:t> </a:t>
            </a:r>
            <a:endParaRPr lang="pt-BR" dirty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Exemplos em Ciências...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Valorizar a expressão dos </a:t>
            </a:r>
            <a:r>
              <a:rPr lang="pt-BR" dirty="0" smtClean="0"/>
              <a:t>alunos e a construção de valores</a:t>
            </a:r>
            <a:endParaRPr lang="pt-BR" dirty="0" smtClean="0"/>
          </a:p>
          <a:p>
            <a:r>
              <a:rPr lang="pt-BR" dirty="0" smtClean="0"/>
              <a:t>Demonstrar valorização do conhecimento e metodologia científicos</a:t>
            </a:r>
          </a:p>
          <a:p>
            <a:r>
              <a:rPr lang="pt-BR" dirty="0" smtClean="0"/>
              <a:t>Promover  e buscar coerência</a:t>
            </a:r>
          </a:p>
          <a:p>
            <a:r>
              <a:rPr lang="pt-BR" dirty="0" smtClean="0"/>
              <a:t>Valorizar </a:t>
            </a:r>
            <a:r>
              <a:rPr lang="pt-BR" dirty="0" smtClean="0"/>
              <a:t>objetividade, racionalidade </a:t>
            </a:r>
            <a:r>
              <a:rPr lang="pt-BR" dirty="0" smtClean="0"/>
              <a:t>e criatividade </a:t>
            </a:r>
            <a:endParaRPr lang="pt-BR" dirty="0" smtClean="0"/>
          </a:p>
          <a:p>
            <a:r>
              <a:rPr lang="pt-BR" dirty="0" smtClean="0"/>
              <a:t>Valorizar a ciência como empreendimento humano e social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Quais as implicações de definir conteúdos </a:t>
            </a:r>
            <a:r>
              <a:rPr lang="pt-BR" dirty="0" err="1" smtClean="0"/>
              <a:t>atitudinais</a:t>
            </a:r>
            <a:r>
              <a:rPr lang="pt-BR" dirty="0" smtClean="0"/>
              <a:t> entre os objetivos de ensino de ciências?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018451"/>
          </a:xfrm>
        </p:spPr>
        <p:txBody>
          <a:bodyPr>
            <a:normAutofit/>
          </a:bodyPr>
          <a:lstStyle/>
          <a:p>
            <a:r>
              <a:rPr lang="pt-BR" sz="2800" i="1" dirty="0" smtClean="0"/>
              <a:t>Professora Silvia </a:t>
            </a:r>
            <a:r>
              <a:rPr lang="pt-BR" sz="2800" dirty="0" smtClean="0"/>
              <a:t>e </a:t>
            </a:r>
            <a:r>
              <a:rPr lang="pt-BR" sz="2800" i="1" dirty="0" smtClean="0"/>
              <a:t>Professora </a:t>
            </a:r>
            <a:r>
              <a:rPr lang="pt-BR" sz="2800" i="1" dirty="0" err="1" smtClean="0"/>
              <a:t>Cátia</a:t>
            </a:r>
            <a:r>
              <a:rPr lang="pt-BR" sz="2800" dirty="0" smtClean="0"/>
              <a:t>; Tema </a:t>
            </a:r>
            <a:r>
              <a:rPr lang="pt-BR" sz="2800" i="1" dirty="0" smtClean="0"/>
              <a:t>Decomposição</a:t>
            </a:r>
            <a:r>
              <a:rPr lang="pt-BR" sz="2800" dirty="0" smtClean="0"/>
              <a:t>; Unidade didática com atividades </a:t>
            </a:r>
            <a:r>
              <a:rPr lang="pt-BR" sz="2800" dirty="0" smtClean="0"/>
              <a:t>práticas - </a:t>
            </a:r>
            <a:endParaRPr lang="pt-BR" sz="2800" dirty="0" smtClean="0"/>
          </a:p>
          <a:p>
            <a:r>
              <a:rPr lang="pt-BR" sz="2800" dirty="0" smtClean="0"/>
              <a:t>As </a:t>
            </a:r>
            <a:r>
              <a:rPr lang="pt-BR" sz="2800" dirty="0" smtClean="0"/>
              <a:t>expectativas de aprendizagem das duas professoras, nas situações descritas no capítulo 2 </a:t>
            </a:r>
            <a:r>
              <a:rPr lang="pt-BR" sz="2800" dirty="0" smtClean="0"/>
              <a:t>eram </a:t>
            </a:r>
            <a:r>
              <a:rPr lang="pt-BR" sz="2800" dirty="0" smtClean="0"/>
              <a:t>semelhantes</a:t>
            </a:r>
            <a:r>
              <a:rPr lang="pt-BR" sz="2800" dirty="0" smtClean="0"/>
              <a:t>?</a:t>
            </a:r>
          </a:p>
          <a:p>
            <a:r>
              <a:rPr lang="pt-BR" sz="2800" dirty="0" smtClean="0"/>
              <a:t>Como </a:t>
            </a:r>
            <a:r>
              <a:rPr lang="pt-BR" sz="2800" dirty="0" smtClean="0"/>
              <a:t>podemos caracterizar as diferenças entre elas?</a:t>
            </a:r>
            <a:endParaRPr lang="pt-BR" sz="28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Retomando a leitura sugerida</a:t>
            </a:r>
            <a:r>
              <a:rPr lang="pt-BR" dirty="0" smtClean="0"/>
              <a:t>...</a:t>
            </a:r>
            <a:r>
              <a:rPr lang="pt-BR" sz="4400" dirty="0" smtClean="0"/>
              <a:t> </a:t>
            </a:r>
            <a:r>
              <a:rPr lang="pt-BR" sz="3100" dirty="0" smtClean="0"/>
              <a:t>(Campos e Nigro, 1999) </a:t>
            </a:r>
            <a:endParaRPr lang="pt-BR" sz="3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Unidades </a:t>
            </a:r>
            <a:r>
              <a:rPr lang="pt-BR" dirty="0" smtClean="0"/>
              <a:t>didáticas com o mesmo enfoque conceitual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Turma 1	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pt-BR" dirty="0" smtClean="0"/>
              <a:t>Turma 2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sz="quarter" idx="2"/>
          </p:nvPr>
        </p:nvSpPr>
        <p:spPr>
          <a:xfrm>
            <a:off x="457200" y="1556792"/>
            <a:ext cx="4040188" cy="3829265"/>
          </a:xfrm>
        </p:spPr>
        <p:txBody>
          <a:bodyPr/>
          <a:lstStyle/>
          <a:p>
            <a:r>
              <a:rPr lang="pt-BR" dirty="0" smtClean="0"/>
              <a:t>Desenvolver técnicas de observação e documentação;</a:t>
            </a:r>
          </a:p>
          <a:p>
            <a:r>
              <a:rPr lang="pt-BR" dirty="0" smtClean="0"/>
              <a:t>Executar pesquisas bibliográficas, relatos verbais e escritos;</a:t>
            </a:r>
          </a:p>
          <a:p>
            <a:r>
              <a:rPr lang="pt-BR" dirty="0" smtClean="0"/>
              <a:t>Elaborar e executar atividades experimentais</a:t>
            </a:r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4"/>
          </p:nvPr>
        </p:nvSpPr>
        <p:spPr>
          <a:xfrm>
            <a:off x="4645025" y="1628800"/>
            <a:ext cx="4041775" cy="3757257"/>
          </a:xfrm>
        </p:spPr>
        <p:txBody>
          <a:bodyPr/>
          <a:lstStyle/>
          <a:p>
            <a:r>
              <a:rPr lang="pt-BR" dirty="0" smtClean="0"/>
              <a:t>Treinar a utilização técnicas para solucionar exercícios;</a:t>
            </a:r>
          </a:p>
          <a:p>
            <a:r>
              <a:rPr lang="pt-BR" dirty="0" smtClean="0"/>
              <a:t>Realizar leituras individuais e silenciosas de texto;</a:t>
            </a:r>
          </a:p>
          <a:p>
            <a:r>
              <a:rPr lang="pt-BR" dirty="0" smtClean="0"/>
              <a:t>Ouvir, tomar notas e memorizar a exposição da professora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Unidades </a:t>
            </a:r>
            <a:r>
              <a:rPr lang="pt-BR" dirty="0" smtClean="0"/>
              <a:t>didáticas com o mesmo enfoque conceitual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626368" y="1546496"/>
            <a:ext cx="3657600" cy="658368"/>
          </a:xfrm>
        </p:spPr>
        <p:txBody>
          <a:bodyPr/>
          <a:lstStyle/>
          <a:p>
            <a:r>
              <a:rPr lang="pt-BR" dirty="0" smtClean="0"/>
              <a:t>Turma 1	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half" idx="3"/>
          </p:nvPr>
        </p:nvSpPr>
        <p:spPr>
          <a:xfrm>
            <a:off x="4802832" y="1546496"/>
            <a:ext cx="3657600" cy="658368"/>
          </a:xfrm>
        </p:spPr>
        <p:txBody>
          <a:bodyPr/>
          <a:lstStyle/>
          <a:p>
            <a:r>
              <a:rPr lang="pt-BR" dirty="0" smtClean="0"/>
              <a:t>Turma 2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sz="quarter" idx="2"/>
          </p:nvPr>
        </p:nvSpPr>
        <p:spPr>
          <a:xfrm>
            <a:off x="457200" y="2276872"/>
            <a:ext cx="4040188" cy="4248471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Valorizar suas próprias </a:t>
            </a:r>
            <a:r>
              <a:rPr lang="pt-BR" dirty="0" err="1" smtClean="0"/>
              <a:t>ideias</a:t>
            </a:r>
            <a:r>
              <a:rPr lang="pt-BR" dirty="0" smtClean="0"/>
              <a:t>; </a:t>
            </a:r>
          </a:p>
          <a:p>
            <a:r>
              <a:rPr lang="pt-BR" dirty="0" smtClean="0"/>
              <a:t>Respeitar as opiniões dos outros;</a:t>
            </a:r>
          </a:p>
          <a:p>
            <a:r>
              <a:rPr lang="pt-BR" dirty="0" smtClean="0"/>
              <a:t>Respeitar as regras de organização da turma na hora da discussão;</a:t>
            </a:r>
          </a:p>
          <a:p>
            <a:r>
              <a:rPr lang="pt-BR" dirty="0" smtClean="0"/>
              <a:t>Interessar-se pelos trabalhos em grupo;</a:t>
            </a:r>
          </a:p>
          <a:p>
            <a:r>
              <a:rPr lang="pt-BR" dirty="0" smtClean="0"/>
              <a:t>Aceitar as decisões do grupo</a:t>
            </a:r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4"/>
          </p:nvPr>
        </p:nvSpPr>
        <p:spPr>
          <a:xfrm>
            <a:off x="4645025" y="2276872"/>
            <a:ext cx="4041775" cy="3888432"/>
          </a:xfrm>
        </p:spPr>
        <p:txBody>
          <a:bodyPr/>
          <a:lstStyle/>
          <a:p>
            <a:r>
              <a:rPr lang="pt-BR" dirty="0" smtClean="0"/>
              <a:t>Respeitar a professora;</a:t>
            </a:r>
          </a:p>
          <a:p>
            <a:r>
              <a:rPr lang="pt-BR" dirty="0" smtClean="0"/>
              <a:t>Fazer silêncio durante a aula;</a:t>
            </a:r>
          </a:p>
          <a:p>
            <a:r>
              <a:rPr lang="pt-BR" dirty="0" smtClean="0"/>
              <a:t>Prestar atenção à exposição da professora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“saber fazer” – técnicas, métodos, destrezas</a:t>
            </a:r>
          </a:p>
          <a:p>
            <a:r>
              <a:rPr lang="pt-BR" dirty="0" smtClean="0"/>
              <a:t>Aprendizagem de “ações específicas”</a:t>
            </a:r>
          </a:p>
          <a:p>
            <a:pPr lvl="1"/>
            <a:r>
              <a:rPr lang="pt-BR" dirty="0" smtClean="0"/>
              <a:t>trabalho de investigação, </a:t>
            </a:r>
          </a:p>
          <a:p>
            <a:pPr lvl="1"/>
            <a:r>
              <a:rPr lang="pt-BR" dirty="0" smtClean="0"/>
              <a:t>técnicas gerais de estudo, </a:t>
            </a:r>
          </a:p>
          <a:p>
            <a:pPr lvl="1"/>
            <a:r>
              <a:rPr lang="pt-BR" dirty="0" smtClean="0"/>
              <a:t>estratégias de comunicação, </a:t>
            </a:r>
          </a:p>
          <a:p>
            <a:pPr lvl="1"/>
            <a:r>
              <a:rPr lang="pt-BR" dirty="0" smtClean="0"/>
              <a:t>estabelecimento de relações (entre fenômenos, entre grandezas, entre conceitos), </a:t>
            </a:r>
          </a:p>
          <a:p>
            <a:pPr lvl="1"/>
            <a:r>
              <a:rPr lang="pt-BR" dirty="0" smtClean="0"/>
              <a:t>destrezas manuais</a:t>
            </a:r>
            <a:endParaRPr lang="pt-BR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Conteúdos procedimentais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4016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pt-BR" dirty="0" smtClean="0"/>
              <a:t>Observação de objetos e fenômenos</a:t>
            </a:r>
          </a:p>
          <a:p>
            <a:pPr>
              <a:spcAft>
                <a:spcPts val="600"/>
              </a:spcAft>
            </a:pPr>
            <a:r>
              <a:rPr lang="pt-BR" dirty="0" smtClean="0"/>
              <a:t>Medição de objetos e transformações</a:t>
            </a:r>
          </a:p>
          <a:p>
            <a:pPr>
              <a:spcAft>
                <a:spcPts val="600"/>
              </a:spcAft>
            </a:pPr>
            <a:r>
              <a:rPr lang="pt-BR" dirty="0" smtClean="0"/>
              <a:t>Classificação de objetos e sistemas</a:t>
            </a:r>
          </a:p>
          <a:p>
            <a:pPr>
              <a:spcAft>
                <a:spcPts val="600"/>
              </a:spcAft>
            </a:pPr>
            <a:r>
              <a:rPr lang="pt-BR" dirty="0" smtClean="0"/>
              <a:t>Reconhecimento de problemas</a:t>
            </a:r>
          </a:p>
          <a:p>
            <a:pPr>
              <a:spcAft>
                <a:spcPts val="600"/>
              </a:spcAft>
            </a:pPr>
            <a:r>
              <a:rPr lang="pt-BR" dirty="0" smtClean="0"/>
              <a:t>Formulação de hipóteses</a:t>
            </a:r>
          </a:p>
          <a:p>
            <a:pPr>
              <a:spcAft>
                <a:spcPts val="600"/>
              </a:spcAft>
            </a:pPr>
            <a:r>
              <a:rPr lang="pt-BR" dirty="0" smtClean="0"/>
              <a:t>Identificação e controle de variáveis</a:t>
            </a:r>
          </a:p>
          <a:p>
            <a:pPr>
              <a:spcAft>
                <a:spcPts val="600"/>
              </a:spcAft>
            </a:pPr>
            <a:r>
              <a:rPr lang="pt-BR" dirty="0" smtClean="0"/>
              <a:t>Montagens experimentais</a:t>
            </a:r>
          </a:p>
          <a:p>
            <a:pPr>
              <a:spcAft>
                <a:spcPts val="600"/>
              </a:spcAft>
            </a:pPr>
            <a:r>
              <a:rPr lang="pt-BR" dirty="0" smtClean="0"/>
              <a:t>Técnicas de investigação</a:t>
            </a:r>
          </a:p>
          <a:p>
            <a:pPr>
              <a:spcAft>
                <a:spcPts val="600"/>
              </a:spcAft>
            </a:pPr>
            <a:r>
              <a:rPr lang="pt-BR" dirty="0" smtClean="0"/>
              <a:t>Análise de dados</a:t>
            </a:r>
          </a:p>
          <a:p>
            <a:pPr>
              <a:spcAft>
                <a:spcPts val="600"/>
              </a:spcAft>
            </a:pPr>
            <a:r>
              <a:rPr lang="pt-BR" dirty="0" smtClean="0"/>
              <a:t>Estabelecimento de conclusões</a:t>
            </a:r>
          </a:p>
          <a:p>
            <a:pPr>
              <a:spcAft>
                <a:spcPts val="600"/>
              </a:spcAft>
            </a:pPr>
            <a:r>
              <a:rPr lang="pt-BR" dirty="0" smtClean="0"/>
              <a:t>Manejo de material e realização de montagens</a:t>
            </a:r>
          </a:p>
          <a:p>
            <a:pPr>
              <a:spcAft>
                <a:spcPts val="600"/>
              </a:spcAft>
            </a:pPr>
            <a:r>
              <a:rPr lang="pt-BR" dirty="0" smtClean="0"/>
              <a:t>Construção de aparatos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19256" cy="1143000"/>
          </a:xfrm>
        </p:spPr>
        <p:txBody>
          <a:bodyPr>
            <a:normAutofit fontScale="90000"/>
          </a:bodyPr>
          <a:lstStyle/>
          <a:p>
            <a:r>
              <a:rPr lang="pt-BR" sz="3100" dirty="0" smtClean="0"/>
              <a:t>Alguns conteúdos procedimentais relacionados às ciências naturais </a:t>
            </a:r>
            <a:r>
              <a:rPr lang="pt-BR" sz="2000" dirty="0" smtClean="0"/>
              <a:t>(Pro Bueno, 1995)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2780928"/>
            <a:ext cx="8507288" cy="3345235"/>
          </a:xfrm>
        </p:spPr>
        <p:txBody>
          <a:bodyPr>
            <a:normAutofit/>
          </a:bodyPr>
          <a:lstStyle/>
          <a:p>
            <a:r>
              <a:rPr lang="pt-BR" sz="3000" dirty="0" smtClean="0"/>
              <a:t>Objeto de aprendizagem X decorrência automática</a:t>
            </a:r>
          </a:p>
          <a:p>
            <a:r>
              <a:rPr lang="pt-BR" sz="3000" dirty="0" smtClean="0"/>
              <a:t>Estratégias relacionadas a </a:t>
            </a:r>
            <a:r>
              <a:rPr lang="pt-BR" sz="3000" dirty="0" err="1" smtClean="0"/>
              <a:t>sequências</a:t>
            </a:r>
            <a:r>
              <a:rPr lang="pt-BR" sz="3000" dirty="0" smtClean="0"/>
              <a:t> de ações</a:t>
            </a:r>
          </a:p>
          <a:p>
            <a:r>
              <a:rPr lang="pt-BR" sz="3000" dirty="0" smtClean="0"/>
              <a:t>Ações relacionadas a um problema que se quer resolver</a:t>
            </a:r>
            <a:endParaRPr lang="pt-BR" sz="30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pt-BR" sz="4000" dirty="0" smtClean="0"/>
              <a:t>Qual a importância de definir conteúdos procedimentais entre os objetivos de ensino de ciências?</a:t>
            </a:r>
            <a:endParaRPr lang="pt-BR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04864"/>
            <a:ext cx="7467600" cy="4269088"/>
          </a:xfrm>
        </p:spPr>
        <p:txBody>
          <a:bodyPr/>
          <a:lstStyle/>
          <a:p>
            <a:r>
              <a:rPr lang="pt-BR" dirty="0" smtClean="0"/>
              <a:t>Comportamentos</a:t>
            </a:r>
          </a:p>
          <a:p>
            <a:r>
              <a:rPr lang="pt-BR" dirty="0" smtClean="0"/>
              <a:t>Sentimentos</a:t>
            </a:r>
          </a:p>
          <a:p>
            <a:r>
              <a:rPr lang="pt-BR" dirty="0" smtClean="0"/>
              <a:t>Regras</a:t>
            </a:r>
          </a:p>
          <a:p>
            <a:r>
              <a:rPr lang="pt-BR" dirty="0" smtClean="0"/>
              <a:t>Normas</a:t>
            </a:r>
          </a:p>
          <a:p>
            <a:r>
              <a:rPr lang="pt-BR" dirty="0" smtClean="0"/>
              <a:t>Atitudes</a:t>
            </a:r>
          </a:p>
          <a:p>
            <a:r>
              <a:rPr lang="pt-BR" dirty="0" smtClean="0"/>
              <a:t>Valores 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Conteúdos </a:t>
            </a:r>
            <a:r>
              <a:rPr lang="pt-BR" dirty="0" err="1" smtClean="0"/>
              <a:t>atitudinais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Comportamentos que devem ser seguidos em determinadas situações compartilhadas por uma coletividade ou grupo social.</a:t>
            </a:r>
          </a:p>
          <a:p>
            <a:r>
              <a:rPr lang="pt-BR" dirty="0"/>
              <a:t>Exemplos: </a:t>
            </a:r>
            <a:endParaRPr lang="pt-BR" dirty="0" smtClean="0"/>
          </a:p>
          <a:p>
            <a:pPr lvl="1"/>
            <a:r>
              <a:rPr lang="pt-BR" dirty="0" smtClean="0"/>
              <a:t>não </a:t>
            </a:r>
            <a:r>
              <a:rPr lang="pt-BR" dirty="0"/>
              <a:t>fumar dentro da classe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não </a:t>
            </a:r>
            <a:r>
              <a:rPr lang="pt-BR" dirty="0"/>
              <a:t>danificar objetos e instalações de uso comum; </a:t>
            </a:r>
            <a:endParaRPr lang="pt-BR" dirty="0" smtClean="0"/>
          </a:p>
          <a:p>
            <a:pPr lvl="1"/>
            <a:r>
              <a:rPr lang="pt-BR" dirty="0" smtClean="0"/>
              <a:t>seguir </a:t>
            </a:r>
            <a:r>
              <a:rPr lang="pt-BR" dirty="0"/>
              <a:t>instruções de protocolo prático 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Normas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432</TotalTime>
  <Words>532</Words>
  <Application>Microsoft Office PowerPoint</Application>
  <PresentationFormat>Apresentação na tela (4:3)</PresentationFormat>
  <Paragraphs>90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Concurso</vt:lpstr>
      <vt:lpstr>Conteúdos procedimentais e atitudinais em Ciências</vt:lpstr>
      <vt:lpstr>Retomando a leitura sugerida... (Campos e Nigro, 1999) </vt:lpstr>
      <vt:lpstr>Unidades didáticas com o mesmo enfoque conceitual</vt:lpstr>
      <vt:lpstr>Unidades didáticas com o mesmo enfoque conceitual</vt:lpstr>
      <vt:lpstr>Conteúdos procedimentais</vt:lpstr>
      <vt:lpstr>Alguns conteúdos procedimentais relacionados às ciências naturais (Pro Bueno, 1995)</vt:lpstr>
      <vt:lpstr>Qual a importância de definir conteúdos procedimentais entre os objetivos de ensino de ciências?</vt:lpstr>
      <vt:lpstr>Conteúdos atitudinais</vt:lpstr>
      <vt:lpstr>Normas</vt:lpstr>
      <vt:lpstr>Atitudes</vt:lpstr>
      <vt:lpstr>Valores</vt:lpstr>
      <vt:lpstr>Exemplos em Ciências...</vt:lpstr>
      <vt:lpstr>Quais as implicações de definir conteúdos atitudinais entre os objetivos de ensino de ciências?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Conteúdos procedimentais e atitudinais em Ciências</dc:title>
  <dc:creator>silvia</dc:creator>
  <cp:lastModifiedBy>silvia</cp:lastModifiedBy>
  <cp:revision>20</cp:revision>
  <dcterms:created xsi:type="dcterms:W3CDTF">2011-09-18T14:57:04Z</dcterms:created>
  <dcterms:modified xsi:type="dcterms:W3CDTF">2012-04-09T18:38:08Z</dcterms:modified>
</cp:coreProperties>
</file>