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65" r:id="rId11"/>
    <p:sldId id="267" r:id="rId12"/>
    <p:sldId id="27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9C70A-5CFD-4E45-A6FA-3C30DCD849CB}" type="datetimeFigureOut">
              <a:rPr lang="pt-BR" smtClean="0"/>
              <a:pPr/>
              <a:t>19/08/2021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AAB5E-2267-4C5A-8A0E-7C4692219C0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15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7608779-3FB7-42C3-B684-1C31D63AA398}" type="slidenum">
              <a:rPr lang="pt-BR" smtClean="0"/>
              <a:pPr/>
              <a:t>17</a:t>
            </a:fld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B42-490D-44B2-BDF2-445A9398E21E}" type="datetimeFigureOut">
              <a:rPr lang="pt-BR" smtClean="0"/>
              <a:pPr/>
              <a:t>19/08/2021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FEE26-58AB-4520-A4FD-443217150B8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B42-490D-44B2-BDF2-445A9398E21E}" type="datetimeFigureOut">
              <a:rPr lang="pt-BR" smtClean="0"/>
              <a:pPr/>
              <a:t>19/08/2021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FEE26-58AB-4520-A4FD-443217150B8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B42-490D-44B2-BDF2-445A9398E21E}" type="datetimeFigureOut">
              <a:rPr lang="pt-BR" smtClean="0"/>
              <a:pPr/>
              <a:t>19/08/2021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FEE26-58AB-4520-A4FD-443217150B8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ítulo e conteúdo em cima d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3C6AE-9D7D-43AF-8D91-E1DFC6152D2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B42-490D-44B2-BDF2-445A9398E21E}" type="datetimeFigureOut">
              <a:rPr lang="pt-BR" smtClean="0"/>
              <a:pPr/>
              <a:t>19/08/2021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FEE26-58AB-4520-A4FD-443217150B8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B42-490D-44B2-BDF2-445A9398E21E}" type="datetimeFigureOut">
              <a:rPr lang="pt-BR" smtClean="0"/>
              <a:pPr/>
              <a:t>19/08/2021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FEE26-58AB-4520-A4FD-443217150B8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B42-490D-44B2-BDF2-445A9398E21E}" type="datetimeFigureOut">
              <a:rPr lang="pt-BR" smtClean="0"/>
              <a:pPr/>
              <a:t>19/08/2021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FEE26-58AB-4520-A4FD-443217150B8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B42-490D-44B2-BDF2-445A9398E21E}" type="datetimeFigureOut">
              <a:rPr lang="pt-BR" smtClean="0"/>
              <a:pPr/>
              <a:t>19/08/2021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FEE26-58AB-4520-A4FD-443217150B8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B42-490D-44B2-BDF2-445A9398E21E}" type="datetimeFigureOut">
              <a:rPr lang="pt-BR" smtClean="0"/>
              <a:pPr/>
              <a:t>19/08/2021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FEE26-58AB-4520-A4FD-443217150B8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B42-490D-44B2-BDF2-445A9398E21E}" type="datetimeFigureOut">
              <a:rPr lang="pt-BR" smtClean="0"/>
              <a:pPr/>
              <a:t>19/08/2021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FEE26-58AB-4520-A4FD-443217150B8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B42-490D-44B2-BDF2-445A9398E21E}" type="datetimeFigureOut">
              <a:rPr lang="pt-BR" smtClean="0"/>
              <a:pPr/>
              <a:t>19/08/2021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FEE26-58AB-4520-A4FD-443217150B8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B42-490D-44B2-BDF2-445A9398E21E}" type="datetimeFigureOut">
              <a:rPr lang="pt-BR" smtClean="0"/>
              <a:pPr/>
              <a:t>19/08/2021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FEE26-58AB-4520-A4FD-443217150B8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0BB42-490D-44B2-BDF2-445A9398E21E}" type="datetimeFigureOut">
              <a:rPr lang="pt-BR" smtClean="0"/>
              <a:pPr/>
              <a:t>19/08/2021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FEE26-58AB-4520-A4FD-443217150B8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sz="2200" b="1" dirty="0" smtClean="0"/>
              <a:t>CULTURA E MEMÓRIA: </a:t>
            </a:r>
            <a:br>
              <a:rPr lang="pt-BR" sz="2200" b="1" dirty="0" smtClean="0"/>
            </a:br>
            <a:r>
              <a:rPr lang="pt-BR" sz="2200" b="1" dirty="0" smtClean="0"/>
              <a:t>A IMAGEM ARQUETÍPICA DE CULTO NO </a:t>
            </a:r>
            <a:br>
              <a:rPr lang="pt-BR" sz="2200" b="1" dirty="0" smtClean="0"/>
            </a:br>
            <a:r>
              <a:rPr lang="pt-BR" sz="2200" b="1" dirty="0" smtClean="0"/>
              <a:t>CRISTIANISMO</a:t>
            </a:r>
            <a:r>
              <a:rPr lang="pt-BR" sz="2000" b="1" dirty="0" smtClean="0"/>
              <a:t/>
            </a:r>
            <a:br>
              <a:rPr lang="pt-BR" sz="2000" b="1" dirty="0" smtClean="0"/>
            </a:br>
            <a:r>
              <a:rPr lang="pt-BR" sz="2000" dirty="0"/>
              <a:t/>
            </a:r>
            <a:br>
              <a:rPr lang="pt-BR" sz="2000" dirty="0"/>
            </a:br>
            <a:endParaRPr lang="pt-BR" sz="2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000" b="1" dirty="0" smtClean="0"/>
              <a:t>IMAGEM DE JESUS COMO MANDYLION</a:t>
            </a:r>
            <a:endParaRPr lang="pt-BR" sz="2000" dirty="0" smtClean="0"/>
          </a:p>
        </p:txBody>
      </p:sp>
      <p:pic>
        <p:nvPicPr>
          <p:cNvPr id="13316" name="Picture 8" descr="Digitalizar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3448" y="273050"/>
            <a:ext cx="4614954" cy="5853113"/>
          </a:xfrm>
          <a:noFill/>
        </p:spPr>
      </p:pic>
      <p:sp>
        <p:nvSpPr>
          <p:cNvPr id="13315" name="Rectangle 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algn="just" eaLnBrk="1" hangingPunct="1">
              <a:buFontTx/>
              <a:buNone/>
            </a:pPr>
            <a:r>
              <a:rPr lang="pt-BR" sz="2800" dirty="0" smtClean="0"/>
              <a:t> </a:t>
            </a:r>
            <a:r>
              <a:rPr lang="pt-BR" sz="2000" dirty="0" smtClean="0"/>
              <a:t>- Imagem de </a:t>
            </a:r>
            <a:r>
              <a:rPr lang="pt-BR" sz="2000" dirty="0" err="1" smtClean="0"/>
              <a:t>Kamuliana</a:t>
            </a:r>
            <a:r>
              <a:rPr lang="pt-BR" sz="2000" dirty="0" smtClean="0"/>
              <a:t>, 560</a:t>
            </a:r>
          </a:p>
          <a:p>
            <a:pPr algn="just" eaLnBrk="1" hangingPunct="1">
              <a:buFontTx/>
              <a:buNone/>
            </a:pPr>
            <a:r>
              <a:rPr lang="pt-BR" sz="2000" dirty="0" smtClean="0"/>
              <a:t>- Lenda de </a:t>
            </a:r>
            <a:r>
              <a:rPr lang="pt-BR" sz="2000" dirty="0" err="1" smtClean="0"/>
              <a:t>Abgar</a:t>
            </a:r>
            <a:r>
              <a:rPr lang="pt-BR" sz="2000" dirty="0" smtClean="0"/>
              <a:t> IX (179-214), </a:t>
            </a:r>
            <a:r>
              <a:rPr lang="pt-BR" sz="2000" dirty="0" err="1" smtClean="0"/>
              <a:t>Edessa</a:t>
            </a:r>
            <a:r>
              <a:rPr lang="pt-BR" sz="2000" dirty="0" smtClean="0"/>
              <a:t>, 593</a:t>
            </a:r>
            <a:endParaRPr lang="pt-BR" sz="1800" dirty="0" smtClean="0"/>
          </a:p>
          <a:p>
            <a:pPr eaLnBrk="1" hangingPunct="1"/>
            <a:endParaRPr lang="pt-BR" sz="2800" dirty="0" smtClean="0"/>
          </a:p>
        </p:txBody>
      </p:sp>
      <p:sp>
        <p:nvSpPr>
          <p:cNvPr id="5" name="CaixaDeTexto 4"/>
          <p:cNvSpPr txBox="1"/>
          <p:nvPr/>
        </p:nvSpPr>
        <p:spPr>
          <a:xfrm>
            <a:off x="3857620" y="6215082"/>
            <a:ext cx="4572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err="1" smtClean="0"/>
              <a:t>Mandylion</a:t>
            </a:r>
            <a:r>
              <a:rPr lang="pt-BR" dirty="0" smtClean="0"/>
              <a:t> </a:t>
            </a:r>
            <a:r>
              <a:rPr lang="pt-BR" dirty="0"/>
              <a:t>de </a:t>
            </a:r>
            <a:r>
              <a:rPr lang="pt-BR" dirty="0" smtClean="0"/>
              <a:t>Constantinopla</a:t>
            </a:r>
            <a:r>
              <a:rPr lang="pt-BR" dirty="0"/>
              <a:t>, séc. 6</a:t>
            </a:r>
          </a:p>
          <a:p>
            <a:pPr algn="just"/>
            <a:r>
              <a:rPr lang="pt-BR" dirty="0"/>
              <a:t> S. Bartolomeu dos Armênios, Gênova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pt-BR" sz="2000" dirty="0" smtClean="0"/>
              <a:t>ÍCONE MARIANO</a:t>
            </a:r>
          </a:p>
        </p:txBody>
      </p:sp>
      <p:pic>
        <p:nvPicPr>
          <p:cNvPr id="15364" name="Picture 11" descr="Digitalizar000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6996" y="273050"/>
            <a:ext cx="3647858" cy="5853113"/>
          </a:xfrm>
          <a:noFill/>
        </p:spPr>
      </p:pic>
      <p:sp>
        <p:nvSpPr>
          <p:cNvPr id="15363" name="Rectangle 10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Char char="-"/>
            </a:pPr>
            <a:r>
              <a:rPr lang="pt-BR" sz="1800" dirty="0" err="1" smtClean="0"/>
              <a:t>Imperatiz</a:t>
            </a:r>
            <a:r>
              <a:rPr lang="pt-BR" sz="1800" dirty="0" smtClean="0"/>
              <a:t> </a:t>
            </a:r>
            <a:r>
              <a:rPr lang="pt-BR" sz="1800" dirty="0" err="1" smtClean="0"/>
              <a:t>Pulcheria</a:t>
            </a:r>
            <a:r>
              <a:rPr lang="pt-BR" sz="1800" dirty="0" smtClean="0"/>
              <a:t> (450-57): Concílio de Calcedônia (451): culto de Maria (confirmação do Concílio de </a:t>
            </a:r>
            <a:r>
              <a:rPr lang="pt-BR" sz="1800" dirty="0" err="1" smtClean="0"/>
              <a:t>Éfeso</a:t>
            </a:r>
            <a:r>
              <a:rPr lang="pt-BR" sz="1800" dirty="0" smtClean="0"/>
              <a:t>, 431)</a:t>
            </a:r>
          </a:p>
          <a:p>
            <a:pPr eaLnBrk="1" hangingPunct="1">
              <a:buFontTx/>
              <a:buChar char="-"/>
            </a:pPr>
            <a:r>
              <a:rPr lang="pt-BR" sz="1800" dirty="0" smtClean="0"/>
              <a:t> Imperador Leo I (457-74): instalação do manto de Maria na igreja de </a:t>
            </a:r>
            <a:r>
              <a:rPr lang="pt-BR" sz="1800" dirty="0" err="1" smtClean="0"/>
              <a:t>Blachernae</a:t>
            </a:r>
            <a:r>
              <a:rPr lang="pt-BR" sz="1800" dirty="0" smtClean="0"/>
              <a:t>, Constantinopla</a:t>
            </a:r>
          </a:p>
          <a:p>
            <a:pPr eaLnBrk="1" hangingPunct="1">
              <a:buFontTx/>
              <a:buChar char="-"/>
            </a:pPr>
            <a:r>
              <a:rPr lang="pt-BR" sz="1800" dirty="0"/>
              <a:t> </a:t>
            </a:r>
            <a:r>
              <a:rPr lang="pt-BR" sz="1800" dirty="0" smtClean="0"/>
              <a:t>Consagração do </a:t>
            </a:r>
            <a:r>
              <a:rPr lang="pt-BR" sz="1800" dirty="0" err="1" smtClean="0"/>
              <a:t>Panteon</a:t>
            </a:r>
            <a:r>
              <a:rPr lang="pt-BR" sz="1800" dirty="0" smtClean="0"/>
              <a:t> ao culto de Maria em Roma, 609</a:t>
            </a:r>
          </a:p>
          <a:p>
            <a:pPr eaLnBrk="1" hangingPunct="1">
              <a:buFontTx/>
              <a:buChar char="-"/>
            </a:pPr>
            <a:r>
              <a:rPr lang="pt-BR" sz="1800" dirty="0" smtClean="0"/>
              <a:t>Sermão de Teodoro </a:t>
            </a:r>
            <a:r>
              <a:rPr lang="pt-BR" sz="1800" dirty="0" err="1" smtClean="0"/>
              <a:t>Synkellos</a:t>
            </a:r>
            <a:r>
              <a:rPr lang="pt-BR" sz="1800" dirty="0" smtClean="0"/>
              <a:t> sobre o sítio a Constantinopla pelos Persas (</a:t>
            </a:r>
            <a:r>
              <a:rPr lang="pt-BR" sz="1800" dirty="0" err="1" smtClean="0"/>
              <a:t>Sassânidas</a:t>
            </a:r>
            <a:r>
              <a:rPr lang="pt-BR" sz="1800" dirty="0" smtClean="0"/>
              <a:t>) (e </a:t>
            </a:r>
            <a:r>
              <a:rPr lang="pt-BR" sz="1800" dirty="0" err="1" smtClean="0"/>
              <a:t>Ávaros</a:t>
            </a:r>
            <a:r>
              <a:rPr lang="pt-BR" sz="1800" dirty="0" smtClean="0"/>
              <a:t>), 626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429124" y="6143644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Ícone de Maria com Jesus, 609</a:t>
            </a:r>
          </a:p>
          <a:p>
            <a:pPr algn="ctr"/>
            <a:r>
              <a:rPr lang="pt-BR" dirty="0" err="1" smtClean="0"/>
              <a:t>Panteon</a:t>
            </a:r>
            <a:r>
              <a:rPr lang="pt-BR" dirty="0" smtClean="0"/>
              <a:t>, Roma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1800" b="1" dirty="0" smtClean="0"/>
              <a:t>CULTO DA HODEGETRIA EM CONSTANTINOPLA</a:t>
            </a:r>
            <a:br>
              <a:rPr lang="pt-BR" sz="1800" b="1" dirty="0" smtClean="0"/>
            </a:br>
            <a:r>
              <a:rPr lang="pt-BR" sz="1800" b="1" dirty="0" smtClean="0"/>
              <a:t>SÉC. 13</a:t>
            </a:r>
            <a:endParaRPr lang="pt-BR" sz="1800" b="1" dirty="0"/>
          </a:p>
        </p:txBody>
      </p:sp>
      <p:pic>
        <p:nvPicPr>
          <p:cNvPr id="7" name="Espaço Reservado para Conteúdo 6" descr="hod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36" y="1428736"/>
            <a:ext cx="3929090" cy="47863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2000" b="1" dirty="0" smtClean="0"/>
              <a:t>ÍCONE DE MARIA COMO IMPERATRIZ</a:t>
            </a:r>
            <a:r>
              <a:rPr lang="pt-BR" sz="3200" dirty="0" smtClean="0"/>
              <a:t/>
            </a:r>
            <a:br>
              <a:rPr lang="pt-BR" sz="3200" dirty="0" smtClean="0"/>
            </a:br>
            <a:endParaRPr lang="pt-BR" sz="3200" dirty="0" smtClean="0"/>
          </a:p>
        </p:txBody>
      </p:sp>
      <p:sp>
        <p:nvSpPr>
          <p:cNvPr id="17411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95288" y="4508500"/>
            <a:ext cx="8229600" cy="16129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pt-BR" sz="2800" dirty="0" smtClean="0"/>
              <a:t>Ícone de Maria com Filho, 705-7</a:t>
            </a:r>
          </a:p>
          <a:p>
            <a:pPr algn="ctr" eaLnBrk="1" hangingPunct="1">
              <a:buFontTx/>
              <a:buNone/>
            </a:pPr>
            <a:r>
              <a:rPr lang="pt-BR" sz="2800" dirty="0" smtClean="0"/>
              <a:t>S. Maria em </a:t>
            </a:r>
            <a:r>
              <a:rPr lang="pt-BR" sz="2800" dirty="0" err="1" smtClean="0"/>
              <a:t>Trastevere</a:t>
            </a:r>
            <a:r>
              <a:rPr lang="pt-BR" sz="2800" dirty="0" smtClean="0"/>
              <a:t>, Roma</a:t>
            </a:r>
          </a:p>
        </p:txBody>
      </p:sp>
      <p:pic>
        <p:nvPicPr>
          <p:cNvPr id="17412" name="Picture 7" descr="Digitalizar000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87675" y="1196975"/>
            <a:ext cx="2368550" cy="32400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BR" sz="2000" b="1" dirty="0" smtClean="0"/>
              <a:t>RETRATO DE FAYOUM</a:t>
            </a:r>
          </a:p>
        </p:txBody>
      </p:sp>
      <p:pic>
        <p:nvPicPr>
          <p:cNvPr id="18435" name="Espaço Reservado para Conteúdo 3" descr="Fayum-0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11463" y="1600200"/>
            <a:ext cx="35210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BR" sz="2000" b="1" dirty="0" smtClean="0"/>
              <a:t>ÍCONES DOS SANTOS</a:t>
            </a:r>
          </a:p>
        </p:txBody>
      </p:sp>
      <p:sp>
        <p:nvSpPr>
          <p:cNvPr id="20483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marL="533400" indent="-533400" algn="ctr" eaLnBrk="1" hangingPunct="1">
              <a:buFontTx/>
              <a:buNone/>
            </a:pPr>
            <a:r>
              <a:rPr lang="pt-BR" sz="2800" b="0" dirty="0" smtClean="0"/>
              <a:t>     Irmãos, séc. 3</a:t>
            </a:r>
          </a:p>
          <a:p>
            <a:pPr marL="533400" indent="-533400" algn="ctr" eaLnBrk="1" hangingPunct="1">
              <a:buFontTx/>
              <a:buNone/>
            </a:pPr>
            <a:r>
              <a:rPr lang="pt-BR" sz="2800" b="0" dirty="0" smtClean="0"/>
              <a:t>	Museu Egípcio, Cairo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25000" lnSpcReduction="20000"/>
          </a:bodyPr>
          <a:lstStyle/>
          <a:p>
            <a:pPr marL="533400" indent="-533400" algn="ctr"/>
            <a:r>
              <a:rPr lang="pt-BR" sz="7200" b="0" dirty="0" smtClean="0"/>
              <a:t>Ícone de Sérgio e Baco, séc. 6</a:t>
            </a:r>
          </a:p>
          <a:p>
            <a:pPr marL="533400" indent="-533400" algn="ctr"/>
            <a:r>
              <a:rPr lang="pt-BR" sz="7200" b="0" dirty="0" smtClean="0"/>
              <a:t>	Museu de Arte Ocidental e Oriental, Kiev</a:t>
            </a:r>
          </a:p>
          <a:p>
            <a:endParaRPr lang="pt-BR" dirty="0"/>
          </a:p>
        </p:txBody>
      </p:sp>
      <p:pic>
        <p:nvPicPr>
          <p:cNvPr id="9" name="Espaço Reservado para Conteúdo 8" descr="Sergius_baccus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794033"/>
            <a:ext cx="4041775" cy="2712972"/>
          </a:xfrm>
        </p:spPr>
      </p:pic>
      <p:pic>
        <p:nvPicPr>
          <p:cNvPr id="11" name="Espaço Reservado para Conteúdo 10" descr="tondo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62881" y="3026569"/>
            <a:ext cx="2028825" cy="2247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000" b="1" dirty="0" smtClean="0"/>
              <a:t>EMERGÊNCIA DO ISLÃ NA ARÁBIA</a:t>
            </a:r>
            <a:br>
              <a:rPr lang="pt-BR" sz="2000" b="1" dirty="0" smtClean="0"/>
            </a:br>
            <a:r>
              <a:rPr lang="pt-BR" sz="2000" b="1" dirty="0" smtClean="0"/>
              <a:t>SÉC. 7</a:t>
            </a:r>
            <a:br>
              <a:rPr lang="pt-BR" sz="2000" b="1" dirty="0" smtClean="0"/>
            </a:br>
            <a:r>
              <a:rPr lang="pt-BR" sz="2000" b="1" dirty="0" smtClean="0"/>
              <a:t>MAOMÉ (571-632)</a:t>
            </a:r>
          </a:p>
        </p:txBody>
      </p:sp>
      <p:pic>
        <p:nvPicPr>
          <p:cNvPr id="7171" name="Espaço Reservado para Conteúdo 5" descr="islâ1.t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43175" y="1600200"/>
            <a:ext cx="40576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000" b="1" dirty="0" smtClean="0"/>
              <a:t>EXPANSÃO DO ISLÃ NO CALIFADO OMÍADA</a:t>
            </a:r>
            <a:br>
              <a:rPr lang="pt-BR" sz="2000" b="1" dirty="0" smtClean="0"/>
            </a:br>
            <a:r>
              <a:rPr lang="pt-BR" sz="2000" b="1" dirty="0" smtClean="0"/>
              <a:t>661-750</a:t>
            </a:r>
          </a:p>
        </p:txBody>
      </p:sp>
      <p:pic>
        <p:nvPicPr>
          <p:cNvPr id="8195" name="Espaço Reservado para Conteúdo 3" descr="islâ2.tif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06538" y="1600200"/>
            <a:ext cx="613092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smtClean="0"/>
          </a:p>
        </p:txBody>
      </p:sp>
      <p:sp>
        <p:nvSpPr>
          <p:cNvPr id="9219" name="Espaço Reservado para Texto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pt-BR" sz="1800" dirty="0" smtClean="0"/>
              <a:t>SÓLIDO DE OURO DE JUSTINIANO</a:t>
            </a:r>
          </a:p>
          <a:p>
            <a:pPr algn="ctr"/>
            <a:r>
              <a:rPr lang="pt-BR" sz="1800" dirty="0" smtClean="0"/>
              <a:t>685-95</a:t>
            </a:r>
          </a:p>
        </p:txBody>
      </p:sp>
      <p:pic>
        <p:nvPicPr>
          <p:cNvPr id="9220" name="Espaço Reservado para Conteúdo 8" descr="17907018103_db30ae01e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16088" y="3803650"/>
            <a:ext cx="1524000" cy="693738"/>
          </a:xfrm>
        </p:spPr>
      </p:pic>
      <p:sp>
        <p:nvSpPr>
          <p:cNvPr id="9221" name="Espaço Reservado para Texto 6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pt-BR" sz="1800" dirty="0" smtClean="0"/>
              <a:t>DINAR DE OURO DE ABD AL-MALIK</a:t>
            </a:r>
          </a:p>
          <a:p>
            <a:pPr algn="ctr"/>
            <a:r>
              <a:rPr lang="pt-BR" sz="1800" dirty="0" smtClean="0"/>
              <a:t>695</a:t>
            </a:r>
          </a:p>
        </p:txBody>
      </p:sp>
      <p:pic>
        <p:nvPicPr>
          <p:cNvPr id="9222" name="Espaço Reservado para Conteúdo 9" descr="ABD1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89475" y="2174875"/>
            <a:ext cx="3951288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smtClean="0"/>
          </a:p>
        </p:txBody>
      </p:sp>
      <p:sp>
        <p:nvSpPr>
          <p:cNvPr id="10243" name="Espaço Reservado para Texto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sz="1800" dirty="0" smtClean="0"/>
              <a:t>SÓLIDO DE OURO DE JUSTINIANO</a:t>
            </a:r>
          </a:p>
          <a:p>
            <a:pPr algn="ctr"/>
            <a:r>
              <a:rPr lang="pt-BR" sz="1800" dirty="0" smtClean="0"/>
              <a:t>685-95</a:t>
            </a:r>
          </a:p>
          <a:p>
            <a:endParaRPr lang="pt-BR" sz="1600" dirty="0" smtClean="0"/>
          </a:p>
        </p:txBody>
      </p:sp>
      <p:pic>
        <p:nvPicPr>
          <p:cNvPr id="10244" name="Espaço Reservado para Conteúdo 6" descr="SOLIDUS2.jpe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3051175"/>
            <a:ext cx="4040188" cy="2198688"/>
          </a:xfrm>
        </p:spPr>
      </p:pic>
      <p:sp>
        <p:nvSpPr>
          <p:cNvPr id="1024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sz="1800" dirty="0" smtClean="0"/>
              <a:t>DINAR DE OURO DE ABD AL-MALIK</a:t>
            </a:r>
          </a:p>
          <a:p>
            <a:pPr algn="ctr"/>
            <a:r>
              <a:rPr lang="pt-BR" sz="1800" dirty="0" smtClean="0"/>
              <a:t>696-7</a:t>
            </a:r>
          </a:p>
          <a:p>
            <a:endParaRPr lang="pt-BR" sz="1600" dirty="0" smtClean="0"/>
          </a:p>
        </p:txBody>
      </p:sp>
      <p:pic>
        <p:nvPicPr>
          <p:cNvPr id="10246" name="Espaço Reservado para Conteúdo 7" descr="ABD2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89475" y="2174875"/>
            <a:ext cx="3951288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BR" sz="2000" b="1" dirty="0" smtClean="0"/>
              <a:t>Império Romano</a:t>
            </a:r>
            <a:br>
              <a:rPr lang="pt-BR" sz="2000" b="1" dirty="0" smtClean="0"/>
            </a:br>
            <a:r>
              <a:rPr lang="pt-BR" sz="2000" b="1" dirty="0" smtClean="0"/>
              <a:t>Sécs. 3 e 4</a:t>
            </a:r>
          </a:p>
        </p:txBody>
      </p:sp>
      <p:pic>
        <p:nvPicPr>
          <p:cNvPr id="3075" name="Picture 6" descr="Digitalizar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050" y="946489"/>
            <a:ext cx="5111750" cy="4506235"/>
          </a:xfrm>
          <a:noFill/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t-BR" sz="1800" dirty="0" smtClean="0"/>
              <a:t>Criação da </a:t>
            </a:r>
            <a:r>
              <a:rPr lang="pt-BR" sz="1800" dirty="0" err="1" smtClean="0"/>
              <a:t>tertrarquia</a:t>
            </a:r>
            <a:r>
              <a:rPr lang="pt-BR" sz="1800" dirty="0" smtClean="0"/>
              <a:t> por Diocleciano (284-305): </a:t>
            </a:r>
          </a:p>
          <a:p>
            <a:r>
              <a:rPr lang="pt-BR" sz="1800" dirty="0" smtClean="0"/>
              <a:t>2 Augustos e 2 Césares (sucessores)</a:t>
            </a:r>
          </a:p>
          <a:p>
            <a:r>
              <a:rPr lang="pt-BR" sz="1800" dirty="0" smtClean="0"/>
              <a:t>Oriente e Ocidente</a:t>
            </a:r>
          </a:p>
          <a:p>
            <a:r>
              <a:rPr lang="pt-BR" sz="1800" dirty="0" smtClean="0"/>
              <a:t>- Fundação de Constantinopla por Constantino (324-30): 324</a:t>
            </a:r>
          </a:p>
          <a:p>
            <a:r>
              <a:rPr lang="pt-BR" sz="1800" dirty="0" smtClean="0"/>
              <a:t>- Divisão entre Império Romano do Ocidente e Império Romano do Oriente entre </a:t>
            </a:r>
            <a:r>
              <a:rPr lang="pt-BR" sz="1800" dirty="0" err="1" smtClean="0"/>
              <a:t>Honorius</a:t>
            </a:r>
            <a:r>
              <a:rPr lang="pt-BR" sz="1800" dirty="0" smtClean="0"/>
              <a:t> e </a:t>
            </a:r>
            <a:r>
              <a:rPr lang="pt-BR" sz="1800" dirty="0" err="1" smtClean="0"/>
              <a:t>Arcadius</a:t>
            </a:r>
            <a:r>
              <a:rPr lang="pt-BR" sz="1800" dirty="0" smtClean="0"/>
              <a:t>: 395</a:t>
            </a:r>
          </a:p>
          <a:p>
            <a:endParaRPr lang="pt-BR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000" b="1" dirty="0" smtClean="0"/>
              <a:t>ICONOCLASMO ISLÂMICO</a:t>
            </a:r>
            <a:br>
              <a:rPr lang="pt-BR" sz="2000" b="1" dirty="0" smtClean="0"/>
            </a:br>
            <a:r>
              <a:rPr lang="pt-BR" sz="2000" b="1" dirty="0" smtClean="0"/>
              <a:t>Pavimento de igreja em </a:t>
            </a:r>
            <a:r>
              <a:rPr lang="pt-BR" sz="2000" b="1" dirty="0" err="1" smtClean="0"/>
              <a:t>Umm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el-Rasas</a:t>
            </a:r>
            <a:r>
              <a:rPr lang="pt-BR" sz="2000" b="1" dirty="0" smtClean="0"/>
              <a:t> (Jordânia), original de 718</a:t>
            </a:r>
            <a:r>
              <a:rPr lang="pt-BR" sz="2000" dirty="0" smtClean="0"/>
              <a:t/>
            </a:r>
            <a:br>
              <a:rPr lang="pt-BR" sz="2000" dirty="0" smtClean="0"/>
            </a:br>
            <a:endParaRPr lang="pt-BR" sz="2000" b="1" dirty="0" smtClean="0"/>
          </a:p>
        </p:txBody>
      </p:sp>
      <p:sp>
        <p:nvSpPr>
          <p:cNvPr id="1126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 eaLnBrk="1" hangingPunct="1">
              <a:buFontTx/>
              <a:buNone/>
            </a:pPr>
            <a:r>
              <a:rPr lang="pt-BR" sz="1800" b="0" dirty="0" smtClean="0"/>
              <a:t>Figuras humanas e/ou de animais abstraídas no período de </a:t>
            </a:r>
            <a:r>
              <a:rPr lang="pt-BR" sz="1800" b="0" dirty="0" err="1" smtClean="0"/>
              <a:t>Abd</a:t>
            </a:r>
            <a:r>
              <a:rPr lang="pt-BR" sz="1800" b="0" dirty="0" smtClean="0"/>
              <a:t> </a:t>
            </a:r>
            <a:r>
              <a:rPr lang="pt-BR" sz="1800" b="0" dirty="0" err="1" smtClean="0"/>
              <a:t>Al-Malik</a:t>
            </a:r>
            <a:endParaRPr lang="pt-BR" sz="1800" b="0" dirty="0" smtClean="0"/>
          </a:p>
        </p:txBody>
      </p:sp>
      <p:pic>
        <p:nvPicPr>
          <p:cNvPr id="6" name="Espaço Reservado para Conteúdo 5" descr="800px-Umm_Rasas_Fisherman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650599"/>
            <a:ext cx="4040188" cy="2999840"/>
          </a:xfrm>
        </p:spPr>
      </p:pic>
      <p:sp>
        <p:nvSpPr>
          <p:cNvPr id="7" name="Espaço Reservado para Texto 6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pt-BR" sz="1800" b="0" dirty="0" smtClean="0"/>
              <a:t>Ícone do bispo Sérgio</a:t>
            </a:r>
          </a:p>
          <a:p>
            <a:pPr algn="ctr"/>
            <a:r>
              <a:rPr lang="pt-BR" sz="1800" b="0" dirty="0"/>
              <a:t>ú</a:t>
            </a:r>
            <a:r>
              <a:rPr lang="pt-BR" sz="1800" b="0" dirty="0" smtClean="0"/>
              <a:t>nico ícone remanescente</a:t>
            </a:r>
            <a:endParaRPr lang="pt-BR" sz="1800" b="0" dirty="0"/>
          </a:p>
        </p:txBody>
      </p:sp>
      <p:pic>
        <p:nvPicPr>
          <p:cNvPr id="9" name="Espaço Reservado para Conteúdo 8" descr="800px-Rasas_bishop_sergius_icon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446712" y="2524411"/>
            <a:ext cx="2438400" cy="32522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000" b="1" dirty="0" smtClean="0"/>
              <a:t>BIBLIOGRAFIA</a:t>
            </a:r>
            <a:endParaRPr lang="pt-BR" sz="2000" b="1" dirty="0"/>
          </a:p>
        </p:txBody>
      </p:sp>
      <p:sp>
        <p:nvSpPr>
          <p:cNvPr id="9" name="Espaço Reservado para Conteúdo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1800" dirty="0" smtClean="0"/>
              <a:t>BELTING, Hans, </a:t>
            </a:r>
            <a:r>
              <a:rPr lang="pt-BR" sz="1800" i="1" dirty="0" smtClean="0"/>
              <a:t>Semelhança e presença: a história da imagem antes da era da arte</a:t>
            </a:r>
            <a:r>
              <a:rPr lang="pt-BR" sz="1800" dirty="0" smtClean="0"/>
              <a:t>. Rio de Janeiro: </a:t>
            </a:r>
            <a:r>
              <a:rPr lang="pt-BR" sz="1800" dirty="0" err="1" smtClean="0"/>
              <a:t>Ars</a:t>
            </a:r>
            <a:r>
              <a:rPr lang="pt-BR" sz="1800" dirty="0" smtClean="0"/>
              <a:t> Urbe, 2010</a:t>
            </a:r>
          </a:p>
          <a:p>
            <a:r>
              <a:rPr lang="pt-BR" sz="1800" dirty="0" smtClean="0"/>
              <a:t>ELSNER, </a:t>
            </a:r>
            <a:r>
              <a:rPr lang="pt-BR" sz="1800" dirty="0" err="1" smtClean="0"/>
              <a:t>Jas</a:t>
            </a:r>
            <a:r>
              <a:rPr lang="pt-BR" sz="1800" dirty="0" smtClean="0"/>
              <a:t>, “</a:t>
            </a:r>
            <a:r>
              <a:rPr lang="pt-BR" sz="1800" dirty="0" err="1" smtClean="0"/>
              <a:t>Iconoclasm</a:t>
            </a:r>
            <a:r>
              <a:rPr lang="pt-BR" sz="1800" dirty="0" smtClean="0"/>
              <a:t> as </a:t>
            </a:r>
            <a:r>
              <a:rPr lang="pt-BR" sz="1800" dirty="0" err="1" smtClean="0"/>
              <a:t>discourse</a:t>
            </a:r>
            <a:r>
              <a:rPr lang="pt-BR" sz="1800" dirty="0" smtClean="0"/>
              <a:t>: </a:t>
            </a:r>
            <a:r>
              <a:rPr lang="pt-BR" sz="1800" dirty="0" err="1" smtClean="0"/>
              <a:t>From</a:t>
            </a:r>
            <a:r>
              <a:rPr lang="pt-BR" sz="1800" dirty="0" smtClean="0"/>
              <a:t> </a:t>
            </a:r>
            <a:r>
              <a:rPr lang="pt-BR" sz="1800" dirty="0" err="1" smtClean="0"/>
              <a:t>Antiquity</a:t>
            </a:r>
            <a:r>
              <a:rPr lang="pt-BR" sz="1800" dirty="0" smtClean="0"/>
              <a:t> to </a:t>
            </a:r>
            <a:r>
              <a:rPr lang="pt-BR" sz="1800" dirty="0" err="1" smtClean="0"/>
              <a:t>Byzantium</a:t>
            </a:r>
            <a:r>
              <a:rPr lang="pt-BR" sz="1800" dirty="0" smtClean="0"/>
              <a:t>”, em </a:t>
            </a:r>
            <a:r>
              <a:rPr lang="pt-BR" sz="1800" i="1" dirty="0" err="1" smtClean="0"/>
              <a:t>The</a:t>
            </a:r>
            <a:r>
              <a:rPr lang="pt-BR" sz="1800" i="1" dirty="0" smtClean="0"/>
              <a:t> </a:t>
            </a:r>
            <a:r>
              <a:rPr lang="pt-BR" sz="1800" i="1" dirty="0" err="1" smtClean="0"/>
              <a:t>Art</a:t>
            </a:r>
            <a:r>
              <a:rPr lang="pt-BR" sz="1800" i="1" dirty="0" smtClean="0"/>
              <a:t> </a:t>
            </a:r>
            <a:r>
              <a:rPr lang="pt-BR" sz="1800" i="1" dirty="0" err="1" smtClean="0"/>
              <a:t>Bulletin</a:t>
            </a:r>
            <a:r>
              <a:rPr lang="pt-BR" sz="1800" dirty="0" smtClean="0"/>
              <a:t>, vol. 94, no.3 (</a:t>
            </a:r>
            <a:r>
              <a:rPr lang="pt-BR" sz="1800" dirty="0" err="1" smtClean="0"/>
              <a:t>September</a:t>
            </a:r>
            <a:r>
              <a:rPr lang="pt-BR" sz="1800" dirty="0" smtClean="0"/>
              <a:t>, 2012)</a:t>
            </a:r>
            <a:endParaRPr lang="pt-B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BR" sz="2000" b="1" dirty="0" smtClean="0"/>
              <a:t>Invasões Leste-Oeste, Eurásia</a:t>
            </a:r>
            <a:br>
              <a:rPr lang="pt-BR" sz="2000" b="1" dirty="0" smtClean="0"/>
            </a:br>
            <a:r>
              <a:rPr lang="pt-BR" sz="2000" b="1" dirty="0" smtClean="0"/>
              <a:t> </a:t>
            </a:r>
            <a:r>
              <a:rPr lang="pt-BR" sz="2000" b="1" dirty="0" smtClean="0"/>
              <a:t>Sécs. </a:t>
            </a:r>
            <a:r>
              <a:rPr lang="pt-BR" sz="2000" b="1" dirty="0" smtClean="0"/>
              <a:t>4 </a:t>
            </a:r>
            <a:r>
              <a:rPr lang="pt-BR" sz="2000" b="1" dirty="0" smtClean="0"/>
              <a:t>a 6</a:t>
            </a:r>
            <a:endParaRPr lang="pt-BR" sz="2000" b="1" dirty="0" smtClean="0"/>
          </a:p>
        </p:txBody>
      </p:sp>
      <p:pic>
        <p:nvPicPr>
          <p:cNvPr id="4099" name="Picture 6" descr="chin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2763" y="1600200"/>
            <a:ext cx="5576887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BR" sz="2000" b="1" dirty="0" smtClean="0">
                <a:latin typeface="+mn-lt"/>
              </a:rPr>
              <a:t>Invasões do Império Romano do Ocidente</a:t>
            </a:r>
            <a:br>
              <a:rPr lang="pt-BR" sz="2000" b="1" dirty="0" smtClean="0">
                <a:latin typeface="+mn-lt"/>
              </a:rPr>
            </a:br>
            <a:r>
              <a:rPr lang="pt-BR" sz="2000" b="1" dirty="0" smtClean="0">
                <a:latin typeface="+mn-lt"/>
              </a:rPr>
              <a:t>Sécs. 4 e 5 </a:t>
            </a:r>
            <a:br>
              <a:rPr lang="pt-BR" sz="2000" b="1" dirty="0" smtClean="0">
                <a:latin typeface="+mn-lt"/>
              </a:rPr>
            </a:br>
            <a:r>
              <a:rPr lang="pt-BR" sz="2000" b="1" dirty="0" smtClean="0">
                <a:latin typeface="+mn-lt"/>
              </a:rPr>
              <a:t>Queda de Roma: 476</a:t>
            </a:r>
          </a:p>
        </p:txBody>
      </p:sp>
      <p:pic>
        <p:nvPicPr>
          <p:cNvPr id="5123" name="Picture 5" descr="invasões bárbaras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60638" y="1641475"/>
            <a:ext cx="4022725" cy="44434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BR" sz="2000" b="1" dirty="0" smtClean="0"/>
              <a:t>Império Romano do Oriente</a:t>
            </a:r>
            <a:br>
              <a:rPr lang="pt-BR" sz="2000" b="1" dirty="0" smtClean="0"/>
            </a:br>
            <a:r>
              <a:rPr lang="pt-BR" sz="2000" b="1" dirty="0" smtClean="0"/>
              <a:t>Séc. 6 </a:t>
            </a:r>
            <a:br>
              <a:rPr lang="pt-BR" sz="2000" b="1" dirty="0" smtClean="0"/>
            </a:br>
            <a:r>
              <a:rPr lang="pt-BR" sz="2000" b="1" dirty="0" smtClean="0"/>
              <a:t>Reconquistas de Justiniano I (527-65)</a:t>
            </a:r>
          </a:p>
        </p:txBody>
      </p:sp>
      <p:pic>
        <p:nvPicPr>
          <p:cNvPr id="6147" name="Picture 5" descr="Digitalizar000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1613" y="1600200"/>
            <a:ext cx="620077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BR" sz="2000" b="1" dirty="0" smtClean="0"/>
              <a:t>CONCÍLIO DE NICÉIA, 325</a:t>
            </a:r>
          </a:p>
        </p:txBody>
      </p:sp>
      <p:pic>
        <p:nvPicPr>
          <p:cNvPr id="7171" name="Espaço Reservado para Conteúdo 3" descr="coroapb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65388" y="1600200"/>
            <a:ext cx="421322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sz="2000" b="1" cap="all" dirty="0" smtClean="0"/>
              <a:t>COROA DE ESPINHOS</a:t>
            </a:r>
            <a:br>
              <a:rPr lang="fr-FR" sz="2000" b="1" cap="all" dirty="0" smtClean="0"/>
            </a:br>
            <a:r>
              <a:rPr lang="fr-FR" sz="2000" b="1" cap="all" dirty="0" smtClean="0"/>
              <a:t>PARIS, 1239</a:t>
            </a:r>
            <a:r>
              <a:rPr lang="fr-FR" sz="1200" cap="all" dirty="0" smtClean="0"/>
              <a:t/>
            </a:r>
            <a:br>
              <a:rPr lang="fr-FR" sz="1200" cap="all" dirty="0" smtClean="0"/>
            </a:br>
            <a:r>
              <a:rPr lang="fr-FR" sz="1200" cap="all" dirty="0"/>
              <a:t>https://www.notredamedeparis.fr/decouvrir/histoire/saint-louis-et-les-reliques-de-la-passion</a:t>
            </a:r>
            <a:r>
              <a:rPr lang="fr-FR" sz="1200" cap="all" dirty="0" smtClean="0"/>
              <a:t>/</a:t>
            </a:r>
            <a:br>
              <a:rPr lang="fr-FR" sz="1200" cap="all" dirty="0" smtClean="0"/>
            </a:br>
            <a:endParaRPr lang="pt-BR" sz="1200" dirty="0" smtClean="0"/>
          </a:p>
        </p:txBody>
      </p:sp>
      <p:pic>
        <p:nvPicPr>
          <p:cNvPr id="8195" name="Espaço Reservado para Conteúdo 3" descr="coroareliq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000" b="1" dirty="0" smtClean="0"/>
              <a:t>CONFLITOS ENTRE O IMPÉRIO ROMANO DO ORIENTE E O </a:t>
            </a:r>
            <a:r>
              <a:rPr lang="pt-BR" sz="2000" b="1" smtClean="0"/>
              <a:t>IMPÉRIO SASSÂNIDA (226-651)</a:t>
            </a:r>
            <a:r>
              <a:rPr lang="pt-BR" sz="2000" b="1" dirty="0" smtClean="0"/>
              <a:t/>
            </a:r>
            <a:br>
              <a:rPr lang="pt-BR" sz="2000" b="1" dirty="0" smtClean="0"/>
            </a:br>
            <a:r>
              <a:rPr lang="pt-BR" sz="2000" b="1" dirty="0" smtClean="0"/>
              <a:t>SÉCS. 6 E 7</a:t>
            </a:r>
            <a:endParaRPr lang="pt-BR" sz="20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0435" y="1600200"/>
            <a:ext cx="412312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000" b="1" dirty="0" smtClean="0"/>
              <a:t>IMAGEM DE JESUS COMO IMAGEM IMPERIAL ROMANA</a:t>
            </a:r>
            <a:br>
              <a:rPr lang="pt-BR" sz="2000" b="1" dirty="0" smtClean="0"/>
            </a:br>
            <a:r>
              <a:rPr lang="pt-BR" sz="2000" b="1" dirty="0" smtClean="0"/>
              <a:t>CLIPEUS/ SIGNUM</a:t>
            </a:r>
            <a:endParaRPr lang="pt-BR" sz="2000" b="1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algn="ctr"/>
            <a:endParaRPr lang="pt-BR" sz="1800" b="0" dirty="0" smtClean="0"/>
          </a:p>
          <a:p>
            <a:pPr algn="ctr"/>
            <a:endParaRPr lang="pt-BR" sz="4500" b="0" dirty="0" smtClean="0"/>
          </a:p>
          <a:p>
            <a:pPr algn="ctr"/>
            <a:r>
              <a:rPr lang="pt-BR" sz="7200" b="0" dirty="0" smtClean="0"/>
              <a:t>Marfim do Cônsul </a:t>
            </a:r>
            <a:r>
              <a:rPr lang="pt-BR" sz="7200" b="0" dirty="0" err="1" smtClean="0"/>
              <a:t>Justinus</a:t>
            </a:r>
            <a:r>
              <a:rPr lang="pt-BR" sz="7200" b="0" dirty="0" smtClean="0"/>
              <a:t>, 540</a:t>
            </a:r>
          </a:p>
          <a:p>
            <a:pPr algn="ctr"/>
            <a:r>
              <a:rPr lang="pt-BR" sz="7200" b="0" dirty="0" smtClean="0"/>
              <a:t>(detalhe)</a:t>
            </a:r>
          </a:p>
          <a:p>
            <a:pPr algn="ctr"/>
            <a:endParaRPr lang="pt-BR" sz="1800" b="0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pt-BR" sz="1800" b="0" dirty="0" smtClean="0"/>
              <a:t>Cruz do </a:t>
            </a:r>
            <a:r>
              <a:rPr lang="pt-BR" sz="1800" b="0" dirty="0" err="1" smtClean="0"/>
              <a:t>Gólgota</a:t>
            </a:r>
            <a:r>
              <a:rPr lang="pt-BR" sz="1800" b="0" dirty="0" smtClean="0"/>
              <a:t>, séc. 7</a:t>
            </a:r>
          </a:p>
          <a:p>
            <a:pPr algn="ctr"/>
            <a:r>
              <a:rPr lang="pt-BR" sz="1800" b="0" dirty="0" smtClean="0"/>
              <a:t>Igreja de Sto. </a:t>
            </a:r>
            <a:r>
              <a:rPr lang="pt-BR" sz="1800" b="0" dirty="0" err="1" smtClean="0"/>
              <a:t>Stefano</a:t>
            </a:r>
            <a:r>
              <a:rPr lang="pt-BR" sz="1800" b="0" dirty="0" smtClean="0"/>
              <a:t>, Roma</a:t>
            </a:r>
            <a:endParaRPr lang="pt-BR" sz="1800" b="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05032"/>
            <a:ext cx="4040188" cy="2690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Felipe\Downloads\Celio_-_s_Stefano_Rotondo_-_ss_Primo_e_Feliciano_104019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179" y="2174875"/>
            <a:ext cx="2963466" cy="395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400</Words>
  <Application>Microsoft Office PowerPoint</Application>
  <PresentationFormat>Apresentação na tela (4:3)</PresentationFormat>
  <Paragraphs>60</Paragraphs>
  <Slides>21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2" baseType="lpstr">
      <vt:lpstr>Tema do Office</vt:lpstr>
      <vt:lpstr>CULTURA E MEMÓRIA:  A IMAGEM ARQUETÍPICA DE CULTO NO  CRISTIANISMO  </vt:lpstr>
      <vt:lpstr>Império Romano Sécs. 3 e 4</vt:lpstr>
      <vt:lpstr>Invasões Leste-Oeste, Eurásia  Sécs. 4 a 6</vt:lpstr>
      <vt:lpstr>Invasões do Império Romano do Ocidente Sécs. 4 e 5  Queda de Roma: 476</vt:lpstr>
      <vt:lpstr>Império Romano do Oriente Séc. 6  Reconquistas de Justiniano I (527-65)</vt:lpstr>
      <vt:lpstr>CONCÍLIO DE NICÉIA, 325</vt:lpstr>
      <vt:lpstr>COROA DE ESPINHOS PARIS, 1239 https://www.notredamedeparis.fr/decouvrir/histoire/saint-louis-et-les-reliques-de-la-passion/ </vt:lpstr>
      <vt:lpstr>CONFLITOS ENTRE O IMPÉRIO ROMANO DO ORIENTE E O IMPÉRIO SASSÂNIDA (226-651) SÉCS. 6 E 7</vt:lpstr>
      <vt:lpstr>IMAGEM DE JESUS COMO IMAGEM IMPERIAL ROMANA CLIPEUS/ SIGNUM</vt:lpstr>
      <vt:lpstr>IMAGEM DE JESUS COMO MANDYLION</vt:lpstr>
      <vt:lpstr>ÍCONE MARIANO</vt:lpstr>
      <vt:lpstr>CULTO DA HODEGETRIA EM CONSTANTINOPLA SÉC. 13</vt:lpstr>
      <vt:lpstr>ÍCONE DE MARIA COMO IMPERATRIZ </vt:lpstr>
      <vt:lpstr>RETRATO DE FAYOUM</vt:lpstr>
      <vt:lpstr>ÍCONES DOS SANTOS</vt:lpstr>
      <vt:lpstr>EMERGÊNCIA DO ISLÃ NA ARÁBIA SÉC. 7 MAOMÉ (571-632)</vt:lpstr>
      <vt:lpstr>EXPANSÃO DO ISLÃ NO CALIFADO OMÍADA 661-750</vt:lpstr>
      <vt:lpstr>Slide 18</vt:lpstr>
      <vt:lpstr>Slide 19</vt:lpstr>
      <vt:lpstr>ICONOCLASMO ISLÂMICO Pavimento de igreja em Umm el-Rasas (Jordânia), original de 718 </vt:lpstr>
      <vt:lpstr>BIBLIOGRAFIA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CULTURA E MEMÓRIA:  A IMAGEM ARQUETÍPICA DE CULTO NO  CRISTIANISMO</dc:title>
  <dc:creator>Felipe</dc:creator>
  <cp:lastModifiedBy>Felipe</cp:lastModifiedBy>
  <cp:revision>36</cp:revision>
  <dcterms:created xsi:type="dcterms:W3CDTF">2021-08-18T14:46:16Z</dcterms:created>
  <dcterms:modified xsi:type="dcterms:W3CDTF">2021-08-19T20:43:19Z</dcterms:modified>
</cp:coreProperties>
</file>