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72" r:id="rId3"/>
  </p:sldMasterIdLst>
  <p:notesMasterIdLst>
    <p:notesMasterId r:id="rId37"/>
  </p:notesMasterIdLst>
  <p:handoutMasterIdLst>
    <p:handoutMasterId r:id="rId38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7" r:id="rId27"/>
    <p:sldId id="288" r:id="rId28"/>
    <p:sldId id="289" r:id="rId29"/>
    <p:sldId id="292" r:id="rId30"/>
    <p:sldId id="290" r:id="rId31"/>
    <p:sldId id="291" r:id="rId32"/>
    <p:sldId id="284" r:id="rId33"/>
    <p:sldId id="285" r:id="rId34"/>
    <p:sldId id="286" r:id="rId35"/>
    <p:sldId id="294" r:id="rId36"/>
  </p:sldIdLst>
  <p:sldSz cx="9144000" cy="6858000" type="screen4x3"/>
  <p:notesSz cx="7102475" cy="102346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Verdana" pitchFamily="32" charset="0"/>
        <a:ea typeface="Droid Sans" charset="0"/>
        <a:cs typeface="Droid Sans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Verdana" pitchFamily="32" charset="0"/>
        <a:ea typeface="Droid Sans" charset="0"/>
        <a:cs typeface="Droid Sans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Verdana" pitchFamily="32" charset="0"/>
        <a:ea typeface="Droid Sans" charset="0"/>
        <a:cs typeface="Droid Sans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Verdana" pitchFamily="32" charset="0"/>
        <a:ea typeface="Droid Sans" charset="0"/>
        <a:cs typeface="Droid Sans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Verdana" pitchFamily="32" charset="0"/>
        <a:ea typeface="Droid Sans" charset="0"/>
        <a:cs typeface="Droid San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Verdana" pitchFamily="32" charset="0"/>
        <a:ea typeface="Droid Sans" charset="0"/>
        <a:cs typeface="Droid San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Verdana" pitchFamily="32" charset="0"/>
        <a:ea typeface="Droid Sans" charset="0"/>
        <a:cs typeface="Droid San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Verdana" pitchFamily="32" charset="0"/>
        <a:ea typeface="Droid Sans" charset="0"/>
        <a:cs typeface="Droid San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Verdana" pitchFamily="32" charset="0"/>
        <a:ea typeface="Droid Sans" charset="0"/>
        <a:cs typeface="Droid Sans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cos Amaku" initials="M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46" autoAdjust="0"/>
  </p:normalViewPr>
  <p:slideViewPr>
    <p:cSldViewPr>
      <p:cViewPr>
        <p:scale>
          <a:sx n="79" d="100"/>
          <a:sy n="79" d="100"/>
        </p:scale>
        <p:origin x="-1266" y="-109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34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8-08-29T12:58:59.003" idx="1">
    <p:pos x="655360" y="0"/>
    <p:text>Para 2009: utilizar x minúsculo em vez de X maiúsculo. Substituir figuras.
</p:text>
  </p:cm>
</p:cmLst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3.wmf"/><Relationship Id="rId1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FE812CD-9279-4DB5-A1DB-E40E111771AA}" type="datetimeFigureOut">
              <a:rPr lang="pt-BR"/>
              <a:pPr>
                <a:defRPr/>
              </a:pPr>
              <a:t>23/08/2018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1F00903-F29E-47BA-8650-253B70C736C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1"/>
          <p:cNvSpPr>
            <a:spLocks noChangeArrowheads="1"/>
          </p:cNvSpPr>
          <p:nvPr/>
        </p:nvSpPr>
        <p:spPr bwMode="auto">
          <a:xfrm>
            <a:off x="0" y="0"/>
            <a:ext cx="7102475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33797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3775" y="768350"/>
            <a:ext cx="5114925" cy="383540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08025" y="4859338"/>
            <a:ext cx="5684838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 noProof="0" smtClean="0"/>
          </a:p>
        </p:txBody>
      </p:sp>
      <p:sp>
        <p:nvSpPr>
          <p:cNvPr id="33799" name="Text Box 6"/>
          <p:cNvSpPr txBox="1">
            <a:spLocks noChangeArrowheads="1"/>
          </p:cNvSpPr>
          <p:nvPr/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022725" y="9721850"/>
            <a:ext cx="3076575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Arial" charset="0"/>
                <a:ea typeface="+mn-ea"/>
                <a:cs typeface="DejaVu Sans" charset="0"/>
              </a:defRPr>
            </a:lvl1pPr>
          </a:lstStyle>
          <a:p>
            <a:pPr>
              <a:defRPr/>
            </a:pPr>
            <a:fld id="{68DE3046-B9F4-4E75-BB1B-D7AD3E5C76A3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3EF07207-A120-4978-AE27-16F0F9E82F5A}" type="slidenum">
              <a:rPr lang="en-US" altLang="pt-BR" smtClean="0"/>
              <a:pPr/>
              <a:t>1</a:t>
            </a:fld>
            <a:endParaRPr lang="en-US" altLang="pt-BR" smtClean="0"/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solidFill>
            <a:srgbClr val="FFFFFF"/>
          </a:solidFill>
          <a:ln/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859338"/>
            <a:ext cx="5686425" cy="4606925"/>
          </a:xfrm>
          <a:noFill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14FED00F-9451-414C-973A-3F1106624E3C}" type="slidenum">
              <a:rPr lang="en-US" altLang="pt-BR" smtClean="0"/>
              <a:pPr/>
              <a:t>10</a:t>
            </a:fld>
            <a:endParaRPr lang="en-US" altLang="pt-BR" smtClean="0"/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solidFill>
            <a:srgbClr val="FFFFFF"/>
          </a:solidFill>
          <a:ln/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859338"/>
            <a:ext cx="5686425" cy="4606925"/>
          </a:xfrm>
          <a:noFill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1DA5679B-C29A-4D42-83CA-246DC05B2FA5}" type="slidenum">
              <a:rPr lang="en-US" altLang="pt-BR" smtClean="0"/>
              <a:pPr/>
              <a:t>11</a:t>
            </a:fld>
            <a:endParaRPr lang="en-US" altLang="pt-BR" smtClean="0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solidFill>
            <a:srgbClr val="FFFFFF"/>
          </a:solidFill>
          <a:ln/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859338"/>
            <a:ext cx="5686425" cy="4606925"/>
          </a:xfrm>
          <a:noFill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09419FD3-6954-494E-99F7-29F2B1CC3D1C}" type="slidenum">
              <a:rPr lang="en-US" altLang="pt-BR" smtClean="0"/>
              <a:pPr/>
              <a:t>12</a:t>
            </a:fld>
            <a:endParaRPr lang="en-US" altLang="pt-BR" smtClean="0"/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solidFill>
            <a:srgbClr val="FFFFFF"/>
          </a:solidFill>
          <a:ln/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859338"/>
            <a:ext cx="5686425" cy="4606925"/>
          </a:xfrm>
          <a:noFill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5DEA9050-4458-45C1-9C99-6BFC98B4756E}" type="slidenum">
              <a:rPr lang="en-US" altLang="pt-BR" smtClean="0"/>
              <a:pPr/>
              <a:t>13</a:t>
            </a:fld>
            <a:endParaRPr lang="en-US" altLang="pt-BR" smtClean="0"/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solidFill>
            <a:srgbClr val="FFFFFF"/>
          </a:solidFill>
          <a:ln/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859338"/>
            <a:ext cx="5686425" cy="4606925"/>
          </a:xfrm>
          <a:noFill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CB77743C-8A77-4E7A-8321-26F398490EA5}" type="slidenum">
              <a:rPr lang="en-US" altLang="pt-BR" smtClean="0"/>
              <a:pPr/>
              <a:t>14</a:t>
            </a:fld>
            <a:endParaRPr lang="en-US" altLang="pt-BR" smtClean="0"/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solidFill>
            <a:srgbClr val="FFFFFF"/>
          </a:solidFill>
          <a:ln/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859338"/>
            <a:ext cx="5686425" cy="4606925"/>
          </a:xfrm>
          <a:noFill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F4251788-0B85-4823-AA41-3315A99BDBD5}" type="slidenum">
              <a:rPr lang="en-US" altLang="pt-BR" smtClean="0"/>
              <a:pPr/>
              <a:t>15</a:t>
            </a:fld>
            <a:endParaRPr lang="en-US" altLang="pt-BR" smtClean="0"/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solidFill>
            <a:srgbClr val="FFFFFF"/>
          </a:solidFill>
          <a:ln/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859338"/>
            <a:ext cx="5686425" cy="4606925"/>
          </a:xfrm>
          <a:noFill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97466E90-268B-4EA1-B728-CEE1EC42E683}" type="slidenum">
              <a:rPr lang="en-US" altLang="pt-BR" smtClean="0"/>
              <a:pPr/>
              <a:t>16</a:t>
            </a:fld>
            <a:endParaRPr lang="en-US" altLang="pt-BR" smtClean="0"/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solidFill>
            <a:srgbClr val="FFFFFF"/>
          </a:solidFill>
          <a:ln/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859338"/>
            <a:ext cx="5686425" cy="4606925"/>
          </a:xfrm>
          <a:noFill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62CCDB6F-9DCD-4815-B7C8-C1E57DA78E7E}" type="slidenum">
              <a:rPr lang="en-US" altLang="pt-BR" smtClean="0"/>
              <a:pPr/>
              <a:t>17</a:t>
            </a:fld>
            <a:endParaRPr lang="en-US" altLang="pt-BR" smtClean="0"/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solidFill>
            <a:srgbClr val="FFFFFF"/>
          </a:solidFill>
          <a:ln/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859338"/>
            <a:ext cx="5686425" cy="4606925"/>
          </a:xfrm>
          <a:noFill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02159E4D-A060-4F8D-A211-C6652BD75093}" type="slidenum">
              <a:rPr lang="en-US" altLang="pt-BR" smtClean="0"/>
              <a:pPr/>
              <a:t>18</a:t>
            </a:fld>
            <a:endParaRPr lang="en-US" altLang="pt-BR" smtClean="0"/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solidFill>
            <a:srgbClr val="FFFFFF"/>
          </a:solidFill>
          <a:ln/>
        </p:spPr>
      </p:sp>
      <p:sp>
        <p:nvSpPr>
          <p:cNvPr id="573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859338"/>
            <a:ext cx="5686425" cy="4606925"/>
          </a:xfrm>
          <a:noFill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32618F79-0CE2-4B86-8199-5916BA783C12}" type="slidenum">
              <a:rPr lang="en-US" altLang="pt-BR" smtClean="0"/>
              <a:pPr/>
              <a:t>19</a:t>
            </a:fld>
            <a:endParaRPr lang="en-US" altLang="pt-BR" smtClean="0"/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solidFill>
            <a:srgbClr val="FFFFFF"/>
          </a:solidFill>
          <a:ln/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859338"/>
            <a:ext cx="5686425" cy="4606925"/>
          </a:xfrm>
          <a:noFill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4557E2CC-C279-466C-AA4C-6F15D1927E62}" type="slidenum">
              <a:rPr lang="en-US" altLang="pt-BR" smtClean="0"/>
              <a:pPr/>
              <a:t>2</a:t>
            </a:fld>
            <a:endParaRPr lang="en-US" altLang="pt-BR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solidFill>
            <a:srgbClr val="FFFFFF"/>
          </a:solidFill>
          <a:ln/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859338"/>
            <a:ext cx="5686425" cy="4606925"/>
          </a:xfrm>
          <a:noFill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C7FE8973-8036-449F-BBC0-B4CB4D30EC25}" type="slidenum">
              <a:rPr lang="en-US" altLang="pt-BR" smtClean="0"/>
              <a:pPr/>
              <a:t>20</a:t>
            </a:fld>
            <a:endParaRPr lang="en-US" altLang="pt-BR" smtClean="0"/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6C120C6-17D4-403F-BBD0-0A1AED424D84}" type="slidenum">
              <a:rPr lang="en-US" altLang="pt-BR" sz="1200">
                <a:solidFill>
                  <a:srgbClr val="000000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20</a:t>
            </a:fld>
            <a:endParaRPr lang="en-US" altLang="pt-BR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solidFill>
            <a:srgbClr val="FFFFFF"/>
          </a:solidFill>
          <a:ln/>
        </p:spPr>
      </p:sp>
      <p:sp>
        <p:nvSpPr>
          <p:cNvPr id="59397" name="Text Box 3"/>
          <p:cNvSpPr txBox="1">
            <a:spLocks noChangeArrowheads="1"/>
          </p:cNvSpPr>
          <p:nvPr/>
        </p:nvSpPr>
        <p:spPr bwMode="auto">
          <a:xfrm>
            <a:off x="708025" y="4859338"/>
            <a:ext cx="5686425" cy="460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1200">
                <a:solidFill>
                  <a:srgbClr val="000000"/>
                </a:solidFill>
                <a:latin typeface="Arial" charset="0"/>
              </a:rPr>
              <a:t>v. p.48v Cad1EN: média=35,4 km/h  desvio=2,5km/h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CE207A6A-FDA6-40E1-8479-15BBF7B74695}" type="slidenum">
              <a:rPr lang="en-US" altLang="pt-BR" smtClean="0"/>
              <a:pPr/>
              <a:t>21</a:t>
            </a:fld>
            <a:endParaRPr lang="en-US" altLang="pt-BR" smtClean="0"/>
          </a:p>
        </p:txBody>
      </p:sp>
      <p:sp>
        <p:nvSpPr>
          <p:cNvPr id="60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solidFill>
            <a:srgbClr val="FFFFFF"/>
          </a:solidFill>
          <a:ln/>
        </p:spPr>
      </p:sp>
      <p:sp>
        <p:nvSpPr>
          <p:cNvPr id="604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859338"/>
            <a:ext cx="5686425" cy="4606925"/>
          </a:xfrm>
          <a:noFill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56977A0B-1398-40C0-8205-DF45A741E399}" type="slidenum">
              <a:rPr lang="en-US" altLang="pt-BR" smtClean="0"/>
              <a:pPr/>
              <a:t>22</a:t>
            </a:fld>
            <a:endParaRPr lang="en-US" altLang="pt-BR" smtClean="0"/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solidFill>
            <a:srgbClr val="FFFFFF"/>
          </a:solidFill>
          <a:ln/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859338"/>
            <a:ext cx="5686425" cy="4606925"/>
          </a:xfrm>
          <a:noFill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34FF2877-2D74-419D-8979-00BD27619F88}" type="slidenum">
              <a:rPr lang="en-US" altLang="pt-BR" smtClean="0"/>
              <a:pPr/>
              <a:t>23</a:t>
            </a:fld>
            <a:endParaRPr lang="en-US" altLang="pt-BR" smtClean="0"/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solidFill>
            <a:srgbClr val="FFFFFF"/>
          </a:solidFill>
          <a:ln/>
        </p:spPr>
      </p:sp>
      <p:sp>
        <p:nvSpPr>
          <p:cNvPr id="624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859338"/>
            <a:ext cx="5686425" cy="4606925"/>
          </a:xfrm>
          <a:noFill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8AB7E409-1BD7-4494-BC26-09B04865FF36}" type="slidenum">
              <a:rPr lang="en-US" altLang="pt-BR" smtClean="0"/>
              <a:pPr/>
              <a:t>30</a:t>
            </a:fld>
            <a:endParaRPr lang="en-US" altLang="pt-BR" smtClean="0"/>
          </a:p>
        </p:txBody>
      </p:sp>
      <p:sp>
        <p:nvSpPr>
          <p:cNvPr id="63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solidFill>
            <a:srgbClr val="FFFFFF"/>
          </a:solidFill>
          <a:ln/>
        </p:spPr>
      </p:sp>
      <p:sp>
        <p:nvSpPr>
          <p:cNvPr id="634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859338"/>
            <a:ext cx="5686425" cy="4606925"/>
          </a:xfrm>
          <a:noFill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CF6E2D3F-98AB-4C47-A9A5-696A824B6B83}" type="slidenum">
              <a:rPr lang="en-US" altLang="pt-BR" smtClean="0"/>
              <a:pPr/>
              <a:t>31</a:t>
            </a:fld>
            <a:endParaRPr lang="en-US" altLang="pt-BR" smtClean="0"/>
          </a:p>
        </p:txBody>
      </p:sp>
      <p:sp>
        <p:nvSpPr>
          <p:cNvPr id="64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solidFill>
            <a:srgbClr val="FFFFFF"/>
          </a:solidFill>
          <a:ln/>
        </p:spPr>
      </p:sp>
      <p:sp>
        <p:nvSpPr>
          <p:cNvPr id="645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859338"/>
            <a:ext cx="5686425" cy="4606925"/>
          </a:xfrm>
          <a:noFill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4E4440F9-33A2-4B9E-8E4B-F0906C3DE168}" type="slidenum">
              <a:rPr lang="en-US" altLang="pt-BR" smtClean="0"/>
              <a:pPr/>
              <a:t>3</a:t>
            </a:fld>
            <a:endParaRPr lang="en-US" altLang="pt-BR" smtClean="0"/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BCFE570-8B2A-4370-B9C8-5F7CCF7FCFE3}" type="slidenum">
              <a:rPr lang="en-US" altLang="pt-BR" sz="1200">
                <a:solidFill>
                  <a:srgbClr val="000000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</a:t>
            </a:fld>
            <a:endParaRPr lang="en-US" altLang="pt-BR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solidFill>
            <a:srgbClr val="FFFFFF"/>
          </a:solidFill>
          <a:ln/>
        </p:spPr>
      </p:sp>
      <p:sp>
        <p:nvSpPr>
          <p:cNvPr id="36869" name="Text Box 3"/>
          <p:cNvSpPr txBox="1">
            <a:spLocks noChangeArrowheads="1"/>
          </p:cNvSpPr>
          <p:nvPr/>
        </p:nvSpPr>
        <p:spPr bwMode="auto">
          <a:xfrm>
            <a:off x="708025" y="4859338"/>
            <a:ext cx="5686425" cy="460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1200">
                <a:solidFill>
                  <a:srgbClr val="000000"/>
                </a:solidFill>
                <a:latin typeface="Arial" charset="0"/>
              </a:rPr>
              <a:t>Histograma de idades da turma Vet78 em 2012.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996A19B2-7677-43EE-A206-480906E4061B}" type="slidenum">
              <a:rPr lang="en-US" altLang="pt-BR" smtClean="0"/>
              <a:pPr/>
              <a:t>4</a:t>
            </a:fld>
            <a:endParaRPr lang="en-US" altLang="pt-BR" smtClean="0"/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solidFill>
            <a:srgbClr val="FFFFFF"/>
          </a:solidFill>
          <a:ln/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859338"/>
            <a:ext cx="5686425" cy="4606925"/>
          </a:xfrm>
          <a:noFill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F409DE2F-467E-47F9-AB12-DF85DB69D6AD}" type="slidenum">
              <a:rPr lang="en-US" altLang="pt-BR" smtClean="0"/>
              <a:pPr/>
              <a:t>5</a:t>
            </a:fld>
            <a:endParaRPr lang="en-US" altLang="pt-BR" smtClean="0"/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solidFill>
            <a:srgbClr val="FFFFFF"/>
          </a:solidFill>
          <a:ln/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859338"/>
            <a:ext cx="5686425" cy="4606925"/>
          </a:xfrm>
          <a:noFill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C0170778-B07A-4B87-A262-9FA3A7380FCB}" type="slidenum">
              <a:rPr lang="en-US" altLang="pt-BR" smtClean="0"/>
              <a:pPr/>
              <a:t>6</a:t>
            </a:fld>
            <a:endParaRPr lang="en-US" altLang="pt-BR" smtClean="0"/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solidFill>
            <a:srgbClr val="FFFFFF"/>
          </a:solidFill>
          <a:ln/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859338"/>
            <a:ext cx="5686425" cy="4606925"/>
          </a:xfrm>
          <a:noFill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FB10C5C1-B0B2-4A37-B688-CF1E76BF882B}" type="slidenum">
              <a:rPr lang="en-US" altLang="pt-BR" smtClean="0"/>
              <a:pPr/>
              <a:t>7</a:t>
            </a:fld>
            <a:endParaRPr lang="en-US" altLang="pt-BR" smtClean="0"/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08D8AE6-28FA-4AFB-9F88-95B0281FC137}" type="slidenum">
              <a:rPr lang="en-US" altLang="pt-BR" sz="1200">
                <a:solidFill>
                  <a:srgbClr val="000000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7</a:t>
            </a:fld>
            <a:endParaRPr lang="en-US" altLang="pt-BR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solidFill>
            <a:srgbClr val="FFFFFF"/>
          </a:solidFill>
          <a:ln/>
        </p:spPr>
      </p:sp>
      <p:sp>
        <p:nvSpPr>
          <p:cNvPr id="40965" name="Text Box 3"/>
          <p:cNvSpPr txBox="1">
            <a:spLocks noChangeArrowheads="1"/>
          </p:cNvSpPr>
          <p:nvPr/>
        </p:nvSpPr>
        <p:spPr bwMode="auto">
          <a:xfrm>
            <a:off x="708025" y="4859338"/>
            <a:ext cx="5686425" cy="460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1200">
                <a:solidFill>
                  <a:srgbClr val="000000"/>
                </a:solidFill>
                <a:latin typeface="Arial" charset="0"/>
              </a:rPr>
              <a:t>Para 2009: utilizar x minúsculo em vez de X maiúsculo. Substituir figuras.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1F2B2342-E696-41F9-8AC9-DF8A7923771B}" type="slidenum">
              <a:rPr lang="en-US" altLang="pt-BR" smtClean="0"/>
              <a:pPr/>
              <a:t>8</a:t>
            </a:fld>
            <a:endParaRPr lang="en-US" altLang="pt-BR" smtClean="0"/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solidFill>
            <a:srgbClr val="FFFFFF"/>
          </a:solidFill>
          <a:ln/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859338"/>
            <a:ext cx="5686425" cy="4606925"/>
          </a:xfrm>
          <a:noFill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5910C5CB-6F12-4429-8897-74A567209D3B}" type="slidenum">
              <a:rPr lang="en-US" altLang="pt-BR" smtClean="0"/>
              <a:pPr/>
              <a:t>9</a:t>
            </a:fld>
            <a:endParaRPr lang="en-US" altLang="pt-BR" smtClean="0"/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solidFill>
            <a:srgbClr val="FFFFFF"/>
          </a:solidFill>
          <a:ln/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859338"/>
            <a:ext cx="5686425" cy="4606925"/>
          </a:xfrm>
          <a:noFill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DF91C-7CEC-437B-A0CA-90557B2A468B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C5980-B214-4A83-9882-1EF55C860BED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4825" y="301625"/>
            <a:ext cx="1827213" cy="56388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2412" cy="56388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F9188-F1FA-4490-878A-43CA1892D514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62AE3-ADAA-490B-B773-CCE712EE71FC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72A17-4D42-40A4-A1A3-FB7FFD7B19C1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C4C3B-B305-472D-94CD-C56127335DBC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79813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EEEB7-4E14-43CF-BC93-43517544634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C545D-AD5F-4A0D-A01B-95D95EC2D27C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C6FA5-83A8-4619-8A92-E1DD622EDD3F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44461-DA68-4EA6-873E-0DBD2560D32B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7AF51-0B4A-4423-9E03-9AF7EC03D987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79B40-F6E1-4063-AAB9-8513DF1F6B47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CC4A0-91DA-4CD7-9C1E-846FAA579D92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6A864-EAEC-4E48-B615-4C1F0CF951AC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4825" y="301625"/>
            <a:ext cx="1827213" cy="56388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2412" cy="56388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E1A7F-1BB1-4AFE-A1EB-50B0BFDD89C3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1F4D-D290-4455-9E98-C8EC25482F3C}" type="datetimeFigureOut">
              <a:rPr lang="pt-BR" smtClean="0"/>
              <a:pPr/>
              <a:t>23/08/2018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1705FA-1823-49D4-8896-A71E0CB5D5DD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="" xmlns:p14="http://schemas.microsoft.com/office/powerpoint/2010/main" val="42155130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1F4D-D290-4455-9E98-C8EC25482F3C}" type="datetimeFigureOut">
              <a:rPr lang="pt-BR" smtClean="0"/>
              <a:pPr/>
              <a:t>23/08/2018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1705FA-1823-49D4-8896-A71E0CB5D5DD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="" xmlns:p14="http://schemas.microsoft.com/office/powerpoint/2010/main" val="33255197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1F4D-D290-4455-9E98-C8EC25482F3C}" type="datetimeFigureOut">
              <a:rPr lang="pt-BR" smtClean="0"/>
              <a:pPr/>
              <a:t>23/08/2018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9CBBB-D468-43FB-A8AA-5A09B930098A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="" xmlns:p14="http://schemas.microsoft.com/office/powerpoint/2010/main" val="26874782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1F4D-D290-4455-9E98-C8EC25482F3C}" type="datetimeFigureOut">
              <a:rPr lang="pt-BR" smtClean="0"/>
              <a:pPr/>
              <a:t>23/08/2018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7D0AE-0630-43AE-A326-49585F6AEEB5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="" xmlns:p14="http://schemas.microsoft.com/office/powerpoint/2010/main" val="845386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6" y="1734507"/>
            <a:ext cx="3816804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864" y="1734507"/>
            <a:ext cx="3816804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1F4D-D290-4455-9E98-C8EC25482F3C}" type="datetimeFigureOut">
              <a:rPr lang="pt-BR" smtClean="0"/>
              <a:pPr/>
              <a:t>23/08/2018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10E60-DAFF-4CEC-BDDA-197EC6BDDAFE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="" xmlns:p14="http://schemas.microsoft.com/office/powerpoint/2010/main" val="1306137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1F4D-D290-4455-9E98-C8EC25482F3C}" type="datetimeFigureOut">
              <a:rPr lang="pt-BR" smtClean="0"/>
              <a:pPr/>
              <a:t>23/08/2018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1705FA-1823-49D4-8896-A71E0CB5D5DD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="" xmlns:p14="http://schemas.microsoft.com/office/powerpoint/2010/main" val="28906634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1F4D-D290-4455-9E98-C8EC25482F3C}" type="datetimeFigureOut">
              <a:rPr lang="pt-BR" smtClean="0"/>
              <a:pPr/>
              <a:t>23/08/2018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C1B81D-36D9-44F5-B277-3F2176563BA6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="" xmlns:p14="http://schemas.microsoft.com/office/powerpoint/2010/main" val="1235526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9CBBB-D468-43FB-A8AA-5A09B930098A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1F4D-D290-4455-9E98-C8EC25482F3C}" type="datetimeFigureOut">
              <a:rPr lang="pt-BR" smtClean="0"/>
              <a:pPr/>
              <a:t>23/08/2018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33601-79BD-482A-B7EC-2CC373A77DC8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="" xmlns:p14="http://schemas.microsoft.com/office/powerpoint/2010/main" val="5810365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249" y="609600"/>
            <a:ext cx="2688125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4451212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81914" y="763702"/>
            <a:ext cx="2456813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4451212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1F4D-D290-4455-9E98-C8EC25482F3C}" type="datetimeFigureOut">
              <a:rPr lang="pt-BR" smtClean="0"/>
              <a:pPr/>
              <a:t>23/08/2018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196343-F77C-4665-9A68-A5D07A2E359D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="" xmlns:p14="http://schemas.microsoft.com/office/powerpoint/2010/main" val="31082864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3" y="547807"/>
            <a:ext cx="760634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77012" y="695010"/>
            <a:ext cx="738401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1F4D-D290-4455-9E98-C8EC25482F3C}" type="datetimeFigureOut">
              <a:rPr lang="pt-BR" smtClean="0"/>
              <a:pPr/>
              <a:t>23/08/2018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1705FA-1823-49D4-8896-A71E0CB5D5DD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="" xmlns:p14="http://schemas.microsoft.com/office/powerpoint/2010/main" val="35747164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1F4D-D290-4455-9E98-C8EC25482F3C}" type="datetimeFigureOut">
              <a:rPr lang="pt-BR" smtClean="0"/>
              <a:pPr/>
              <a:t>23/08/2018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1705FA-1823-49D4-8896-A71E0CB5D5DD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="" xmlns:p14="http://schemas.microsoft.com/office/powerpoint/2010/main" val="24308558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1F4D-D290-4455-9E98-C8EC25482F3C}" type="datetimeFigureOut">
              <a:rPr lang="pt-BR" smtClean="0"/>
              <a:pPr/>
              <a:t>23/08/2018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1705FA-1823-49D4-8896-A71E0CB5D5DD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  <p:sp>
        <p:nvSpPr>
          <p:cNvPr id="11" name="TextBox 10"/>
          <p:cNvSpPr txBox="1"/>
          <p:nvPr/>
        </p:nvSpPr>
        <p:spPr>
          <a:xfrm>
            <a:off x="742950" y="88479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78537" y="29282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5349117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1F4D-D290-4455-9E98-C8EC25482F3C}" type="datetimeFigureOut">
              <a:rPr lang="pt-BR" smtClean="0"/>
              <a:pPr/>
              <a:t>23/08/2018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1705FA-1823-49D4-8896-A71E0CB5D5DD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="" xmlns:p14="http://schemas.microsoft.com/office/powerpoint/2010/main" val="37675750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1F4D-D290-4455-9E98-C8EC25482F3C}" type="datetimeFigureOut">
              <a:rPr lang="pt-BR" smtClean="0"/>
              <a:pPr/>
              <a:t>23/08/2018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1705FA-1823-49D4-8896-A71E0CB5D5DD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="" xmlns:p14="http://schemas.microsoft.com/office/powerpoint/2010/main" val="26585249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72" y="1818215"/>
            <a:ext cx="2504979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850" y="1818215"/>
            <a:ext cx="2504979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038" y="1818215"/>
            <a:ext cx="2504979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6" y="4480368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1F4D-D290-4455-9E98-C8EC25482F3C}" type="datetimeFigureOut">
              <a:rPr lang="pt-BR" smtClean="0"/>
              <a:pPr/>
              <a:t>23/08/2018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1705FA-1823-49D4-8896-A71E0CB5D5DD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="" xmlns:p14="http://schemas.microsoft.com/office/powerpoint/2010/main" val="20636542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1F4D-D290-4455-9E98-C8EC25482F3C}" type="datetimeFigureOut">
              <a:rPr lang="pt-BR" smtClean="0"/>
              <a:pPr/>
              <a:t>23/08/2018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1705FA-1823-49D4-8896-A71E0CB5D5DD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="" xmlns:p14="http://schemas.microsoft.com/office/powerpoint/2010/main" val="32492885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1F4D-D290-4455-9E98-C8EC25482F3C}" type="datetimeFigureOut">
              <a:rPr lang="pt-BR" smtClean="0"/>
              <a:pPr/>
              <a:t>23/08/2018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1705FA-1823-49D4-8896-A71E0CB5D5DD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="" xmlns:p14="http://schemas.microsoft.com/office/powerpoint/2010/main" val="4239058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79813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7D0AE-0630-43AE-A326-49585F6AEEB5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10E60-DAFF-4CEC-BDDA-197EC6BDDAFE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E96AE-BF39-4EFF-B0D6-AEEFF9DEC306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1B81D-36D9-44F5-B277-3F2176563BA6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33601-79BD-482A-B7EC-2CC373A77DC8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96343-F77C-4665-9A68-A5D07A2E359D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-3238500" y="0"/>
            <a:ext cx="11923713" cy="3808413"/>
            <a:chOff x="-2040" y="0"/>
            <a:chExt cx="7511" cy="2399"/>
          </a:xfrm>
        </p:grpSpPr>
        <p:sp>
          <p:nvSpPr>
            <p:cNvPr id="1032" name="Line 4"/>
            <p:cNvSpPr>
              <a:spLocks noChangeShapeType="1"/>
            </p:cNvSpPr>
            <p:nvPr/>
          </p:nvSpPr>
          <p:spPr bwMode="auto">
            <a:xfrm>
              <a:off x="864" y="960"/>
              <a:ext cx="4607" cy="0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2025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do título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2025" cy="4113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da estrutura de tópicos</a:t>
            </a:r>
          </a:p>
          <a:p>
            <a:pPr lvl="1"/>
            <a:r>
              <a:rPr lang="en-GB" altLang="pt-BR" smtClean="0"/>
              <a:t>2.º Nível da estrutura de tópicos</a:t>
            </a:r>
          </a:p>
          <a:p>
            <a:pPr lvl="2"/>
            <a:r>
              <a:rPr lang="en-GB" altLang="pt-BR" smtClean="0"/>
              <a:t>3.º Nível da estrutura de tópicos</a:t>
            </a:r>
          </a:p>
          <a:p>
            <a:pPr lvl="3"/>
            <a:r>
              <a:rPr lang="en-GB" altLang="pt-BR" smtClean="0"/>
              <a:t>4.º Nível da estrutura de tópicos</a:t>
            </a:r>
          </a:p>
          <a:p>
            <a:pPr lvl="4"/>
            <a:r>
              <a:rPr lang="en-GB" altLang="pt-BR" smtClean="0"/>
              <a:t>5.º Nível da estrutura de tópicos</a:t>
            </a:r>
          </a:p>
          <a:p>
            <a:pPr lvl="4"/>
            <a:r>
              <a:rPr lang="en-GB" altLang="pt-BR" smtClean="0"/>
              <a:t>6.º Nível da estrutura de tópicos</a:t>
            </a:r>
          </a:p>
          <a:p>
            <a:pPr lvl="4"/>
            <a:r>
              <a:rPr lang="en-GB" altLang="pt-BR" smtClean="0"/>
              <a:t>7.º Nível da estrutura de tópicos</a:t>
            </a:r>
          </a:p>
        </p:txBody>
      </p:sp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1030" name="Text Box 8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+mn-ea"/>
                <a:cs typeface="DejaVu Sans" charset="0"/>
              </a:defRPr>
            </a:lvl1pPr>
          </a:lstStyle>
          <a:p>
            <a:pPr>
              <a:defRPr/>
            </a:pPr>
            <a:fld id="{E61705FA-1823-49D4-8896-A71E0CB5D5DD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ea typeface="Droid Sans" charset="0"/>
          <a:cs typeface="Droid San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ea typeface="Droid Sans" charset="0"/>
          <a:cs typeface="Droid San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ea typeface="Droid Sans" charset="0"/>
          <a:cs typeface="Droid San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ea typeface="Droid Sans" charset="0"/>
          <a:cs typeface="Droid San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ea typeface="Droid Sans" charset="0"/>
          <a:cs typeface="Droid San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ea typeface="Droid Sans" charset="0"/>
          <a:cs typeface="Droid San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ea typeface="Droid Sans" charset="0"/>
          <a:cs typeface="Droid San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ea typeface="Droid Sans" charset="0"/>
          <a:cs typeface="Droid Sans" charset="0"/>
        </a:defRPr>
      </a:lvl9pPr>
    </p:titleStyle>
    <p:bodyStyle>
      <a:lvl1pPr marL="342900" indent="-342900" algn="l" defTabSz="449263" rtl="0" eaLnBrk="0" fontAlgn="base" hangingPunct="0">
        <a:spcBef>
          <a:spcPts val="7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/>
          <p:cNvGrpSpPr>
            <a:grpSpLocks/>
          </p:cNvGrpSpPr>
          <p:nvPr/>
        </p:nvGrpSpPr>
        <p:grpSpPr bwMode="auto">
          <a:xfrm>
            <a:off x="-3222625" y="304800"/>
            <a:ext cx="11907838" cy="4722813"/>
            <a:chOff x="-2030" y="192"/>
            <a:chExt cx="7501" cy="2975"/>
          </a:xfrm>
        </p:grpSpPr>
        <p:sp>
          <p:nvSpPr>
            <p:cNvPr id="2056" name="Line 2"/>
            <p:cNvSpPr>
              <a:spLocks noChangeShapeType="1"/>
            </p:cNvSpPr>
            <p:nvPr/>
          </p:nvSpPr>
          <p:spPr bwMode="auto">
            <a:xfrm>
              <a:off x="912" y="1584"/>
              <a:ext cx="4559" cy="0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2" name="AutoShape 3"/>
            <p:cNvSpPr>
              <a:spLocks noChangeArrowheads="1"/>
            </p:cNvSpPr>
            <p:nvPr/>
          </p:nvSpPr>
          <p:spPr bwMode="auto">
            <a:xfrm>
              <a:off x="-1584" y="864"/>
              <a:ext cx="2303" cy="2303"/>
            </a:xfrm>
            <a:custGeom>
              <a:avLst/>
              <a:gdLst>
                <a:gd name="T0" fmla="*/ 2 w 64000"/>
                <a:gd name="T1" fmla="*/ 0 h 64000"/>
                <a:gd name="T2" fmla="*/ 3 w 64000"/>
                <a:gd name="T3" fmla="*/ 1 h 64000"/>
                <a:gd name="T4" fmla="*/ 2 w 64000"/>
                <a:gd name="T5" fmla="*/ 3 h 64000"/>
                <a:gd name="T6" fmla="*/ 2 w 64000"/>
                <a:gd name="T7" fmla="*/ 3 h 64000"/>
                <a:gd name="T8" fmla="*/ 2 w 64000"/>
                <a:gd name="T9" fmla="*/ 3 h 64000"/>
                <a:gd name="T10" fmla="*/ 2 w 64000"/>
                <a:gd name="T11" fmla="*/ 3 h 64000"/>
                <a:gd name="T12" fmla="*/ 2 w 64000"/>
                <a:gd name="T13" fmla="*/ 0 h 64000"/>
                <a:gd name="T14" fmla="*/ 2 w 64000"/>
                <a:gd name="T15" fmla="*/ 0 h 64000"/>
                <a:gd name="T16" fmla="*/ 2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75 w 64000"/>
                <a:gd name="T28" fmla="*/ -29652 h 64000"/>
                <a:gd name="T29" fmla="*/ 44075 w 64000"/>
                <a:gd name="T30" fmla="*/ 2965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-21453" y="2368"/>
                  </a:moveTo>
                  <a:cubicBezTo>
                    <a:pt x="-9409" y="7280"/>
                    <a:pt x="-1536" y="18993"/>
                    <a:pt x="-1536" y="32000"/>
                  </a:cubicBezTo>
                  <a:cubicBezTo>
                    <a:pt x="-1536" y="-20530"/>
                    <a:pt x="-9409" y="-8817"/>
                    <a:pt x="-21453" y="-3905"/>
                  </a:cubicBezTo>
                  <a:cubicBezTo>
                    <a:pt x="-21454" y="-3905"/>
                    <a:pt x="-21454" y="-3905"/>
                    <a:pt x="-21454" y="-3905"/>
                  </a:cubicBezTo>
                  <a:lnTo>
                    <a:pt x="-21453" y="-3904"/>
                  </a:lnTo>
                  <a:lnTo>
                    <a:pt x="-21453" y="2368"/>
                  </a:lnTo>
                  <a:lnTo>
                    <a:pt x="-21454" y="2368"/>
                  </a:lnTo>
                  <a:cubicBezTo>
                    <a:pt x="-21454" y="2368"/>
                    <a:pt x="-21454" y="2368"/>
                    <a:pt x="-21453" y="2368"/>
                  </a:cubicBezTo>
                  <a:close/>
                </a:path>
              </a:pathLst>
            </a:custGeom>
            <a:solidFill>
              <a:srgbClr val="99CCCC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58" name="AutoShape 4"/>
            <p:cNvSpPr>
              <a:spLocks noChangeArrowheads="1"/>
            </p:cNvSpPr>
            <p:nvPr/>
          </p:nvSpPr>
          <p:spPr bwMode="auto">
            <a:xfrm>
              <a:off x="-2030" y="192"/>
              <a:ext cx="2543" cy="2543"/>
            </a:xfrm>
            <a:custGeom>
              <a:avLst/>
              <a:gdLst>
                <a:gd name="T0" fmla="*/ 3 w 64000"/>
                <a:gd name="T1" fmla="*/ 0 h 64000"/>
                <a:gd name="T2" fmla="*/ 4 w 64000"/>
                <a:gd name="T3" fmla="*/ 2 h 64000"/>
                <a:gd name="T4" fmla="*/ 3 w 64000"/>
                <a:gd name="T5" fmla="*/ 4 h 64000"/>
                <a:gd name="T6" fmla="*/ 3 w 64000"/>
                <a:gd name="T7" fmla="*/ 4 h 64000"/>
                <a:gd name="T8" fmla="*/ 3 w 64000"/>
                <a:gd name="T9" fmla="*/ 4 h 64000"/>
                <a:gd name="T10" fmla="*/ 3 w 64000"/>
                <a:gd name="T11" fmla="*/ 4 h 64000"/>
                <a:gd name="T12" fmla="*/ 3 w 64000"/>
                <a:gd name="T13" fmla="*/ 0 h 64000"/>
                <a:gd name="T14" fmla="*/ 3 w 64000"/>
                <a:gd name="T15" fmla="*/ 0 h 64000"/>
                <a:gd name="T16" fmla="*/ 3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89 w 64000"/>
                <a:gd name="T28" fmla="*/ -25771 h 64000"/>
                <a:gd name="T29" fmla="*/ 50989 w 64000"/>
                <a:gd name="T30" fmla="*/ 2577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-14542" y="6246"/>
                  </a:moveTo>
                  <a:cubicBezTo>
                    <a:pt x="-6364" y="12279"/>
                    <a:pt x="-1536" y="21837"/>
                    <a:pt x="-1536" y="32000"/>
                  </a:cubicBezTo>
                  <a:cubicBezTo>
                    <a:pt x="-1536" y="-23374"/>
                    <a:pt x="-6364" y="-13816"/>
                    <a:pt x="-14542" y="-7783"/>
                  </a:cubicBezTo>
                  <a:cubicBezTo>
                    <a:pt x="-14543" y="-7783"/>
                    <a:pt x="-14543" y="-7783"/>
                    <a:pt x="-14543" y="-7783"/>
                  </a:cubicBezTo>
                  <a:lnTo>
                    <a:pt x="-14542" y="-7782"/>
                  </a:lnTo>
                  <a:lnTo>
                    <a:pt x="-14542" y="6246"/>
                  </a:lnTo>
                  <a:lnTo>
                    <a:pt x="-14543" y="6246"/>
                  </a:lnTo>
                  <a:cubicBezTo>
                    <a:pt x="-14543" y="6246"/>
                    <a:pt x="-14543" y="6246"/>
                    <a:pt x="-14542" y="6246"/>
                  </a:cubicBezTo>
                  <a:close/>
                </a:path>
              </a:pathLst>
            </a:custGeom>
            <a:solidFill>
              <a:srgbClr val="006666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05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2025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do título</a:t>
            </a:r>
          </a:p>
        </p:txBody>
      </p:sp>
      <p:sp>
        <p:nvSpPr>
          <p:cNvPr id="205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2025" cy="4113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da estrutura de tópicos</a:t>
            </a:r>
          </a:p>
          <a:p>
            <a:pPr lvl="1"/>
            <a:r>
              <a:rPr lang="en-GB" altLang="pt-BR" smtClean="0"/>
              <a:t>2.º Nível da estrutura de tópicos</a:t>
            </a:r>
          </a:p>
          <a:p>
            <a:pPr lvl="2"/>
            <a:r>
              <a:rPr lang="en-GB" altLang="pt-BR" smtClean="0"/>
              <a:t>3.º Nível da estrutura de tópicos</a:t>
            </a:r>
          </a:p>
          <a:p>
            <a:pPr lvl="3"/>
            <a:r>
              <a:rPr lang="en-GB" altLang="pt-BR" smtClean="0"/>
              <a:t>4.º Nível da estrutura de tópicos</a:t>
            </a:r>
          </a:p>
          <a:p>
            <a:pPr lvl="4"/>
            <a:r>
              <a:rPr lang="en-GB" altLang="pt-BR" smtClean="0"/>
              <a:t>5.º Nível da estrutura de tópicos</a:t>
            </a:r>
          </a:p>
          <a:p>
            <a:pPr lvl="4"/>
            <a:r>
              <a:rPr lang="en-GB" altLang="pt-BR" smtClean="0"/>
              <a:t>6.º Nível da estrutura de tópicos</a:t>
            </a:r>
          </a:p>
          <a:p>
            <a:pPr lvl="4"/>
            <a:r>
              <a:rPr lang="en-GB" altLang="pt-BR" smtClean="0"/>
              <a:t>7.º Nível da estrutura de tópicos</a:t>
            </a:r>
          </a:p>
        </p:txBody>
      </p:sp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2054" name="Text Box 8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15900" algn="r"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DejaVu Sans" charset="0"/>
              </a:defRPr>
            </a:lvl1pPr>
          </a:lstStyle>
          <a:p>
            <a:pPr>
              <a:defRPr/>
            </a:pPr>
            <a:fld id="{00968B89-AE51-4520-981A-06AD9E180B2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ea typeface="Droid Sans" charset="0"/>
          <a:cs typeface="Droid San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ea typeface="Droid Sans" charset="0"/>
          <a:cs typeface="Droid San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ea typeface="Droid Sans" charset="0"/>
          <a:cs typeface="Droid San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ea typeface="Droid Sans" charset="0"/>
          <a:cs typeface="Droid San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ea typeface="Droid Sans" charset="0"/>
          <a:cs typeface="Droid San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ea typeface="Droid Sans" charset="0"/>
          <a:cs typeface="Droid San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ea typeface="Droid Sans" charset="0"/>
          <a:cs typeface="Droid San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ea typeface="Droid Sans" charset="0"/>
          <a:cs typeface="Droid Sans" charset="0"/>
        </a:defRPr>
      </a:lvl9pPr>
    </p:titleStyle>
    <p:bodyStyle>
      <a:lvl1pPr marL="342900" indent="-342900" algn="l" defTabSz="449263" rtl="0" eaLnBrk="0" fontAlgn="base" hangingPunct="0">
        <a:spcBef>
          <a:spcPts val="7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01B1F4D-D290-4455-9E98-C8EC25482F3C}" type="datetimeFigureOut">
              <a:rPr lang="pt-BR" smtClean="0"/>
              <a:pPr/>
              <a:t>23/08/2018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fld id="{E61705FA-1823-49D4-8896-A71E0CB5D5DD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="" xmlns:p14="http://schemas.microsoft.com/office/powerpoint/2010/main" val="41307721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8.bin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wmf"/><Relationship Id="rId4" Type="http://schemas.openxmlformats.org/officeDocument/2006/relationships/image" Target="../media/image3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1443038" y="985838"/>
            <a:ext cx="7239000" cy="1444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4000">
                <a:solidFill>
                  <a:srgbClr val="006666"/>
                </a:solidFill>
                <a:latin typeface="Arial" charset="0"/>
              </a:rPr>
              <a:t>Distribuições e Teorema do Limite Central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1476375" y="2708275"/>
            <a:ext cx="2735263" cy="2665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ts val="725"/>
              </a:spcBef>
              <a:buClrTx/>
              <a:buSzPct val="7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2900" dirty="0">
                <a:solidFill>
                  <a:srgbClr val="000000"/>
                </a:solidFill>
                <a:latin typeface="Arial" charset="0"/>
              </a:rPr>
              <a:t>Distribuições: Binomial, </a:t>
            </a:r>
            <a:r>
              <a:rPr lang="pt-BR" altLang="pt-BR" sz="2900" dirty="0" smtClean="0">
                <a:solidFill>
                  <a:srgbClr val="000000"/>
                </a:solidFill>
                <a:latin typeface="Arial" charset="0"/>
              </a:rPr>
              <a:t>Normal</a:t>
            </a:r>
            <a:endParaRPr lang="pt-BR" altLang="pt-BR" sz="29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3600">
                <a:solidFill>
                  <a:srgbClr val="006666"/>
                </a:solidFill>
                <a:latin typeface="Arial" charset="0"/>
              </a:rPr>
              <a:t>Distribuição binomial (n=4, p=1/2)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1773238"/>
            <a:ext cx="5899150" cy="4570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3600">
                <a:solidFill>
                  <a:srgbClr val="006666"/>
                </a:solidFill>
                <a:latin typeface="Arial" charset="0"/>
              </a:rPr>
              <a:t>Distribuição binomial</a:t>
            </a: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900113" y="1700213"/>
            <a:ext cx="3579812" cy="297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550"/>
              </a:spcBef>
              <a:buClr>
                <a:srgbClr val="006666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altLang="pt-BR" sz="2200" i="1">
                <a:solidFill>
                  <a:srgbClr val="000000"/>
                </a:solidFill>
                <a:latin typeface="Arial" charset="0"/>
              </a:rPr>
              <a:t>n</a:t>
            </a:r>
            <a:r>
              <a:rPr lang="pt-BR" altLang="pt-BR" sz="2200">
                <a:solidFill>
                  <a:srgbClr val="000000"/>
                </a:solidFill>
                <a:latin typeface="Arial" charset="0"/>
              </a:rPr>
              <a:t>: número de observações</a:t>
            </a:r>
          </a:p>
          <a:p>
            <a:pPr marL="341313" indent="-341313">
              <a:spcBef>
                <a:spcPts val="550"/>
              </a:spcBef>
              <a:buClr>
                <a:srgbClr val="006666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altLang="pt-BR" sz="2200" i="1">
                <a:solidFill>
                  <a:srgbClr val="000000"/>
                </a:solidFill>
                <a:latin typeface="Arial" charset="0"/>
              </a:rPr>
              <a:t>x</a:t>
            </a:r>
            <a:r>
              <a:rPr lang="pt-BR" altLang="pt-BR" sz="2200">
                <a:solidFill>
                  <a:srgbClr val="000000"/>
                </a:solidFill>
                <a:latin typeface="Arial" charset="0"/>
              </a:rPr>
              <a:t>: número de eventos de um certo tipo (“sucesso”)</a:t>
            </a:r>
          </a:p>
          <a:p>
            <a:pPr marL="341313" indent="-341313">
              <a:spcBef>
                <a:spcPts val="550"/>
              </a:spcBef>
              <a:buClr>
                <a:srgbClr val="006666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altLang="pt-BR" sz="2200" i="1">
                <a:solidFill>
                  <a:srgbClr val="000000"/>
                </a:solidFill>
                <a:latin typeface="Arial" charset="0"/>
              </a:rPr>
              <a:t>p</a:t>
            </a:r>
            <a:r>
              <a:rPr lang="pt-BR" altLang="pt-BR" sz="2200">
                <a:solidFill>
                  <a:srgbClr val="000000"/>
                </a:solidFill>
                <a:latin typeface="Arial" charset="0"/>
              </a:rPr>
              <a:t>: probabilidade de ocorrência do evento que nos interessa</a:t>
            </a:r>
          </a:p>
        </p:txBody>
      </p:sp>
      <p:graphicFrame>
        <p:nvGraphicFramePr>
          <p:cNvPr id="13316" name="Object 3"/>
          <p:cNvGraphicFramePr>
            <a:graphicFrameLocks noChangeAspect="1"/>
          </p:cNvGraphicFramePr>
          <p:nvPr/>
        </p:nvGraphicFramePr>
        <p:xfrm>
          <a:off x="5008563" y="1700213"/>
          <a:ext cx="3314700" cy="1371600"/>
        </p:xfrm>
        <a:graphic>
          <a:graphicData uri="http://schemas.openxmlformats.org/presentationml/2006/ole">
            <p:oleObj spid="_x0000_s13316" r:id="rId4" imgW="510515" imgH="474883" progId="">
              <p:embed/>
            </p:oleObj>
          </a:graphicData>
        </a:graphic>
      </p:graphicFrame>
      <p:graphicFrame>
        <p:nvGraphicFramePr>
          <p:cNvPr id="13317" name="Object 4"/>
          <p:cNvGraphicFramePr>
            <a:graphicFrameLocks noChangeAspect="1"/>
          </p:cNvGraphicFramePr>
          <p:nvPr/>
        </p:nvGraphicFramePr>
        <p:xfrm>
          <a:off x="5219700" y="3213100"/>
          <a:ext cx="2971800" cy="1371600"/>
        </p:xfrm>
        <a:graphic>
          <a:graphicData uri="http://schemas.openxmlformats.org/presentationml/2006/ole">
            <p:oleObj spid="_x0000_s13317" r:id="rId5" imgW="515256" imgH="479293" progId="">
              <p:embed/>
            </p:oleObj>
          </a:graphicData>
        </a:graphic>
      </p:graphicFrame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2124075" y="5084763"/>
            <a:ext cx="3579813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spcBef>
                <a:spcPts val="700"/>
              </a:spcBef>
              <a:buClr>
                <a:srgbClr val="006666"/>
              </a:buClr>
              <a:buSzPct val="70000"/>
              <a:buFont typeface="Wingdings" charset="2"/>
              <a:buChar char="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pt-BR" altLang="pt-BR" sz="2800">
                <a:solidFill>
                  <a:srgbClr val="000000"/>
                </a:solidFill>
                <a:latin typeface="Arial" charset="0"/>
              </a:rPr>
              <a:t>média:</a:t>
            </a:r>
          </a:p>
        </p:txBody>
      </p:sp>
      <p:sp>
        <p:nvSpPr>
          <p:cNvPr id="13319" name="Rectangle 6"/>
          <p:cNvSpPr>
            <a:spLocks noChangeArrowheads="1"/>
          </p:cNvSpPr>
          <p:nvPr/>
        </p:nvSpPr>
        <p:spPr bwMode="auto">
          <a:xfrm>
            <a:off x="2124075" y="5805488"/>
            <a:ext cx="3579813" cy="449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006666"/>
              </a:buClr>
              <a:buSzPct val="70000"/>
              <a:buFont typeface="Wingdings" charset="2"/>
              <a:buChar char="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pt-BR" altLang="pt-BR" sz="2800">
                <a:solidFill>
                  <a:srgbClr val="000000"/>
                </a:solidFill>
                <a:latin typeface="Arial" charset="0"/>
              </a:rPr>
              <a:t>variância:</a:t>
            </a:r>
          </a:p>
        </p:txBody>
      </p:sp>
      <p:graphicFrame>
        <p:nvGraphicFramePr>
          <p:cNvPr id="13320" name="Object 7"/>
          <p:cNvGraphicFramePr>
            <a:graphicFrameLocks noChangeAspect="1"/>
          </p:cNvGraphicFramePr>
          <p:nvPr/>
        </p:nvGraphicFramePr>
        <p:xfrm>
          <a:off x="4140200" y="5157788"/>
          <a:ext cx="1528763" cy="496887"/>
        </p:xfrm>
        <a:graphic>
          <a:graphicData uri="http://schemas.openxmlformats.org/presentationml/2006/ole">
            <p:oleObj spid="_x0000_s13320" r:id="rId6" imgW="510237" imgH="171397" progId="">
              <p:embed/>
            </p:oleObj>
          </a:graphicData>
        </a:graphic>
      </p:graphicFrame>
      <p:graphicFrame>
        <p:nvGraphicFramePr>
          <p:cNvPr id="13321" name="Object 8"/>
          <p:cNvGraphicFramePr>
            <a:graphicFrameLocks noChangeAspect="1"/>
          </p:cNvGraphicFramePr>
          <p:nvPr/>
        </p:nvGraphicFramePr>
        <p:xfrm>
          <a:off x="4284663" y="5661025"/>
          <a:ext cx="2011362" cy="682625"/>
        </p:xfrm>
        <a:graphic>
          <a:graphicData uri="http://schemas.openxmlformats.org/presentationml/2006/ole">
            <p:oleObj spid="_x0000_s13321" r:id="rId7" imgW="494506" imgH="229996" progId="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3200">
                <a:solidFill>
                  <a:srgbClr val="006666"/>
                </a:solidFill>
                <a:latin typeface="Arial" charset="0"/>
              </a:rPr>
              <a:t>Distribuição Normal (ou Gaussiana)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1700213"/>
            <a:ext cx="4837113" cy="2468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3644900"/>
            <a:ext cx="3073400" cy="2959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1258888" y="4365625"/>
            <a:ext cx="4176712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b="1">
                <a:solidFill>
                  <a:srgbClr val="000000"/>
                </a:solidFill>
                <a:latin typeface="Arial" charset="0"/>
              </a:rPr>
              <a:t>Nota de 10 marcos alemães</a:t>
            </a:r>
          </a:p>
        </p:txBody>
      </p:sp>
      <p:graphicFrame>
        <p:nvGraphicFramePr>
          <p:cNvPr id="19462" name="Object 5"/>
          <p:cNvGraphicFramePr>
            <a:graphicFrameLocks noChangeAspect="1"/>
          </p:cNvGraphicFramePr>
          <p:nvPr/>
        </p:nvGraphicFramePr>
        <p:xfrm>
          <a:off x="1619250" y="5160963"/>
          <a:ext cx="2971800" cy="1008062"/>
        </p:xfrm>
        <a:graphic>
          <a:graphicData uri="http://schemas.openxmlformats.org/presentationml/2006/ole">
            <p:oleObj spid="_x0000_s19462" r:id="rId6" imgW="500570" imgH="500570" progId="">
              <p:embed/>
            </p:oleObj>
          </a:graphicData>
        </a:graphic>
      </p:graphicFrame>
      <p:sp>
        <p:nvSpPr>
          <p:cNvPr id="19463" name="Text Box 6"/>
          <p:cNvSpPr txBox="1">
            <a:spLocks noChangeArrowheads="1"/>
          </p:cNvSpPr>
          <p:nvPr/>
        </p:nvSpPr>
        <p:spPr bwMode="auto">
          <a:xfrm>
            <a:off x="5940425" y="1844675"/>
            <a:ext cx="2735263" cy="917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>
                <a:solidFill>
                  <a:srgbClr val="000000"/>
                </a:solidFill>
                <a:latin typeface="Arial" charset="0"/>
              </a:rPr>
              <a:t>Em homenagem a C. F. Gauss, matemático alemão do séc. XVIII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3600">
                <a:solidFill>
                  <a:srgbClr val="006666"/>
                </a:solidFill>
                <a:latin typeface="Arial" charset="0"/>
              </a:rPr>
              <a:t>fdp Normal ou Gaussiana</a:t>
            </a: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725"/>
              </a:spcBef>
              <a:buClr>
                <a:srgbClr val="006666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altLang="pt-BR" sz="2900">
                <a:solidFill>
                  <a:srgbClr val="000000"/>
                </a:solidFill>
                <a:latin typeface="Arial" charset="0"/>
              </a:rPr>
              <a:t>“ função de variável contínua que parece ajustar muitas das funções densidade de probabilidade observadas (...) também em situações e objetos do dia-a-dia, tais como o tamanho de pregos fabricados por uma máquina ou a massa de pães que, presumivelmente, seriam sempre iguais” (Helene e Vanin)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3600">
                <a:solidFill>
                  <a:srgbClr val="006666"/>
                </a:solidFill>
                <a:latin typeface="Arial" charset="0"/>
              </a:rPr>
              <a:t>Características da Normal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roid Sans" charset="0"/>
                <a:cs typeface="Droid Sans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roid Sans" charset="0"/>
                <a:cs typeface="Droid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roid Sans" charset="0"/>
                <a:cs typeface="Droid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roid Sans" charset="0"/>
                <a:cs typeface="Droid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roid Sans" charset="0"/>
                <a:cs typeface="Droid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roid Sans" charset="0"/>
                <a:cs typeface="Droid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roid Sans" charset="0"/>
                <a:cs typeface="Droid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roid Sans" charset="0"/>
                <a:cs typeface="Droid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roid Sans" charset="0"/>
                <a:cs typeface="Droid Sans" charset="0"/>
              </a:defRPr>
            </a:lvl9pPr>
          </a:lstStyle>
          <a:p>
            <a:pPr>
              <a:spcBef>
                <a:spcPts val="725"/>
              </a:spcBef>
              <a:buClr>
                <a:srgbClr val="006666"/>
              </a:buClr>
              <a:buSzPct val="70000"/>
              <a:buFont typeface="Wingdings" charset="2"/>
              <a:buChar char=""/>
              <a:defRPr/>
            </a:pPr>
            <a:r>
              <a:rPr lang="pt-BR" altLang="pt-BR" sz="2900" smtClean="0">
                <a:latin typeface="Arial" charset="0"/>
              </a:rPr>
              <a:t>descrita por 2 parâmetros: </a:t>
            </a:r>
          </a:p>
          <a:p>
            <a:pPr lvl="1">
              <a:spcBef>
                <a:spcPts val="625"/>
              </a:spcBef>
              <a:buClr>
                <a:srgbClr val="99CCCC"/>
              </a:buClr>
              <a:buSzPct val="70000"/>
              <a:buFont typeface="Wingdings" charset="2"/>
              <a:buChar char=""/>
              <a:defRPr/>
            </a:pPr>
            <a:r>
              <a:rPr lang="pt-BR" altLang="pt-BR" sz="2500" smtClean="0">
                <a:latin typeface="Arial" charset="0"/>
              </a:rPr>
              <a:t>média </a:t>
            </a:r>
            <a:r>
              <a:rPr lang="pt-BR" altLang="pt-BR" sz="2500" smtClean="0">
                <a:latin typeface="Symbol" pitchFamily="16" charset="2"/>
                <a:ea typeface="Symbol" pitchFamily="16" charset="2"/>
                <a:cs typeface="Symbol" pitchFamily="16" charset="2"/>
              </a:rPr>
              <a:t></a:t>
            </a:r>
            <a:r>
              <a:rPr lang="pt-BR" altLang="pt-BR" sz="2500" smtClean="0">
                <a:latin typeface="Arial" charset="0"/>
              </a:rPr>
              <a:t>, desvio padrão </a:t>
            </a:r>
            <a:r>
              <a:rPr lang="pt-BR" altLang="pt-BR" sz="2500" smtClean="0">
                <a:latin typeface="Symbol" pitchFamily="16" charset="2"/>
                <a:ea typeface="Symbol" pitchFamily="16" charset="2"/>
                <a:cs typeface="Symbol" pitchFamily="16" charset="2"/>
              </a:rPr>
              <a:t></a:t>
            </a:r>
          </a:p>
          <a:p>
            <a:pPr>
              <a:spcBef>
                <a:spcPts val="725"/>
              </a:spcBef>
              <a:buClr>
                <a:srgbClr val="006666"/>
              </a:buClr>
              <a:buSzPct val="70000"/>
              <a:buFont typeface="Wingdings" charset="2"/>
              <a:buChar char=""/>
              <a:defRPr/>
            </a:pPr>
            <a:r>
              <a:rPr lang="pt-BR" altLang="pt-BR" sz="2900" smtClean="0">
                <a:latin typeface="Arial" charset="0"/>
              </a:rPr>
              <a:t>unimodal</a:t>
            </a:r>
          </a:p>
          <a:p>
            <a:pPr>
              <a:spcBef>
                <a:spcPts val="725"/>
              </a:spcBef>
              <a:buClr>
                <a:srgbClr val="006666"/>
              </a:buClr>
              <a:buSzPct val="70000"/>
              <a:buFont typeface="Wingdings" charset="2"/>
              <a:buChar char=""/>
              <a:defRPr/>
            </a:pPr>
            <a:r>
              <a:rPr lang="pt-BR" altLang="pt-BR" sz="2900" smtClean="0">
                <a:latin typeface="Arial" charset="0"/>
              </a:rPr>
              <a:t>simétrica em torno da média</a:t>
            </a:r>
          </a:p>
          <a:p>
            <a:pPr marL="342900">
              <a:spcBef>
                <a:spcPts val="725"/>
              </a:spcBef>
              <a:buClrTx/>
              <a:buSzPct val="70000"/>
              <a:buFontTx/>
              <a:buNone/>
              <a:defRPr/>
            </a:pPr>
            <a:r>
              <a:rPr lang="pt-BR" altLang="pt-BR" sz="2900" smtClean="0">
                <a:latin typeface="Arial" charset="0"/>
              </a:rPr>
              <a:t>  ( “forma de sino” )</a:t>
            </a:r>
          </a:p>
          <a:p>
            <a:pPr>
              <a:spcBef>
                <a:spcPts val="725"/>
              </a:spcBef>
              <a:buClr>
                <a:srgbClr val="006666"/>
              </a:buClr>
              <a:buSzPct val="70000"/>
              <a:buFont typeface="Wingdings" charset="2"/>
              <a:buChar char=""/>
              <a:defRPr/>
            </a:pPr>
            <a:r>
              <a:rPr lang="pt-BR" altLang="pt-BR" sz="2900" smtClean="0">
                <a:latin typeface="Arial" charset="0"/>
              </a:rPr>
              <a:t>média = mediana = moda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3200">
                <a:solidFill>
                  <a:srgbClr val="006666"/>
                </a:solidFill>
                <a:latin typeface="Arial" charset="0"/>
              </a:rPr>
              <a:t>Aproximação da binomial pela Normal</a:t>
            </a: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1370013" y="1827213"/>
            <a:ext cx="4138612" cy="2249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625"/>
              </a:spcBef>
              <a:buClr>
                <a:srgbClr val="006666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altLang="pt-BR" sz="2500">
                <a:solidFill>
                  <a:srgbClr val="000000"/>
                </a:solidFill>
                <a:latin typeface="Arial" charset="0"/>
              </a:rPr>
              <a:t>A distribuição binomial se aproxima de uma distribuição Normal quando...</a:t>
            </a:r>
          </a:p>
        </p:txBody>
      </p:sp>
      <p:graphicFrame>
        <p:nvGraphicFramePr>
          <p:cNvPr id="22532" name="Object 3"/>
          <p:cNvGraphicFramePr>
            <a:graphicFrameLocks noChangeAspect="1"/>
          </p:cNvGraphicFramePr>
          <p:nvPr/>
        </p:nvGraphicFramePr>
        <p:xfrm>
          <a:off x="1116013" y="4005263"/>
          <a:ext cx="7013575" cy="1954212"/>
        </p:xfrm>
        <a:graphic>
          <a:graphicData uri="http://schemas.openxmlformats.org/presentationml/2006/ole">
            <p:oleObj spid="_x0000_s22532" r:id="rId4" imgW="498265" imgH="498265" progId="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3600">
                <a:solidFill>
                  <a:srgbClr val="006666"/>
                </a:solidFill>
                <a:latin typeface="Arial" charset="0"/>
              </a:rPr>
              <a:t>Distribuição Normal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1628775"/>
            <a:ext cx="2749550" cy="4803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2133600"/>
            <a:ext cx="4275137" cy="3789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3200">
                <a:solidFill>
                  <a:srgbClr val="006666"/>
                </a:solidFill>
                <a:latin typeface="Arial" charset="0"/>
              </a:rPr>
              <a:t>Distribuição Normal Padrão (ou Reduzida)</a:t>
            </a: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1692275" y="2060575"/>
            <a:ext cx="6586538" cy="738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625"/>
              </a:spcBef>
              <a:buClr>
                <a:srgbClr val="006666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altLang="pt-BR" sz="2500">
                <a:solidFill>
                  <a:srgbClr val="000000"/>
                </a:solidFill>
                <a:latin typeface="Arial" charset="0"/>
              </a:rPr>
              <a:t>média=0 e desvio padrão=1</a:t>
            </a:r>
          </a:p>
        </p:txBody>
      </p:sp>
      <p:graphicFrame>
        <p:nvGraphicFramePr>
          <p:cNvPr id="24580" name="Object 3"/>
          <p:cNvGraphicFramePr>
            <a:graphicFrameLocks noChangeAspect="1"/>
          </p:cNvGraphicFramePr>
          <p:nvPr/>
        </p:nvGraphicFramePr>
        <p:xfrm>
          <a:off x="2987675" y="2924175"/>
          <a:ext cx="3656013" cy="3275013"/>
        </p:xfrm>
        <a:graphic>
          <a:graphicData uri="http://schemas.openxmlformats.org/presentationml/2006/ole">
            <p:oleObj spid="_x0000_s24580" r:id="rId4" imgW="457193" imgH="457193" progId="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3600">
                <a:solidFill>
                  <a:srgbClr val="006666"/>
                </a:solidFill>
                <a:latin typeface="Arial" charset="0"/>
              </a:rPr>
              <a:t>Intervalos de confiança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1628775"/>
            <a:ext cx="5113337" cy="4822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aphicFrame>
        <p:nvGraphicFramePr>
          <p:cNvPr id="25604" name="Object 3"/>
          <p:cNvGraphicFramePr>
            <a:graphicFrameLocks noChangeAspect="1"/>
          </p:cNvGraphicFramePr>
          <p:nvPr/>
        </p:nvGraphicFramePr>
        <p:xfrm>
          <a:off x="5414963" y="5805488"/>
          <a:ext cx="3479800" cy="668337"/>
        </p:xfrm>
        <a:graphic>
          <a:graphicData uri="http://schemas.openxmlformats.org/presentationml/2006/ole">
            <p:oleObj spid="_x0000_s25604" r:id="rId5" imgW="474362" imgH="416744" progId="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3600">
                <a:solidFill>
                  <a:srgbClr val="006666"/>
                </a:solidFill>
                <a:latin typeface="Arial" charset="0"/>
              </a:rPr>
              <a:t>Distribuição Normal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2781300"/>
            <a:ext cx="3732212" cy="2493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4175" y="1870075"/>
            <a:ext cx="2857500" cy="1895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1788" y="3998913"/>
            <a:ext cx="2962275" cy="190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3600">
                <a:solidFill>
                  <a:srgbClr val="006666"/>
                </a:solidFill>
                <a:latin typeface="Arial" charset="0"/>
              </a:rPr>
              <a:t>Roteiro</a:t>
            </a: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725"/>
              </a:spcBef>
              <a:buClr>
                <a:srgbClr val="006666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altLang="pt-BR" sz="2900" dirty="0">
                <a:solidFill>
                  <a:srgbClr val="000000"/>
                </a:solidFill>
                <a:latin typeface="Arial" charset="0"/>
              </a:rPr>
              <a:t>Distribuição empírica de </a:t>
            </a:r>
            <a:r>
              <a:rPr lang="pt-BR" altLang="pt-BR" sz="2900" dirty="0" err="1">
                <a:solidFill>
                  <a:srgbClr val="000000"/>
                </a:solidFill>
                <a:latin typeface="Arial" charset="0"/>
              </a:rPr>
              <a:t>freqüência</a:t>
            </a:r>
            <a:endParaRPr lang="pt-BR" altLang="pt-BR" sz="2900" dirty="0">
              <a:solidFill>
                <a:srgbClr val="000000"/>
              </a:solidFill>
              <a:latin typeface="Arial" charset="0"/>
            </a:endParaRPr>
          </a:p>
          <a:p>
            <a:pPr marL="341313" indent="-341313">
              <a:spcBef>
                <a:spcPts val="725"/>
              </a:spcBef>
              <a:buClr>
                <a:srgbClr val="006666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altLang="pt-BR" sz="2900" dirty="0">
                <a:solidFill>
                  <a:srgbClr val="000000"/>
                </a:solidFill>
                <a:latin typeface="Arial" charset="0"/>
              </a:rPr>
              <a:t>Distribuição binomial</a:t>
            </a:r>
          </a:p>
          <a:p>
            <a:pPr marL="341313" indent="-341313">
              <a:spcBef>
                <a:spcPts val="725"/>
              </a:spcBef>
              <a:buClr>
                <a:srgbClr val="006666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altLang="pt-BR" sz="2900" dirty="0" smtClean="0">
                <a:solidFill>
                  <a:srgbClr val="000000"/>
                </a:solidFill>
                <a:latin typeface="Arial" charset="0"/>
              </a:rPr>
              <a:t>Distribuição </a:t>
            </a:r>
            <a:r>
              <a:rPr lang="pt-BR" altLang="pt-BR" sz="2900" dirty="0">
                <a:solidFill>
                  <a:srgbClr val="000000"/>
                </a:solidFill>
                <a:latin typeface="Arial" charset="0"/>
              </a:rPr>
              <a:t>Normal</a:t>
            </a:r>
          </a:p>
          <a:p>
            <a:pPr marL="341313" indent="-341313">
              <a:spcBef>
                <a:spcPts val="725"/>
              </a:spcBef>
              <a:buClr>
                <a:srgbClr val="006666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altLang="pt-BR" sz="2900" dirty="0">
                <a:solidFill>
                  <a:srgbClr val="000000"/>
                </a:solidFill>
                <a:latin typeface="Arial" charset="0"/>
              </a:rPr>
              <a:t>Teorema do Limite Central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1331913" y="476250"/>
            <a:ext cx="2122487" cy="750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3600">
                <a:solidFill>
                  <a:srgbClr val="006666"/>
                </a:solidFill>
                <a:latin typeface="Arial" charset="0"/>
              </a:rPr>
              <a:t>Exemplo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573463"/>
            <a:ext cx="4033838" cy="2767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00438"/>
            <a:ext cx="4170363" cy="286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692150"/>
            <a:ext cx="4056062" cy="2782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7654" name="Text Box 5"/>
          <p:cNvSpPr txBox="1">
            <a:spLocks noChangeArrowheads="1"/>
          </p:cNvSpPr>
          <p:nvPr/>
        </p:nvSpPr>
        <p:spPr bwMode="auto">
          <a:xfrm>
            <a:off x="611188" y="1628775"/>
            <a:ext cx="3960812" cy="119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b="1">
                <a:solidFill>
                  <a:srgbClr val="000000"/>
                </a:solidFill>
                <a:latin typeface="Arial" charset="0"/>
              </a:rPr>
              <a:t>Distribuição de velocidades do Papa-Léguas, em N=10, 50 ou 1000 corridas. Dados gerados supondo distribuição Normal.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3600">
                <a:solidFill>
                  <a:srgbClr val="006666"/>
                </a:solidFill>
                <a:latin typeface="Arial" charset="0"/>
              </a:rPr>
              <a:t>Distribuição Normal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2636838"/>
            <a:ext cx="3536950" cy="2871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aphicFrame>
        <p:nvGraphicFramePr>
          <p:cNvPr id="28676" name="Object 3"/>
          <p:cNvGraphicFramePr>
            <a:graphicFrameLocks noChangeAspect="1"/>
          </p:cNvGraphicFramePr>
          <p:nvPr/>
        </p:nvGraphicFramePr>
        <p:xfrm>
          <a:off x="900113" y="4581525"/>
          <a:ext cx="3533775" cy="1220788"/>
        </p:xfrm>
        <a:graphic>
          <a:graphicData uri="http://schemas.openxmlformats.org/presentationml/2006/ole">
            <p:oleObj spid="_x0000_s28676" r:id="rId5" imgW="487633" imgH="487633" progId="">
              <p:embed/>
            </p:oleObj>
          </a:graphicData>
        </a:graphic>
      </p:graphicFrame>
      <p:graphicFrame>
        <p:nvGraphicFramePr>
          <p:cNvPr id="28677" name="Object 4"/>
          <p:cNvGraphicFramePr>
            <a:graphicFrameLocks noChangeAspect="1"/>
          </p:cNvGraphicFramePr>
          <p:nvPr/>
        </p:nvGraphicFramePr>
        <p:xfrm>
          <a:off x="1763713" y="3068638"/>
          <a:ext cx="2536825" cy="1319212"/>
        </p:xfrm>
        <a:graphic>
          <a:graphicData uri="http://schemas.openxmlformats.org/presentationml/2006/ole">
            <p:oleObj spid="_x0000_s28677" r:id="rId6" imgW="468656" imgH="468656" progId="">
              <p:embed/>
            </p:oleObj>
          </a:graphicData>
        </a:graphic>
      </p:graphicFrame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900113" y="1628775"/>
            <a:ext cx="4392612" cy="1333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>
                <a:solidFill>
                  <a:srgbClr val="000000"/>
                </a:solidFill>
                <a:latin typeface="Arial" charset="0"/>
              </a:rPr>
              <a:t>Qual a probabilidade de um indivíduo apresentar nível de colesterol com valor entre 200 e 225mg/100ml? </a:t>
            </a:r>
          </a:p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>
                <a:solidFill>
                  <a:srgbClr val="000000"/>
                </a:solidFill>
                <a:latin typeface="Arial" charset="0"/>
              </a:rPr>
              <a:t>x: nível de colesterol no plasma</a:t>
            </a:r>
          </a:p>
        </p:txBody>
      </p:sp>
      <p:graphicFrame>
        <p:nvGraphicFramePr>
          <p:cNvPr id="28679" name="Object 6"/>
          <p:cNvGraphicFramePr>
            <a:graphicFrameLocks noChangeAspect="1"/>
          </p:cNvGraphicFramePr>
          <p:nvPr/>
        </p:nvGraphicFramePr>
        <p:xfrm>
          <a:off x="1562100" y="6092825"/>
          <a:ext cx="6065838" cy="363538"/>
        </p:xfrm>
        <a:graphic>
          <a:graphicData uri="http://schemas.openxmlformats.org/presentationml/2006/ole">
            <p:oleObj spid="_x0000_s28679" r:id="rId7" imgW="485618" imgH="200771" progId="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3600">
                <a:solidFill>
                  <a:srgbClr val="006666"/>
                </a:solidFill>
                <a:latin typeface="Arial" charset="0"/>
              </a:rPr>
              <a:t>Distribuição Normal</a:t>
            </a:r>
          </a:p>
        </p:txBody>
      </p:sp>
      <p:graphicFrame>
        <p:nvGraphicFramePr>
          <p:cNvPr id="29699" name="Object 2"/>
          <p:cNvGraphicFramePr>
            <a:graphicFrameLocks noChangeAspect="1"/>
          </p:cNvGraphicFramePr>
          <p:nvPr/>
        </p:nvGraphicFramePr>
        <p:xfrm>
          <a:off x="900113" y="4581525"/>
          <a:ext cx="3533775" cy="1220788"/>
        </p:xfrm>
        <a:graphic>
          <a:graphicData uri="http://schemas.openxmlformats.org/presentationml/2006/ole">
            <p:oleObj spid="_x0000_s29699" r:id="rId4" imgW="487633" imgH="487633" progId="">
              <p:embed/>
            </p:oleObj>
          </a:graphicData>
        </a:graphic>
      </p:graphicFrame>
      <p:graphicFrame>
        <p:nvGraphicFramePr>
          <p:cNvPr id="29700" name="Object 3"/>
          <p:cNvGraphicFramePr>
            <a:graphicFrameLocks noChangeAspect="1"/>
          </p:cNvGraphicFramePr>
          <p:nvPr/>
        </p:nvGraphicFramePr>
        <p:xfrm>
          <a:off x="1692275" y="3048000"/>
          <a:ext cx="2533650" cy="1317625"/>
        </p:xfrm>
        <a:graphic>
          <a:graphicData uri="http://schemas.openxmlformats.org/presentationml/2006/ole">
            <p:oleObj spid="_x0000_s29700" r:id="rId5" imgW="468656" imgH="468656" progId="">
              <p:embed/>
            </p:oleObj>
          </a:graphicData>
        </a:graphic>
      </p:graphicFrame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900113" y="1628775"/>
            <a:ext cx="4392612" cy="1333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>
                <a:solidFill>
                  <a:srgbClr val="000000"/>
                </a:solidFill>
                <a:latin typeface="Arial" charset="0"/>
              </a:rPr>
              <a:t>Qual a probabilidade de um indivíduo apresentar nível de colesterol superior a 225mg/100ml? </a:t>
            </a:r>
          </a:p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>
                <a:solidFill>
                  <a:srgbClr val="000000"/>
                </a:solidFill>
                <a:latin typeface="Arial" charset="0"/>
              </a:rPr>
              <a:t>x: nível de colesterol no plasma</a:t>
            </a:r>
          </a:p>
        </p:txBody>
      </p:sp>
      <p:graphicFrame>
        <p:nvGraphicFramePr>
          <p:cNvPr id="29702" name="Object 5"/>
          <p:cNvGraphicFramePr>
            <a:graphicFrameLocks noChangeAspect="1"/>
          </p:cNvGraphicFramePr>
          <p:nvPr/>
        </p:nvGraphicFramePr>
        <p:xfrm>
          <a:off x="2408238" y="6092825"/>
          <a:ext cx="4953000" cy="363538"/>
        </p:xfrm>
        <a:graphic>
          <a:graphicData uri="http://schemas.openxmlformats.org/presentationml/2006/ole">
            <p:oleObj spid="_x0000_s29702" r:id="rId6" imgW="498414" imgH="206061" progId="">
              <p:embed/>
            </p:oleObj>
          </a:graphicData>
        </a:graphic>
      </p:graphicFrame>
      <p:pic>
        <p:nvPicPr>
          <p:cNvPr id="29703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825" y="2492375"/>
            <a:ext cx="3829050" cy="2962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3600">
                <a:solidFill>
                  <a:srgbClr val="006666"/>
                </a:solidFill>
                <a:latin typeface="Arial" charset="0"/>
              </a:rPr>
              <a:t>Distribuição Normal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5838" y="1530350"/>
            <a:ext cx="4240212" cy="297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aphicFrame>
        <p:nvGraphicFramePr>
          <p:cNvPr id="30724" name="Object 3"/>
          <p:cNvGraphicFramePr>
            <a:graphicFrameLocks noChangeAspect="1"/>
          </p:cNvGraphicFramePr>
          <p:nvPr/>
        </p:nvGraphicFramePr>
        <p:xfrm>
          <a:off x="915988" y="2781300"/>
          <a:ext cx="3584575" cy="1220788"/>
        </p:xfrm>
        <a:graphic>
          <a:graphicData uri="http://schemas.openxmlformats.org/presentationml/2006/ole">
            <p:oleObj spid="_x0000_s30724" r:id="rId5" imgW="486825" imgH="486825" progId="">
              <p:embed/>
            </p:oleObj>
          </a:graphicData>
        </a:graphic>
      </p:graphicFrame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827088" y="1557338"/>
            <a:ext cx="4392612" cy="917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>
                <a:solidFill>
                  <a:srgbClr val="000000"/>
                </a:solidFill>
                <a:latin typeface="Arial" charset="0"/>
              </a:rPr>
              <a:t>Qual a probabilidade de um indivíduo apresentar nível de colesterol inferior a 190 mg/100ml? </a:t>
            </a:r>
          </a:p>
        </p:txBody>
      </p:sp>
      <p:graphicFrame>
        <p:nvGraphicFramePr>
          <p:cNvPr id="30726" name="Object 5"/>
          <p:cNvGraphicFramePr>
            <a:graphicFrameLocks noChangeAspect="1"/>
          </p:cNvGraphicFramePr>
          <p:nvPr/>
        </p:nvGraphicFramePr>
        <p:xfrm>
          <a:off x="1601788" y="4579938"/>
          <a:ext cx="4976812" cy="361950"/>
        </p:xfrm>
        <a:graphic>
          <a:graphicData uri="http://schemas.openxmlformats.org/presentationml/2006/ole">
            <p:oleObj spid="_x0000_s30726" r:id="rId6" imgW="498140" imgH="205948" progId="">
              <p:embed/>
            </p:oleObj>
          </a:graphicData>
        </a:graphic>
      </p:graphicFrame>
      <p:sp>
        <p:nvSpPr>
          <p:cNvPr id="30727" name="Text Box 6"/>
          <p:cNvSpPr txBox="1">
            <a:spLocks noChangeArrowheads="1"/>
          </p:cNvSpPr>
          <p:nvPr/>
        </p:nvSpPr>
        <p:spPr bwMode="auto">
          <a:xfrm>
            <a:off x="827088" y="5392738"/>
            <a:ext cx="7993062" cy="917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>
                <a:solidFill>
                  <a:srgbClr val="000000"/>
                </a:solidFill>
                <a:latin typeface="Arial" charset="0"/>
              </a:rPr>
              <a:t>Nos exemplos da distribuição Normal, vimos que, a partir da função densidade de probabilidade, podemos calcular a probabilidade de obter um valor em um determinado intervalo.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Da aula prática</a:t>
            </a:r>
            <a:endParaRPr lang="pt-BR" dirty="0"/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População conhecida com média de glicemia igual a 90mg/dL</a:t>
            </a:r>
          </a:p>
          <a:p>
            <a:pPr lvl="1"/>
            <a:r>
              <a:rPr lang="pt-BR" dirty="0" smtClean="0"/>
              <a:t>μ  = 90 </a:t>
            </a:r>
            <a:r>
              <a:rPr lang="pt-BR" dirty="0" err="1" smtClean="0"/>
              <a:t>mg</a:t>
            </a:r>
            <a:r>
              <a:rPr lang="pt-BR" dirty="0" smtClean="0"/>
              <a:t>/dL</a:t>
            </a:r>
          </a:p>
          <a:p>
            <a:endParaRPr lang="pt-BR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C:\Users\ze\driveusp\disciplinas\vps1201\vps1201_2018\praticas\descritiva\pont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7553002" cy="5150911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346" y="-27384"/>
            <a:ext cx="7765322" cy="970450"/>
          </a:xfrm>
        </p:spPr>
        <p:txBody>
          <a:bodyPr/>
          <a:lstStyle/>
          <a:p>
            <a:r>
              <a:rPr lang="pt-BR" dirty="0" smtClean="0"/>
              <a:t>Da aula prática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043608" y="6021288"/>
            <a:ext cx="584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Cada amostra é única, nenhuma amostra é igual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6325" name="Picture 5" descr="C:\Users\ze\Downloads\11025261_1067446226602969_4414594162470525024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7208" y="5301208"/>
            <a:ext cx="1556792" cy="1556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0"/>
            <a:ext cx="7765322" cy="970450"/>
          </a:xfrm>
        </p:spPr>
        <p:txBody>
          <a:bodyPr/>
          <a:lstStyle/>
          <a:p>
            <a:r>
              <a:rPr lang="pt-BR" dirty="0" smtClean="0"/>
              <a:t>Da aula prática</a:t>
            </a:r>
            <a:endParaRPr lang="pt-BR" dirty="0"/>
          </a:p>
        </p:txBody>
      </p:sp>
      <p:sp>
        <p:nvSpPr>
          <p:cNvPr id="6" name="Seta dobrada para cima 5"/>
          <p:cNvSpPr/>
          <p:nvPr/>
        </p:nvSpPr>
        <p:spPr>
          <a:xfrm flipV="1">
            <a:off x="3779912" y="1556792"/>
            <a:ext cx="1224136" cy="1008112"/>
          </a:xfrm>
          <a:prstGeom prst="bent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860032" y="1772816"/>
            <a:ext cx="444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Melhorando um pouco a visualização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8" name="Picture 2" descr="C:\Users\ze\driveusp\disciplinas\vps1201\vps1201_2018\praticas\descritiva\pont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3312368" cy="2258931"/>
          </a:xfrm>
          <a:prstGeom prst="rect">
            <a:avLst/>
          </a:prstGeom>
          <a:noFill/>
        </p:spPr>
      </p:pic>
      <p:pic>
        <p:nvPicPr>
          <p:cNvPr id="90114" name="Picture 2" descr="C:\Users\ze\driveusp\disciplinas\vps1201\vps1201_2018\praticas\descritiva\pontos_boxplot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492804"/>
            <a:ext cx="6400875" cy="4365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0"/>
            <a:ext cx="7765322" cy="970450"/>
          </a:xfrm>
        </p:spPr>
        <p:txBody>
          <a:bodyPr/>
          <a:lstStyle/>
          <a:p>
            <a:r>
              <a:rPr lang="pt-BR" dirty="0" smtClean="0"/>
              <a:t>Da aula prática</a:t>
            </a:r>
            <a:endParaRPr lang="pt-BR" dirty="0"/>
          </a:p>
        </p:txBody>
      </p:sp>
      <p:sp>
        <p:nvSpPr>
          <p:cNvPr id="6" name="Seta dobrada para cima 5"/>
          <p:cNvSpPr/>
          <p:nvPr/>
        </p:nvSpPr>
        <p:spPr>
          <a:xfrm flipV="1">
            <a:off x="3779912" y="1556792"/>
            <a:ext cx="1224136" cy="1008112"/>
          </a:xfrm>
          <a:prstGeom prst="bent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860032" y="1772816"/>
            <a:ext cx="444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Melhorando um pouco a visualização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90114" name="Picture 2" descr="C:\Users\ze\driveusp\disciplinas\vps1201\vps1201_2018\praticas\descritiva\pontos_boxplo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64703"/>
            <a:ext cx="3707903" cy="2528673"/>
          </a:xfrm>
          <a:prstGeom prst="rect">
            <a:avLst/>
          </a:prstGeom>
          <a:noFill/>
        </p:spPr>
      </p:pic>
      <p:pic>
        <p:nvPicPr>
          <p:cNvPr id="91138" name="Picture 2" descr="C:\Users\ze\driveusp\disciplinas\vps1201\vps1201_2018\praticas\descritiva\boxplot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6813" y="2636912"/>
            <a:ext cx="6189563" cy="422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pPr algn="l"/>
            <a:r>
              <a:rPr lang="pt-BR" dirty="0" smtClean="0"/>
              <a:t>Médias das amostras</a:t>
            </a:r>
            <a:endParaRPr lang="pt-BR" dirty="0"/>
          </a:p>
        </p:txBody>
      </p:sp>
      <p:pic>
        <p:nvPicPr>
          <p:cNvPr id="57347" name="Picture 3" descr="C:\Users\ze\driveusp\disciplinas\vps1201_2017\praticas\descritiva\hist_medi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948768" y="5013176"/>
            <a:ext cx="2088232" cy="1424423"/>
          </a:xfrm>
          <a:prstGeom prst="rect">
            <a:avLst/>
          </a:prstGeom>
          <a:noFill/>
        </p:spPr>
      </p:pic>
      <p:pic>
        <p:nvPicPr>
          <p:cNvPr id="57348" name="Picture 4" descr="C:\Users\ze\Downloads\matungo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725144"/>
            <a:ext cx="1424481" cy="1783929"/>
          </a:xfrm>
          <a:prstGeom prst="rect">
            <a:avLst/>
          </a:prstGeom>
          <a:noFill/>
        </p:spPr>
      </p:pic>
      <p:sp>
        <p:nvSpPr>
          <p:cNvPr id="8" name="Seta em curva para baixo 7"/>
          <p:cNvSpPr/>
          <p:nvPr/>
        </p:nvSpPr>
        <p:spPr>
          <a:xfrm>
            <a:off x="5004048" y="2132856"/>
            <a:ext cx="1080120" cy="504056"/>
          </a:xfrm>
          <a:prstGeom prst="curved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115616" y="4725144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u="sng" dirty="0" smtClean="0">
                <a:solidFill>
                  <a:schemeClr val="tx1"/>
                </a:solidFill>
              </a:rPr>
              <a:t>Teorema do Limite Central</a:t>
            </a:r>
            <a:endParaRPr lang="pt-BR" u="sng" dirty="0">
              <a:solidFill>
                <a:schemeClr val="tx1"/>
              </a:solidFill>
            </a:endParaRPr>
          </a:p>
        </p:txBody>
      </p:sp>
      <p:pic>
        <p:nvPicPr>
          <p:cNvPr id="92162" name="Picture 2" descr="C:\Users\ze\driveusp\disciplinas\vps1201\vps1201_2018\praticas\descritiva\medias_ponto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350" y="1124744"/>
            <a:ext cx="4891698" cy="3335985"/>
          </a:xfrm>
          <a:prstGeom prst="rect">
            <a:avLst/>
          </a:prstGeom>
          <a:noFill/>
        </p:spPr>
      </p:pic>
      <p:pic>
        <p:nvPicPr>
          <p:cNvPr id="10" name="Picture 2" descr="C:\Users\ze\driveusp\disciplinas\vps1201\vps1201_2018\praticas\descritiva\medias_ponto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395652" y="949164"/>
            <a:ext cx="4329864" cy="2952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346" y="-27384"/>
            <a:ext cx="7765322" cy="970450"/>
          </a:xfrm>
        </p:spPr>
        <p:txBody>
          <a:bodyPr/>
          <a:lstStyle/>
          <a:p>
            <a:r>
              <a:rPr lang="pt-BR" dirty="0" smtClean="0"/>
              <a:t>Intervalos de Confiança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0" y="5805264"/>
            <a:ext cx="934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u="sng" dirty="0" smtClean="0">
                <a:solidFill>
                  <a:schemeClr val="tx1"/>
                </a:solidFill>
              </a:rPr>
              <a:t>A grande maioria (~ 95%) dos alunos inclui a média verdadeira na estimativa!</a:t>
            </a:r>
            <a:endParaRPr lang="pt-BR" u="sng" dirty="0">
              <a:solidFill>
                <a:schemeClr val="tx1"/>
              </a:solidFill>
            </a:endParaRPr>
          </a:p>
        </p:txBody>
      </p:sp>
      <p:pic>
        <p:nvPicPr>
          <p:cNvPr id="59395" name="Picture 3" descr="C:\Users\ze\Downloads\469509_501705276510403_1945281153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2420888"/>
            <a:ext cx="1781898" cy="2375864"/>
          </a:xfrm>
          <a:prstGeom prst="rect">
            <a:avLst/>
          </a:prstGeom>
          <a:noFill/>
        </p:spPr>
      </p:pic>
      <p:pic>
        <p:nvPicPr>
          <p:cNvPr id="93186" name="Picture 2" descr="C:\Users\ze\driveusp\disciplinas\vps1201\vps1201_2018\praticas\descritiva\medias_ic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7596335" cy="4107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3200">
                <a:solidFill>
                  <a:srgbClr val="006666"/>
                </a:solidFill>
                <a:latin typeface="Arial" charset="0"/>
              </a:rPr>
              <a:t>Distribuição Empírica de Freqüência</a:t>
            </a: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370013" y="1827213"/>
            <a:ext cx="6586537" cy="522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625"/>
              </a:spcBef>
              <a:buClr>
                <a:srgbClr val="006666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altLang="pt-BR" sz="2500">
                <a:solidFill>
                  <a:srgbClr val="000000"/>
                </a:solidFill>
                <a:latin typeface="Arial" charset="0"/>
              </a:rPr>
              <a:t>Dados observados / histograma</a:t>
            </a: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5940425" y="4437063"/>
            <a:ext cx="3024188" cy="119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>
                <a:solidFill>
                  <a:srgbClr val="000000"/>
                </a:solidFill>
                <a:latin typeface="Arial" charset="0"/>
              </a:rPr>
              <a:t>Distribuição de idades de um grupo de estudantes de Medicina Veterinária (Vet80)</a:t>
            </a:r>
          </a:p>
        </p:txBody>
      </p:sp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600" y="2376488"/>
            <a:ext cx="4464050" cy="424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3600">
                <a:solidFill>
                  <a:srgbClr val="006666"/>
                </a:solidFill>
                <a:latin typeface="Arial" charset="0"/>
              </a:rPr>
              <a:t>Teorema do Limite Central</a:t>
            </a: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1370013" y="1827213"/>
            <a:ext cx="7313612" cy="2465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725"/>
              </a:spcBef>
              <a:buClr>
                <a:srgbClr val="006666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altLang="pt-BR" sz="2900">
                <a:solidFill>
                  <a:srgbClr val="000000"/>
                </a:solidFill>
                <a:latin typeface="Arial" charset="0"/>
              </a:rPr>
              <a:t>“Se tomarmos amostras </a:t>
            </a:r>
            <a:r>
              <a:rPr lang="en-US" altLang="pt-BR" sz="2900">
                <a:solidFill>
                  <a:srgbClr val="000000"/>
                </a:solidFill>
                <a:latin typeface="Arial" charset="0"/>
              </a:rPr>
              <a:t>grandes </a:t>
            </a:r>
            <a:r>
              <a:rPr lang="pt-BR" altLang="pt-BR" sz="2900">
                <a:solidFill>
                  <a:srgbClr val="000000"/>
                </a:solidFill>
                <a:latin typeface="Arial" charset="0"/>
              </a:rPr>
              <a:t>de uma população, as médias amostrais terão distribuição </a:t>
            </a:r>
            <a:r>
              <a:rPr lang="en-US" altLang="pt-BR" sz="2900">
                <a:solidFill>
                  <a:srgbClr val="000000"/>
                </a:solidFill>
                <a:latin typeface="Arial" charset="0"/>
              </a:rPr>
              <a:t>N</a:t>
            </a:r>
            <a:r>
              <a:rPr lang="pt-BR" altLang="pt-BR" sz="2900">
                <a:solidFill>
                  <a:srgbClr val="000000"/>
                </a:solidFill>
                <a:latin typeface="Arial" charset="0"/>
              </a:rPr>
              <a:t>ormal mesmo que os dados originais não tenham distribuição </a:t>
            </a:r>
            <a:r>
              <a:rPr lang="en-US" altLang="pt-BR" sz="2900">
                <a:solidFill>
                  <a:srgbClr val="000000"/>
                </a:solidFill>
                <a:latin typeface="Arial" charset="0"/>
              </a:rPr>
              <a:t>N</a:t>
            </a:r>
            <a:r>
              <a:rPr lang="pt-BR" altLang="pt-BR" sz="2900">
                <a:solidFill>
                  <a:srgbClr val="000000"/>
                </a:solidFill>
                <a:latin typeface="Arial" charset="0"/>
              </a:rPr>
              <a:t>ormal.”</a:t>
            </a:r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215900" y="4508500"/>
            <a:ext cx="8820150" cy="984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0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1600">
                <a:solidFill>
                  <a:srgbClr val="000000"/>
                </a:solidFill>
                <a:latin typeface="Arial" charset="0"/>
              </a:rPr>
              <a:t>Simulações:</a:t>
            </a:r>
          </a:p>
          <a:p>
            <a:pPr>
              <a:spcBef>
                <a:spcPts val="10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pt-BR" sz="1600">
                <a:solidFill>
                  <a:srgbClr val="000000"/>
                </a:solidFill>
              </a:rPr>
              <a:t>http://onlinestatbook.com/stat_sim/sampling_dist/index.html</a:t>
            </a:r>
          </a:p>
          <a:p>
            <a:pPr>
              <a:spcBef>
                <a:spcPts val="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pt-BR" sz="1200">
                <a:solidFill>
                  <a:srgbClr val="000000"/>
                </a:solidFill>
              </a:rPr>
              <a:t>http://www.leb.fmvz.usp.br/ensino/graduacao/vps0126/exercicios/distribuicoes-binomial-poisson-normal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692150"/>
            <a:ext cx="7175500" cy="5930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827088" y="260350"/>
            <a:ext cx="76327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>
                <a:solidFill>
                  <a:srgbClr val="000000"/>
                </a:solidFill>
                <a:latin typeface="Arial" charset="0"/>
              </a:rPr>
              <a:t>Efeito do tamanho da amostra sobre a distribuição das médias (Magalhães e Lima, 2002)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88640"/>
            <a:ext cx="7765322" cy="4058751"/>
          </a:xfrm>
        </p:spPr>
        <p:txBody>
          <a:bodyPr/>
          <a:lstStyle/>
          <a:p>
            <a:r>
              <a:rPr lang="pt-BR" dirty="0" smtClean="0"/>
              <a:t>É possível calcular as médias amostrais prováveis que podem ser obtidas a partir de uma população com média populacional conhecida</a:t>
            </a:r>
            <a:endParaRPr lang="pt-BR" dirty="0"/>
          </a:p>
        </p:txBody>
      </p:sp>
      <p:pic>
        <p:nvPicPr>
          <p:cNvPr id="4" name="Picture 3" descr="C:\Users\ze\driveusp\disciplinas\vps1201_2017\praticas\descritiva\hist_medi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131840" y="4509120"/>
            <a:ext cx="2831383" cy="1931341"/>
          </a:xfrm>
          <a:prstGeom prst="rect">
            <a:avLst/>
          </a:prstGeom>
          <a:noFill/>
        </p:spPr>
      </p:pic>
      <p:pic>
        <p:nvPicPr>
          <p:cNvPr id="94211" name="Picture 3" descr="C:\Users\ze\driveusp\disciplinas\vps1201\vps1201_2018\praticas\descritiva\Rplo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628800"/>
            <a:ext cx="2801938" cy="1677943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1115616" y="213285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População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83568" y="530120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Médias amostrais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" name="Seta para baixo 8"/>
          <p:cNvSpPr/>
          <p:nvPr/>
        </p:nvSpPr>
        <p:spPr>
          <a:xfrm>
            <a:off x="4427984" y="3501008"/>
            <a:ext cx="288032" cy="86409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ze\driveusp\disciplinas\vps1201_2017\praticas\descritiva\hist_medi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95736" y="4725144"/>
            <a:ext cx="2197992" cy="1499293"/>
          </a:xfrm>
          <a:prstGeom prst="rect">
            <a:avLst/>
          </a:prstGeom>
          <a:noFill/>
        </p:spPr>
      </p:pic>
      <p:pic>
        <p:nvPicPr>
          <p:cNvPr id="94211" name="Picture 3" descr="C:\Users\ze\driveusp\disciplinas\vps1201\vps1201_2018\praticas\descritiva\Rplo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988840"/>
            <a:ext cx="2200720" cy="1317903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395536" y="220486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População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2425" y="530120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Médias amostrais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683568" y="188641"/>
            <a:ext cx="7765322" cy="172819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tabLst/>
              <a:defRPr/>
            </a:pPr>
            <a:r>
              <a:rPr kumimoji="0" lang="pt-BR" sz="2000" b="0" i="0" u="none" strike="noStrike" kern="1200" cap="none" spc="0" normalizeH="0" baseline="0" noProof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 maneira análoga, é possível calcular as médias populacionais prováveis que podem ter gerado uma amostra com dada média amostral</a:t>
            </a:r>
            <a:endParaRPr kumimoji="0" lang="pt-BR" sz="2000" b="0" i="0" u="none" strike="noStrike" kern="1200" cap="none" spc="0" normalizeH="0" baseline="0" noProof="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644008" y="2348880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Médias Populacionais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mais prováveis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716016" y="530120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Média amostral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7668344" y="2708920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5" name="Conector de seta reta 14"/>
          <p:cNvCxnSpPr/>
          <p:nvPr/>
        </p:nvCxnSpPr>
        <p:spPr>
          <a:xfrm>
            <a:off x="6588224" y="2852936"/>
            <a:ext cx="2376264" cy="0"/>
          </a:xfrm>
          <a:prstGeom prst="straightConnector1">
            <a:avLst/>
          </a:prstGeom>
          <a:ln w="76200"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ipse 15"/>
          <p:cNvSpPr/>
          <p:nvPr/>
        </p:nvSpPr>
        <p:spPr>
          <a:xfrm>
            <a:off x="7668344" y="5301208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baixo 16"/>
          <p:cNvSpPr/>
          <p:nvPr/>
        </p:nvSpPr>
        <p:spPr>
          <a:xfrm>
            <a:off x="3203848" y="3501008"/>
            <a:ext cx="288032" cy="86409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cima 18"/>
          <p:cNvSpPr/>
          <p:nvPr/>
        </p:nvSpPr>
        <p:spPr>
          <a:xfrm>
            <a:off x="7740352" y="3501008"/>
            <a:ext cx="288032" cy="93610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6376576" y="1916832"/>
            <a:ext cx="2767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Intervalo de confiança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3600">
                <a:solidFill>
                  <a:srgbClr val="006666"/>
                </a:solidFill>
                <a:latin typeface="Arial" charset="0"/>
              </a:rPr>
              <a:t>Distribuições de Probabilidades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042988" y="1700213"/>
            <a:ext cx="741680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roid Sans" charset="0"/>
                <a:cs typeface="Droid Sans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roid Sans" charset="0"/>
                <a:cs typeface="Droid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roid Sans" charset="0"/>
                <a:cs typeface="Droid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roid Sans" charset="0"/>
                <a:cs typeface="Droid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roid Sans" charset="0"/>
                <a:cs typeface="Droid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roid Sans" charset="0"/>
                <a:cs typeface="Droid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roid Sans" charset="0"/>
                <a:cs typeface="Droid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roid Sans" charset="0"/>
                <a:cs typeface="Droid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roid Sans" charset="0"/>
                <a:cs typeface="Droid Sans" charset="0"/>
              </a:defRPr>
            </a:lvl9pPr>
          </a:lstStyle>
          <a:p>
            <a:pPr>
              <a:lnSpc>
                <a:spcPct val="80000"/>
              </a:lnSpc>
              <a:spcBef>
                <a:spcPts val="625"/>
              </a:spcBef>
              <a:buClr>
                <a:srgbClr val="006666"/>
              </a:buClr>
              <a:buSzPct val="70000"/>
              <a:buFont typeface="Wingdings" charset="2"/>
              <a:buChar char=""/>
              <a:defRPr/>
            </a:pPr>
            <a:r>
              <a:rPr lang="pt-BR" altLang="pt-BR" sz="2500" smtClean="0">
                <a:latin typeface="Arial" charset="0"/>
              </a:rPr>
              <a:t>Princípio teórico:</a:t>
            </a:r>
          </a:p>
          <a:p>
            <a:pPr marL="342900">
              <a:lnSpc>
                <a:spcPct val="80000"/>
              </a:lnSpc>
              <a:spcBef>
                <a:spcPts val="625"/>
              </a:spcBef>
              <a:buClrTx/>
              <a:buSzPct val="70000"/>
              <a:buFontTx/>
              <a:buNone/>
              <a:defRPr/>
            </a:pPr>
            <a:r>
              <a:rPr lang="pt-BR" altLang="pt-BR" sz="2500" smtClean="0">
                <a:latin typeface="Arial" charset="0"/>
              </a:rPr>
              <a:t>“ Existe uma função que governa a probabilidade de obtermos determinados valores na observação de uma grandeza ” (Helene e Vanin)</a:t>
            </a:r>
          </a:p>
          <a:p>
            <a:pPr>
              <a:lnSpc>
                <a:spcPct val="80000"/>
              </a:lnSpc>
              <a:spcBef>
                <a:spcPts val="625"/>
              </a:spcBef>
              <a:buClr>
                <a:srgbClr val="006666"/>
              </a:buClr>
              <a:buSzPct val="70000"/>
              <a:buFont typeface="Wingdings" charset="2"/>
              <a:buNone/>
              <a:defRPr/>
            </a:pPr>
            <a:endParaRPr lang="pt-BR" altLang="pt-BR" sz="2500" smtClean="0"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625"/>
              </a:spcBef>
              <a:buClr>
                <a:srgbClr val="006666"/>
              </a:buClr>
              <a:buSzPct val="70000"/>
              <a:buFont typeface="Wingdings" charset="2"/>
              <a:buNone/>
              <a:defRPr/>
            </a:pPr>
            <a:endParaRPr lang="pt-BR" altLang="pt-BR" sz="2500" smtClean="0">
              <a:latin typeface="Arial" charset="0"/>
            </a:endParaRPr>
          </a:p>
          <a:p>
            <a:pPr marL="342900">
              <a:lnSpc>
                <a:spcPct val="80000"/>
              </a:lnSpc>
              <a:spcBef>
                <a:spcPts val="625"/>
              </a:spcBef>
              <a:buClrTx/>
              <a:buSzPct val="70000"/>
              <a:buFontTx/>
              <a:buNone/>
              <a:defRPr/>
            </a:pPr>
            <a:r>
              <a:rPr lang="pt-BR" altLang="pt-BR" sz="2500" smtClean="0">
                <a:latin typeface="Arial" charset="0"/>
              </a:rPr>
              <a:t>	Função (Densidade) de Probabilidade (fdp)</a:t>
            </a:r>
          </a:p>
          <a:p>
            <a:pPr marL="342900">
              <a:lnSpc>
                <a:spcPct val="80000"/>
              </a:lnSpc>
              <a:spcBef>
                <a:spcPts val="625"/>
              </a:spcBef>
              <a:buClrTx/>
              <a:buSzPct val="70000"/>
              <a:buFontTx/>
              <a:buNone/>
              <a:defRPr/>
            </a:pPr>
            <a:endParaRPr lang="pt-BR" altLang="pt-BR" sz="2500" smtClean="0">
              <a:latin typeface="Arial" charset="0"/>
            </a:endParaRPr>
          </a:p>
          <a:p>
            <a:pPr>
              <a:spcBef>
                <a:spcPts val="1563"/>
              </a:spcBef>
              <a:buSzPct val="70000"/>
              <a:buFont typeface="Arial" charset="0"/>
              <a:buChar char="•"/>
              <a:defRPr/>
            </a:pPr>
            <a:r>
              <a:rPr lang="pt-BR" altLang="pt-BR" sz="2500" smtClean="0">
                <a:latin typeface="Arial" charset="0"/>
              </a:rPr>
              <a:t>“ Podemos entender uma distribuição de probabilidades como um equivalente teórico de uma distribuição empírica de freqüências ” (Petrie e Watson)</a:t>
            </a:r>
          </a:p>
        </p:txBody>
      </p:sp>
      <p:sp>
        <p:nvSpPr>
          <p:cNvPr id="6148" name="AutoShape 3"/>
          <p:cNvSpPr>
            <a:spLocks noChangeArrowheads="1"/>
          </p:cNvSpPr>
          <p:nvPr/>
        </p:nvSpPr>
        <p:spPr bwMode="auto">
          <a:xfrm>
            <a:off x="4356100" y="3213100"/>
            <a:ext cx="360363" cy="576263"/>
          </a:xfrm>
          <a:prstGeom prst="downArrow">
            <a:avLst>
              <a:gd name="adj1" fmla="val 50000"/>
              <a:gd name="adj2" fmla="val 39978"/>
            </a:avLst>
          </a:prstGeom>
          <a:solidFill>
            <a:srgbClr val="33CCCC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3600">
                <a:solidFill>
                  <a:srgbClr val="006666"/>
                </a:solidFill>
                <a:latin typeface="Arial" charset="0"/>
              </a:rPr>
              <a:t>Variáveis aleatórias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725"/>
              </a:spcBef>
              <a:buClr>
                <a:srgbClr val="006666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altLang="pt-BR" sz="2900">
                <a:solidFill>
                  <a:srgbClr val="000000"/>
                </a:solidFill>
                <a:latin typeface="Arial" charset="0"/>
              </a:rPr>
              <a:t>variável aleatória: pode assumir diferentes valores, cada qual com uma dada probabilidade</a:t>
            </a:r>
          </a:p>
          <a:p>
            <a:pPr marL="341313" indent="-341313">
              <a:spcBef>
                <a:spcPts val="725"/>
              </a:spcBef>
              <a:buClr>
                <a:srgbClr val="006666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altLang="pt-BR" sz="2900">
                <a:solidFill>
                  <a:srgbClr val="000000"/>
                </a:solidFill>
                <a:latin typeface="Arial" charset="0"/>
              </a:rPr>
              <a:t>quantitativas (discreta/contínua)</a:t>
            </a:r>
          </a:p>
          <a:p>
            <a:pPr marL="341313" indent="-341313">
              <a:spcBef>
                <a:spcPts val="725"/>
              </a:spcBef>
              <a:buClr>
                <a:srgbClr val="006666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altLang="pt-BR" sz="2900">
                <a:solidFill>
                  <a:srgbClr val="000000"/>
                </a:solidFill>
                <a:latin typeface="Arial" charset="0"/>
              </a:rPr>
              <a:t>variável aleatória binária (0 ou 1, positivo ou negativo)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3600">
                <a:solidFill>
                  <a:srgbClr val="006666"/>
                </a:solidFill>
                <a:latin typeface="Arial" charset="0"/>
              </a:rPr>
              <a:t>Distribuição binomial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1331913" y="2060575"/>
            <a:ext cx="7313612" cy="3473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725"/>
              </a:spcBef>
              <a:buClr>
                <a:srgbClr val="006666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altLang="pt-BR" sz="2900">
                <a:solidFill>
                  <a:srgbClr val="000000"/>
                </a:solidFill>
                <a:latin typeface="Arial" charset="0"/>
              </a:rPr>
              <a:t>Distribuição de valores discretos mais conhecida</a:t>
            </a:r>
          </a:p>
          <a:p>
            <a:pPr marL="341313" indent="-341313">
              <a:spcBef>
                <a:spcPts val="725"/>
              </a:spcBef>
              <a:buClr>
                <a:srgbClr val="006666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altLang="pt-BR" sz="2900">
                <a:solidFill>
                  <a:srgbClr val="000000"/>
                </a:solidFill>
                <a:latin typeface="Arial" charset="0"/>
              </a:rPr>
              <a:t>Surge quando observamos um conjunto de </a:t>
            </a:r>
            <a:r>
              <a:rPr lang="pt-BR" altLang="pt-BR" sz="2900" i="1">
                <a:solidFill>
                  <a:srgbClr val="000000"/>
                </a:solidFill>
                <a:latin typeface="Arial" charset="0"/>
              </a:rPr>
              <a:t>n</a:t>
            </a:r>
            <a:r>
              <a:rPr lang="pt-BR" altLang="pt-BR" sz="2900">
                <a:solidFill>
                  <a:srgbClr val="000000"/>
                </a:solidFill>
                <a:latin typeface="Arial" charset="0"/>
              </a:rPr>
              <a:t> variáveis aleatórias </a:t>
            </a:r>
            <a:r>
              <a:rPr lang="pt-BR" altLang="pt-BR" sz="2900" u="sng">
                <a:solidFill>
                  <a:srgbClr val="000000"/>
                </a:solidFill>
                <a:latin typeface="Arial" charset="0"/>
              </a:rPr>
              <a:t>binárias</a:t>
            </a:r>
            <a:r>
              <a:rPr lang="pt-BR" altLang="pt-BR" sz="2900">
                <a:solidFill>
                  <a:srgbClr val="000000"/>
                </a:solidFill>
                <a:latin typeface="Arial" charset="0"/>
              </a:rPr>
              <a:t> independentes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3600">
                <a:solidFill>
                  <a:srgbClr val="006666"/>
                </a:solidFill>
                <a:latin typeface="Arial" charset="0"/>
              </a:rPr>
              <a:t>Distribuição binomial (</a:t>
            </a:r>
            <a:r>
              <a:rPr lang="pt-BR" altLang="pt-BR" sz="3600" i="1">
                <a:solidFill>
                  <a:srgbClr val="006666"/>
                </a:solidFill>
                <a:latin typeface="Arial" charset="0"/>
              </a:rPr>
              <a:t>n</a:t>
            </a:r>
            <a:r>
              <a:rPr lang="pt-BR" altLang="pt-BR" sz="3600">
                <a:solidFill>
                  <a:srgbClr val="006666"/>
                </a:solidFill>
                <a:latin typeface="Arial" charset="0"/>
              </a:rPr>
              <a:t>=1, </a:t>
            </a:r>
            <a:r>
              <a:rPr lang="pt-BR" altLang="pt-BR" sz="3600" i="1">
                <a:solidFill>
                  <a:srgbClr val="006666"/>
                </a:solidFill>
                <a:latin typeface="Arial" charset="0"/>
              </a:rPr>
              <a:t>p</a:t>
            </a:r>
            <a:r>
              <a:rPr lang="pt-BR" altLang="pt-BR" sz="3600">
                <a:solidFill>
                  <a:srgbClr val="006666"/>
                </a:solidFill>
                <a:latin typeface="Arial" charset="0"/>
              </a:rPr>
              <a:t>=1/2)</a:t>
            </a:r>
          </a:p>
        </p:txBody>
      </p:sp>
      <p:graphicFrame>
        <p:nvGraphicFramePr>
          <p:cNvPr id="10242" name="Group 2"/>
          <p:cNvGraphicFramePr>
            <a:graphicFrameLocks noGrp="1"/>
          </p:cNvGraphicFramePr>
          <p:nvPr/>
        </p:nvGraphicFramePr>
        <p:xfrm>
          <a:off x="900113" y="4868863"/>
          <a:ext cx="4286250" cy="1655763"/>
        </p:xfrm>
        <a:graphic>
          <a:graphicData uri="http://schemas.openxmlformats.org/drawingml/2006/table">
            <a:tbl>
              <a:tblPr/>
              <a:tblGrid>
                <a:gridCol w="1428750"/>
                <a:gridCol w="733425"/>
                <a:gridCol w="2124075"/>
              </a:tblGrid>
              <a:tr h="552450">
                <a:tc>
                  <a:txBody>
                    <a:bodyPr/>
                    <a:lstStyle>
                      <a:lvl1pPr eaLnBrk="0" hangingPunct="0">
                        <a:spcBef>
                          <a:spcPts val="7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5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1pPr>
                      <a:lvl2pPr eaLnBrk="0" hangingPunct="0">
                        <a:spcBef>
                          <a:spcPts val="6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1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2pPr>
                      <a:lvl3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3pPr>
                      <a:lvl4pPr eaLnBrk="0" hangingPunct="0">
                        <a:spcBef>
                          <a:spcPts val="4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4pPr>
                      <a:lvl5pPr eaLnBrk="0" hangingPunct="0">
                        <a:spcBef>
                          <a:spcPts val="4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" charset="0"/>
                          <a:cs typeface="Droid Sans" charset="0"/>
                        </a:rPr>
                        <a:t>Evento</a:t>
                      </a:r>
                    </a:p>
                  </a:txBody>
                  <a:tcPr marL="90000" marR="90000" marT="61920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5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1pPr>
                      <a:lvl2pPr eaLnBrk="0" hangingPunct="0">
                        <a:spcBef>
                          <a:spcPts val="6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1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2pPr>
                      <a:lvl3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3pPr>
                      <a:lvl4pPr eaLnBrk="0" hangingPunct="0">
                        <a:spcBef>
                          <a:spcPts val="4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4pPr>
                      <a:lvl5pPr eaLnBrk="0" hangingPunct="0">
                        <a:spcBef>
                          <a:spcPts val="4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" charset="0"/>
                          <a:cs typeface="Droid Sans" charset="0"/>
                        </a:rPr>
                        <a:t>x</a:t>
                      </a:r>
                    </a:p>
                  </a:txBody>
                  <a:tcPr marL="90000" marR="90000" marT="6192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5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1pPr>
                      <a:lvl2pPr eaLnBrk="0" hangingPunct="0">
                        <a:spcBef>
                          <a:spcPts val="6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1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2pPr>
                      <a:lvl3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3pPr>
                      <a:lvl4pPr eaLnBrk="0" hangingPunct="0">
                        <a:spcBef>
                          <a:spcPts val="4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4pPr>
                      <a:lvl5pPr eaLnBrk="0" hangingPunct="0">
                        <a:spcBef>
                          <a:spcPts val="4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" charset="0"/>
                          <a:cs typeface="Droid Sans" charset="0"/>
                        </a:rPr>
                        <a:t>P(</a:t>
                      </a:r>
                      <a:r>
                        <a:rPr kumimoji="0" lang="pt-BR" altLang="pt-B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" charset="0"/>
                          <a:cs typeface="Droid Sans" charset="0"/>
                        </a:rPr>
                        <a:t>x</a:t>
                      </a: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" charset="0"/>
                          <a:cs typeface="Droid Sans" charset="0"/>
                        </a:rPr>
                        <a:t>)</a:t>
                      </a:r>
                    </a:p>
                  </a:txBody>
                  <a:tcPr marL="90000" marR="90000" marT="6192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>
                      <a:lvl1pPr eaLnBrk="0" hangingPunct="0">
                        <a:spcBef>
                          <a:spcPts val="7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5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1pPr>
                      <a:lvl2pPr eaLnBrk="0" hangingPunct="0">
                        <a:spcBef>
                          <a:spcPts val="6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1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2pPr>
                      <a:lvl3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3pPr>
                      <a:lvl4pPr eaLnBrk="0" hangingPunct="0">
                        <a:spcBef>
                          <a:spcPts val="4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4pPr>
                      <a:lvl5pPr eaLnBrk="0" hangingPunct="0">
                        <a:spcBef>
                          <a:spcPts val="4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" charset="0"/>
                          <a:cs typeface="Droid Sans" charset="0"/>
                        </a:rPr>
                        <a:t>F</a:t>
                      </a:r>
                    </a:p>
                  </a:txBody>
                  <a:tcPr marL="90000" marR="90000" marT="61920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5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1pPr>
                      <a:lvl2pPr eaLnBrk="0" hangingPunct="0">
                        <a:spcBef>
                          <a:spcPts val="6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1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2pPr>
                      <a:lvl3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3pPr>
                      <a:lvl4pPr eaLnBrk="0" hangingPunct="0">
                        <a:spcBef>
                          <a:spcPts val="4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4pPr>
                      <a:lvl5pPr eaLnBrk="0" hangingPunct="0">
                        <a:spcBef>
                          <a:spcPts val="4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" charset="0"/>
                          <a:cs typeface="Droid Sans" charset="0"/>
                        </a:rPr>
                        <a:t>0</a:t>
                      </a:r>
                    </a:p>
                  </a:txBody>
                  <a:tcPr marL="90000" marR="90000" marT="6192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5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1pPr>
                      <a:lvl2pPr eaLnBrk="0" hangingPunct="0">
                        <a:spcBef>
                          <a:spcPts val="6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1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2pPr>
                      <a:lvl3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3pPr>
                      <a:lvl4pPr eaLnBrk="0" hangingPunct="0">
                        <a:spcBef>
                          <a:spcPts val="4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4pPr>
                      <a:lvl5pPr eaLnBrk="0" hangingPunct="0">
                        <a:spcBef>
                          <a:spcPts val="4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" charset="0"/>
                          <a:cs typeface="Droid Sans" charset="0"/>
                        </a:rPr>
                        <a:t>q</a:t>
                      </a: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" charset="0"/>
                          <a:cs typeface="Droid Sans" charset="0"/>
                        </a:rPr>
                        <a:t>=1/2</a:t>
                      </a:r>
                    </a:p>
                  </a:txBody>
                  <a:tcPr marL="90000" marR="90000" marT="6192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>
                      <a:lvl1pPr eaLnBrk="0" hangingPunct="0">
                        <a:spcBef>
                          <a:spcPts val="7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5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1pPr>
                      <a:lvl2pPr eaLnBrk="0" hangingPunct="0">
                        <a:spcBef>
                          <a:spcPts val="6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1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2pPr>
                      <a:lvl3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3pPr>
                      <a:lvl4pPr eaLnBrk="0" hangingPunct="0">
                        <a:spcBef>
                          <a:spcPts val="4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4pPr>
                      <a:lvl5pPr eaLnBrk="0" hangingPunct="0">
                        <a:spcBef>
                          <a:spcPts val="4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" charset="0"/>
                          <a:cs typeface="Droid Sans" charset="0"/>
                        </a:rPr>
                        <a:t>M</a:t>
                      </a:r>
                    </a:p>
                  </a:txBody>
                  <a:tcPr marL="90000" marR="90000" marT="61920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5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1pPr>
                      <a:lvl2pPr eaLnBrk="0" hangingPunct="0">
                        <a:spcBef>
                          <a:spcPts val="6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1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2pPr>
                      <a:lvl3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3pPr>
                      <a:lvl4pPr eaLnBrk="0" hangingPunct="0">
                        <a:spcBef>
                          <a:spcPts val="4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4pPr>
                      <a:lvl5pPr eaLnBrk="0" hangingPunct="0">
                        <a:spcBef>
                          <a:spcPts val="4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" charset="0"/>
                          <a:cs typeface="Droid Sans" charset="0"/>
                        </a:rPr>
                        <a:t>1</a:t>
                      </a:r>
                    </a:p>
                  </a:txBody>
                  <a:tcPr marL="90000" marR="90000" marT="6192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5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1pPr>
                      <a:lvl2pPr eaLnBrk="0" hangingPunct="0">
                        <a:spcBef>
                          <a:spcPts val="6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1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2pPr>
                      <a:lvl3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3pPr>
                      <a:lvl4pPr eaLnBrk="0" hangingPunct="0">
                        <a:spcBef>
                          <a:spcPts val="4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4pPr>
                      <a:lvl5pPr eaLnBrk="0" hangingPunct="0">
                        <a:spcBef>
                          <a:spcPts val="4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700">
                          <a:solidFill>
                            <a:srgbClr val="000000"/>
                          </a:solidFill>
                          <a:latin typeface="Verdana" pitchFamily="32" charset="0"/>
                          <a:ea typeface="Droid Sans" charset="0"/>
                          <a:cs typeface="Droid San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" charset="0"/>
                          <a:cs typeface="Droid Sans" charset="0"/>
                        </a:rPr>
                        <a:t>p</a:t>
                      </a: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" charset="0"/>
                          <a:cs typeface="Droid Sans" charset="0"/>
                        </a:rPr>
                        <a:t>=1/2</a:t>
                      </a:r>
                    </a:p>
                  </a:txBody>
                  <a:tcPr marL="90000" marR="90000" marT="6192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37" name="Text Box 36"/>
          <p:cNvSpPr txBox="1">
            <a:spLocks noChangeArrowheads="1"/>
          </p:cNvSpPr>
          <p:nvPr/>
        </p:nvSpPr>
        <p:spPr bwMode="auto">
          <a:xfrm>
            <a:off x="5724525" y="1916113"/>
            <a:ext cx="2665413" cy="4691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2000" i="1">
                <a:solidFill>
                  <a:srgbClr val="000000"/>
                </a:solidFill>
                <a:latin typeface="Arial" charset="0"/>
              </a:rPr>
              <a:t>x</a:t>
            </a:r>
            <a:r>
              <a:rPr lang="pt-BR" altLang="pt-BR" sz="2000">
                <a:solidFill>
                  <a:srgbClr val="000000"/>
                </a:solidFill>
                <a:latin typeface="Arial" charset="0"/>
              </a:rPr>
              <a:t>: variável aleatória que representa o número de bezerros nascidos do sexo masculino (M) em </a:t>
            </a:r>
            <a:r>
              <a:rPr lang="pt-BR" altLang="pt-BR" sz="2000" i="1">
                <a:solidFill>
                  <a:srgbClr val="000000"/>
                </a:solidFill>
                <a:latin typeface="Arial" charset="0"/>
              </a:rPr>
              <a:t>n</a:t>
            </a:r>
            <a:r>
              <a:rPr lang="pt-BR" altLang="pt-BR" sz="2000">
                <a:solidFill>
                  <a:srgbClr val="000000"/>
                </a:solidFill>
                <a:latin typeface="Arial" charset="0"/>
              </a:rPr>
              <a:t> nascidos</a:t>
            </a:r>
          </a:p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2000" i="1">
                <a:solidFill>
                  <a:srgbClr val="000000"/>
                </a:solidFill>
                <a:latin typeface="Arial" charset="0"/>
              </a:rPr>
              <a:t>p</a:t>
            </a:r>
            <a:r>
              <a:rPr lang="pt-BR" altLang="pt-BR" sz="2000">
                <a:solidFill>
                  <a:srgbClr val="000000"/>
                </a:solidFill>
                <a:latin typeface="Arial" charset="0"/>
              </a:rPr>
              <a:t>: probabilidade de nascer um bezerro macho</a:t>
            </a:r>
          </a:p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2000" i="1">
                <a:solidFill>
                  <a:srgbClr val="000000"/>
                </a:solidFill>
                <a:latin typeface="Arial" charset="0"/>
              </a:rPr>
              <a:t>q=1-p</a:t>
            </a:r>
            <a:r>
              <a:rPr lang="pt-BR" altLang="pt-BR" sz="2000">
                <a:solidFill>
                  <a:srgbClr val="000000"/>
                </a:solidFill>
                <a:latin typeface="Arial" charset="0"/>
              </a:rPr>
              <a:t>: probabilidade de nascer fêmea</a:t>
            </a:r>
          </a:p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2000" i="1">
                <a:solidFill>
                  <a:srgbClr val="000000"/>
                </a:solidFill>
                <a:latin typeface="Arial" charset="0"/>
              </a:rPr>
              <a:t>n</a:t>
            </a:r>
            <a:r>
              <a:rPr lang="pt-BR" altLang="pt-BR" sz="2000">
                <a:solidFill>
                  <a:srgbClr val="000000"/>
                </a:solidFill>
                <a:latin typeface="Arial" charset="0"/>
              </a:rPr>
              <a:t>=1</a:t>
            </a:r>
          </a:p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2000" i="1">
                <a:solidFill>
                  <a:srgbClr val="000000"/>
                </a:solidFill>
                <a:latin typeface="Arial" charset="0"/>
              </a:rPr>
              <a:t>p</a:t>
            </a:r>
            <a:r>
              <a:rPr lang="pt-BR" altLang="pt-BR" sz="2000">
                <a:solidFill>
                  <a:srgbClr val="000000"/>
                </a:solidFill>
                <a:latin typeface="Arial" charset="0"/>
              </a:rPr>
              <a:t>=1/2</a:t>
            </a:r>
          </a:p>
        </p:txBody>
      </p:sp>
      <p:pic>
        <p:nvPicPr>
          <p:cNvPr id="9238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484313"/>
            <a:ext cx="4473575" cy="3440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3600">
                <a:solidFill>
                  <a:srgbClr val="006666"/>
                </a:solidFill>
                <a:latin typeface="Arial" charset="0"/>
              </a:rPr>
              <a:t>Distribuição binomial (</a:t>
            </a:r>
            <a:r>
              <a:rPr lang="pt-BR" altLang="pt-BR" sz="3600" i="1">
                <a:solidFill>
                  <a:srgbClr val="006666"/>
                </a:solidFill>
                <a:latin typeface="Arial" charset="0"/>
              </a:rPr>
              <a:t>n</a:t>
            </a:r>
            <a:r>
              <a:rPr lang="pt-BR" altLang="pt-BR" sz="3600">
                <a:solidFill>
                  <a:srgbClr val="006666"/>
                </a:solidFill>
                <a:latin typeface="Arial" charset="0"/>
              </a:rPr>
              <a:t>=2, </a:t>
            </a:r>
            <a:r>
              <a:rPr lang="pt-BR" altLang="pt-BR" sz="3600" i="1">
                <a:solidFill>
                  <a:srgbClr val="006666"/>
                </a:solidFill>
                <a:latin typeface="Arial" charset="0"/>
              </a:rPr>
              <a:t>p</a:t>
            </a:r>
            <a:r>
              <a:rPr lang="pt-BR" altLang="pt-BR" sz="3600">
                <a:solidFill>
                  <a:srgbClr val="006666"/>
                </a:solidFill>
                <a:latin typeface="Arial" charset="0"/>
              </a:rPr>
              <a:t>=1/2)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1628775"/>
            <a:ext cx="4479925" cy="3481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 cstate="print"/>
          <a:srcRect r="46767" b="12119"/>
          <a:stretch>
            <a:fillRect/>
          </a:stretch>
        </p:blipFill>
        <p:spPr bwMode="auto">
          <a:xfrm>
            <a:off x="2484438" y="5157788"/>
            <a:ext cx="4465637" cy="1444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3600">
                <a:solidFill>
                  <a:srgbClr val="006666"/>
                </a:solidFill>
                <a:latin typeface="Arial" charset="0"/>
              </a:rPr>
              <a:t>Distribuição binomial (</a:t>
            </a:r>
            <a:r>
              <a:rPr lang="pt-BR" altLang="pt-BR" sz="3600" i="1">
                <a:solidFill>
                  <a:srgbClr val="006666"/>
                </a:solidFill>
                <a:latin typeface="Arial" charset="0"/>
              </a:rPr>
              <a:t>n</a:t>
            </a:r>
            <a:r>
              <a:rPr lang="pt-BR" altLang="pt-BR" sz="3600">
                <a:solidFill>
                  <a:srgbClr val="006666"/>
                </a:solidFill>
                <a:latin typeface="Arial" charset="0"/>
              </a:rPr>
              <a:t>=3, </a:t>
            </a:r>
            <a:r>
              <a:rPr lang="pt-BR" altLang="pt-BR" sz="3600" i="1">
                <a:solidFill>
                  <a:srgbClr val="006666"/>
                </a:solidFill>
                <a:latin typeface="Arial" charset="0"/>
              </a:rPr>
              <a:t>p</a:t>
            </a:r>
            <a:r>
              <a:rPr lang="pt-BR" altLang="pt-BR" sz="3600">
                <a:solidFill>
                  <a:srgbClr val="006666"/>
                </a:solidFill>
                <a:latin typeface="Arial" charset="0"/>
              </a:rPr>
              <a:t>=1/2)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 cstate="print"/>
          <a:srcRect r="28856" b="6740"/>
          <a:stretch>
            <a:fillRect/>
          </a:stretch>
        </p:blipFill>
        <p:spPr bwMode="auto">
          <a:xfrm>
            <a:off x="2411413" y="4648200"/>
            <a:ext cx="5214937" cy="2209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1484313"/>
            <a:ext cx="4175125" cy="3233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Droid Sans"/>
        <a:cs typeface="Droid Sans"/>
      </a:majorFont>
      <a:minorFont>
        <a:latin typeface="Verdana"/>
        <a:ea typeface="Droid Sans"/>
        <a:cs typeface="Droid Sans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Droid Sans"/>
        <a:cs typeface="Droid Sans"/>
      </a:majorFont>
      <a:minorFont>
        <a:latin typeface="Verdana"/>
        <a:ea typeface="Droid Sans"/>
        <a:cs typeface="Droid Sans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5">
  <a:themeElements>
    <a:clrScheme name="Ardósi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ósia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ósi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ate" id="{C3F70B94-7CE9-428E-ADC1-3269CC2C3385}" vid="{3F2DE9A5-64E6-437C-A389-CC4477E817E8}"/>
    </a:ext>
  </a:extLst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1460</TotalTime>
  <Words>740</Words>
  <Application>Microsoft Office PowerPoint</Application>
  <PresentationFormat>Apresentação na tela (4:3)</PresentationFormat>
  <Paragraphs>139</Paragraphs>
  <Slides>33</Slides>
  <Notes>25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33</vt:i4>
      </vt:variant>
    </vt:vector>
  </HeadingPairs>
  <TitlesOfParts>
    <vt:vector size="36" baseType="lpstr">
      <vt:lpstr>Tema do Office</vt:lpstr>
      <vt:lpstr>1_Tema do Office</vt:lpstr>
      <vt:lpstr>Tema5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Da aula prática</vt:lpstr>
      <vt:lpstr>Da aula prática</vt:lpstr>
      <vt:lpstr>Da aula prática</vt:lpstr>
      <vt:lpstr>Da aula prática</vt:lpstr>
      <vt:lpstr>Médias das amostras</vt:lpstr>
      <vt:lpstr>Intervalos de Confiança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Distribuições e Teorema do Limite Central</dc:title>
  <dc:creator>Marcos</dc:creator>
  <cp:lastModifiedBy>ze</cp:lastModifiedBy>
  <cp:revision>169</cp:revision>
  <cp:lastPrinted>2014-08-25T22:43:34Z</cp:lastPrinted>
  <dcterms:created xsi:type="dcterms:W3CDTF">2002-10-08T21:51:42Z</dcterms:created>
  <dcterms:modified xsi:type="dcterms:W3CDTF">2018-08-23T14:59:04Z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