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9" r:id="rId5"/>
    <p:sldId id="272" r:id="rId6"/>
    <p:sldId id="271" r:id="rId7"/>
    <p:sldId id="270" r:id="rId8"/>
    <p:sldId id="273" r:id="rId9"/>
    <p:sldId id="260" r:id="rId10"/>
    <p:sldId id="261" r:id="rId11"/>
    <p:sldId id="262" r:id="rId12"/>
    <p:sldId id="263" r:id="rId13"/>
    <p:sldId id="264" r:id="rId14"/>
    <p:sldId id="265" r:id="rId15"/>
    <p:sldId id="275" r:id="rId16"/>
    <p:sldId id="266" r:id="rId17"/>
    <p:sldId id="267" r:id="rId18"/>
    <p:sldId id="258" r:id="rId19"/>
    <p:sldId id="27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85775A9-EF9E-4F28-A916-AFFDDF2A0660}" type="datetimeFigureOut">
              <a:rPr lang="pt-BR" smtClean="0"/>
              <a:t>08/08/2018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85775A9-EF9E-4F28-A916-AFFDDF2A0660}" type="datetimeFigureOut">
              <a:rPr lang="pt-BR" smtClean="0"/>
              <a:t>08/08/2018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85775A9-EF9E-4F28-A916-AFFDDF2A0660}" type="datetimeFigureOut">
              <a:rPr lang="pt-BR" smtClean="0"/>
              <a:t>08/08/2018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85775A9-EF9E-4F28-A916-AFFDDF2A0660}" type="datetimeFigureOut">
              <a:rPr lang="pt-BR" smtClean="0"/>
              <a:t>08/08/2018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85775A9-EF9E-4F28-A916-AFFDDF2A0660}" type="datetimeFigureOut">
              <a:rPr lang="pt-BR" smtClean="0"/>
              <a:t>08/08/2018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85775A9-EF9E-4F28-A916-AFFDDF2A0660}" type="datetimeFigureOut">
              <a:rPr lang="pt-BR" smtClean="0"/>
              <a:t>08/08/2018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0F0666-9767-4D3A-935A-034BA567A60E}"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775A9-EF9E-4F28-A916-AFFDDF2A0660}" type="datetimeFigureOut">
              <a:rPr lang="pt-BR" smtClean="0"/>
              <a:t>08/08/2018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F0666-9767-4D3A-935A-034BA567A60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Gênero</a:t>
            </a:r>
            <a:endParaRPr lang="pt-BR" dirty="0"/>
          </a:p>
        </p:txBody>
      </p:sp>
      <p:sp>
        <p:nvSpPr>
          <p:cNvPr id="3" name="Subtítulo 2"/>
          <p:cNvSpPr>
            <a:spLocks noGrp="1"/>
          </p:cNvSpPr>
          <p:nvPr>
            <p:ph type="subTitle" idx="1"/>
          </p:nvPr>
        </p:nvSpPr>
        <p:spPr/>
        <p:txBody>
          <a:bodyPr/>
          <a:lstStyle/>
          <a:p>
            <a:r>
              <a:rPr lang="pt-BR" dirty="0" smtClean="0"/>
              <a:t>Com base em apresentação de Heloisa Buarque de </a:t>
            </a:r>
            <a:r>
              <a:rPr lang="pt-BR" dirty="0" smtClean="0"/>
              <a:t>Almeida e textos:</a:t>
            </a:r>
          </a:p>
          <a:p>
            <a:r>
              <a:rPr lang="pt-BR" dirty="0" err="1" smtClean="0"/>
              <a:t>Piscitelli</a:t>
            </a:r>
            <a:r>
              <a:rPr lang="pt-BR" dirty="0" smtClean="0"/>
              <a:t>, Louro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Mesmo no “sexo”</a:t>
            </a:r>
            <a:endParaRPr lang="pt-BR" dirty="0"/>
          </a:p>
        </p:txBody>
      </p:sp>
      <p:sp>
        <p:nvSpPr>
          <p:cNvPr id="3" name="Espaço Reservado para Conteúdo 2"/>
          <p:cNvSpPr>
            <a:spLocks noGrp="1"/>
          </p:cNvSpPr>
          <p:nvPr>
            <p:ph idx="1"/>
          </p:nvPr>
        </p:nvSpPr>
        <p:spPr/>
        <p:txBody>
          <a:bodyPr/>
          <a:lstStyle/>
          <a:p>
            <a:r>
              <a:rPr lang="pt-BR" dirty="0" smtClean="0"/>
              <a:t>Há mais diferenças do que se pensa</a:t>
            </a:r>
          </a:p>
          <a:p>
            <a:r>
              <a:rPr lang="pt-BR" dirty="0" smtClean="0"/>
              <a:t>Nem sempre foi a base para as diferenças dentro das culturas</a:t>
            </a:r>
          </a:p>
          <a:p>
            <a:r>
              <a:rPr lang="pt-BR" dirty="0" smtClean="0"/>
              <a:t>O binarismo </a:t>
            </a:r>
            <a:r>
              <a:rPr lang="pt-BR" dirty="0" err="1" smtClean="0"/>
              <a:t>essencialista</a:t>
            </a:r>
            <a:r>
              <a:rPr lang="pt-BR" dirty="0" smtClean="0"/>
              <a:t> também é uma construção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sexual</a:t>
            </a:r>
            <a:endParaRPr lang="pt-BR" dirty="0"/>
          </a:p>
        </p:txBody>
      </p:sp>
      <p:sp>
        <p:nvSpPr>
          <p:cNvPr id="3" name="Espaço Reservado para Conteúdo 2"/>
          <p:cNvSpPr>
            <a:spLocks noGrp="1"/>
          </p:cNvSpPr>
          <p:nvPr>
            <p:ph idx="1"/>
          </p:nvPr>
        </p:nvSpPr>
        <p:spPr/>
        <p:txBody>
          <a:bodyPr/>
          <a:lstStyle/>
          <a:p>
            <a:r>
              <a:rPr lang="pt-BR" dirty="0" smtClean="0"/>
              <a:t>Vigente a partir do final do século XVIII na medicina</a:t>
            </a:r>
          </a:p>
          <a:p>
            <a:r>
              <a:rPr lang="pt-BR" dirty="0" smtClean="0"/>
              <a:t>Antes mulheres eram homens invertidos: desqualificados, é verdade. </a:t>
            </a:r>
          </a:p>
          <a:p>
            <a:r>
              <a:rPr lang="pt-BR" dirty="0" smtClean="0"/>
              <a:t>Crianças eram adultos pequenos (por exemplo)</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 como classificação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O Gênero é classificatório: lugares, espaços, atitudes, comportamentos, gostos, que são “masculinos” ou “femininos” e que são sentidos como tal</a:t>
            </a:r>
          </a:p>
          <a:p>
            <a:r>
              <a:rPr lang="pt-BR" dirty="0" smtClean="0"/>
              <a:t>As classificações mudam historicamente e de lugar para lugar</a:t>
            </a:r>
          </a:p>
          <a:p>
            <a:r>
              <a:rPr lang="pt-BR" dirty="0" smtClean="0"/>
              <a:t>As diferenças são vividas como “naturais” e inscritas na corporeidade (tanto Gênero como Raça)</a:t>
            </a:r>
          </a:p>
          <a:p>
            <a:r>
              <a:rPr lang="pt-BR" dirty="0" smtClean="0"/>
              <a:t>A construção biológica da diferença justifica a desigualdade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 como </a:t>
            </a:r>
            <a:r>
              <a:rPr lang="pt-BR" dirty="0" smtClean="0"/>
              <a:t>aprendizado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Na família, desde cedo</a:t>
            </a:r>
          </a:p>
          <a:p>
            <a:r>
              <a:rPr lang="pt-BR" dirty="0" smtClean="0"/>
              <a:t>Religião</a:t>
            </a:r>
          </a:p>
          <a:p>
            <a:r>
              <a:rPr lang="pt-BR" dirty="0" smtClean="0"/>
              <a:t>Escola</a:t>
            </a:r>
          </a:p>
          <a:p>
            <a:r>
              <a:rPr lang="pt-BR" dirty="0" smtClean="0"/>
              <a:t>Mídia</a:t>
            </a:r>
          </a:p>
          <a:p>
            <a:r>
              <a:rPr lang="pt-BR" dirty="0" smtClean="0"/>
              <a:t>Medicina</a:t>
            </a:r>
          </a:p>
          <a:p>
            <a:r>
              <a:rPr lang="pt-BR" dirty="0" smtClean="0"/>
              <a:t>Sistema jurídico</a:t>
            </a:r>
          </a:p>
          <a:p>
            <a:r>
              <a:rPr lang="pt-BR" dirty="0" smtClean="0"/>
              <a:t>Relações </a:t>
            </a:r>
            <a:r>
              <a:rPr lang="pt-BR" dirty="0" smtClean="0"/>
              <a:t>cotidianas – dispositivos com poder de criar e e</a:t>
            </a:r>
            <a:r>
              <a:rPr lang="pt-BR" dirty="0" smtClean="0"/>
              <a:t>feitos de verdade;</a:t>
            </a:r>
          </a:p>
          <a:p>
            <a:r>
              <a:rPr lang="pt-BR" dirty="0" smtClean="0"/>
              <a:t>Portanto: a</a:t>
            </a:r>
            <a:r>
              <a:rPr lang="pt-BR" dirty="0" smtClean="0"/>
              <a:t>tribuição de significados outros na arena simbólica</a:t>
            </a:r>
            <a:endParaRPr lang="pt-B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Padrões Hegemônicos</a:t>
            </a: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Mulheres “femininas”</a:t>
            </a:r>
          </a:p>
          <a:p>
            <a:pPr>
              <a:buNone/>
            </a:pPr>
            <a:r>
              <a:rPr lang="pt-BR" dirty="0" smtClean="0"/>
              <a:t>Homens “masculinos”</a:t>
            </a:r>
          </a:p>
          <a:p>
            <a:pPr>
              <a:buNone/>
            </a:pPr>
            <a:r>
              <a:rPr lang="pt-BR" dirty="0" smtClean="0"/>
              <a:t>Como é o nosso encaixe nesses padrões</a:t>
            </a:r>
            <a:r>
              <a:rPr lang="pt-BR" dirty="0" smtClean="0"/>
              <a:t>?</a:t>
            </a:r>
          </a:p>
          <a:p>
            <a:pPr>
              <a:buNone/>
            </a:pPr>
            <a:r>
              <a:rPr lang="pt-BR" dirty="0" smtClean="0"/>
              <a:t>A “norma” – naturalizada; </a:t>
            </a:r>
          </a:p>
          <a:p>
            <a:pPr>
              <a:buNone/>
            </a:pPr>
            <a:r>
              <a:rPr lang="pt-BR" dirty="0" smtClean="0"/>
              <a:t>A Diferença – que existe na relação do sujeito que “desvia” da norma</a:t>
            </a:r>
          </a:p>
          <a:p>
            <a:pPr>
              <a:buNone/>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buNone/>
            </a:pPr>
            <a:r>
              <a:rPr lang="pt-BR" dirty="0"/>
              <a:t>“Portanto, se a posição do homem branco heterossexual de classe média urbana foi construída, historicamente, como a posição-de-sujeito ou a identidade referência, segue-se que serão diferentes todas as identidades que não correspondam a esta ou que desta se afastem.” </a:t>
            </a:r>
            <a:endParaRPr lang="pt-BR" dirty="0" smtClean="0"/>
          </a:p>
          <a:p>
            <a:pPr>
              <a:buNone/>
            </a:pPr>
            <a:r>
              <a:rPr lang="pt-BR" dirty="0" smtClean="0"/>
              <a:t>“A </a:t>
            </a:r>
            <a:r>
              <a:rPr lang="pt-BR" dirty="0"/>
              <a:t>posição normal é, de algum modo, onipresente, sempre presumida, e isso a torna, paradoxalmente, invisível. Não é preciso mencioná-la. Marcadas serão as identidades que dela diferirem</a:t>
            </a:r>
            <a:r>
              <a:rPr lang="pt-BR" dirty="0" smtClean="0"/>
              <a:t>.” (Louro)</a:t>
            </a:r>
            <a:endParaRPr lang="pt-BR" dirty="0"/>
          </a:p>
          <a:p>
            <a:endParaRPr lang="pt-BR" dirty="0"/>
          </a:p>
        </p:txBody>
      </p:sp>
    </p:spTree>
    <p:extLst>
      <p:ext uri="{BB962C8B-B14F-4D97-AF65-F5344CB8AC3E}">
        <p14:creationId xmlns:p14="http://schemas.microsoft.com/office/powerpoint/2010/main" val="2774194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 e Sexualidade</a:t>
            </a:r>
            <a:endParaRPr lang="pt-BR" dirty="0"/>
          </a:p>
        </p:txBody>
      </p:sp>
      <p:sp>
        <p:nvSpPr>
          <p:cNvPr id="3" name="Espaço Reservado para Conteúdo 2"/>
          <p:cNvSpPr>
            <a:spLocks noGrp="1"/>
          </p:cNvSpPr>
          <p:nvPr>
            <p:ph idx="1"/>
          </p:nvPr>
        </p:nvSpPr>
        <p:spPr/>
        <p:txBody>
          <a:bodyPr/>
          <a:lstStyle/>
          <a:p>
            <a:r>
              <a:rPr lang="pt-BR" dirty="0" smtClean="0"/>
              <a:t>Separados, mas vividos como juntos</a:t>
            </a:r>
          </a:p>
          <a:p>
            <a:r>
              <a:rPr lang="pt-BR" dirty="0" smtClean="0"/>
              <a:t>Deslocamentos provocam (“corpos abjetos”)</a:t>
            </a:r>
          </a:p>
          <a:p>
            <a:r>
              <a:rPr lang="pt-BR" dirty="0" smtClean="0"/>
              <a:t>Diversos modelos </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Desigualdade não é natural: pode, portanto, ser mudada</a:t>
            </a:r>
          </a:p>
          <a:p>
            <a:r>
              <a:rPr lang="pt-BR" dirty="0" smtClean="0"/>
              <a:t>Alargamento da discussão dos direitos para modelos não hegemônicos</a:t>
            </a:r>
          </a:p>
          <a:p>
            <a:r>
              <a:rPr lang="pt-BR" dirty="0" smtClean="0"/>
              <a:t>Coloca em cena a possibilidade de se questionar a masculinidade hegemônica</a:t>
            </a:r>
          </a:p>
          <a:p>
            <a:r>
              <a:rPr lang="pt-BR" dirty="0" smtClean="0"/>
              <a:t>Atenta para os </a:t>
            </a:r>
            <a:r>
              <a:rPr lang="pt-BR" smtClean="0"/>
              <a:t>sujeitos LGBTI+, </a:t>
            </a:r>
            <a:r>
              <a:rPr lang="pt-BR" dirty="0" smtClean="0"/>
              <a:t>que questionam a naturalização do modelo hegemônico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descr="Sem título.png"/>
          <p:cNvPicPr>
            <a:picLocks noGrp="1" noChangeAspect="1"/>
          </p:cNvPicPr>
          <p:nvPr>
            <p:ph idx="1"/>
          </p:nvPr>
        </p:nvPicPr>
        <p:blipFill>
          <a:blip r:embed="rId2"/>
          <a:stretch>
            <a:fillRect/>
          </a:stretch>
        </p:blipFill>
        <p:spPr>
          <a:xfrm>
            <a:off x="1309231" y="1776915"/>
            <a:ext cx="6717521" cy="429529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Viver a contemporaneidade</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“Se</a:t>
            </a:r>
            <a:r>
              <a:rPr lang="pt-BR" dirty="0"/>
              <a:t>, por um lado, alguns setores sociais passam a demonstrar uma crescente aceitação da pluralidade sexual e, até mesmo, passam a consumir alguns de seus produtos culturais, por outro lado, setores tradicionais renovam (e recrudescem) seus ataques, realizando desde campanhas de retomada dos valores tradicionais da família até manifestações de extrema agressão e violência física</a:t>
            </a:r>
            <a:r>
              <a:rPr lang="pt-BR" dirty="0" smtClean="0"/>
              <a:t>.” (Louro)</a:t>
            </a:r>
            <a:endParaRPr lang="pt-BR" dirty="0"/>
          </a:p>
        </p:txBody>
      </p:sp>
    </p:spTree>
    <p:extLst>
      <p:ext uri="{BB962C8B-B14F-4D97-AF65-F5344CB8AC3E}">
        <p14:creationId xmlns:p14="http://schemas.microsoft.com/office/powerpoint/2010/main" val="204701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Espaço Reservado para Conteúdo 3" descr="América latina.png"/>
          <p:cNvPicPr>
            <a:picLocks noGrp="1" noChangeAspect="1"/>
          </p:cNvPicPr>
          <p:nvPr>
            <p:ph idx="1"/>
          </p:nvPr>
        </p:nvPicPr>
        <p:blipFill>
          <a:blip r:embed="rId2"/>
          <a:stretch>
            <a:fillRect/>
          </a:stretch>
        </p:blipFill>
        <p:spPr>
          <a:xfrm>
            <a:off x="2438950" y="1600200"/>
            <a:ext cx="4266099"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Antecedentes</a:t>
            </a:r>
            <a:endParaRPr lang="pt-BR" dirty="0"/>
          </a:p>
        </p:txBody>
      </p:sp>
      <p:sp>
        <p:nvSpPr>
          <p:cNvPr id="3" name="Espaço Reservado para Conteúdo 2"/>
          <p:cNvSpPr>
            <a:spLocks noGrp="1"/>
          </p:cNvSpPr>
          <p:nvPr>
            <p:ph idx="1"/>
          </p:nvPr>
        </p:nvSpPr>
        <p:spPr/>
        <p:txBody>
          <a:bodyPr>
            <a:normAutofit/>
          </a:bodyPr>
          <a:lstStyle/>
          <a:p>
            <a:r>
              <a:rPr lang="pt-BR" dirty="0" err="1" smtClean="0"/>
              <a:t>Olympe</a:t>
            </a:r>
            <a:r>
              <a:rPr lang="pt-BR" dirty="0" smtClean="0"/>
              <a:t> (Mary) de </a:t>
            </a:r>
            <a:r>
              <a:rPr lang="pt-BR" dirty="0" err="1" smtClean="0"/>
              <a:t>Gouges</a:t>
            </a:r>
            <a:r>
              <a:rPr lang="pt-BR" dirty="0" smtClean="0"/>
              <a:t> (1791) – Declaração dos Direitos da Mulher e da Cidadã</a:t>
            </a:r>
          </a:p>
          <a:p>
            <a:r>
              <a:rPr lang="pt-BR" dirty="0" smtClean="0"/>
              <a:t>Mary </a:t>
            </a:r>
            <a:r>
              <a:rPr lang="pt-BR" dirty="0" err="1" smtClean="0"/>
              <a:t>Wollstonecraft</a:t>
            </a:r>
            <a:r>
              <a:rPr lang="pt-BR" dirty="0" smtClean="0"/>
              <a:t>  -  Reivindicação dos direitos das mulheres (1792) </a:t>
            </a:r>
          </a:p>
          <a:p>
            <a:r>
              <a:rPr lang="pt-BR" dirty="0" err="1" smtClean="0"/>
              <a:t>Sojourner</a:t>
            </a:r>
            <a:r>
              <a:rPr lang="pt-BR" dirty="0" smtClean="0"/>
              <a:t> </a:t>
            </a:r>
            <a:r>
              <a:rPr lang="pt-BR" dirty="0" err="1" smtClean="0"/>
              <a:t>Truth</a:t>
            </a:r>
            <a:r>
              <a:rPr lang="pt-BR" dirty="0" smtClean="0"/>
              <a:t> (1851) - </a:t>
            </a:r>
            <a:r>
              <a:rPr lang="en-US" dirty="0"/>
              <a:t>Women’s Rights Convention in Akron, Ohio</a:t>
            </a:r>
            <a:endParaRPr lang="pt-BR" dirty="0" smtClean="0"/>
          </a:p>
          <a:p>
            <a:r>
              <a:rPr lang="pt-BR" dirty="0" smtClean="0"/>
              <a:t>Margareth </a:t>
            </a:r>
            <a:r>
              <a:rPr lang="pt-BR" dirty="0" err="1" smtClean="0"/>
              <a:t>Mead</a:t>
            </a:r>
            <a:r>
              <a:rPr lang="pt-BR" dirty="0" smtClean="0"/>
              <a:t> 1930 (Sexo e temperamento)</a:t>
            </a:r>
          </a:p>
          <a:p>
            <a:r>
              <a:rPr lang="pt-BR" dirty="0" err="1" smtClean="0"/>
              <a:t>Arapesh</a:t>
            </a:r>
            <a:r>
              <a:rPr lang="pt-BR" dirty="0"/>
              <a:t> </a:t>
            </a:r>
            <a:r>
              <a:rPr lang="pt-BR" dirty="0" smtClean="0"/>
              <a:t>x </a:t>
            </a:r>
            <a:r>
              <a:rPr lang="pt-BR" dirty="0" err="1" smtClean="0"/>
              <a:t>Mundugumor</a:t>
            </a:r>
            <a:r>
              <a:rPr lang="pt-BR" dirty="0" smtClean="0"/>
              <a:t> x </a:t>
            </a:r>
            <a:r>
              <a:rPr lang="pt-BR" dirty="0" err="1" smtClean="0"/>
              <a:t>Tchambuli</a:t>
            </a:r>
            <a:endParaRPr lang="pt-BR" dirty="0" smtClean="0"/>
          </a:p>
          <a:p>
            <a:pPr marL="0" indent="0">
              <a:buNone/>
            </a:pP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Desigualdades</a:t>
            </a:r>
            <a:endParaRPr lang="pt-BR" dirty="0"/>
          </a:p>
        </p:txBody>
      </p:sp>
      <p:sp>
        <p:nvSpPr>
          <p:cNvPr id="3" name="Espaço Reservado para Conteúdo 2"/>
          <p:cNvSpPr>
            <a:spLocks noGrp="1"/>
          </p:cNvSpPr>
          <p:nvPr>
            <p:ph idx="1"/>
          </p:nvPr>
        </p:nvSpPr>
        <p:spPr/>
        <p:txBody>
          <a:bodyPr/>
          <a:lstStyle/>
          <a:p>
            <a:r>
              <a:rPr lang="pt-BR" dirty="0" smtClean="0"/>
              <a:t>Espaços</a:t>
            </a:r>
          </a:p>
          <a:p>
            <a:r>
              <a:rPr lang="pt-BR" dirty="0" smtClean="0"/>
              <a:t>Salariais</a:t>
            </a:r>
          </a:p>
          <a:p>
            <a:r>
              <a:rPr lang="pt-BR" dirty="0" smtClean="0"/>
              <a:t>Jornadas de trabalho</a:t>
            </a:r>
          </a:p>
          <a:p>
            <a:r>
              <a:rPr lang="pt-BR" dirty="0" smtClean="0"/>
              <a:t>Direitos em geral</a:t>
            </a:r>
          </a:p>
          <a:p>
            <a:r>
              <a:rPr lang="pt-BR" dirty="0" smtClean="0"/>
              <a:t>Violências</a:t>
            </a:r>
            <a:endParaRPr lang="pt-BR" dirty="0"/>
          </a:p>
        </p:txBody>
      </p:sp>
    </p:spTree>
    <p:extLst>
      <p:ext uri="{BB962C8B-B14F-4D97-AF65-F5344CB8AC3E}">
        <p14:creationId xmlns:p14="http://schemas.microsoft.com/office/powerpoint/2010/main" val="319507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1ª Onda?</a:t>
            </a:r>
            <a:endParaRPr lang="pt-BR" dirty="0"/>
          </a:p>
        </p:txBody>
      </p:sp>
      <p:sp>
        <p:nvSpPr>
          <p:cNvPr id="3" name="Espaço Reservado para Conteúdo 2"/>
          <p:cNvSpPr>
            <a:spLocks noGrp="1"/>
          </p:cNvSpPr>
          <p:nvPr>
            <p:ph idx="1"/>
          </p:nvPr>
        </p:nvSpPr>
        <p:spPr/>
        <p:txBody>
          <a:bodyPr/>
          <a:lstStyle/>
          <a:p>
            <a:r>
              <a:rPr lang="pt-BR" dirty="0" smtClean="0"/>
              <a:t>Fins </a:t>
            </a:r>
            <a:r>
              <a:rPr lang="pt-BR" dirty="0"/>
              <a:t>dos século 19 e início do 20 no continente Europeu e América do Norte, especialmente – direitos iguais (voto, educação, posses</a:t>
            </a:r>
            <a:r>
              <a:rPr lang="pt-BR" dirty="0" smtClean="0"/>
              <a:t>).</a:t>
            </a:r>
          </a:p>
          <a:p>
            <a:endParaRPr lang="pt-BR" dirty="0"/>
          </a:p>
          <a:p>
            <a:endParaRPr lang="pt-BR" dirty="0"/>
          </a:p>
        </p:txBody>
      </p:sp>
    </p:spTree>
    <p:extLst>
      <p:ext uri="{BB962C8B-B14F-4D97-AF65-F5344CB8AC3E}">
        <p14:creationId xmlns:p14="http://schemas.microsoft.com/office/powerpoint/2010/main" val="402829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explica as desigualdades?</a:t>
            </a:r>
            <a:endParaRPr lang="pt-BR" dirty="0"/>
          </a:p>
        </p:txBody>
      </p:sp>
      <p:sp>
        <p:nvSpPr>
          <p:cNvPr id="3" name="Espaço Reservado para Conteúdo 2"/>
          <p:cNvSpPr>
            <a:spLocks noGrp="1"/>
          </p:cNvSpPr>
          <p:nvPr>
            <p:ph idx="1"/>
          </p:nvPr>
        </p:nvSpPr>
        <p:spPr/>
        <p:txBody>
          <a:bodyPr>
            <a:normAutofit/>
          </a:bodyPr>
          <a:lstStyle/>
          <a:p>
            <a:r>
              <a:rPr lang="pt-BR" dirty="0"/>
              <a:t>Não é o corpo que explica as diferenças, são as construções sociais e históricas</a:t>
            </a:r>
          </a:p>
          <a:p>
            <a:r>
              <a:rPr lang="pt-BR" dirty="0"/>
              <a:t>A diferença sexual, como percebemos o sexo, também é culturalmente </a:t>
            </a:r>
            <a:r>
              <a:rPr lang="pt-BR" dirty="0" smtClean="0"/>
              <a:t>construído</a:t>
            </a:r>
          </a:p>
          <a:p>
            <a:r>
              <a:rPr lang="pt-BR" dirty="0"/>
              <a:t>Simone de Beauvoir (O segundo sexo – 1949</a:t>
            </a:r>
            <a:r>
              <a:rPr lang="pt-BR" dirty="0" smtClean="0"/>
              <a:t>)</a:t>
            </a:r>
          </a:p>
          <a:p>
            <a:r>
              <a:rPr lang="pt-BR" dirty="0" smtClean="0"/>
              <a:t>(Educação, casamento, dupla moralidade, maternidade)</a:t>
            </a:r>
          </a:p>
          <a:p>
            <a:pPr marL="0" indent="0">
              <a:buNone/>
            </a:pPr>
            <a:r>
              <a:rPr lang="pt-BR" dirty="0" smtClean="0"/>
              <a:t>  </a:t>
            </a:r>
            <a:endParaRPr lang="pt-BR" dirty="0"/>
          </a:p>
          <a:p>
            <a:endParaRPr lang="pt-BR" dirty="0"/>
          </a:p>
          <a:p>
            <a:endParaRPr lang="pt-BR" dirty="0"/>
          </a:p>
        </p:txBody>
      </p:sp>
    </p:spTree>
    <p:extLst>
      <p:ext uri="{BB962C8B-B14F-4D97-AF65-F5344CB8AC3E}">
        <p14:creationId xmlns:p14="http://schemas.microsoft.com/office/powerpoint/2010/main" val="2628947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2ª Onda?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50 a 90 século XX</a:t>
            </a:r>
          </a:p>
          <a:p>
            <a:r>
              <a:rPr lang="pt-BR" dirty="0" smtClean="0"/>
              <a:t>Caráter </a:t>
            </a:r>
            <a:r>
              <a:rPr lang="pt-BR" dirty="0" smtClean="0"/>
              <a:t>social da Dominação Masculina: construída pela cultura</a:t>
            </a:r>
          </a:p>
          <a:p>
            <a:r>
              <a:rPr lang="pt-BR" dirty="0" smtClean="0"/>
              <a:t>Igualdade no exercício dos direitos</a:t>
            </a:r>
          </a:p>
          <a:p>
            <a:r>
              <a:rPr lang="pt-BR" dirty="0" smtClean="0"/>
              <a:t>Mulher, opressão, patriarcado</a:t>
            </a:r>
          </a:p>
          <a:p>
            <a:r>
              <a:rPr lang="pt-BR" dirty="0" smtClean="0"/>
              <a:t>Coletividade feminina (sujeito político)</a:t>
            </a:r>
          </a:p>
          <a:p>
            <a:r>
              <a:rPr lang="pt-BR" dirty="0" smtClean="0"/>
              <a:t>O pessoal é político – redefinição do </a:t>
            </a:r>
            <a:r>
              <a:rPr lang="pt-BR" dirty="0" smtClean="0"/>
              <a:t>político</a:t>
            </a:r>
          </a:p>
          <a:p>
            <a:r>
              <a:rPr lang="pt-BR" dirty="0" smtClean="0"/>
              <a:t>Direitos reprodutivos, sexualidade</a:t>
            </a:r>
            <a:endParaRPr lang="pt-BR" dirty="0" smtClean="0"/>
          </a:p>
          <a:p>
            <a:pPr marL="0" indent="0">
              <a:buNone/>
            </a:pPr>
            <a:endParaRPr lang="pt-BR" dirty="0" smtClean="0"/>
          </a:p>
        </p:txBody>
      </p:sp>
    </p:spTree>
    <p:extLst>
      <p:ext uri="{BB962C8B-B14F-4D97-AF65-F5344CB8AC3E}">
        <p14:creationId xmlns:p14="http://schemas.microsoft.com/office/powerpoint/2010/main" val="15656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3ª Onda?</a:t>
            </a:r>
            <a:endParaRPr lang="pt-BR" dirty="0"/>
          </a:p>
        </p:txBody>
      </p:sp>
      <p:sp>
        <p:nvSpPr>
          <p:cNvPr id="3" name="Espaço Reservado para Conteúdo 2"/>
          <p:cNvSpPr>
            <a:spLocks noGrp="1"/>
          </p:cNvSpPr>
          <p:nvPr>
            <p:ph idx="1"/>
          </p:nvPr>
        </p:nvSpPr>
        <p:spPr/>
        <p:txBody>
          <a:bodyPr/>
          <a:lstStyle/>
          <a:p>
            <a:r>
              <a:rPr lang="pt-BR" dirty="0" smtClean="0"/>
              <a:t>90 - </a:t>
            </a:r>
          </a:p>
          <a:p>
            <a:r>
              <a:rPr lang="pt-BR" dirty="0" smtClean="0"/>
              <a:t>Diferenças</a:t>
            </a:r>
            <a:endParaRPr lang="pt-BR" dirty="0" smtClean="0"/>
          </a:p>
          <a:p>
            <a:r>
              <a:rPr lang="pt-BR" dirty="0" smtClean="0"/>
              <a:t>Gênero: raça, classe, idade, regionalidade, e outros marcadores, inscrevem as pessoas (mulheres) em sistemas de diferenças de forma distinta</a:t>
            </a:r>
          </a:p>
          <a:p>
            <a:r>
              <a:rPr lang="pt-BR" dirty="0" smtClean="0"/>
              <a:t>Sistemas de opressões relacionados e </a:t>
            </a:r>
            <a:r>
              <a:rPr lang="pt-BR" dirty="0" smtClean="0"/>
              <a:t>fluidos</a:t>
            </a:r>
          </a:p>
          <a:p>
            <a:r>
              <a:rPr lang="pt-BR" dirty="0" smtClean="0"/>
              <a:t>“</a:t>
            </a:r>
            <a:r>
              <a:rPr lang="pt-BR" dirty="0" err="1" smtClean="0"/>
              <a:t>Interseccionalidade</a:t>
            </a:r>
            <a:r>
              <a:rPr lang="pt-BR" dirty="0" smtClean="0"/>
              <a:t>”</a:t>
            </a:r>
          </a:p>
          <a:p>
            <a:endParaRPr lang="pt-BR" dirty="0" smtClean="0"/>
          </a:p>
          <a:p>
            <a:endParaRPr lang="pt-BR" dirty="0" smtClean="0"/>
          </a:p>
        </p:txBody>
      </p:sp>
    </p:spTree>
    <p:extLst>
      <p:ext uri="{BB962C8B-B14F-4D97-AF65-F5344CB8AC3E}">
        <p14:creationId xmlns:p14="http://schemas.microsoft.com/office/powerpoint/2010/main" val="170389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a:t>
            </a:r>
            <a:endParaRPr lang="pt-BR" dirty="0"/>
          </a:p>
        </p:txBody>
      </p:sp>
      <p:sp>
        <p:nvSpPr>
          <p:cNvPr id="3" name="Espaço Reservado para Conteúdo 2"/>
          <p:cNvSpPr>
            <a:spLocks noGrp="1"/>
          </p:cNvSpPr>
          <p:nvPr>
            <p:ph idx="1"/>
          </p:nvPr>
        </p:nvSpPr>
        <p:spPr/>
        <p:txBody>
          <a:bodyPr/>
          <a:lstStyle/>
          <a:p>
            <a:r>
              <a:rPr lang="pt-BR" dirty="0" smtClean="0"/>
              <a:t>Para não usar o sexo como definidor</a:t>
            </a:r>
          </a:p>
          <a:p>
            <a:r>
              <a:rPr lang="pt-BR" dirty="0" smtClean="0"/>
              <a:t>Masculino e feminino mudam conforme a cultura, a época e mesmo na mesma época</a:t>
            </a:r>
          </a:p>
          <a:p>
            <a:r>
              <a:rPr lang="pt-BR" dirty="0" smtClean="0"/>
              <a:t>Gênero sai da medicina a partir dos 50 e cai nas Ciências Sociais em 70/80</a:t>
            </a:r>
          </a:p>
          <a:p>
            <a:r>
              <a:rPr lang="pt-BR" dirty="0" smtClean="0"/>
              <a:t>No Brasil: 1992</a:t>
            </a:r>
            <a:r>
              <a:rPr lang="pt-BR" dirty="0"/>
              <a:t> </a:t>
            </a:r>
            <a:r>
              <a:rPr lang="pt-BR" dirty="0" smtClean="0"/>
              <a:t>data importante</a:t>
            </a:r>
          </a:p>
          <a:p>
            <a:pPr>
              <a:buNone/>
            </a:pPr>
            <a:endParaRPr lang="pt-BR" dirty="0" smtClean="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722</Words>
  <Application>Microsoft Office PowerPoint</Application>
  <PresentationFormat>Apresentação na tela (4:3)</PresentationFormat>
  <Paragraphs>83</Paragraphs>
  <Slides>19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19</vt:i4>
      </vt:variant>
    </vt:vector>
  </HeadingPairs>
  <TitlesOfParts>
    <vt:vector size="22" baseType="lpstr">
      <vt:lpstr>Arial</vt:lpstr>
      <vt:lpstr>Calibri</vt:lpstr>
      <vt:lpstr>Tema do Office</vt:lpstr>
      <vt:lpstr>Gênero</vt:lpstr>
      <vt:lpstr>Apresentação do PowerPoint</vt:lpstr>
      <vt:lpstr>Antecedentes</vt:lpstr>
      <vt:lpstr>Desigualdades</vt:lpstr>
      <vt:lpstr>1ª Onda?</vt:lpstr>
      <vt:lpstr>O que explica as desigualdades?</vt:lpstr>
      <vt:lpstr>2ª Onda?</vt:lpstr>
      <vt:lpstr>3ª Onda?</vt:lpstr>
      <vt:lpstr>Gênero</vt:lpstr>
      <vt:lpstr>Mesmo no “sexo”</vt:lpstr>
      <vt:lpstr>Diferença sexual</vt:lpstr>
      <vt:lpstr>Gênero como classificação</vt:lpstr>
      <vt:lpstr>Gênero como aprendizado</vt:lpstr>
      <vt:lpstr>Padrões Hegemônicos</vt:lpstr>
      <vt:lpstr>Apresentação do PowerPoint</vt:lpstr>
      <vt:lpstr>Gênero e Sexualidade</vt:lpstr>
      <vt:lpstr>Gênero</vt:lpstr>
      <vt:lpstr>Apresentação do PowerPoint</vt:lpstr>
      <vt:lpstr>Viver a contemporaneidade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Gênero</dc:title>
  <dc:creator>Daniel</dc:creator>
  <cp:lastModifiedBy>Mara Lago</cp:lastModifiedBy>
  <cp:revision>26</cp:revision>
  <dcterms:created xsi:type="dcterms:W3CDTF">2017-08-24T21:59:56Z</dcterms:created>
  <dcterms:modified xsi:type="dcterms:W3CDTF">2018-08-08T21:59:42Z</dcterms:modified>
</cp:coreProperties>
</file>