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2" r:id="rId2"/>
    <p:sldId id="260" r:id="rId3"/>
    <p:sldId id="324" r:id="rId4"/>
    <p:sldId id="318" r:id="rId5"/>
    <p:sldId id="313" r:id="rId6"/>
    <p:sldId id="315" r:id="rId7"/>
    <p:sldId id="314" r:id="rId8"/>
    <p:sldId id="316" r:id="rId9"/>
    <p:sldId id="312" r:id="rId10"/>
    <p:sldId id="32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5" r:id="rId21"/>
    <p:sldId id="280" r:id="rId22"/>
    <p:sldId id="281" r:id="rId23"/>
    <p:sldId id="282" r:id="rId24"/>
    <p:sldId id="277" r:id="rId25"/>
    <p:sldId id="283" r:id="rId26"/>
    <p:sldId id="284" r:id="rId27"/>
    <p:sldId id="285" r:id="rId28"/>
    <p:sldId id="298" r:id="rId29"/>
    <p:sldId id="278" r:id="rId30"/>
    <p:sldId id="279" r:id="rId31"/>
    <p:sldId id="293" r:id="rId32"/>
    <p:sldId id="295" r:id="rId33"/>
    <p:sldId id="296" r:id="rId34"/>
    <p:sldId id="297" r:id="rId35"/>
    <p:sldId id="299" r:id="rId36"/>
    <p:sldId id="286" r:id="rId37"/>
    <p:sldId id="287" r:id="rId38"/>
    <p:sldId id="288" r:id="rId39"/>
    <p:sldId id="289" r:id="rId40"/>
    <p:sldId id="290" r:id="rId41"/>
    <p:sldId id="291" r:id="rId42"/>
    <p:sldId id="257" r:id="rId43"/>
    <p:sldId id="258" r:id="rId44"/>
    <p:sldId id="259" r:id="rId45"/>
    <p:sldId id="300" r:id="rId46"/>
    <p:sldId id="301" r:id="rId47"/>
    <p:sldId id="327" r:id="rId48"/>
    <p:sldId id="331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BBE2-099D-4666-8C84-C28B86155C83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A952-BF04-4108-8442-D283307A9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63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DE61-C169-406F-997B-1892214BD0DB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C0B1B-4CD0-416E-8C11-F9C7FEAA5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5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2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7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9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7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6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08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422C-94F8-4F0F-BFC7-39E0A55FEC18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fC2BmFLI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4400" y="3012282"/>
            <a:ext cx="5957400" cy="105413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0110130</a:t>
            </a:r>
          </a:p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Vida Universitária e Cidadania</a:t>
            </a:r>
            <a:endParaRPr lang="pt-PT" sz="3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Imagem 7" descr="To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57250"/>
            <a:ext cx="6858000" cy="1928813"/>
          </a:xfrm>
          <a:prstGeom prst="rect">
            <a:avLst/>
          </a:prstGeom>
        </p:spPr>
      </p:pic>
      <p:pic>
        <p:nvPicPr>
          <p:cNvPr id="9" name="Imagem 8" descr="ESALQ_G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6" y="5445224"/>
            <a:ext cx="796616" cy="1170054"/>
          </a:xfrm>
          <a:prstGeom prst="rect">
            <a:avLst/>
          </a:prstGeom>
        </p:spPr>
      </p:pic>
      <p:pic>
        <p:nvPicPr>
          <p:cNvPr id="10" name="Imagem 9" descr="USP_G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456" y="6214440"/>
            <a:ext cx="916200" cy="400838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903596" y="6286910"/>
            <a:ext cx="44954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PT" sz="15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Book Antiqua" pitchFamily="18" charset="0"/>
                <a:cs typeface="Arial" pitchFamily="34" charset="0"/>
              </a:rPr>
              <a:t>Escola Superior de Agricultura “Luiz de Queiroz”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03448" y="4203402"/>
            <a:ext cx="8001000" cy="12418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400" dirty="0" smtClean="0"/>
              <a:t>Estrutura </a:t>
            </a:r>
            <a:r>
              <a:rPr lang="pt-BR" sz="6400" dirty="0"/>
              <a:t>e Organização da ESALQ e da </a:t>
            </a:r>
            <a:r>
              <a:rPr lang="pt-BR" sz="6400" dirty="0" smtClean="0"/>
              <a:t>USP</a:t>
            </a:r>
          </a:p>
          <a:p>
            <a:pPr marL="0" indent="0" algn="ctr">
              <a:buNone/>
            </a:pPr>
            <a:r>
              <a:rPr lang="pt-BR" sz="6400" dirty="0" smtClean="0"/>
              <a:t>Código </a:t>
            </a:r>
            <a:r>
              <a:rPr lang="pt-BR" sz="6400" dirty="0"/>
              <a:t>Ética e normas </a:t>
            </a:r>
            <a:r>
              <a:rPr lang="pt-BR" sz="6400" dirty="0" smtClean="0"/>
              <a:t>disciplinares</a:t>
            </a:r>
            <a:endParaRPr lang="pt-BR" sz="6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8000" b="1" dirty="0">
                <a:solidFill>
                  <a:srgbClr val="0070C0"/>
                </a:solidFill>
                <a:latin typeface="Arial Black" pitchFamily="34" charset="0"/>
              </a:rPr>
              <a:t>UNIVERSIDADE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uins of Nalanda University are a strong contender for the list of World Heritage 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6" y="332656"/>
            <a:ext cx="39946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44469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</a:t>
            </a:r>
            <a:r>
              <a:rPr lang="pt-B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Nalanda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(Índia)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Sec. V ao XII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1800" y="551723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Sorbonne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(França)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1214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14763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150184" cy="234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431690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Bolonha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(Itália)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1088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Estatuto das Universidades Brasileiras: 1931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América Latina já existiam diversas universidades, sendo que a primeira foi a de São Domingos, criada em 1538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Como era o ensino no Brasil antes de 1931?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Modelo Jesuítico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Momentos do método de ensino: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LECTIO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, QUAESTIO, REPARATIO,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DISPUTATIO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Havia (há?)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exposição, argumentos a favor, argumentos contrários, e solução do mestre.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Método escolástico</a:t>
            </a:r>
            <a:endParaRPr lang="pt-BR" sz="32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Primeiras escolas (isoladas) iniciam-se no século XIX.</a:t>
            </a: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Modelo francês-napoleônico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(profissionalizante)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1808: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Escola de Cirurgia da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Bahia.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 universidade só surgiu em 1920 (Universidade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Rio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Janeiro)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1882, no Congresso de Educação, o Conselheiro Almeida investiu contra a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ideia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de se criar a Universidade armado com os seguintes argumentos : “A universidade é uma coisa obsoleta e o Brasil, como país novo, não pode querer voltar atrás para construir a universidade; deve manter suas escolas especiais, porque o ensino tem de entrar em fase de especialização profunda; a velha universidade não pode ser restabelecida”. </a:t>
            </a:r>
            <a:endParaRPr lang="pt-BR" sz="3200" i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Anastasiou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2001)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Influência do modelo alemão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humboldiano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Universidade voltada para solução de problemas nacionais. Institutos e Centros.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(contexto: Alemanha buscando recuperar o pioneirismo perdido para França e Inglaterra na Revolução Industrial)</a:t>
            </a:r>
          </a:p>
        </p:txBody>
      </p:sp>
    </p:spTree>
    <p:extLst>
      <p:ext uri="{BB962C8B-B14F-4D97-AF65-F5344CB8AC3E}">
        <p14:creationId xmlns:p14="http://schemas.microsoft.com/office/powerpoint/2010/main" val="2886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Lei 5.540/68: resultado do acordo MEC/USAID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Separa ensino (ainda profissionalizante) da pesquisa. Graduação e pós-graduação. Repasse de conhecimentos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crítica e investigação. </a:t>
            </a:r>
          </a:p>
          <a:p>
            <a:pPr lvl="1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enem.com.br/wp-content/uploads/2016/01/bandeira_u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84"/>
            <a:ext cx="9144000" cy="63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20072" y="177281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(que, desde 1946, é o Instituto de Astronomia, Geofísica e Ciências Atmosféricas da USP).</a:t>
            </a:r>
            <a:endParaRPr lang="pt-BR" sz="20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7200" b="1" dirty="0" smtClean="0">
                <a:solidFill>
                  <a:srgbClr val="0070C0"/>
                </a:solidFill>
                <a:latin typeface="Arial Black" pitchFamily="34" charset="0"/>
              </a:rPr>
              <a:t>ORGANOGRAMA</a:t>
            </a:r>
            <a:endParaRPr lang="pt-BR" sz="7200" b="1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84168" y="1556792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depois se desmembraria em duas unidades da USP: Faculdade de Odontologia e Faculdade de Ciências Farmacêuticas)</a:t>
            </a:r>
            <a:endParaRPr lang="pt-BR" sz="20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24328" y="1484784"/>
            <a:ext cx="144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daria origem à atual Faculdade de Saúde Pública)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22096" y="3342471"/>
            <a:ext cx="1421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(atual Faculdade de Medicina Veterinária e Zootecnia)</a:t>
            </a:r>
            <a:endParaRPr lang="pt-BR" sz="20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1934.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A Universidade de São Paulo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Crise de 1929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Revolução de 1932</a:t>
            </a:r>
          </a:p>
          <a:p>
            <a:pPr marL="400050" lvl="1" indent="0"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“De São Paulo não sairão mais guerras civis anárquicas, e sim uma revolução intelectual e científica suscetível de mudar as concepções econômicas e sociais dos brasileiros”</a:t>
            </a:r>
          </a:p>
          <a:p>
            <a:pPr marL="40005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(Sergio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Milliet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intelectual paulista)</a:t>
            </a:r>
          </a:p>
        </p:txBody>
      </p:sp>
    </p:spTree>
    <p:extLst>
      <p:ext uri="{BB962C8B-B14F-4D97-AF65-F5344CB8AC3E}">
        <p14:creationId xmlns:p14="http://schemas.microsoft.com/office/powerpoint/2010/main" val="3945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2º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São fins da Universidade: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pela pesquisa, o progresso da ciência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transmitir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pelo ensino, conhecimentos que enriqueçam ou desenvolvam o espírito, ou sejam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úteis à vida;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formar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especialistas em todos os ramos de cultura, e técnicos e profissionais em todas as profissões de base científica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artística;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obra social de vulgarização das ciências, das letras e das artes, por meio de cursos sintéticos, conferências palestras, difusão pelo rádio filmes científicos e congêneres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3º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A Universidade de São Paulo se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constitui 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seguintes institutos oficiais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Direito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Farmácia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Odontologia;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Politécnica;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Educação;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Filosofia, Ciências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Letras;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Ciências Econômicas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Comerciais;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Veterinária;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Superior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Agricultura;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Belas Artes.</a:t>
            </a:r>
          </a:p>
        </p:txBody>
      </p:sp>
    </p:spTree>
    <p:extLst>
      <p:ext uri="{BB962C8B-B14F-4D97-AF65-F5344CB8AC3E}">
        <p14:creationId xmlns:p14="http://schemas.microsoft.com/office/powerpoint/2010/main" val="22017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4º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- Além das Escolas, Faculdades e Institutos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referidos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 artigo anterior, concorrem para ampliar o ensino e ação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Universidade: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Biológico;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Higiene;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Butantã;</a:t>
            </a:r>
          </a:p>
          <a:p>
            <a:pPr marL="514350" indent="-514350">
              <a:buAutoNum type="alphaLcParenR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Agronômico,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Campinas;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Astronômico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Geográfico;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Museu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Arqueologia, História e Etnografia, que é o Museu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Paulista;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Serviço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Florestal;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quaisquer outras instituições de caráter técnico e científico do Estado.</a:t>
            </a:r>
          </a:p>
        </p:txBody>
      </p:sp>
    </p:spTree>
    <p:extLst>
      <p:ext uri="{BB962C8B-B14F-4D97-AF65-F5344CB8AC3E}">
        <p14:creationId xmlns:p14="http://schemas.microsoft.com/office/powerpoint/2010/main" val="1421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dbcdf2b4-8e1e-4e20-b7ba-a07a35f2e162/586b778d-e84f-4e41-aa6f-189821a42f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3" y="44624"/>
            <a:ext cx="65449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9872" y="3861048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Brasão</a:t>
            </a:r>
          </a:p>
          <a:p>
            <a:endParaRPr lang="pt-BR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Entronizado 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cátedra, simbolizando com sua figura e aparato (manto, espada em riste e livro seguro com firmeza) o poder da sabedoria, o mais culto dos apóstolos bíblicos forma, com seu nome, o amálgama Estado-Cidade-Universidade, entidades representadas pelos respectivos brasões. 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scs.usp.br/identidadevisual/wp-content/uploads/brasao_usp_c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088232" cy="29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istafacil.net/wp-content/uploads/2015/10/13-10-2015-Rankings-internacionais-confirmam-lideran%C3%A7a-global-da-ESALQ-em-Ci%C3%AAncias-Agr%C3%A1r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-10959"/>
            <a:ext cx="4680519" cy="68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Organograma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208337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“Gráfico </a:t>
            </a:r>
            <a:r>
              <a:rPr lang="pt-BR" dirty="0"/>
              <a:t>da estrutura hierárquica de uma organização social complexa, que representa simultaneamente os diferentes elementos do grupo e as suas </a:t>
            </a:r>
            <a:r>
              <a:rPr lang="pt-BR" dirty="0" smtClean="0"/>
              <a:t>ligações”.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16" y="1196752"/>
            <a:ext cx="5949912" cy="35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Curso de Engenharia Agrícola na Escola Politécnica, de 1893 a 1911.</a:t>
            </a:r>
          </a:p>
          <a:p>
            <a:r>
              <a:rPr lang="pt-BR" dirty="0" smtClean="0"/>
              <a:t>Escola Agrícola da Bahia (hoje Escola de Agronomia da UFBA), em Cruz das Almas, é de 1877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8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benfeitor de Piracicaba nasceu em São Paulo, em 12 de junho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1849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filho dos barões de Limeira, Vicente de Souza Queiroz Francisca de Paula Souza. Estudou, desde os oito anos na Europa, de onde retorna ao Brasil, formado pela Escola Agrícola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Grignon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França. Herda a Fazenda Engenho d'Água, de seu pai, em Piracicaba e, aos 24 anos, inicia grandes transformações: constrói a fábrica de tecidos, importando maquinário e mão de obra especializada da Bélgica, criando a Fábrica Santa Francisca, que se torna empreendimento vitorioso. </a:t>
            </a:r>
          </a:p>
        </p:txBody>
      </p:sp>
    </p:spTree>
    <p:extLst>
      <p:ext uri="{BB962C8B-B14F-4D97-AF65-F5344CB8AC3E}">
        <p14:creationId xmlns:p14="http://schemas.microsoft.com/office/powerpoint/2010/main" val="30213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Casa-se com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Ottoni, filha do conselheiro Cristiano Benedito Ottoni. Participa de todas as obras de benemerência de Piracicaba, arboriza ruas e praças com seu próprio dinheiro e com espécies raras. Cria um Jardim da Aclimação, tido como o primeiro no Brasil. Torna-se líder abolicionista e um dos fundadores do Clube Republicano. Instala o primeiro telefone em Piracicaba e a Companhia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Assim, a cidade foi a segunda da América do Sul a contar com serviços de iluminação pública e domiciliar. </a:t>
            </a:r>
          </a:p>
        </p:txBody>
      </p:sp>
    </p:spTree>
    <p:extLst>
      <p:ext uri="{BB962C8B-B14F-4D97-AF65-F5344CB8AC3E}">
        <p14:creationId xmlns:p14="http://schemas.microsoft.com/office/powerpoint/2010/main" val="24823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"Porém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grande sonho de Luiz de Queiroz foi construir uma Escola de Agronomia e tenta o empreendimento às sua custas. Os encargos são grandes. Doa a Fazenda São João da Montanha, em 1892, ao governo do Estado, que assume a responsabilidade de criar a escola no prazo de 10 anos. A morosidade das obras e o desinteresse político abalam a saúde de Luiz de Queiroz. O descrédito diante de seu sonho era tanto que um jornalista, cujo pseudônimo era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Cincinatus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escreveu na "Gazeta de Piracicaba", de 11 de janeiro de 1891: "Qual escola? Para plantar batatas não precisa estudar". </a:t>
            </a:r>
          </a:p>
        </p:txBody>
      </p:sp>
    </p:spTree>
    <p:extLst>
      <p:ext uri="{BB962C8B-B14F-4D97-AF65-F5344CB8AC3E}">
        <p14:creationId xmlns:p14="http://schemas.microsoft.com/office/powerpoint/2010/main" val="9273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"Doente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desgostoso e com graves problemas financeiros, Luiz de Queiroz muda-se para São Paulo, onde falece em 11 de junho de 1898, véspera de seu aniversário. Em 1901, inaugurava-se, precariamente, a Escola Agrícola que fora seu sonho. Em 12 de junho de 1964, os restos mortais de Luiz Vicente de Souza Queiroz e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trasladados para Piracicaba, depositados no mausoléu com que a ESALQ o homenageou, obra de Archimedes Dutra".</a:t>
            </a:r>
            <a:b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Extraído do Almanaque 2000 / Memorial de Piracicaba Século XX, de Cecílio Elias Netto</a:t>
            </a: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ESALQ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gerais 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territorial total: 3.825,4 hectares (corresponde a 48,85% da área total da USP)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 (Piracicaba): 914,5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de estações experimentais em Anhembi, Anhumas e Itatinga: 2.910,9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Departamentos: 12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Laboratórios: 130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Institutos Nacionais de Ciência e Tecnologia (INCT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Engenharia da Irrigação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Semióticos na Agricultura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construída no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Queiroz": 262.320,23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pic>
        <p:nvPicPr>
          <p:cNvPr id="5122" name="Picture 2" descr="http://www4.esalq.usp.br/sites/default/files/bandeira_esa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2917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Bandeira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marrom avermelhado, cor da Engenharia Agronômica, destaca a terra brasileira em sua plenitude e o verde, o engrandecimento nacional. A cor azul do mapa do Brasil representa a vastidão da superfície voltada em todas as frentes pela pesquisa. A cor amarela é a riqueza da terra. Gravadas em branco, sobre a faixa marrom, as siglas USP e ESALQ identificam a união Homem e Terra.</a:t>
            </a:r>
          </a:p>
        </p:txBody>
      </p:sp>
    </p:spTree>
    <p:extLst>
      <p:ext uri="{BB962C8B-B14F-4D97-AF65-F5344CB8AC3E}">
        <p14:creationId xmlns:p14="http://schemas.microsoft.com/office/powerpoint/2010/main" val="407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Brasão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Deusa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agricultura e da fertilidade da terra, Ceres é o símbolo maior da ESALQ. Sua imagem consta em todas as peças que identificam a instituição, além de ser invocada em seu hino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4.esalq.usp.br/sites/default/files/BrasaoSe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3762"/>
            <a:ext cx="2186025" cy="28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Edifício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Central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obras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tiveram início em 1905 e sua inauguração ocorreu no dia 14 de maio de 1907. Em 1941 foi iniciada a ampliação do prédio, com a construção da cúpula que foi concluída no ano de 1945. Atualmente, o local abriga o gabinete do diretor e dependências administrativas. Com mais de 4.800 m² de área construída, possui 182 janelas,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vitrôs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portas de acesso, em seus quatro pavimentos.</a:t>
            </a:r>
          </a:p>
        </p:txBody>
      </p:sp>
      <p:pic>
        <p:nvPicPr>
          <p:cNvPr id="7170" name="Picture 2" descr="http://www4.esalq.usp.br/sites/default/files/ed_cent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2484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Flâmula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flâmula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traz a figura da deusa grega da agricultura, Ceres, passando majestosa sobre o solo amanhado, e sobranceira pairando acima da imagem do Edifício Central, repositório, abrigo e protetor da história da instituição e gerador da gerência do legado de Luiz de Queiroz </a:t>
            </a:r>
          </a:p>
        </p:txBody>
      </p:sp>
      <p:pic>
        <p:nvPicPr>
          <p:cNvPr id="8194" name="Picture 2" descr="http://www4.esalq.usp.br/sites/default/files/flam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1800200" cy="29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 flipV="1">
            <a:off x="1691680" y="405005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508104" y="405005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7884366" y="3501008"/>
            <a:ext cx="2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5004048" y="948790"/>
            <a:ext cx="0" cy="29842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5004048" y="2321864"/>
            <a:ext cx="34563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31840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835696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39552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539554" y="1772816"/>
            <a:ext cx="44644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3968" y="178587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8460432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7164288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868144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635896" y="548680"/>
            <a:ext cx="28083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Universitário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496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1640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CoPGr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55776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CoPq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CoCEx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56376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2092786"/>
            <a:ext cx="26642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Consultivo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93975" y="2852936"/>
            <a:ext cx="108613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Reitoria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18848" y="3778284"/>
            <a:ext cx="134024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07904" y="3801234"/>
            <a:ext cx="26642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de Integração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28224" y="3801234"/>
            <a:ext cx="213626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Complementares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9512" y="4665330"/>
            <a:ext cx="4032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Escolas   Faculdades   Institutos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36296" y="4725144"/>
            <a:ext cx="13681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Hospitais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51920" y="4665330"/>
            <a:ext cx="297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Institutos       Museus Especializados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403648" y="35332"/>
            <a:ext cx="634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de São Paulo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H="1">
            <a:off x="5004048" y="1156682"/>
            <a:ext cx="34563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1691680" y="3501008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1691680" y="3501008"/>
            <a:ext cx="61926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622818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H="1">
            <a:off x="611562" y="4365104"/>
            <a:ext cx="26642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78802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3275856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611560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190770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4788024" y="4365104"/>
            <a:ext cx="1440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4499992" y="5517232"/>
            <a:ext cx="464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CLR – Comissão de Legislação e Recursos</a:t>
            </a:r>
          </a:p>
          <a:p>
            <a:pPr marL="719138" indent="-719138"/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Comissão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e Patrimônio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Comissão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Acadêmicas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-4734" y="5373216"/>
            <a:ext cx="4504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Conselho de Graduação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CoPGr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CoPq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</a:p>
          <a:p>
            <a:pPr marL="1077913" indent="-1077913"/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CoCEx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e Extensão Universitária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3" name="CaixaDeTexto 2">
            <a:hlinkClick r:id="rId2"/>
          </p:cNvPr>
          <p:cNvSpPr txBox="1"/>
          <p:nvPr/>
        </p:nvSpPr>
        <p:spPr>
          <a:xfrm>
            <a:off x="1403648" y="24208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Hino e Ode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497426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Demais símbolos: ver em http://www4.esalq.usp.br/institucional/simbolos-esalqueanos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4847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4624"/>
            <a:ext cx="8856984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USP adota os princípios indissociáveis aprovados pela Associação Internacional de Universidades, convocada pela Unesco em 1950 e em 1998,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saber: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direito de buscar conhecimento por si mesmo e de persegui-lo até onde a procura da verdade possa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conduzir;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tolerância em relação a opiniões divergentes e a liberdade em face de qualquer interferência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obrigação, enquanto instituição social, de promover, mediante o ensino e a pesquisa, os princípios de liberdade e justiça, dignidade humana e solidariedade, e de desenvolver ajuda mútua, material e moral, em nível internacional.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inerentes à Ética universitária o direito à pesquisa, o pluralismo, a tolerância, a autonomia em relação aos poderes políticos, bem como o dever de promover os princípios de liberdade, justiça, dignidade humana e solidariedade.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Universidade deve sempre agir e se manifestar a favor da defesa e da promoção dos direitos humanos, aí incluídos os direitos individuais e liberdades públicas, os direitos sociais, econômicos e culturais e os direitos da humanidade.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 de 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3º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A ação da Universidade, respeitadas as opções individuais de seus membros, pautar-se-á pelos seguintes princípios: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a não adoção de preferências ideológicas, religiosas, políticas, e raciais, bem como quanto ao sexo e à origem; 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a não adoção de posições de natureza partidária;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III – a não submissão a pressões de ordem ideológica, política ou econômica que possam desviar a Universidade de seus objetivos científicos, culturais e sociais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 de Ética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4º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Nas relações entre os membros da Universidade deve ser garantido: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o intercâmbio de ideias e opiniões, sem preconceitos ou discriminações entre as partes envolvidas;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o direito à liberdade de expressão dentro de normas de civilidade e sem quaisquer formas de desrespeito.</a:t>
            </a: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São membros da USP os servidores docentes e não docentes, os alunos matriculados na USP de graduação e de pós-graduação.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4525963"/>
          </a:xfrm>
        </p:spPr>
        <p:txBody>
          <a:bodyPr>
            <a:noAutofit/>
          </a:bodyPr>
          <a:lstStyle/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As relações entre os membros do corpo discente e demais alunos da Universidade devem ser presididas pelo respeito à autonomia e à dignidade do ser humano, não sendo tolerados atos ou manifestações de prepotência ou violência ou que ponham em risco a integridade física e moral de outros.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dever dos membros do corpo discente fazer bom uso dos recursos públicos que financiam sua formação acadêmica.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vedado aos membros do corpo discente e demais alunos da Universidade: 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 – prolongar indevidamente o período de formação acadêmica ou manter matrícula com o objetivo de utilizar as estruturas da Universidade;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II – lançar mão de meios e artifícios que possam fraudar a avaliação do desempenho, seu ou de outrem, em atividades acadêmicas, culturais, artísticas, desportivas e sociais, no âmbito da Universidade, e acobertar a eventual utilização desses meios.</a:t>
            </a:r>
          </a:p>
        </p:txBody>
      </p:sp>
    </p:spTree>
    <p:extLst>
      <p:ext uri="{BB962C8B-B14F-4D97-AF65-F5344CB8AC3E}">
        <p14:creationId xmlns:p14="http://schemas.microsoft.com/office/powerpoint/2010/main" val="11466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Infração disciplinar do aluno: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são passíveis de sanção segundo a gravidade da falta cometida e são constituídas pelos itens relacionados a seguir (art. 250 do Decreto 52.906/72). 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inutilizar, alterar ou fazer qualquer inscrição em editais ou avisos afixados pela administração;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– fazer inscrições em próprios universitários, ou em suas imediações, ou nos objetos de propriedade da USP e afixar cartazes fora dos locais a eles destinados;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retirar, sem prévia permissão da autoridade competente, objeto ou documento existente em qualquer dependência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– praticar ato atentatório à moral ou aos bons costumes;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– praticar jogos proibidos;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 – guardar, transportar ou utilizar arma ou substância entorpecente;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 – perturbar os trabalhos escolares bem como o funcionamento da administração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 – desobedecer aos preceitos regulamentares constantes dos Regimentos das Unidades, Centros, bem como dos alojamentos e residências em próprios universitários.</a:t>
            </a:r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54074"/>
              </p:ext>
            </p:extLst>
          </p:nvPr>
        </p:nvGraphicFramePr>
        <p:xfrm>
          <a:off x="35496" y="1"/>
          <a:ext cx="9108504" cy="6866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7164288"/>
              </a:tblGrid>
              <a:tr h="90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pena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248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casos de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249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1252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– advertência verbal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manifestação de desrespeito às normas disciplinares, constantes do Regimento das Unidades, qualquer que seja a sua modalidade e reconhecida a sua mínima gravidade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3154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repreensão por escrito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e todas as vezes em que ficar configurado um deliberado procedimento de indisciplina, reconhecido como de média gravidade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24739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– suspensão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de falta já punida com repreensão e todas as vezes em que a transgressão da ordem se revestir de maior gravidade. 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Obs.: A pena de suspensão implicará na consignação de falta aos trabalhos escolares, durante todo o período em que perdurar a punição, ficando o aluno impedido durante esse tempo de frequentar a Unidade onde estiver matriculado.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04291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– eliminação definitiva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que for demonstrado por meio de inquérito, ter o aluno praticado falta considerada grave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1199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11594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mudar o Brasil?</a:t>
            </a:r>
            <a:endParaRPr lang="pt-B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" y="4705193"/>
            <a:ext cx="5441776" cy="21376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45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3" y="4787953"/>
            <a:ext cx="9144000" cy="19534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364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5186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0" y="3741064"/>
            <a:ext cx="7173770" cy="2424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15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ector reto 57"/>
          <p:cNvCxnSpPr/>
          <p:nvPr/>
        </p:nvCxnSpPr>
        <p:spPr>
          <a:xfrm flipH="1">
            <a:off x="2195737" y="4282642"/>
            <a:ext cx="237626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 flipV="1">
            <a:off x="1340025" y="3573016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7620" y="3419708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348451" y="3992455"/>
            <a:ext cx="332344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48451" y="3423746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3" y="980728"/>
            <a:ext cx="6388673" cy="56908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145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2817</Words>
  <Application>Microsoft Office PowerPoint</Application>
  <PresentationFormat>Apresentação na tela (4:3)</PresentationFormat>
  <Paragraphs>936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Apresentação do PowerPoint</vt:lpstr>
      <vt:lpstr>Apresentação do PowerPoint</vt:lpstr>
      <vt:lpstr>Organograma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Brasil</vt:lpstr>
      <vt:lpstr>Historicidade</vt:lpstr>
      <vt:lpstr>Historicidade</vt:lpstr>
      <vt:lpstr>Historicidade</vt:lpstr>
      <vt:lpstr>Historicidade</vt:lpstr>
      <vt:lpstr>Historicidade</vt:lpstr>
      <vt:lpstr>Apresentação do PowerPoint</vt:lpstr>
      <vt:lpstr>Antecedentes</vt:lpstr>
      <vt:lpstr>Antecedentes</vt:lpstr>
      <vt:lpstr>Antecedentes</vt:lpstr>
      <vt:lpstr>Antecedentes</vt:lpstr>
      <vt:lpstr>Antecedentes</vt:lpstr>
      <vt:lpstr>Antecedentes</vt:lpstr>
      <vt:lpstr> DECRETO N.º 6.283 DE 25 DE JANEIRO DE 1934</vt:lpstr>
      <vt:lpstr> DECRETO N.º 6.283 DE 25 DE JANEIRO DE 1934</vt:lpstr>
      <vt:lpstr> DECRETO N.º 6.283 DE 25 DE JANEIRO DE 1934</vt:lpstr>
      <vt:lpstr>Apresentação do PowerPoint</vt:lpstr>
      <vt:lpstr>Apresentação do PowerPoint</vt:lpstr>
      <vt:lpstr>Antecedentes</vt:lpstr>
      <vt:lpstr>Luiz Vicente de Souza Queiroz</vt:lpstr>
      <vt:lpstr>Luiz Vicente de Souza Queiroz</vt:lpstr>
      <vt:lpstr>Luiz Vicente de Souza Queiroz</vt:lpstr>
      <vt:lpstr>Luiz Vicente de Souza Queiroz</vt:lpstr>
      <vt:lpstr>ESALQ</vt:lpstr>
      <vt:lpstr>Símbolos da ESALQ</vt:lpstr>
      <vt:lpstr>Símbolos da ESALQ</vt:lpstr>
      <vt:lpstr>Símbolos da ESALQ</vt:lpstr>
      <vt:lpstr>Símbolos da ESALQ</vt:lpstr>
      <vt:lpstr>Símbolos da ESALQ</vt:lpstr>
      <vt:lpstr>Apresentação do PowerPoint</vt:lpstr>
      <vt:lpstr>Apresentação do PowerPoint</vt:lpstr>
      <vt:lpstr>Código de Ética</vt:lpstr>
      <vt:lpstr>Código de Ética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Usuário do Windows</cp:lastModifiedBy>
  <cp:revision>68</cp:revision>
  <cp:lastPrinted>2018-04-16T11:35:38Z</cp:lastPrinted>
  <dcterms:created xsi:type="dcterms:W3CDTF">2016-03-10T12:26:35Z</dcterms:created>
  <dcterms:modified xsi:type="dcterms:W3CDTF">2020-05-29T17:57:16Z</dcterms:modified>
</cp:coreProperties>
</file>