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303" r:id="rId2"/>
    <p:sldId id="256" r:id="rId3"/>
    <p:sldId id="284" r:id="rId4"/>
    <p:sldId id="287" r:id="rId5"/>
    <p:sldId id="288" r:id="rId6"/>
    <p:sldId id="289" r:id="rId7"/>
    <p:sldId id="290" r:id="rId8"/>
    <p:sldId id="291" r:id="rId9"/>
    <p:sldId id="260" r:id="rId10"/>
    <p:sldId id="292" r:id="rId11"/>
    <p:sldId id="293" r:id="rId12"/>
    <p:sldId id="294" r:id="rId13"/>
    <p:sldId id="295" r:id="rId14"/>
    <p:sldId id="297" r:id="rId15"/>
    <p:sldId id="298" r:id="rId16"/>
    <p:sldId id="296" r:id="rId17"/>
    <p:sldId id="261" r:id="rId18"/>
    <p:sldId id="262" r:id="rId19"/>
    <p:sldId id="263" r:id="rId20"/>
    <p:sldId id="264" r:id="rId21"/>
    <p:sldId id="281" r:id="rId22"/>
    <p:sldId id="272" r:id="rId23"/>
    <p:sldId id="29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9C58B5-CDB8-4681-A5E2-99679847AB17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Estágio EA cartaz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7" b="12220"/>
          <a:stretch/>
        </p:blipFill>
        <p:spPr>
          <a:xfrm>
            <a:off x="611559" y="188640"/>
            <a:ext cx="6516315" cy="6456193"/>
          </a:xfrm>
        </p:spPr>
      </p:pic>
    </p:spTree>
    <p:extLst>
      <p:ext uri="{BB962C8B-B14F-4D97-AF65-F5344CB8AC3E}">
        <p14:creationId xmlns:p14="http://schemas.microsoft.com/office/powerpoint/2010/main" val="240788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i="1" dirty="0"/>
              <a:t>As teorias atuais determinam possibilidades e limites para a aquisição de novos conhecimentos.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 smtClean="0"/>
              <a:t>Teorias disponíveis – “caldo de cultura”</a:t>
            </a:r>
          </a:p>
          <a:p>
            <a:pPr eaLnBrk="1" hangingPunct="1">
              <a:defRPr/>
            </a:pPr>
            <a:r>
              <a:rPr lang="pt-BR" dirty="0" smtClean="0"/>
              <a:t>Teorias se enfraquecem – ausência de aparatos teóricos</a:t>
            </a:r>
          </a:p>
          <a:p>
            <a:pPr eaLnBrk="1" hangingPunct="1">
              <a:defRPr/>
            </a:pPr>
            <a:r>
              <a:rPr lang="pt-BR" dirty="0" smtClean="0"/>
              <a:t>Obstáculo epistemológico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pt-BR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Content Placeholder 12" descr="Document9.pdf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8" t="8358" r="52653" b="73001"/>
          <a:stretch/>
        </p:blipFill>
        <p:spPr>
          <a:xfrm>
            <a:off x="5045857" y="4437113"/>
            <a:ext cx="1614375" cy="1296144"/>
          </a:xfrm>
        </p:spPr>
      </p:pic>
      <p:pic>
        <p:nvPicPr>
          <p:cNvPr id="11" name="Content Placeholder 10" descr="Document6.pdf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8317" r="51305" b="61596"/>
          <a:stretch/>
        </p:blipFill>
        <p:spPr>
          <a:xfrm>
            <a:off x="1495711" y="2415471"/>
            <a:ext cx="1204081" cy="1517585"/>
          </a:xfrm>
        </p:spPr>
      </p:pic>
      <p:pic>
        <p:nvPicPr>
          <p:cNvPr id="12" name="Content Placeholder 11" descr="Document8.pdf"/>
          <p:cNvPicPr>
            <a:picLocks noGrp="1" noChangeAspect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8358" r="52692" b="60574"/>
          <a:stretch/>
        </p:blipFill>
        <p:spPr>
          <a:xfrm>
            <a:off x="1545193" y="4310201"/>
            <a:ext cx="1154599" cy="1567071"/>
          </a:xfrm>
        </p:spPr>
      </p:pic>
    </p:spTree>
    <p:extLst>
      <p:ext uri="{BB962C8B-B14F-4D97-AF65-F5344CB8AC3E}">
        <p14:creationId xmlns:p14="http://schemas.microsoft.com/office/powerpoint/2010/main" val="285282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i="1" dirty="0"/>
              <a:t>O ato de observar é influenciado pelo </a:t>
            </a:r>
            <a:r>
              <a:rPr lang="pt-BR" sz="4000" i="1" dirty="0" smtClean="0"/>
              <a:t>observador</a:t>
            </a:r>
            <a:endParaRPr lang="pt-BR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Ato interpretativo, influenciado por teorias prévias</a:t>
            </a:r>
          </a:p>
          <a:p>
            <a:pPr eaLnBrk="1" hangingPunct="1">
              <a:buNone/>
              <a:defRPr/>
            </a:pPr>
            <a:endParaRPr lang="pt-BR" dirty="0" smtClean="0"/>
          </a:p>
        </p:txBody>
      </p:sp>
      <p:pic>
        <p:nvPicPr>
          <p:cNvPr id="7" name="Content Placeholder 6" descr="Document13.pdf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8358" r="15188" b="54688"/>
          <a:stretch/>
        </p:blipFill>
        <p:spPr>
          <a:xfrm>
            <a:off x="4298222" y="3356992"/>
            <a:ext cx="3154098" cy="2376264"/>
          </a:xfrm>
        </p:spPr>
      </p:pic>
      <p:pic>
        <p:nvPicPr>
          <p:cNvPr id="5" name="Content Placeholder 4" descr="Document11.pdf"/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8317" r="42517" b="62904"/>
          <a:stretch/>
        </p:blipFill>
        <p:spPr>
          <a:xfrm>
            <a:off x="1331640" y="2265429"/>
            <a:ext cx="1517472" cy="1451603"/>
          </a:xfrm>
        </p:spPr>
      </p:pic>
      <p:pic>
        <p:nvPicPr>
          <p:cNvPr id="6" name="Content Placeholder 5" descr="Document12.pdf"/>
          <p:cNvPicPr>
            <a:picLocks noGrp="1" noChangeAspect="1"/>
          </p:cNvPicPr>
          <p:nvPr>
            <p:ph sz="half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8358" r="66106" b="81177"/>
          <a:stretch/>
        </p:blipFill>
        <p:spPr>
          <a:xfrm>
            <a:off x="1310676" y="4197289"/>
            <a:ext cx="1677148" cy="1376225"/>
          </a:xfrm>
        </p:spPr>
      </p:pic>
    </p:spTree>
    <p:extLst>
      <p:ext uri="{BB962C8B-B14F-4D97-AF65-F5344CB8AC3E}">
        <p14:creationId xmlns:p14="http://schemas.microsoft.com/office/powerpoint/2010/main" val="18035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6840438" cy="20882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i="1" dirty="0"/>
              <a:t>Discrepância entre teorias, ou entre teorias e dados estimula busca de novos </a:t>
            </a:r>
            <a:r>
              <a:rPr lang="pt-BR" sz="2800" i="1" dirty="0" smtClean="0"/>
              <a:t>conhecimentos</a:t>
            </a:r>
            <a:endParaRPr lang="pt-BR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Situações de conflito geram mudanças</a:t>
            </a:r>
          </a:p>
          <a:p>
            <a:pPr eaLnBrk="1" hangingPunct="1"/>
            <a:r>
              <a:rPr lang="pt-BR" dirty="0" smtClean="0"/>
              <a:t>Situações desafiadoras – conflito cognitivo</a:t>
            </a:r>
          </a:p>
          <a:p>
            <a:pPr eaLnBrk="1" hangingPunct="1"/>
            <a:endParaRPr lang="pt-BR" dirty="0" smtClean="0"/>
          </a:p>
          <a:p>
            <a:pPr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7286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14291"/>
            <a:ext cx="8229600" cy="191856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i="1" dirty="0"/>
              <a:t>Teorias atuais influenciam o processo de enunciação de </a:t>
            </a:r>
            <a:r>
              <a:rPr lang="pt-BR" sz="4000" i="1" dirty="0" smtClean="0"/>
              <a:t>problemas</a:t>
            </a:r>
            <a:endParaRPr lang="pt-BR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912"/>
            <a:ext cx="6707088" cy="3489251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pt-BR" dirty="0" smtClean="0"/>
              <a:t>Problemas só se tornam relevantes e estimulantes à luz de teorias e modelos explicativos.</a:t>
            </a:r>
          </a:p>
          <a:p>
            <a:pPr eaLnBrk="1" hangingPunct="1"/>
            <a:endParaRPr lang="pt-BR" dirty="0" smtClean="0"/>
          </a:p>
          <a:p>
            <a:pPr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461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7"/>
            <a:ext cx="6696744" cy="15841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i="1" dirty="0"/>
              <a:t>Processo de aquisição de conhecimento é descontínuo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78"/>
            <a:ext cx="6779096" cy="4402147"/>
          </a:xfrm>
        </p:spPr>
        <p:txBody>
          <a:bodyPr/>
          <a:lstStyle/>
          <a:p>
            <a:pPr algn="just" eaLnBrk="1" hangingPunct="1"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/>
              <a:t>Substituição de teorias vigentes</a:t>
            </a:r>
          </a:p>
          <a:p>
            <a:pPr algn="just" eaLnBrk="1" hangingPunct="1">
              <a:defRPr/>
            </a:pPr>
            <a:r>
              <a:rPr lang="pt-BR" dirty="0" smtClean="0"/>
              <a:t>Alternância entre períodos de crise (revolução científica) e calmaria (ciência normal)</a:t>
            </a:r>
          </a:p>
          <a:p>
            <a:pPr algn="just"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4957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6840438" cy="208823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i="1" dirty="0"/>
              <a:t>Processo de aquisição de conhecimento envolve etapas sucessivas de construção, desconstrução e </a:t>
            </a:r>
            <a:r>
              <a:rPr lang="pt-BR" sz="2800" i="1" dirty="0" smtClean="0"/>
              <a:t>reconstrução</a:t>
            </a:r>
            <a:endParaRPr lang="pt-BR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84984"/>
            <a:ext cx="6563072" cy="284117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40000"/>
              </a:lnSpc>
            </a:pPr>
            <a:r>
              <a:rPr lang="pt-BR" dirty="0" smtClean="0"/>
              <a:t>Idéias iniciais são gradativamente complementadas, ampliadas, testadas, reformuladas, rejeitadas, substituídas....</a:t>
            </a:r>
          </a:p>
          <a:p>
            <a:pPr eaLnBrk="1" hangingPunct="1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0910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de </a:t>
            </a:r>
            <a:r>
              <a:rPr lang="en-US" dirty="0" err="1" smtClean="0"/>
              <a:t>ciência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fizemos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se </a:t>
            </a:r>
            <a:r>
              <a:rPr lang="en-US" dirty="0" err="1" smtClean="0"/>
              <a:t>filia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concepção</a:t>
            </a:r>
            <a:r>
              <a:rPr lang="en-US" dirty="0" smtClean="0"/>
              <a:t> de </a:t>
            </a:r>
            <a:r>
              <a:rPr lang="en-US" dirty="0" err="1" smtClean="0"/>
              <a:t>ciência</a:t>
            </a:r>
            <a:r>
              <a:rPr lang="en-US" dirty="0" smtClean="0"/>
              <a:t>?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relação</a:t>
            </a:r>
            <a:r>
              <a:rPr lang="en-US" dirty="0" smtClean="0"/>
              <a:t> entre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aprendizagem</a:t>
            </a:r>
            <a:r>
              <a:rPr lang="en-US" dirty="0" smtClean="0"/>
              <a:t> e </a:t>
            </a:r>
            <a:r>
              <a:rPr lang="en-US" dirty="0" err="1" smtClean="0"/>
              <a:t>visão</a:t>
            </a:r>
            <a:r>
              <a:rPr lang="en-US" dirty="0" smtClean="0"/>
              <a:t> de </a:t>
            </a:r>
            <a:r>
              <a:rPr lang="en-US" dirty="0" err="1" smtClean="0"/>
              <a:t>ciência</a:t>
            </a:r>
            <a:r>
              <a:rPr lang="en-US" dirty="0" smtClean="0"/>
              <a:t> continua </a:t>
            </a:r>
            <a:r>
              <a:rPr lang="en-US" dirty="0" err="1" smtClean="0"/>
              <a:t>válida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concepções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Document7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8540" r="15651" b="60729"/>
          <a:stretch/>
        </p:blipFill>
        <p:spPr>
          <a:xfrm>
            <a:off x="4724776" y="2510481"/>
            <a:ext cx="3231600" cy="1998639"/>
          </a:xfrm>
        </p:spPr>
      </p:pic>
    </p:spTree>
    <p:extLst>
      <p:ext uri="{BB962C8B-B14F-4D97-AF65-F5344CB8AC3E}">
        <p14:creationId xmlns:p14="http://schemas.microsoft.com/office/powerpoint/2010/main" val="32851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088" cy="157018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/>
              <a:t>Processo de produção de conhecimento  na ciência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6635080" cy="3345235"/>
          </a:xfrm>
        </p:spPr>
        <p:txBody>
          <a:bodyPr/>
          <a:lstStyle/>
          <a:p>
            <a:pPr eaLnBrk="1" hangingPunct="1"/>
            <a:r>
              <a:rPr lang="pt-BR" dirty="0" smtClean="0"/>
              <a:t>Visão empirista (ou ontológica) 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Visão não-empirista (ou epistemológica)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6707088" cy="155909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Perspectiva empirista da ciência</a:t>
            </a:r>
            <a:r>
              <a:rPr lang="pt-BR" sz="4000" dirty="0" smtClean="0"/>
              <a:t>:</a:t>
            </a:r>
            <a:endParaRPr lang="pt-BR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43188"/>
            <a:ext cx="6635080" cy="3830637"/>
          </a:xfrm>
        </p:spPr>
        <p:txBody>
          <a:bodyPr/>
          <a:lstStyle/>
          <a:p>
            <a:pPr eaLnBrk="1" hangingPunct="1"/>
            <a:r>
              <a:rPr lang="pt-BR" dirty="0" smtClean="0"/>
              <a:t>Leis e princípios estão codificados a priori nos fenômenos naturais.</a:t>
            </a:r>
          </a:p>
          <a:p>
            <a:pPr eaLnBrk="1" hangingPunct="1"/>
            <a:r>
              <a:rPr lang="pt-BR" dirty="0" smtClean="0"/>
              <a:t>Cabe ao cientista extrair os conhecimentos que ali já estão definidos.</a:t>
            </a:r>
          </a:p>
          <a:p>
            <a:pPr eaLnBrk="1" hangingPunct="1"/>
            <a:r>
              <a:rPr lang="pt-BR" dirty="0" smtClean="0"/>
              <a:t>Esse processo não depende da criação ou da construção.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32656"/>
            <a:ext cx="6508377" cy="15841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/>
              <a:t>Perspectiva</a:t>
            </a:r>
            <a:br>
              <a:rPr lang="pt-BR" sz="4000" dirty="0" smtClean="0"/>
            </a:br>
            <a:r>
              <a:rPr lang="pt-BR" sz="4000" dirty="0" smtClean="0"/>
              <a:t> </a:t>
            </a:r>
            <a:r>
              <a:rPr lang="pt-BR" sz="4000" dirty="0"/>
              <a:t>não-empirista da ciência: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492896"/>
            <a:ext cx="6508377" cy="363326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400" dirty="0" smtClean="0"/>
              <a:t>Dada a sucessão de hipóteses e teorias conflituosas na </a:t>
            </a:r>
            <a:r>
              <a:rPr lang="pt-BR" sz="2400" dirty="0" smtClean="0"/>
              <a:t>Hist</a:t>
            </a:r>
            <a:r>
              <a:rPr lang="pt-BR" sz="2400" dirty="0" smtClean="0"/>
              <a:t>ória</a:t>
            </a:r>
            <a:r>
              <a:rPr lang="pt-BR" sz="2400" dirty="0" smtClean="0"/>
              <a:t> </a:t>
            </a:r>
            <a:r>
              <a:rPr lang="pt-BR" sz="2400" dirty="0" smtClean="0"/>
              <a:t>da </a:t>
            </a:r>
            <a:r>
              <a:rPr lang="pt-BR" sz="2400" dirty="0" smtClean="0"/>
              <a:t>Ciência, </a:t>
            </a:r>
            <a:r>
              <a:rPr lang="pt-BR" sz="2400" dirty="0" smtClean="0"/>
              <a:t>pode-se supor que elas </a:t>
            </a:r>
            <a:r>
              <a:rPr lang="pt-BR" sz="2400" b="1" dirty="0" smtClean="0"/>
              <a:t>não</a:t>
            </a:r>
            <a:r>
              <a:rPr lang="pt-BR" sz="2400" dirty="0" smtClean="0"/>
              <a:t> são leituras imparciais da natureza.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 smtClean="0"/>
              <a:t>Hipótese e teorias são interpretações da realidade que levam em conta os fatos objetivos e as visões pessoais dos cientistas.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 smtClean="0"/>
              <a:t>Teorias e hipóteses correspondem a interpretações provisórias.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4221088"/>
            <a:ext cx="5688632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 smtClean="0"/>
              <a:t>Produção de conhecimento e Aprendizagem de ciências</a:t>
            </a:r>
            <a:endParaRPr lang="pt-BR" sz="3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5229200"/>
            <a:ext cx="3795936" cy="2914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dirty="0" smtClean="0"/>
              <a:t>Aula 3 – 17/março/2014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291"/>
            <a:ext cx="6841008" cy="16305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Psicologia da Aprendizagem e </a:t>
            </a:r>
            <a:r>
              <a:rPr lang="pt-BR" sz="4000" dirty="0" smtClean="0"/>
              <a:t> </a:t>
            </a:r>
            <a:r>
              <a:rPr lang="pt-BR" sz="4000" dirty="0"/>
              <a:t>Didática das Ciências</a:t>
            </a:r>
            <a:r>
              <a:rPr lang="pt-BR" sz="4000" dirty="0" smtClean="0"/>
              <a:t>:</a:t>
            </a:r>
            <a:endParaRPr lang="pt-BR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dirty="0" smtClean="0"/>
              <a:t>Visão empirista: aluno aprende por </a:t>
            </a:r>
            <a:r>
              <a:rPr lang="pt-BR" sz="2400" i="1" dirty="0" smtClean="0"/>
              <a:t>absorção</a:t>
            </a:r>
            <a:r>
              <a:rPr lang="pt-BR" sz="2400" dirty="0" smtClean="0"/>
              <a:t> de informações que já estão prontas no discurso do professor.</a:t>
            </a:r>
          </a:p>
          <a:p>
            <a:pPr algn="just" eaLnBrk="1" hangingPunct="1"/>
            <a:r>
              <a:rPr lang="pt-BR" sz="2400" dirty="0" smtClean="0"/>
              <a:t>Visão não-empirista: conhecimento é resultado de uma </a:t>
            </a:r>
            <a:r>
              <a:rPr lang="pt-BR" sz="2400" i="1" dirty="0" smtClean="0"/>
              <a:t>síntese pessoal</a:t>
            </a:r>
            <a:r>
              <a:rPr lang="pt-BR" sz="2400" dirty="0" smtClean="0"/>
              <a:t> , uma </a:t>
            </a:r>
            <a:r>
              <a:rPr lang="pt-BR" sz="2400" dirty="0" err="1" smtClean="0"/>
              <a:t>reelaboração</a:t>
            </a:r>
            <a:r>
              <a:rPr lang="pt-BR" sz="2400" dirty="0" smtClean="0"/>
              <a:t> do que é dito pelo professor.</a:t>
            </a:r>
          </a:p>
          <a:p>
            <a:pPr algn="just" eaLnBrk="1" hangingPunct="1"/>
            <a:r>
              <a:rPr lang="pt-BR" sz="2400" dirty="0" smtClean="0"/>
              <a:t>Conhecimento construído é de caráter pessoal.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570186"/>
          </a:xfrm>
        </p:spPr>
        <p:txBody>
          <a:bodyPr>
            <a:normAutofit/>
          </a:bodyPr>
          <a:lstStyle/>
          <a:p>
            <a:r>
              <a:rPr lang="pt-BR" dirty="0" smtClean="0"/>
              <a:t>Produção de conhecimento na ciência e no indivíduo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i="1" dirty="0" smtClean="0"/>
              <a:t>As teorias atuais determinam possibilidades e limites para a aquisição de novos conhecimentos.</a:t>
            </a:r>
            <a:endParaRPr lang="pt-BR" dirty="0" smtClean="0"/>
          </a:p>
          <a:p>
            <a:r>
              <a:rPr lang="pt-BR" i="1" dirty="0" smtClean="0"/>
              <a:t>Processo de aquisição de conhecimento é descontínuo</a:t>
            </a:r>
            <a:endParaRPr lang="pt-BR" dirty="0" smtClean="0"/>
          </a:p>
          <a:p>
            <a:r>
              <a:rPr lang="pt-BR" i="1" dirty="0" smtClean="0"/>
              <a:t>O ato de observar é influenciado pelo observador</a:t>
            </a:r>
            <a:endParaRPr lang="pt-BR" dirty="0" smtClean="0"/>
          </a:p>
          <a:p>
            <a:r>
              <a:rPr lang="pt-BR" i="1" dirty="0" smtClean="0"/>
              <a:t>Discrepância entre teorias, ou entre teorias e dados estimula busca de novos conhecimentos</a:t>
            </a:r>
            <a:endParaRPr lang="pt-BR" dirty="0" smtClean="0"/>
          </a:p>
          <a:p>
            <a:r>
              <a:rPr lang="pt-BR" i="1" dirty="0" smtClean="0"/>
              <a:t>Teorias atuais influenciam o processo de enunciação de problemas</a:t>
            </a:r>
            <a:endParaRPr lang="pt-BR" dirty="0" smtClean="0"/>
          </a:p>
          <a:p>
            <a:r>
              <a:rPr lang="pt-BR" i="1" dirty="0" smtClean="0"/>
              <a:t>Processo de aquisição de conhecimento envolve etapas sucessivas de construção, desconstrução e reconstrução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EXERCÍCIO: A CAIXA PREA</a:t>
            </a:r>
            <a:endParaRPr lang="en-US" dirty="0"/>
          </a:p>
        </p:txBody>
      </p:sp>
      <p:pic>
        <p:nvPicPr>
          <p:cNvPr id="7" name="Picture Placeholder 6" descr="Document1.pd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8051" r="15979" b="55158"/>
          <a:stretch/>
        </p:blipFill>
        <p:spPr>
          <a:xfrm>
            <a:off x="1296364" y="361870"/>
            <a:ext cx="4735700" cy="357118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Sugestão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repete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60, </a:t>
            </a:r>
            <a:r>
              <a:rPr lang="en-US" dirty="0" err="1" smtClean="0"/>
              <a:t>quando</a:t>
            </a:r>
            <a:r>
              <a:rPr lang="en-US" dirty="0" smtClean="0"/>
              <a:t> se </a:t>
            </a:r>
            <a:r>
              <a:rPr lang="en-US" dirty="0" err="1" smtClean="0"/>
              <a:t>começou</a:t>
            </a:r>
            <a:r>
              <a:rPr lang="en-US" dirty="0" smtClean="0"/>
              <a:t> a </a:t>
            </a:r>
            <a:r>
              <a:rPr lang="en-US" dirty="0" err="1" smtClean="0"/>
              <a:t>valorizar</a:t>
            </a:r>
            <a:r>
              <a:rPr lang="en-US" dirty="0" smtClean="0"/>
              <a:t> a </a:t>
            </a:r>
            <a:r>
              <a:rPr lang="en-US" dirty="0" err="1" smtClean="0"/>
              <a:t>natureza</a:t>
            </a:r>
            <a:r>
              <a:rPr lang="en-US" dirty="0" smtClean="0"/>
              <a:t> da </a:t>
            </a:r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Nosas</a:t>
            </a:r>
            <a:r>
              <a:rPr lang="en-US" dirty="0" smtClean="0"/>
              <a:t> </a:t>
            </a:r>
            <a:r>
              <a:rPr lang="en-US" dirty="0" err="1" smtClean="0"/>
              <a:t>referências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aula: </a:t>
            </a:r>
          </a:p>
          <a:p>
            <a:r>
              <a:rPr lang="en-US" dirty="0" err="1" smtClean="0"/>
              <a:t>Crespo</a:t>
            </a:r>
            <a:r>
              <a:rPr lang="en-US" dirty="0" smtClean="0"/>
              <a:t>, e col, 2012 e Trivelato e col, 2012.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88640"/>
            <a:ext cx="3566160" cy="1035424"/>
          </a:xfrm>
        </p:spPr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endParaRPr lang="en-US" dirty="0"/>
          </a:p>
        </p:txBody>
      </p:sp>
      <p:pic>
        <p:nvPicPr>
          <p:cNvPr id="8" name="Content Placeholder 7" descr="Document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9556" r="29149" b="56962"/>
          <a:stretch/>
        </p:blipFill>
        <p:spPr>
          <a:xfrm>
            <a:off x="5185458" y="3725764"/>
            <a:ext cx="2116514" cy="171946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199" y="1412776"/>
            <a:ext cx="3566160" cy="461196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Recebe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caixa</a:t>
            </a:r>
            <a:endParaRPr lang="en-US" dirty="0" smtClean="0"/>
          </a:p>
          <a:p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examinar</a:t>
            </a:r>
            <a:r>
              <a:rPr lang="en-US" dirty="0" smtClean="0"/>
              <a:t> </a:t>
            </a:r>
            <a:r>
              <a:rPr lang="en-US" dirty="0" err="1" smtClean="0"/>
              <a:t>emanipular</a:t>
            </a:r>
            <a:r>
              <a:rPr lang="en-US" dirty="0" smtClean="0"/>
              <a:t> a </a:t>
            </a:r>
            <a:r>
              <a:rPr lang="en-US" dirty="0" err="1" smtClean="0"/>
              <a:t>caixa</a:t>
            </a:r>
            <a:r>
              <a:rPr lang="en-US" dirty="0" smtClean="0"/>
              <a:t> de </a:t>
            </a:r>
            <a:r>
              <a:rPr lang="en-US" dirty="0" err="1" smtClean="0"/>
              <a:t>maneira</a:t>
            </a:r>
            <a:r>
              <a:rPr lang="en-US" dirty="0" smtClean="0"/>
              <a:t> a </a:t>
            </a:r>
            <a:r>
              <a:rPr lang="en-US" dirty="0" err="1" smtClean="0"/>
              <a:t>descrever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descrição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tentar</a:t>
            </a:r>
            <a:r>
              <a:rPr lang="en-US" dirty="0" smtClean="0"/>
              <a:t> responder:</a:t>
            </a:r>
          </a:p>
          <a:p>
            <a:r>
              <a:rPr lang="en-US" dirty="0" smtClean="0"/>
              <a:t>a)Se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;</a:t>
            </a:r>
          </a:p>
          <a:p>
            <a:r>
              <a:rPr lang="en-US" dirty="0" smtClean="0"/>
              <a:t>b)O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;</a:t>
            </a:r>
          </a:p>
          <a:p>
            <a:r>
              <a:rPr lang="en-US" dirty="0" smtClean="0"/>
              <a:t>c)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formato</a:t>
            </a:r>
            <a:r>
              <a:rPr lang="en-US" dirty="0" smtClean="0"/>
              <a:t>;</a:t>
            </a:r>
          </a:p>
          <a:p>
            <a:r>
              <a:rPr lang="en-US" dirty="0" smtClean="0"/>
              <a:t>d)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dizer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material </a:t>
            </a:r>
            <a:r>
              <a:rPr lang="en-US" dirty="0" err="1" smtClean="0"/>
              <a:t>cosntituinte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explorar</a:t>
            </a:r>
            <a:r>
              <a:rPr lang="en-US" dirty="0" smtClean="0"/>
              <a:t> o </a:t>
            </a:r>
            <a:r>
              <a:rPr lang="en-US" dirty="0" err="1" smtClean="0"/>
              <a:t>conteúdo</a:t>
            </a:r>
            <a:r>
              <a:rPr lang="en-US" dirty="0" smtClean="0"/>
              <a:t> da </a:t>
            </a:r>
            <a:r>
              <a:rPr lang="en-US" dirty="0" err="1" smtClean="0"/>
              <a:t>caixa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abri</a:t>
            </a:r>
            <a:r>
              <a:rPr lang="en-US" dirty="0" smtClean="0"/>
              <a:t>-la.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criou</a:t>
            </a:r>
            <a:r>
              <a:rPr lang="en-US" dirty="0" smtClean="0"/>
              <a:t> um “</a:t>
            </a:r>
            <a:r>
              <a:rPr lang="en-US" dirty="0" err="1" smtClean="0"/>
              <a:t>modelo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se </a:t>
            </a:r>
            <a:r>
              <a:rPr lang="en-US" sz="3600" dirty="0" err="1"/>
              <a:t>basearam</a:t>
            </a:r>
            <a:r>
              <a:rPr lang="en-US" sz="3600" dirty="0"/>
              <a:t> </a:t>
            </a:r>
            <a:r>
              <a:rPr lang="en-US" sz="3600" dirty="0" err="1"/>
              <a:t>para</a:t>
            </a:r>
            <a:r>
              <a:rPr lang="en-US" sz="3600" dirty="0"/>
              <a:t> responder?</a:t>
            </a:r>
            <a:endParaRPr lang="en-US" sz="3600" dirty="0" smtClean="0"/>
          </a:p>
          <a:p>
            <a:pPr algn="just"/>
            <a:r>
              <a:rPr lang="en-US" dirty="0" smtClean="0"/>
              <a:t>As </a:t>
            </a:r>
            <a:r>
              <a:rPr lang="en-US" dirty="0" err="1" smtClean="0"/>
              <a:t>teorias</a:t>
            </a:r>
            <a:r>
              <a:rPr lang="en-US" dirty="0" smtClean="0"/>
              <a:t> e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científicos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dominamos</a:t>
            </a:r>
            <a:r>
              <a:rPr lang="en-US" dirty="0" smtClean="0"/>
              <a:t> </a:t>
            </a:r>
            <a:r>
              <a:rPr lang="en-US" dirty="0" err="1" smtClean="0"/>
              <a:t>orientam</a:t>
            </a:r>
            <a:r>
              <a:rPr lang="en-US" dirty="0" smtClean="0"/>
              <a:t> e </a:t>
            </a:r>
            <a:r>
              <a:rPr lang="en-US" dirty="0" err="1" smtClean="0"/>
              <a:t>dirigem</a:t>
            </a:r>
            <a:r>
              <a:rPr lang="en-US" dirty="0" smtClean="0"/>
              <a:t> a </a:t>
            </a:r>
            <a:r>
              <a:rPr lang="en-US" dirty="0" err="1" smtClean="0"/>
              <a:t>interpretação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 err="1" smtClean="0"/>
              <a:t>discussão</a:t>
            </a:r>
            <a:r>
              <a:rPr lang="en-US" dirty="0" smtClean="0"/>
              <a:t>  e </a:t>
            </a:r>
            <a:r>
              <a:rPr lang="en-US" dirty="0" err="1" smtClean="0"/>
              <a:t>mesmo</a:t>
            </a:r>
            <a:r>
              <a:rPr lang="en-US" dirty="0" smtClean="0"/>
              <a:t> a </a:t>
            </a:r>
            <a:r>
              <a:rPr lang="en-US" dirty="0" err="1" smtClean="0"/>
              <a:t>observação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6498032" cy="3993307"/>
          </a:xfrm>
        </p:spPr>
        <p:txBody>
          <a:bodyPr/>
          <a:lstStyle/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construam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entendam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se </a:t>
            </a:r>
            <a:r>
              <a:rPr lang="en-US" dirty="0" err="1" smtClean="0"/>
              <a:t>baseia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cument5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5" b="30965"/>
          <a:stretch/>
        </p:blipFill>
        <p:spPr/>
      </p:pic>
      <p:pic>
        <p:nvPicPr>
          <p:cNvPr id="10" name="Content Placeholder 9" descr="Document2.pdf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t="8844" r="15328" b="63408"/>
          <a:stretch/>
        </p:blipFill>
        <p:spPr>
          <a:xfrm>
            <a:off x="3491880" y="980728"/>
            <a:ext cx="2880320" cy="1685089"/>
          </a:xfrm>
        </p:spPr>
      </p:pic>
      <p:pic>
        <p:nvPicPr>
          <p:cNvPr id="9" name="Content Placeholder 8" descr="Document1.pdf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t="7509" r="25279" b="53756"/>
          <a:stretch/>
        </p:blipFill>
        <p:spPr>
          <a:xfrm>
            <a:off x="982036" y="548680"/>
            <a:ext cx="2139821" cy="2387629"/>
          </a:xfrm>
        </p:spPr>
      </p:pic>
      <p:pic>
        <p:nvPicPr>
          <p:cNvPr id="11" name="Content Placeholder 10" descr="Document3.pdf"/>
          <p:cNvPicPr>
            <a:picLocks noGrp="1" noChangeAspect="1"/>
          </p:cNvPicPr>
          <p:nvPr>
            <p:ph sz="half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6990" r="26764" b="53676"/>
          <a:stretch/>
        </p:blipFill>
        <p:spPr>
          <a:xfrm>
            <a:off x="6660232" y="2420888"/>
            <a:ext cx="2195883" cy="1983993"/>
          </a:xfrm>
        </p:spPr>
      </p:pic>
      <p:pic>
        <p:nvPicPr>
          <p:cNvPr id="12" name="Picture 11" descr="Document4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8100" r="15451" b="57570"/>
          <a:stretch/>
        </p:blipFill>
        <p:spPr>
          <a:xfrm>
            <a:off x="395536" y="3501008"/>
            <a:ext cx="3111875" cy="2180500"/>
          </a:xfrm>
          <a:prstGeom prst="rect">
            <a:avLst/>
          </a:prstGeom>
        </p:spPr>
      </p:pic>
      <p:pic>
        <p:nvPicPr>
          <p:cNvPr id="13" name="Picture 12" descr="Document5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8486" r="34558" b="71456"/>
          <a:stretch/>
        </p:blipFill>
        <p:spPr>
          <a:xfrm>
            <a:off x="4139952" y="4293096"/>
            <a:ext cx="2975644" cy="16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199" y="692696"/>
            <a:ext cx="739140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BUSCANDO NA HISTÓRIA DA CIÊNCIA...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276872"/>
            <a:ext cx="3566160" cy="3806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Van </a:t>
            </a:r>
            <a:r>
              <a:rPr lang="pt-BR" dirty="0" err="1"/>
              <a:t>Helmont</a:t>
            </a:r>
            <a:r>
              <a:rPr lang="pt-BR" dirty="0"/>
              <a:t> (1579/1644</a:t>
            </a:r>
            <a:r>
              <a:rPr lang="pt-BR" dirty="0" smtClean="0"/>
              <a:t>) teve um importante papel no desenvolvimento do conhecimento biológico.</a:t>
            </a:r>
          </a:p>
          <a:p>
            <a:r>
              <a:rPr lang="pt-BR" dirty="0" smtClean="0"/>
              <a:t>Experimento para “testar” uma hipótese.</a:t>
            </a:r>
          </a:p>
          <a:p>
            <a:r>
              <a:rPr lang="pt-BR" dirty="0" smtClean="0"/>
              <a:t>Sua hipótese se baseava numa ideia amplamente difundida, defendida por Aristóteles:</a:t>
            </a:r>
          </a:p>
          <a:p>
            <a:pPr marL="0" indent="0" algn="ctr">
              <a:buNone/>
            </a:pPr>
            <a:r>
              <a:rPr lang="en-US" dirty="0" smtClean="0"/>
              <a:t>“o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causa</a:t>
            </a:r>
            <a:r>
              <a:rPr lang="en-US" dirty="0" smtClean="0"/>
              <a:t> do </a:t>
            </a:r>
            <a:r>
              <a:rPr lang="en-US" dirty="0" err="1" smtClean="0"/>
              <a:t>crescimento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13" name="Content Placeholder 12" descr="Document3.pdf"/>
          <p:cNvPicPr>
            <a:picLocks noGrp="1" noChangeAspect="1"/>
          </p:cNvPicPr>
          <p:nvPr>
            <p:ph sz="half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9904" r="15915" b="54313"/>
          <a:stretch/>
        </p:blipFill>
        <p:spPr>
          <a:xfrm>
            <a:off x="5004048" y="2780928"/>
            <a:ext cx="3344512" cy="2448272"/>
          </a:xfrm>
        </p:spPr>
      </p:pic>
    </p:spTree>
    <p:extLst>
      <p:ext uri="{BB962C8B-B14F-4D97-AF65-F5344CB8AC3E}">
        <p14:creationId xmlns:p14="http://schemas.microsoft.com/office/powerpoint/2010/main" val="21945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73832"/>
            <a:ext cx="7391401" cy="1143000"/>
          </a:xfrm>
        </p:spPr>
        <p:txBody>
          <a:bodyPr/>
          <a:lstStyle/>
          <a:p>
            <a:r>
              <a:rPr lang="en-US" dirty="0" smtClean="0"/>
              <a:t>Da </a:t>
            </a:r>
            <a:r>
              <a:rPr lang="en-US" dirty="0" err="1" smtClean="0"/>
              <a:t>ideia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Se  o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causa</a:t>
            </a:r>
            <a:r>
              <a:rPr lang="en-US" dirty="0" smtClean="0"/>
              <a:t> do </a:t>
            </a:r>
            <a:r>
              <a:rPr lang="en-US" dirty="0" err="1" smtClean="0"/>
              <a:t>crescimento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se o </a:t>
            </a:r>
            <a:r>
              <a:rPr lang="en-US" dirty="0" err="1" smtClean="0"/>
              <a:t>crescimento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planta</a:t>
            </a:r>
            <a:r>
              <a:rPr lang="en-US" dirty="0" smtClean="0"/>
              <a:t> se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incorpora</a:t>
            </a:r>
            <a:r>
              <a:rPr lang="en-US" dirty="0" smtClean="0"/>
              <a:t>,</a:t>
            </a:r>
            <a:endParaRPr lang="en-US" dirty="0"/>
          </a:p>
          <a:p>
            <a:pPr algn="just"/>
            <a:r>
              <a:rPr lang="en-US" dirty="0" smtClean="0"/>
              <a:t>…</a:t>
            </a:r>
            <a:r>
              <a:rPr lang="en-US" dirty="0" err="1" smtClean="0"/>
              <a:t>então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quantidade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(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) tem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retira</a:t>
            </a:r>
            <a:r>
              <a:rPr lang="en-US" dirty="0" smtClean="0"/>
              <a:t> (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) do </a:t>
            </a:r>
            <a:r>
              <a:rPr lang="en-US" dirty="0" err="1" smtClean="0"/>
              <a:t>ambiente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5" name="Content Placeholder 4" descr="Document4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10584" r="47566" b="50594"/>
          <a:stretch/>
        </p:blipFill>
        <p:spPr>
          <a:xfrm>
            <a:off x="4948274" y="2214563"/>
            <a:ext cx="2432037" cy="3902964"/>
          </a:xfrm>
        </p:spPr>
      </p:pic>
      <p:sp>
        <p:nvSpPr>
          <p:cNvPr id="4" name="Oval 3"/>
          <p:cNvSpPr/>
          <p:nvPr/>
        </p:nvSpPr>
        <p:spPr>
          <a:xfrm>
            <a:off x="5724128" y="5301208"/>
            <a:ext cx="864096" cy="57606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2280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Salgueiro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476672"/>
            <a:ext cx="7391401" cy="208823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Pesou</a:t>
            </a: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planta</a:t>
            </a:r>
            <a:r>
              <a:rPr lang="en-US" sz="1800" dirty="0" smtClean="0">
                <a:solidFill>
                  <a:schemeClr val="tx1"/>
                </a:solidFill>
              </a:rPr>
              <a:t> e a terra </a:t>
            </a:r>
            <a:r>
              <a:rPr lang="en-US" sz="1800" dirty="0" err="1" smtClean="0">
                <a:solidFill>
                  <a:schemeClr val="tx1"/>
                </a:solidFill>
              </a:rPr>
              <a:t>seca</a:t>
            </a:r>
            <a:r>
              <a:rPr lang="en-US" sz="1800" dirty="0" smtClean="0">
                <a:solidFill>
                  <a:schemeClr val="tx1"/>
                </a:solidFill>
              </a:rPr>
              <a:t> no </a:t>
            </a:r>
            <a:r>
              <a:rPr lang="en-US" sz="1800" dirty="0" err="1" smtClean="0">
                <a:solidFill>
                  <a:schemeClr val="tx1"/>
                </a:solidFill>
              </a:rPr>
              <a:t>início</a:t>
            </a:r>
            <a:r>
              <a:rPr lang="en-US" sz="1800" dirty="0" smtClean="0">
                <a:solidFill>
                  <a:schemeClr val="tx1"/>
                </a:solidFill>
              </a:rPr>
              <a:t> da </a:t>
            </a:r>
            <a:r>
              <a:rPr lang="en-US" sz="1800" dirty="0" err="1" smtClean="0">
                <a:solidFill>
                  <a:schemeClr val="tx1"/>
                </a:solidFill>
              </a:rPr>
              <a:t>montagem</a:t>
            </a:r>
            <a:r>
              <a:rPr lang="en-US" sz="1800" dirty="0" smtClean="0">
                <a:solidFill>
                  <a:schemeClr val="tx1"/>
                </a:solidFill>
              </a:rPr>
              <a:t> (antes de plantar) e </a:t>
            </a:r>
            <a:r>
              <a:rPr lang="en-US" sz="1800" dirty="0" err="1" smtClean="0">
                <a:solidFill>
                  <a:schemeClr val="tx1"/>
                </a:solidFill>
              </a:rPr>
              <a:t>depois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cinco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anos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err="1" smtClean="0">
                <a:solidFill>
                  <a:schemeClr val="tx1"/>
                </a:solidFill>
              </a:rPr>
              <a:t>Molhou</a:t>
            </a:r>
            <a:r>
              <a:rPr lang="en-US" sz="1800" dirty="0" smtClean="0">
                <a:solidFill>
                  <a:schemeClr val="tx1"/>
                </a:solidFill>
              </a:rPr>
              <a:t> o </a:t>
            </a:r>
            <a:r>
              <a:rPr lang="en-US" sz="1800" dirty="0" err="1" smtClean="0">
                <a:solidFill>
                  <a:schemeClr val="tx1"/>
                </a:solidFill>
              </a:rPr>
              <a:t>vaso</a:t>
            </a:r>
            <a:r>
              <a:rPr lang="en-US" sz="1800" dirty="0" smtClean="0">
                <a:solidFill>
                  <a:schemeClr val="tx1"/>
                </a:solidFill>
              </a:rPr>
              <a:t> com </a:t>
            </a:r>
            <a:r>
              <a:rPr lang="en-US" sz="1800" dirty="0" err="1" smtClean="0">
                <a:solidFill>
                  <a:schemeClr val="tx1"/>
                </a:solidFill>
              </a:rPr>
              <a:t>água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por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furos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numa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placa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sobre</a:t>
            </a:r>
            <a:r>
              <a:rPr lang="en-US" sz="1800" dirty="0" smtClean="0">
                <a:solidFill>
                  <a:schemeClr val="tx1"/>
                </a:solidFill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</a:rPr>
              <a:t>superfície</a:t>
            </a:r>
            <a:r>
              <a:rPr lang="en-US" sz="1800" dirty="0" smtClean="0">
                <a:solidFill>
                  <a:schemeClr val="tx1"/>
                </a:solidFill>
              </a:rPr>
              <a:t> do </a:t>
            </a:r>
            <a:r>
              <a:rPr lang="en-US" sz="1800" dirty="0" err="1" smtClean="0">
                <a:solidFill>
                  <a:schemeClr val="tx1"/>
                </a:solidFill>
              </a:rPr>
              <a:t>vaso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43808" y="5085184"/>
            <a:ext cx="4860776" cy="106584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aumentou</a:t>
            </a:r>
            <a:r>
              <a:rPr lang="en-US" dirty="0" smtClean="0"/>
              <a:t> 74,5 Kg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2843808" y="3068960"/>
            <a:ext cx="4860776" cy="988021"/>
          </a:xfrm>
        </p:spPr>
        <p:txBody>
          <a:bodyPr/>
          <a:lstStyle/>
          <a:p>
            <a:r>
              <a:rPr lang="en-US" dirty="0" smtClean="0"/>
              <a:t>A terra </a:t>
            </a:r>
            <a:r>
              <a:rPr lang="en-US" dirty="0" err="1" smtClean="0"/>
              <a:t>diminui</a:t>
            </a:r>
            <a:r>
              <a:rPr lang="en-US" dirty="0" smtClean="0"/>
              <a:t> 57g</a:t>
            </a:r>
            <a:endParaRPr lang="en-US" dirty="0"/>
          </a:p>
        </p:txBody>
      </p:sp>
      <p:pic>
        <p:nvPicPr>
          <p:cNvPr id="12" name="Content Placeholder 11" descr="Document4.pdf"/>
          <p:cNvPicPr>
            <a:picLocks noGrp="1" noChangeAspect="1"/>
          </p:cNvPicPr>
          <p:nvPr>
            <p:ph sz="half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12242" r="50843" b="51457"/>
          <a:stretch/>
        </p:blipFill>
        <p:spPr>
          <a:xfrm>
            <a:off x="1187624" y="4581128"/>
            <a:ext cx="1055632" cy="1830999"/>
          </a:xfrm>
        </p:spPr>
      </p:pic>
      <p:pic>
        <p:nvPicPr>
          <p:cNvPr id="16" name="Content Placeholder 15" descr="Document5.pdf"/>
          <p:cNvPicPr>
            <a:picLocks noGrp="1" noChangeAspect="1"/>
          </p:cNvPicPr>
          <p:nvPr>
            <p:ph sz="half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4433" r="36968" b="65807"/>
          <a:stretch/>
        </p:blipFill>
        <p:spPr>
          <a:xfrm>
            <a:off x="827584" y="2636912"/>
            <a:ext cx="1698908" cy="1501088"/>
          </a:xfrm>
        </p:spPr>
      </p:pic>
    </p:spTree>
    <p:extLst>
      <p:ext uri="{BB962C8B-B14F-4D97-AF65-F5344CB8AC3E}">
        <p14:creationId xmlns:p14="http://schemas.microsoft.com/office/powerpoint/2010/main" val="12063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Helmont</a:t>
            </a:r>
            <a:r>
              <a:rPr lang="en-US" dirty="0" smtClean="0"/>
              <a:t> </a:t>
            </a:r>
            <a:r>
              <a:rPr lang="en-US" dirty="0" err="1" smtClean="0"/>
              <a:t>confirmou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78423" y="3068960"/>
            <a:ext cx="6508377" cy="3057203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do solo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retira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, de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obtem</a:t>
            </a:r>
            <a:r>
              <a:rPr lang="en-US" dirty="0" smtClean="0"/>
              <a:t> material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crescer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Helmont</a:t>
            </a:r>
            <a:r>
              <a:rPr lang="en-US" dirty="0" smtClean="0"/>
              <a:t> </a:t>
            </a:r>
            <a:r>
              <a:rPr lang="en-US" dirty="0" err="1" smtClean="0"/>
              <a:t>concluiu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cresce</a:t>
            </a:r>
            <a:r>
              <a:rPr lang="en-US" dirty="0" smtClean="0"/>
              <a:t> </a:t>
            </a:r>
            <a:r>
              <a:rPr lang="en-US" dirty="0" err="1" smtClean="0"/>
              <a:t>retirando</a:t>
            </a:r>
            <a:r>
              <a:rPr lang="en-US" dirty="0" smtClean="0"/>
              <a:t> </a:t>
            </a:r>
            <a:r>
              <a:rPr lang="en-US" dirty="0" err="1" smtClean="0"/>
              <a:t>substâncias</a:t>
            </a:r>
            <a:r>
              <a:rPr lang="en-US" dirty="0" smtClean="0"/>
              <a:t> da </a:t>
            </a:r>
            <a:r>
              <a:rPr lang="en-US" dirty="0" err="1" smtClean="0"/>
              <a:t>água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Placeholder 9" descr="Document6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7903" r="50129" b="61429"/>
          <a:stretch/>
        </p:blipFill>
        <p:spPr>
          <a:xfrm>
            <a:off x="410714" y="2924944"/>
            <a:ext cx="1424982" cy="1656184"/>
          </a:xfrm>
        </p:spPr>
      </p:pic>
    </p:spTree>
    <p:extLst>
      <p:ext uri="{BB962C8B-B14F-4D97-AF65-F5344CB8AC3E}">
        <p14:creationId xmlns:p14="http://schemas.microsoft.com/office/powerpoint/2010/main" val="42851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Olhando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episódio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fato</a:t>
            </a:r>
            <a:r>
              <a:rPr lang="en-US" dirty="0" smtClean="0"/>
              <a:t> da </a:t>
            </a:r>
            <a:r>
              <a:rPr lang="en-US" dirty="0" err="1" smtClean="0"/>
              <a:t>história</a:t>
            </a:r>
            <a:r>
              <a:rPr lang="en-US" dirty="0" smtClean="0"/>
              <a:t> da </a:t>
            </a:r>
            <a:r>
              <a:rPr lang="en-US" dirty="0" err="1" smtClean="0"/>
              <a:t>Biologia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209800"/>
            <a:ext cx="8291265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teve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Demonstrou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do solo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retira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Indicou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da </a:t>
            </a:r>
            <a:r>
              <a:rPr lang="en-US" dirty="0" err="1" smtClean="0"/>
              <a:t>água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Inovação</a:t>
            </a:r>
            <a:r>
              <a:rPr lang="en-US" dirty="0" smtClean="0"/>
              <a:t> </a:t>
            </a:r>
            <a:r>
              <a:rPr lang="en-US" dirty="0" err="1" smtClean="0"/>
              <a:t>metodológica</a:t>
            </a:r>
            <a:r>
              <a:rPr lang="en-US" dirty="0" smtClean="0"/>
              <a:t> – </a:t>
            </a:r>
            <a:r>
              <a:rPr lang="en-US" dirty="0" err="1" smtClean="0"/>
              <a:t>experimento</a:t>
            </a:r>
            <a:r>
              <a:rPr lang="en-US" dirty="0" smtClean="0"/>
              <a:t> </a:t>
            </a:r>
            <a:r>
              <a:rPr lang="en-US" dirty="0" err="1" smtClean="0"/>
              <a:t>controlado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compreensão</a:t>
            </a:r>
            <a:r>
              <a:rPr lang="en-US" dirty="0" smtClean="0"/>
              <a:t> da </a:t>
            </a:r>
            <a:r>
              <a:rPr lang="en-US" dirty="0" err="1" smtClean="0"/>
              <a:t>fotossíntese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nutrição</a:t>
            </a:r>
            <a:r>
              <a:rPr lang="en-US" dirty="0" smtClean="0"/>
              <a:t> vegetal </a:t>
            </a:r>
            <a:r>
              <a:rPr lang="en-US" dirty="0" err="1" smtClean="0"/>
              <a:t>ocorreu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meados</a:t>
            </a:r>
            <a:r>
              <a:rPr lang="en-US" dirty="0" smtClean="0"/>
              <a:t> do </a:t>
            </a:r>
            <a:r>
              <a:rPr lang="en-US" dirty="0" err="1" smtClean="0"/>
              <a:t>séc</a:t>
            </a:r>
            <a:r>
              <a:rPr lang="en-US" dirty="0" smtClean="0"/>
              <a:t>. XIX. Antes disso:</a:t>
            </a:r>
          </a:p>
          <a:p>
            <a:pPr lvl="1"/>
            <a:r>
              <a:rPr lang="en-US" dirty="0" err="1" smtClean="0"/>
              <a:t>Propriedades</a:t>
            </a:r>
            <a:r>
              <a:rPr lang="en-US" dirty="0" smtClean="0"/>
              <a:t> do </a:t>
            </a:r>
            <a:r>
              <a:rPr lang="en-US" dirty="0" err="1" smtClean="0"/>
              <a:t>ar</a:t>
            </a:r>
            <a:r>
              <a:rPr lang="en-US" dirty="0" smtClean="0"/>
              <a:t> (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viciado</a:t>
            </a:r>
            <a:r>
              <a:rPr lang="en-US" dirty="0" smtClean="0"/>
              <a:t> X </a:t>
            </a:r>
            <a:r>
              <a:rPr lang="en-US" dirty="0" err="1" smtClean="0"/>
              <a:t>ar</a:t>
            </a:r>
            <a:r>
              <a:rPr lang="en-US" dirty="0" smtClean="0"/>
              <a:t> vital) (Priestley,1733-1804);</a:t>
            </a:r>
          </a:p>
          <a:p>
            <a:pPr lvl="1"/>
            <a:r>
              <a:rPr lang="en-US" dirty="0" err="1" smtClean="0"/>
              <a:t>Influência</a:t>
            </a:r>
            <a:r>
              <a:rPr lang="en-US" dirty="0" smtClean="0"/>
              <a:t> da </a:t>
            </a:r>
            <a:r>
              <a:rPr lang="en-US" dirty="0" err="1" smtClean="0"/>
              <a:t>luz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ação</a:t>
            </a:r>
            <a:r>
              <a:rPr lang="en-US" dirty="0" smtClean="0"/>
              <a:t> das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purificação</a:t>
            </a:r>
            <a:r>
              <a:rPr lang="en-US" dirty="0" smtClean="0"/>
              <a:t> do </a:t>
            </a:r>
            <a:r>
              <a:rPr lang="en-US" dirty="0" err="1" smtClean="0"/>
              <a:t>ar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papel</a:t>
            </a:r>
            <a:r>
              <a:rPr lang="en-US" dirty="0" smtClean="0"/>
              <a:t> do </a:t>
            </a:r>
            <a:r>
              <a:rPr lang="en-US" dirty="0" err="1" smtClean="0"/>
              <a:t>gás</a:t>
            </a:r>
            <a:r>
              <a:rPr lang="en-US" dirty="0" smtClean="0"/>
              <a:t> </a:t>
            </a:r>
            <a:r>
              <a:rPr lang="en-US" dirty="0" err="1" smtClean="0"/>
              <a:t>oxigênio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combustão</a:t>
            </a:r>
            <a:endParaRPr lang="en-US" dirty="0" smtClean="0"/>
          </a:p>
          <a:p>
            <a:pPr lvl="1"/>
            <a:r>
              <a:rPr lang="en-US" dirty="0" err="1" smtClean="0"/>
              <a:t>Ampliação</a:t>
            </a:r>
            <a:r>
              <a:rPr lang="en-US" dirty="0" smtClean="0"/>
              <a:t> dos </a:t>
            </a:r>
            <a:r>
              <a:rPr lang="en-US" dirty="0" err="1" smtClean="0"/>
              <a:t>conhecimentos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trocas</a:t>
            </a:r>
            <a:r>
              <a:rPr lang="en-US" dirty="0" smtClean="0"/>
              <a:t> </a:t>
            </a:r>
            <a:r>
              <a:rPr lang="en-US" dirty="0" err="1" smtClean="0"/>
              <a:t>gasosas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Ampliação</a:t>
            </a:r>
            <a:r>
              <a:rPr lang="en-US" dirty="0" smtClean="0"/>
              <a:t> dos </a:t>
            </a:r>
            <a:r>
              <a:rPr lang="en-US" dirty="0" err="1" smtClean="0"/>
              <a:t>conhecimentos</a:t>
            </a:r>
            <a:r>
              <a:rPr lang="en-US" dirty="0" smtClean="0"/>
              <a:t> de </a:t>
            </a:r>
            <a:r>
              <a:rPr lang="en-US" dirty="0" err="1" smtClean="0"/>
              <a:t>microscopia</a:t>
            </a:r>
            <a:r>
              <a:rPr lang="en-US" dirty="0" smtClean="0"/>
              <a:t> - </a:t>
            </a:r>
            <a:r>
              <a:rPr lang="en-US" dirty="0" err="1" smtClean="0"/>
              <a:t>cloroplastos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78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Possibilidades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Avaliando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dos </a:t>
            </a:r>
            <a:r>
              <a:rPr lang="en-US" dirty="0" err="1" smtClean="0"/>
              <a:t>conhecimentos</a:t>
            </a:r>
            <a:r>
              <a:rPr lang="en-US" dirty="0" smtClean="0"/>
              <a:t> da </a:t>
            </a:r>
            <a:r>
              <a:rPr lang="en-US" dirty="0" err="1" smtClean="0"/>
              <a:t>época</a:t>
            </a:r>
            <a:r>
              <a:rPr lang="en-US" dirty="0" smtClean="0"/>
              <a:t>, </a:t>
            </a:r>
            <a:r>
              <a:rPr lang="en-US" dirty="0" err="1" smtClean="0"/>
              <a:t>conseguimos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hipóteses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6769000" cy="15841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</a:t>
            </a:r>
            <a:r>
              <a:rPr lang="pt-BR" sz="3600" dirty="0" smtClean="0"/>
              <a:t>rocesso </a:t>
            </a:r>
            <a:r>
              <a:rPr lang="pt-BR" sz="3600" dirty="0"/>
              <a:t>de produção de conhecimento na </a:t>
            </a:r>
            <a:r>
              <a:rPr lang="pt-BR" sz="3600" dirty="0" smtClean="0"/>
              <a:t>ciência e concepção de aprendizagem</a:t>
            </a:r>
            <a:endParaRPr lang="pt-BR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6779096" cy="37772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Processos de produção de conhecimento na ciência podem ser comparados a processos de aprendizagem (Bastos, 1998).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Subsídios teóricos para a proposição de estratégias de ensino, currículo, material de apoio.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Theme2.thmx</Template>
  <TotalTime>1953</TotalTime>
  <Words>1008</Words>
  <Application>Microsoft Macintosh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Theme2</vt:lpstr>
      <vt:lpstr>PowerPoint Presentation</vt:lpstr>
      <vt:lpstr>Produção de conhecimento e Aprendizagem de ciências</vt:lpstr>
      <vt:lpstr>BUSCANDO NA HISTÓRIA DA CIÊNCIA...</vt:lpstr>
      <vt:lpstr>Da ideia à hipótese</vt:lpstr>
      <vt:lpstr>Pesou a planta e a terra seca no início da montagem (antes de plantar) e depois de cinco anos. Molhou o vaso com água, por furos numa placa sobre a superfície do vaso.</vt:lpstr>
      <vt:lpstr>Van Helmont confirmou sua hipótese?</vt:lpstr>
      <vt:lpstr>Olhando para o episódio como um fato da história da Biologia</vt:lpstr>
      <vt:lpstr>Possibilidades diferentes?</vt:lpstr>
      <vt:lpstr>Processo de produção de conhecimento na ciência e concepção de aprendizagem</vt:lpstr>
      <vt:lpstr>As teorias atuais determinam possibilidades e limites para a aquisição de novos conhecimentos.</vt:lpstr>
      <vt:lpstr>O ato de observar é influenciado pelo observador</vt:lpstr>
      <vt:lpstr>Discrepância entre teorias, ou entre teorias e dados estimula busca de novos conhecimentos</vt:lpstr>
      <vt:lpstr>Teorias atuais influenciam o processo de enunciação de problemas</vt:lpstr>
      <vt:lpstr>Processo de aquisição de conhecimento é descontínuo</vt:lpstr>
      <vt:lpstr>Processo de aquisição de conhecimento envolve etapas sucessivas de construção, desconstrução e reconstrução</vt:lpstr>
      <vt:lpstr>Que visão de ciência?</vt:lpstr>
      <vt:lpstr>Processo de produção de conhecimento  na ciência</vt:lpstr>
      <vt:lpstr>Perspectiva empirista da ciência:</vt:lpstr>
      <vt:lpstr>Perspectiva  não-empirista da ciência:</vt:lpstr>
      <vt:lpstr>Psicologia da Aprendizagem e  Didática das Ciências:</vt:lpstr>
      <vt:lpstr>Produção de conhecimento na ciência e no indivíduo</vt:lpstr>
      <vt:lpstr>EXERCÍCIO: A CAIXA PREA</vt:lpstr>
      <vt:lpstr>Cada grupo</vt:lpstr>
      <vt:lpstr>Cada grupo criou um “modelo"</vt:lpstr>
      <vt:lpstr>Em sala de aula</vt:lpstr>
      <vt:lpstr>PowerPoint Presentation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Concepção de Ensino e Aprendizagem</dc:title>
  <dc:creator>Faculdade de Educação</dc:creator>
  <cp:lastModifiedBy>Silvia Trivelato</cp:lastModifiedBy>
  <cp:revision>74</cp:revision>
  <dcterms:created xsi:type="dcterms:W3CDTF">2008-03-10T22:25:28Z</dcterms:created>
  <dcterms:modified xsi:type="dcterms:W3CDTF">2014-03-18T01:30:31Z</dcterms:modified>
</cp:coreProperties>
</file>