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46"/>
  </p:notesMasterIdLst>
  <p:sldIdLst>
    <p:sldId id="256" r:id="rId2"/>
    <p:sldId id="257" r:id="rId3"/>
    <p:sldId id="1516" r:id="rId4"/>
    <p:sldId id="1512" r:id="rId5"/>
    <p:sldId id="1518" r:id="rId6"/>
    <p:sldId id="1503" r:id="rId7"/>
    <p:sldId id="361" r:id="rId8"/>
    <p:sldId id="1515" r:id="rId9"/>
    <p:sldId id="1497" r:id="rId10"/>
    <p:sldId id="354" r:id="rId11"/>
    <p:sldId id="1514" r:id="rId12"/>
    <p:sldId id="1520" r:id="rId13"/>
    <p:sldId id="352" r:id="rId14"/>
    <p:sldId id="1508" r:id="rId15"/>
    <p:sldId id="1454" r:id="rId16"/>
    <p:sldId id="1456" r:id="rId17"/>
    <p:sldId id="1459" r:id="rId18"/>
    <p:sldId id="1457" r:id="rId19"/>
    <p:sldId id="1458" r:id="rId20"/>
    <p:sldId id="353" r:id="rId21"/>
    <p:sldId id="356" r:id="rId22"/>
    <p:sldId id="1455" r:id="rId23"/>
    <p:sldId id="426" r:id="rId24"/>
    <p:sldId id="409" r:id="rId25"/>
    <p:sldId id="442" r:id="rId26"/>
    <p:sldId id="339" r:id="rId27"/>
    <p:sldId id="407" r:id="rId28"/>
    <p:sldId id="415" r:id="rId29"/>
    <p:sldId id="343" r:id="rId30"/>
    <p:sldId id="341" r:id="rId31"/>
    <p:sldId id="1517" r:id="rId32"/>
    <p:sldId id="340" r:id="rId33"/>
    <p:sldId id="342" r:id="rId34"/>
    <p:sldId id="360" r:id="rId35"/>
    <p:sldId id="1509" r:id="rId36"/>
    <p:sldId id="1460" r:id="rId37"/>
    <p:sldId id="455" r:id="rId38"/>
    <p:sldId id="463" r:id="rId39"/>
    <p:sldId id="1361" r:id="rId40"/>
    <p:sldId id="268" r:id="rId41"/>
    <p:sldId id="270" r:id="rId42"/>
    <p:sldId id="1371" r:id="rId43"/>
    <p:sldId id="1519" r:id="rId44"/>
    <p:sldId id="151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0B8A7-FD3A-49E6-9E5D-400C45BA4287}" v="10" dt="2023-09-29T14:01:11.737"/>
  </p1510:revLst>
</p1510:revInfo>
</file>

<file path=ppt/tableStyles.xml><?xml version="1.0" encoding="utf-8"?>
<a:tblStyleLst xmlns:a="http://schemas.openxmlformats.org/drawingml/2006/main" def="{5C22544A-7EE6-4342-B048-85BDC9FD1C3A}">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4" autoAdjust="0"/>
    <p:restoredTop sz="94660"/>
  </p:normalViewPr>
  <p:slideViewPr>
    <p:cSldViewPr snapToGrid="0">
      <p:cViewPr>
        <p:scale>
          <a:sx n="60" d="100"/>
          <a:sy n="60" d="100"/>
        </p:scale>
        <p:origin x="6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Susanne Hoffmann" userId="fc46ca7fa67eec0b" providerId="LiveId" clId="{B8B0B8A7-FD3A-49E6-9E5D-400C45BA4287}"/>
    <pc:docChg chg="undo custSel addSld delSld modSld sldOrd">
      <pc:chgData name="Bettina Susanne Hoffmann" userId="fc46ca7fa67eec0b" providerId="LiveId" clId="{B8B0B8A7-FD3A-49E6-9E5D-400C45BA4287}" dt="2023-09-29T19:09:51.450" v="280" actId="6549"/>
      <pc:docMkLst>
        <pc:docMk/>
      </pc:docMkLst>
      <pc:sldChg chg="modSp mod">
        <pc:chgData name="Bettina Susanne Hoffmann" userId="fc46ca7fa67eec0b" providerId="LiveId" clId="{B8B0B8A7-FD3A-49E6-9E5D-400C45BA4287}" dt="2023-09-29T19:08:55.794" v="201" actId="5793"/>
        <pc:sldMkLst>
          <pc:docMk/>
          <pc:sldMk cId="758742865" sldId="256"/>
        </pc:sldMkLst>
        <pc:spChg chg="mod">
          <ac:chgData name="Bettina Susanne Hoffmann" userId="fc46ca7fa67eec0b" providerId="LiveId" clId="{B8B0B8A7-FD3A-49E6-9E5D-400C45BA4287}" dt="2023-09-29T19:08:55.794" v="201" actId="5793"/>
          <ac:spMkLst>
            <pc:docMk/>
            <pc:sldMk cId="758742865" sldId="256"/>
            <ac:spMk id="3" creationId="{7C0A28E3-5EBD-4EB9-B257-697E61411DB9}"/>
          </ac:spMkLst>
        </pc:spChg>
      </pc:sldChg>
      <pc:sldChg chg="modSp mod ord">
        <pc:chgData name="Bettina Susanne Hoffmann" userId="fc46ca7fa67eec0b" providerId="LiveId" clId="{B8B0B8A7-FD3A-49E6-9E5D-400C45BA4287}" dt="2023-09-29T19:09:51.450" v="280" actId="6549"/>
        <pc:sldMkLst>
          <pc:docMk/>
          <pc:sldMk cId="2635751147" sldId="257"/>
        </pc:sldMkLst>
        <pc:spChg chg="mod">
          <ac:chgData name="Bettina Susanne Hoffmann" userId="fc46ca7fa67eec0b" providerId="LiveId" clId="{B8B0B8A7-FD3A-49E6-9E5D-400C45BA4287}" dt="2023-09-29T19:09:51.450" v="280" actId="6549"/>
          <ac:spMkLst>
            <pc:docMk/>
            <pc:sldMk cId="2635751147" sldId="257"/>
            <ac:spMk id="6" creationId="{1DCA7AD7-6C37-4455-BC1A-C0524C97139B}"/>
          </ac:spMkLst>
        </pc:spChg>
      </pc:sldChg>
      <pc:sldChg chg="del">
        <pc:chgData name="Bettina Susanne Hoffmann" userId="fc46ca7fa67eec0b" providerId="LiveId" clId="{B8B0B8A7-FD3A-49E6-9E5D-400C45BA4287}" dt="2022-09-14T21:37:28.047" v="28" actId="47"/>
        <pc:sldMkLst>
          <pc:docMk/>
          <pc:sldMk cId="2148149255" sldId="273"/>
        </pc:sldMkLst>
      </pc:sldChg>
      <pc:sldChg chg="modSp mod ord">
        <pc:chgData name="Bettina Susanne Hoffmann" userId="fc46ca7fa67eec0b" providerId="LiveId" clId="{B8B0B8A7-FD3A-49E6-9E5D-400C45BA4287}" dt="2023-09-29T19:06:50.589" v="174"/>
        <pc:sldMkLst>
          <pc:docMk/>
          <pc:sldMk cId="3390831804" sldId="341"/>
        </pc:sldMkLst>
        <pc:picChg chg="mod">
          <ac:chgData name="Bettina Susanne Hoffmann" userId="fc46ca7fa67eec0b" providerId="LiveId" clId="{B8B0B8A7-FD3A-49E6-9E5D-400C45BA4287}" dt="2022-09-14T20:07:38.593" v="20" actId="1076"/>
          <ac:picMkLst>
            <pc:docMk/>
            <pc:sldMk cId="3390831804" sldId="341"/>
            <ac:picMk id="4" creationId="{67EF0ECF-0877-47D2-951A-24C916C570AB}"/>
          </ac:picMkLst>
        </pc:picChg>
      </pc:sldChg>
      <pc:sldChg chg="modSp mod">
        <pc:chgData name="Bettina Susanne Hoffmann" userId="fc46ca7fa67eec0b" providerId="LiveId" clId="{B8B0B8A7-FD3A-49E6-9E5D-400C45BA4287}" dt="2022-09-14T20:06:50.069" v="17" actId="1076"/>
        <pc:sldMkLst>
          <pc:docMk/>
          <pc:sldMk cId="3150171685" sldId="343"/>
        </pc:sldMkLst>
        <pc:picChg chg="mod">
          <ac:chgData name="Bettina Susanne Hoffmann" userId="fc46ca7fa67eec0b" providerId="LiveId" clId="{B8B0B8A7-FD3A-49E6-9E5D-400C45BA4287}" dt="2022-09-14T20:06:50.069" v="17" actId="1076"/>
          <ac:picMkLst>
            <pc:docMk/>
            <pc:sldMk cId="3150171685" sldId="343"/>
            <ac:picMk id="4" creationId="{A38112AB-227A-4AEA-BFD0-D644EB494524}"/>
          </ac:picMkLst>
        </pc:picChg>
      </pc:sldChg>
      <pc:sldChg chg="add">
        <pc:chgData name="Bettina Susanne Hoffmann" userId="fc46ca7fa67eec0b" providerId="LiveId" clId="{B8B0B8A7-FD3A-49E6-9E5D-400C45BA4287}" dt="2022-09-16T13:36:32.734" v="57"/>
        <pc:sldMkLst>
          <pc:docMk/>
          <pc:sldMk cId="1458210998" sldId="361"/>
        </pc:sldMkLst>
      </pc:sldChg>
      <pc:sldChg chg="del ord">
        <pc:chgData name="Bettina Susanne Hoffmann" userId="fc46ca7fa67eec0b" providerId="LiveId" clId="{B8B0B8A7-FD3A-49E6-9E5D-400C45BA4287}" dt="2023-09-29T19:03:56.385" v="164" actId="47"/>
        <pc:sldMkLst>
          <pc:docMk/>
          <pc:sldMk cId="1401048368" sldId="364"/>
        </pc:sldMkLst>
      </pc:sldChg>
      <pc:sldChg chg="addSp modSp mod">
        <pc:chgData name="Bettina Susanne Hoffmann" userId="fc46ca7fa67eec0b" providerId="LiveId" clId="{B8B0B8A7-FD3A-49E6-9E5D-400C45BA4287}" dt="2023-09-29T19:05:25.409" v="171" actId="1076"/>
        <pc:sldMkLst>
          <pc:docMk/>
          <pc:sldMk cId="761062794" sldId="409"/>
        </pc:sldMkLst>
        <pc:spChg chg="add mod">
          <ac:chgData name="Bettina Susanne Hoffmann" userId="fc46ca7fa67eec0b" providerId="LiveId" clId="{B8B0B8A7-FD3A-49E6-9E5D-400C45BA4287}" dt="2023-09-29T19:05:13.236" v="168" actId="1076"/>
          <ac:spMkLst>
            <pc:docMk/>
            <pc:sldMk cId="761062794" sldId="409"/>
            <ac:spMk id="7" creationId="{0FE4A64C-E99A-BEBE-249E-87D02513697D}"/>
          </ac:spMkLst>
        </pc:spChg>
        <pc:spChg chg="add mod">
          <ac:chgData name="Bettina Susanne Hoffmann" userId="fc46ca7fa67eec0b" providerId="LiveId" clId="{B8B0B8A7-FD3A-49E6-9E5D-400C45BA4287}" dt="2023-09-29T19:05:25.409" v="171" actId="1076"/>
          <ac:spMkLst>
            <pc:docMk/>
            <pc:sldMk cId="761062794" sldId="409"/>
            <ac:spMk id="9" creationId="{CCF5FACD-915A-024A-9BA2-888E96F03912}"/>
          </ac:spMkLst>
        </pc:spChg>
        <pc:picChg chg="mod">
          <ac:chgData name="Bettina Susanne Hoffmann" userId="fc46ca7fa67eec0b" providerId="LiveId" clId="{B8B0B8A7-FD3A-49E6-9E5D-400C45BA4287}" dt="2023-09-29T19:05:08.144" v="167" actId="1076"/>
          <ac:picMkLst>
            <pc:docMk/>
            <pc:sldMk cId="761062794" sldId="409"/>
            <ac:picMk id="4" creationId="{01401236-A6FC-48CA-8BAD-1BA7872E43FA}"/>
          </ac:picMkLst>
        </pc:picChg>
      </pc:sldChg>
      <pc:sldChg chg="modSp mod">
        <pc:chgData name="Bettina Susanne Hoffmann" userId="fc46ca7fa67eec0b" providerId="LiveId" clId="{B8B0B8A7-FD3A-49E6-9E5D-400C45BA4287}" dt="2022-09-14T20:06:41.275" v="16" actId="20577"/>
        <pc:sldMkLst>
          <pc:docMk/>
          <pc:sldMk cId="4155979732" sldId="415"/>
        </pc:sldMkLst>
        <pc:spChg chg="mod">
          <ac:chgData name="Bettina Susanne Hoffmann" userId="fc46ca7fa67eec0b" providerId="LiveId" clId="{B8B0B8A7-FD3A-49E6-9E5D-400C45BA4287}" dt="2022-09-14T20:06:34.574" v="15" actId="20577"/>
          <ac:spMkLst>
            <pc:docMk/>
            <pc:sldMk cId="4155979732" sldId="415"/>
            <ac:spMk id="2" creationId="{FF57E7A0-F28F-48AB-BF1E-E42CC6A568C2}"/>
          </ac:spMkLst>
        </pc:spChg>
        <pc:spChg chg="mod">
          <ac:chgData name="Bettina Susanne Hoffmann" userId="fc46ca7fa67eec0b" providerId="LiveId" clId="{B8B0B8A7-FD3A-49E6-9E5D-400C45BA4287}" dt="2022-09-14T20:06:41.275" v="16" actId="20577"/>
          <ac:spMkLst>
            <pc:docMk/>
            <pc:sldMk cId="4155979732" sldId="415"/>
            <ac:spMk id="3" creationId="{8E11C776-5351-41B9-8195-D7D1EAA0AAFF}"/>
          </ac:spMkLst>
        </pc:spChg>
      </pc:sldChg>
      <pc:sldChg chg="modSp del mod">
        <pc:chgData name="Bettina Susanne Hoffmann" userId="fc46ca7fa67eec0b" providerId="LiveId" clId="{B8B0B8A7-FD3A-49E6-9E5D-400C45BA4287}" dt="2023-09-29T19:05:27.452" v="172" actId="47"/>
        <pc:sldMkLst>
          <pc:docMk/>
          <pc:sldMk cId="3963973928" sldId="439"/>
        </pc:sldMkLst>
        <pc:spChg chg="mod">
          <ac:chgData name="Bettina Susanne Hoffmann" userId="fc46ca7fa67eec0b" providerId="LiveId" clId="{B8B0B8A7-FD3A-49E6-9E5D-400C45BA4287}" dt="2023-09-29T19:05:19.024" v="169" actId="21"/>
          <ac:spMkLst>
            <pc:docMk/>
            <pc:sldMk cId="3963973928" sldId="439"/>
            <ac:spMk id="3" creationId="{5D326C00-AC6D-4B11-A795-C9324CF35601}"/>
          </ac:spMkLst>
        </pc:spChg>
      </pc:sldChg>
      <pc:sldChg chg="del">
        <pc:chgData name="Bettina Susanne Hoffmann" userId="fc46ca7fa67eec0b" providerId="LiveId" clId="{B8B0B8A7-FD3A-49E6-9E5D-400C45BA4287}" dt="2022-09-14T21:36:41.153" v="21" actId="47"/>
        <pc:sldMkLst>
          <pc:docMk/>
          <pc:sldMk cId="3945608770" sldId="452"/>
        </pc:sldMkLst>
      </pc:sldChg>
      <pc:sldChg chg="del">
        <pc:chgData name="Bettina Susanne Hoffmann" userId="fc46ca7fa67eec0b" providerId="LiveId" clId="{B8B0B8A7-FD3A-49E6-9E5D-400C45BA4287}" dt="2022-09-14T21:37:02.102" v="23" actId="47"/>
        <pc:sldMkLst>
          <pc:docMk/>
          <pc:sldMk cId="2995985335" sldId="1362"/>
        </pc:sldMkLst>
      </pc:sldChg>
      <pc:sldChg chg="del">
        <pc:chgData name="Bettina Susanne Hoffmann" userId="fc46ca7fa67eec0b" providerId="LiveId" clId="{B8B0B8A7-FD3A-49E6-9E5D-400C45BA4287}" dt="2022-09-14T21:37:02.652" v="24" actId="47"/>
        <pc:sldMkLst>
          <pc:docMk/>
          <pc:sldMk cId="165358783" sldId="1363"/>
        </pc:sldMkLst>
      </pc:sldChg>
      <pc:sldChg chg="del">
        <pc:chgData name="Bettina Susanne Hoffmann" userId="fc46ca7fa67eec0b" providerId="LiveId" clId="{B8B0B8A7-FD3A-49E6-9E5D-400C45BA4287}" dt="2022-09-14T21:37:03.392" v="25" actId="47"/>
        <pc:sldMkLst>
          <pc:docMk/>
          <pc:sldMk cId="2621533927" sldId="1364"/>
        </pc:sldMkLst>
      </pc:sldChg>
      <pc:sldChg chg="del">
        <pc:chgData name="Bettina Susanne Hoffmann" userId="fc46ca7fa67eec0b" providerId="LiveId" clId="{B8B0B8A7-FD3A-49E6-9E5D-400C45BA4287}" dt="2022-09-14T21:37:04.100" v="26" actId="47"/>
        <pc:sldMkLst>
          <pc:docMk/>
          <pc:sldMk cId="2555088878" sldId="1366"/>
        </pc:sldMkLst>
      </pc:sldChg>
      <pc:sldChg chg="del">
        <pc:chgData name="Bettina Susanne Hoffmann" userId="fc46ca7fa67eec0b" providerId="LiveId" clId="{B8B0B8A7-FD3A-49E6-9E5D-400C45BA4287}" dt="2022-09-14T21:37:27.307" v="27" actId="47"/>
        <pc:sldMkLst>
          <pc:docMk/>
          <pc:sldMk cId="3500727889" sldId="1367"/>
        </pc:sldMkLst>
      </pc:sldChg>
      <pc:sldChg chg="del">
        <pc:chgData name="Bettina Susanne Hoffmann" userId="fc46ca7fa67eec0b" providerId="LiveId" clId="{B8B0B8A7-FD3A-49E6-9E5D-400C45BA4287}" dt="2023-09-29T19:08:07.216" v="177" actId="47"/>
        <pc:sldMkLst>
          <pc:docMk/>
          <pc:sldMk cId="1248582705" sldId="1368"/>
        </pc:sldMkLst>
      </pc:sldChg>
      <pc:sldChg chg="addSp modSp mod setBg">
        <pc:chgData name="Bettina Susanne Hoffmann" userId="fc46ca7fa67eec0b" providerId="LiveId" clId="{B8B0B8A7-FD3A-49E6-9E5D-400C45BA4287}" dt="2023-09-29T19:01:58.599" v="163" actId="26606"/>
        <pc:sldMkLst>
          <pc:docMk/>
          <pc:sldMk cId="1278262501" sldId="1454"/>
        </pc:sldMkLst>
        <pc:spChg chg="mod">
          <ac:chgData name="Bettina Susanne Hoffmann" userId="fc46ca7fa67eec0b" providerId="LiveId" clId="{B8B0B8A7-FD3A-49E6-9E5D-400C45BA4287}" dt="2023-09-29T19:01:58.599" v="163" actId="26606"/>
          <ac:spMkLst>
            <pc:docMk/>
            <pc:sldMk cId="1278262501" sldId="1454"/>
            <ac:spMk id="2" creationId="{0A2131F0-383D-4CC6-BE5F-9AB0A9367D54}"/>
          </ac:spMkLst>
        </pc:spChg>
        <pc:spChg chg="mod">
          <ac:chgData name="Bettina Susanne Hoffmann" userId="fc46ca7fa67eec0b" providerId="LiveId" clId="{B8B0B8A7-FD3A-49E6-9E5D-400C45BA4287}" dt="2023-09-29T19:01:58.599" v="163" actId="26606"/>
          <ac:spMkLst>
            <pc:docMk/>
            <pc:sldMk cId="1278262501" sldId="1454"/>
            <ac:spMk id="3" creationId="{D529E010-DC26-46B2-ADD9-098D5E9C421E}"/>
          </ac:spMkLst>
        </pc:spChg>
        <pc:spChg chg="add">
          <ac:chgData name="Bettina Susanne Hoffmann" userId="fc46ca7fa67eec0b" providerId="LiveId" clId="{B8B0B8A7-FD3A-49E6-9E5D-400C45BA4287}" dt="2023-09-29T19:01:58.599" v="163" actId="26606"/>
          <ac:spMkLst>
            <pc:docMk/>
            <pc:sldMk cId="1278262501" sldId="1454"/>
            <ac:spMk id="9" creationId="{60C2BF78-EE5B-49C7-ADD9-58CDBD13E3AA}"/>
          </ac:spMkLst>
        </pc:spChg>
        <pc:picChg chg="add">
          <ac:chgData name="Bettina Susanne Hoffmann" userId="fc46ca7fa67eec0b" providerId="LiveId" clId="{B8B0B8A7-FD3A-49E6-9E5D-400C45BA4287}" dt="2023-09-29T19:01:58.599" v="163" actId="26606"/>
          <ac:picMkLst>
            <pc:docMk/>
            <pc:sldMk cId="1278262501" sldId="1454"/>
            <ac:picMk id="5" creationId="{954A7A63-9507-7555-276F-BE88FC5BD03B}"/>
          </ac:picMkLst>
        </pc:picChg>
      </pc:sldChg>
      <pc:sldChg chg="addSp modSp mod setBg">
        <pc:chgData name="Bettina Susanne Hoffmann" userId="fc46ca7fa67eec0b" providerId="LiveId" clId="{B8B0B8A7-FD3A-49E6-9E5D-400C45BA4287}" dt="2023-09-29T19:01:49.264" v="162" actId="26606"/>
        <pc:sldMkLst>
          <pc:docMk/>
          <pc:sldMk cId="1640219144" sldId="1456"/>
        </pc:sldMkLst>
        <pc:spChg chg="mod">
          <ac:chgData name="Bettina Susanne Hoffmann" userId="fc46ca7fa67eec0b" providerId="LiveId" clId="{B8B0B8A7-FD3A-49E6-9E5D-400C45BA4287}" dt="2023-09-29T19:01:49.264" v="162" actId="26606"/>
          <ac:spMkLst>
            <pc:docMk/>
            <pc:sldMk cId="1640219144" sldId="1456"/>
            <ac:spMk id="2" creationId="{B2DD5366-BA89-4171-B2F4-B153D3D562E1}"/>
          </ac:spMkLst>
        </pc:spChg>
        <pc:spChg chg="mod">
          <ac:chgData name="Bettina Susanne Hoffmann" userId="fc46ca7fa67eec0b" providerId="LiveId" clId="{B8B0B8A7-FD3A-49E6-9E5D-400C45BA4287}" dt="2023-09-29T19:01:49.264" v="162" actId="26606"/>
          <ac:spMkLst>
            <pc:docMk/>
            <pc:sldMk cId="1640219144" sldId="1456"/>
            <ac:spMk id="3" creationId="{A42B9277-8196-41CD-8B16-B6BECC384E08}"/>
          </ac:spMkLst>
        </pc:spChg>
        <pc:spChg chg="add">
          <ac:chgData name="Bettina Susanne Hoffmann" userId="fc46ca7fa67eec0b" providerId="LiveId" clId="{B8B0B8A7-FD3A-49E6-9E5D-400C45BA4287}" dt="2023-09-29T19:01:49.264" v="162" actId="26606"/>
          <ac:spMkLst>
            <pc:docMk/>
            <pc:sldMk cId="1640219144" sldId="1456"/>
            <ac:spMk id="9" creationId="{60C2BF78-EE5B-49C7-ADD9-58CDBD13E3AA}"/>
          </ac:spMkLst>
        </pc:spChg>
        <pc:picChg chg="add">
          <ac:chgData name="Bettina Susanne Hoffmann" userId="fc46ca7fa67eec0b" providerId="LiveId" clId="{B8B0B8A7-FD3A-49E6-9E5D-400C45BA4287}" dt="2023-09-29T19:01:49.264" v="162" actId="26606"/>
          <ac:picMkLst>
            <pc:docMk/>
            <pc:sldMk cId="1640219144" sldId="1456"/>
            <ac:picMk id="5" creationId="{7C6563C9-DBD2-4748-4224-0F984C87CC17}"/>
          </ac:picMkLst>
        </pc:picChg>
      </pc:sldChg>
      <pc:sldChg chg="add del">
        <pc:chgData name="Bettina Susanne Hoffmann" userId="fc46ca7fa67eec0b" providerId="LiveId" clId="{B8B0B8A7-FD3A-49E6-9E5D-400C45BA4287}" dt="2023-09-29T14:10:50.137" v="125" actId="47"/>
        <pc:sldMkLst>
          <pc:docMk/>
          <pc:sldMk cId="269354239" sldId="1474"/>
        </pc:sldMkLst>
      </pc:sldChg>
      <pc:sldChg chg="add setBg">
        <pc:chgData name="Bettina Susanne Hoffmann" userId="fc46ca7fa67eec0b" providerId="LiveId" clId="{B8B0B8A7-FD3A-49E6-9E5D-400C45BA4287}" dt="2022-09-16T13:36:32.734" v="57"/>
        <pc:sldMkLst>
          <pc:docMk/>
          <pc:sldMk cId="3308043513" sldId="1497"/>
        </pc:sldMkLst>
      </pc:sldChg>
      <pc:sldChg chg="add">
        <pc:chgData name="Bettina Susanne Hoffmann" userId="fc46ca7fa67eec0b" providerId="LiveId" clId="{B8B0B8A7-FD3A-49E6-9E5D-400C45BA4287}" dt="2022-09-16T13:36:32.734" v="57"/>
        <pc:sldMkLst>
          <pc:docMk/>
          <pc:sldMk cId="998342746" sldId="1503"/>
        </pc:sldMkLst>
      </pc:sldChg>
      <pc:sldChg chg="del">
        <pc:chgData name="Bettina Susanne Hoffmann" userId="fc46ca7fa67eec0b" providerId="LiveId" clId="{B8B0B8A7-FD3A-49E6-9E5D-400C45BA4287}" dt="2023-09-29T18:56:16.668" v="151" actId="47"/>
        <pc:sldMkLst>
          <pc:docMk/>
          <pc:sldMk cId="1213098955" sldId="1504"/>
        </pc:sldMkLst>
      </pc:sldChg>
      <pc:sldChg chg="addSp modSp mod setBg">
        <pc:chgData name="Bettina Susanne Hoffmann" userId="fc46ca7fa67eec0b" providerId="LiveId" clId="{B8B0B8A7-FD3A-49E6-9E5D-400C45BA4287}" dt="2023-09-29T19:00:23.777" v="161" actId="26606"/>
        <pc:sldMkLst>
          <pc:docMk/>
          <pc:sldMk cId="744788505" sldId="1508"/>
        </pc:sldMkLst>
        <pc:spChg chg="mod">
          <ac:chgData name="Bettina Susanne Hoffmann" userId="fc46ca7fa67eec0b" providerId="LiveId" clId="{B8B0B8A7-FD3A-49E6-9E5D-400C45BA4287}" dt="2023-09-29T19:00:23.777" v="161" actId="26606"/>
          <ac:spMkLst>
            <pc:docMk/>
            <pc:sldMk cId="744788505" sldId="1508"/>
            <ac:spMk id="2" creationId="{1E86B8F8-A030-4201-9B26-516B48A079B7}"/>
          </ac:spMkLst>
        </pc:spChg>
        <pc:spChg chg="mod">
          <ac:chgData name="Bettina Susanne Hoffmann" userId="fc46ca7fa67eec0b" providerId="LiveId" clId="{B8B0B8A7-FD3A-49E6-9E5D-400C45BA4287}" dt="2023-09-29T19:00:23.777" v="161" actId="26606"/>
          <ac:spMkLst>
            <pc:docMk/>
            <pc:sldMk cId="744788505" sldId="1508"/>
            <ac:spMk id="3" creationId="{407F0866-CD52-428F-9AA9-7150254B90CE}"/>
          </ac:spMkLst>
        </pc:spChg>
        <pc:picChg chg="add">
          <ac:chgData name="Bettina Susanne Hoffmann" userId="fc46ca7fa67eec0b" providerId="LiveId" clId="{B8B0B8A7-FD3A-49E6-9E5D-400C45BA4287}" dt="2023-09-29T19:00:23.777" v="161" actId="26606"/>
          <ac:picMkLst>
            <pc:docMk/>
            <pc:sldMk cId="744788505" sldId="1508"/>
            <ac:picMk id="5" creationId="{3DC14F5F-A172-A5D8-C050-FC7FE2514ED1}"/>
          </ac:picMkLst>
        </pc:picChg>
      </pc:sldChg>
      <pc:sldChg chg="del">
        <pc:chgData name="Bettina Susanne Hoffmann" userId="fc46ca7fa67eec0b" providerId="LiveId" clId="{B8B0B8A7-FD3A-49E6-9E5D-400C45BA4287}" dt="2022-09-14T21:36:56.229" v="22" actId="47"/>
        <pc:sldMkLst>
          <pc:docMk/>
          <pc:sldMk cId="1789427274" sldId="1511"/>
        </pc:sldMkLst>
      </pc:sldChg>
      <pc:sldChg chg="addSp delSp modSp add mod setBg delDesignElem">
        <pc:chgData name="Bettina Susanne Hoffmann" userId="fc46ca7fa67eec0b" providerId="LiveId" clId="{B8B0B8A7-FD3A-49E6-9E5D-400C45BA4287}" dt="2023-09-29T14:10:20.259" v="124" actId="1076"/>
        <pc:sldMkLst>
          <pc:docMk/>
          <pc:sldMk cId="153047261" sldId="1512"/>
        </pc:sldMkLst>
        <pc:spChg chg="del">
          <ac:chgData name="Bettina Susanne Hoffmann" userId="fc46ca7fa67eec0b" providerId="LiveId" clId="{B8B0B8A7-FD3A-49E6-9E5D-400C45BA4287}" dt="2023-09-29T14:01:11.736" v="91"/>
          <ac:spMkLst>
            <pc:docMk/>
            <pc:sldMk cId="153047261" sldId="1512"/>
            <ac:spMk id="10" creationId="{0E99ED6D-365F-4CAE-942F-ECA78F74BD7F}"/>
          </ac:spMkLst>
        </pc:spChg>
        <pc:spChg chg="del">
          <ac:chgData name="Bettina Susanne Hoffmann" userId="fc46ca7fa67eec0b" providerId="LiveId" clId="{B8B0B8A7-FD3A-49E6-9E5D-400C45BA4287}" dt="2023-09-29T14:01:11.736" v="91"/>
          <ac:spMkLst>
            <pc:docMk/>
            <pc:sldMk cId="153047261" sldId="1512"/>
            <ac:spMk id="12" creationId="{C42F24F1-C1EF-471F-A19B-A340CE541DEF}"/>
          </ac:spMkLst>
        </pc:spChg>
        <pc:spChg chg="del">
          <ac:chgData name="Bettina Susanne Hoffmann" userId="fc46ca7fa67eec0b" providerId="LiveId" clId="{B8B0B8A7-FD3A-49E6-9E5D-400C45BA4287}" dt="2023-09-29T14:01:11.736" v="91"/>
          <ac:spMkLst>
            <pc:docMk/>
            <pc:sldMk cId="153047261" sldId="1512"/>
            <ac:spMk id="14" creationId="{E56C425C-3C64-47BA-B583-94D39B9B7F78}"/>
          </ac:spMkLst>
        </pc:spChg>
        <pc:picChg chg="add del">
          <ac:chgData name="Bettina Susanne Hoffmann" userId="fc46ca7fa67eec0b" providerId="LiveId" clId="{B8B0B8A7-FD3A-49E6-9E5D-400C45BA4287}" dt="2023-09-29T14:09:50.217" v="117" actId="22"/>
          <ac:picMkLst>
            <pc:docMk/>
            <pc:sldMk cId="153047261" sldId="1512"/>
            <ac:picMk id="3" creationId="{E6B3C7C9-F026-4586-9AF3-F4E836BD4DB7}"/>
          </ac:picMkLst>
        </pc:picChg>
        <pc:picChg chg="mod">
          <ac:chgData name="Bettina Susanne Hoffmann" userId="fc46ca7fa67eec0b" providerId="LiveId" clId="{B8B0B8A7-FD3A-49E6-9E5D-400C45BA4287}" dt="2023-09-29T14:10:20.259" v="124" actId="1076"/>
          <ac:picMkLst>
            <pc:docMk/>
            <pc:sldMk cId="153047261" sldId="1512"/>
            <ac:picMk id="5" creationId="{20525BB2-0198-4576-9CD8-5A6975740E52}"/>
          </ac:picMkLst>
        </pc:picChg>
        <pc:picChg chg="add del">
          <ac:chgData name="Bettina Susanne Hoffmann" userId="fc46ca7fa67eec0b" providerId="LiveId" clId="{B8B0B8A7-FD3A-49E6-9E5D-400C45BA4287}" dt="2023-09-29T14:09:54.605" v="119" actId="22"/>
          <ac:picMkLst>
            <pc:docMk/>
            <pc:sldMk cId="153047261" sldId="1512"/>
            <ac:picMk id="6" creationId="{B1EB8BB5-9A71-14E6-FE56-643B792B4629}"/>
          </ac:picMkLst>
        </pc:picChg>
      </pc:sldChg>
      <pc:sldChg chg="delSp modSp add mod setBg delDesignElem">
        <pc:chgData name="Bettina Susanne Hoffmann" userId="fc46ca7fa67eec0b" providerId="LiveId" clId="{B8B0B8A7-FD3A-49E6-9E5D-400C45BA4287}" dt="2022-09-16T13:36:46.736" v="58" actId="14100"/>
        <pc:sldMkLst>
          <pc:docMk/>
          <pc:sldMk cId="2625274676" sldId="1515"/>
        </pc:sldMkLst>
        <pc:spChg chg="del">
          <ac:chgData name="Bettina Susanne Hoffmann" userId="fc46ca7fa67eec0b" providerId="LiveId" clId="{B8B0B8A7-FD3A-49E6-9E5D-400C45BA4287}" dt="2022-09-16T13:36:32.734" v="57"/>
          <ac:spMkLst>
            <pc:docMk/>
            <pc:sldMk cId="2625274676" sldId="1515"/>
            <ac:spMk id="9" creationId="{0E99ED6D-365F-4CAE-942F-ECA78F74BD7F}"/>
          </ac:spMkLst>
        </pc:spChg>
        <pc:spChg chg="del">
          <ac:chgData name="Bettina Susanne Hoffmann" userId="fc46ca7fa67eec0b" providerId="LiveId" clId="{B8B0B8A7-FD3A-49E6-9E5D-400C45BA4287}" dt="2022-09-16T13:36:32.734" v="57"/>
          <ac:spMkLst>
            <pc:docMk/>
            <pc:sldMk cId="2625274676" sldId="1515"/>
            <ac:spMk id="11" creationId="{9B0F74F9-E373-4883-A533-C80C53DE6DE0}"/>
          </ac:spMkLst>
        </pc:spChg>
        <pc:spChg chg="del">
          <ac:chgData name="Bettina Susanne Hoffmann" userId="fc46ca7fa67eec0b" providerId="LiveId" clId="{B8B0B8A7-FD3A-49E6-9E5D-400C45BA4287}" dt="2022-09-16T13:36:32.734" v="57"/>
          <ac:spMkLst>
            <pc:docMk/>
            <pc:sldMk cId="2625274676" sldId="1515"/>
            <ac:spMk id="13" creationId="{4765FFFB-1163-4DA7-83B0-B8677ABBC6FF}"/>
          </ac:spMkLst>
        </pc:spChg>
        <pc:spChg chg="del">
          <ac:chgData name="Bettina Susanne Hoffmann" userId="fc46ca7fa67eec0b" providerId="LiveId" clId="{B8B0B8A7-FD3A-49E6-9E5D-400C45BA4287}" dt="2022-09-16T13:36:32.734" v="57"/>
          <ac:spMkLst>
            <pc:docMk/>
            <pc:sldMk cId="2625274676" sldId="1515"/>
            <ac:spMk id="15" creationId="{EC117A05-2F4F-4370-A926-6191A5C3DCD1}"/>
          </ac:spMkLst>
        </pc:spChg>
        <pc:graphicFrameChg chg="mod modGraphic">
          <ac:chgData name="Bettina Susanne Hoffmann" userId="fc46ca7fa67eec0b" providerId="LiveId" clId="{B8B0B8A7-FD3A-49E6-9E5D-400C45BA4287}" dt="2022-09-16T13:36:46.736" v="58" actId="14100"/>
          <ac:graphicFrameMkLst>
            <pc:docMk/>
            <pc:sldMk cId="2625274676" sldId="1515"/>
            <ac:graphicFrameMk id="4" creationId="{51E27C2F-D10E-4358-AF01-7F35A2A704E6}"/>
          </ac:graphicFrameMkLst>
        </pc:graphicFrameChg>
      </pc:sldChg>
      <pc:sldChg chg="addSp modSp new">
        <pc:chgData name="Bettina Susanne Hoffmann" userId="fc46ca7fa67eec0b" providerId="LiveId" clId="{B8B0B8A7-FD3A-49E6-9E5D-400C45BA4287}" dt="2023-09-29T13:51:35.052" v="67" actId="1076"/>
        <pc:sldMkLst>
          <pc:docMk/>
          <pc:sldMk cId="1451465845" sldId="1516"/>
        </pc:sldMkLst>
        <pc:picChg chg="add mod">
          <ac:chgData name="Bettina Susanne Hoffmann" userId="fc46ca7fa67eec0b" providerId="LiveId" clId="{B8B0B8A7-FD3A-49E6-9E5D-400C45BA4287}" dt="2023-09-29T13:51:35.052" v="67" actId="1076"/>
          <ac:picMkLst>
            <pc:docMk/>
            <pc:sldMk cId="1451465845" sldId="1516"/>
            <ac:picMk id="1026" creationId="{28888A2A-1B50-C27B-7297-FAD76F8F776D}"/>
          </ac:picMkLst>
        </pc:picChg>
      </pc:sldChg>
      <pc:sldChg chg="addSp modSp new mod ord">
        <pc:chgData name="Bettina Susanne Hoffmann" userId="fc46ca7fa67eec0b" providerId="LiveId" clId="{B8B0B8A7-FD3A-49E6-9E5D-400C45BA4287}" dt="2023-09-29T19:06:54.745" v="176"/>
        <pc:sldMkLst>
          <pc:docMk/>
          <pc:sldMk cId="789815298" sldId="1517"/>
        </pc:sldMkLst>
        <pc:spChg chg="mod">
          <ac:chgData name="Bettina Susanne Hoffmann" userId="fc46ca7fa67eec0b" providerId="LiveId" clId="{B8B0B8A7-FD3A-49E6-9E5D-400C45BA4287}" dt="2023-09-29T14:00:31.055" v="89" actId="20577"/>
          <ac:spMkLst>
            <pc:docMk/>
            <pc:sldMk cId="789815298" sldId="1517"/>
            <ac:spMk id="2" creationId="{D20836BB-EE3B-27E5-0E23-BEB6C8726A5D}"/>
          </ac:spMkLst>
        </pc:spChg>
        <pc:picChg chg="add mod">
          <ac:chgData name="Bettina Susanne Hoffmann" userId="fc46ca7fa67eec0b" providerId="LiveId" clId="{B8B0B8A7-FD3A-49E6-9E5D-400C45BA4287}" dt="2023-09-29T18:54:56.076" v="150" actId="1076"/>
          <ac:picMkLst>
            <pc:docMk/>
            <pc:sldMk cId="789815298" sldId="1517"/>
            <ac:picMk id="5" creationId="{A34964B2-D950-4847-34F2-A93B25414282}"/>
          </ac:picMkLst>
        </pc:picChg>
      </pc:sldChg>
      <pc:sldChg chg="addSp delSp modSp new mod setBg setClrOvrMap">
        <pc:chgData name="Bettina Susanne Hoffmann" userId="fc46ca7fa67eec0b" providerId="LiveId" clId="{B8B0B8A7-FD3A-49E6-9E5D-400C45BA4287}" dt="2023-09-29T14:10:06.257" v="122" actId="26606"/>
        <pc:sldMkLst>
          <pc:docMk/>
          <pc:sldMk cId="1914873997" sldId="1518"/>
        </pc:sldMkLst>
        <pc:spChg chg="del">
          <ac:chgData name="Bettina Susanne Hoffmann" userId="fc46ca7fa67eec0b" providerId="LiveId" clId="{B8B0B8A7-FD3A-49E6-9E5D-400C45BA4287}" dt="2023-09-29T14:10:06.257" v="122" actId="26606"/>
          <ac:spMkLst>
            <pc:docMk/>
            <pc:sldMk cId="1914873997" sldId="1518"/>
            <ac:spMk id="2" creationId="{892763C8-DBFE-5C8D-1268-E4FF2D7C7761}"/>
          </ac:spMkLst>
        </pc:spChg>
        <pc:spChg chg="del">
          <ac:chgData name="Bettina Susanne Hoffmann" userId="fc46ca7fa67eec0b" providerId="LiveId" clId="{B8B0B8A7-FD3A-49E6-9E5D-400C45BA4287}" dt="2023-09-29T14:10:06.257" v="122" actId="26606"/>
          <ac:spMkLst>
            <pc:docMk/>
            <pc:sldMk cId="1914873997" sldId="1518"/>
            <ac:spMk id="3" creationId="{C2E0B0A6-F5C5-B15B-EF97-BC66D6D34B76}"/>
          </ac:spMkLst>
        </pc:spChg>
        <pc:spChg chg="add">
          <ac:chgData name="Bettina Susanne Hoffmann" userId="fc46ca7fa67eec0b" providerId="LiveId" clId="{B8B0B8A7-FD3A-49E6-9E5D-400C45BA4287}" dt="2023-09-29T14:10:06.257" v="122" actId="26606"/>
          <ac:spMkLst>
            <pc:docMk/>
            <pc:sldMk cId="1914873997" sldId="1518"/>
            <ac:spMk id="10" creationId="{0E99ED6D-365F-4CAE-942F-ECA78F74BD7F}"/>
          </ac:spMkLst>
        </pc:spChg>
        <pc:spChg chg="add">
          <ac:chgData name="Bettina Susanne Hoffmann" userId="fc46ca7fa67eec0b" providerId="LiveId" clId="{B8B0B8A7-FD3A-49E6-9E5D-400C45BA4287}" dt="2023-09-29T14:10:06.257" v="122" actId="26606"/>
          <ac:spMkLst>
            <pc:docMk/>
            <pc:sldMk cId="1914873997" sldId="1518"/>
            <ac:spMk id="12" creationId="{9B0F74F9-E373-4883-A533-C80C53DE6DE0}"/>
          </ac:spMkLst>
        </pc:spChg>
        <pc:spChg chg="add">
          <ac:chgData name="Bettina Susanne Hoffmann" userId="fc46ca7fa67eec0b" providerId="LiveId" clId="{B8B0B8A7-FD3A-49E6-9E5D-400C45BA4287}" dt="2023-09-29T14:10:06.257" v="122" actId="26606"/>
          <ac:spMkLst>
            <pc:docMk/>
            <pc:sldMk cId="1914873997" sldId="1518"/>
            <ac:spMk id="14" creationId="{4765FFFB-1163-4DA7-83B0-B8677ABBC6FF}"/>
          </ac:spMkLst>
        </pc:spChg>
        <pc:spChg chg="add">
          <ac:chgData name="Bettina Susanne Hoffmann" userId="fc46ca7fa67eec0b" providerId="LiveId" clId="{B8B0B8A7-FD3A-49E6-9E5D-400C45BA4287}" dt="2023-09-29T14:10:06.257" v="122" actId="26606"/>
          <ac:spMkLst>
            <pc:docMk/>
            <pc:sldMk cId="1914873997" sldId="1518"/>
            <ac:spMk id="16" creationId="{EC117A05-2F4F-4370-A926-6191A5C3DCD1}"/>
          </ac:spMkLst>
        </pc:spChg>
        <pc:picChg chg="add mod">
          <ac:chgData name="Bettina Susanne Hoffmann" userId="fc46ca7fa67eec0b" providerId="LiveId" clId="{B8B0B8A7-FD3A-49E6-9E5D-400C45BA4287}" dt="2023-09-29T14:10:06.257" v="122" actId="26606"/>
          <ac:picMkLst>
            <pc:docMk/>
            <pc:sldMk cId="1914873997" sldId="1518"/>
            <ac:picMk id="5" creationId="{5E9B3111-E576-A741-13B5-A31523DB36C4}"/>
          </ac:picMkLst>
        </pc:picChg>
      </pc:sldChg>
      <pc:sldChg chg="modSp new mod">
        <pc:chgData name="Bettina Susanne Hoffmann" userId="fc46ca7fa67eec0b" providerId="LiveId" clId="{B8B0B8A7-FD3A-49E6-9E5D-400C45BA4287}" dt="2023-09-29T19:08:23.216" v="179" actId="1076"/>
        <pc:sldMkLst>
          <pc:docMk/>
          <pc:sldMk cId="2386096400" sldId="1519"/>
        </pc:sldMkLst>
        <pc:spChg chg="mod">
          <ac:chgData name="Bettina Susanne Hoffmann" userId="fc46ca7fa67eec0b" providerId="LiveId" clId="{B8B0B8A7-FD3A-49E6-9E5D-400C45BA4287}" dt="2023-09-29T14:12:49.354" v="146" actId="20577"/>
          <ac:spMkLst>
            <pc:docMk/>
            <pc:sldMk cId="2386096400" sldId="1519"/>
            <ac:spMk id="2" creationId="{BD9F0211-E98E-2FA8-E713-76133E699170}"/>
          </ac:spMkLst>
        </pc:spChg>
        <pc:spChg chg="mod">
          <ac:chgData name="Bettina Susanne Hoffmann" userId="fc46ca7fa67eec0b" providerId="LiveId" clId="{B8B0B8A7-FD3A-49E6-9E5D-400C45BA4287}" dt="2023-09-29T19:08:23.216" v="179" actId="1076"/>
          <ac:spMkLst>
            <pc:docMk/>
            <pc:sldMk cId="2386096400" sldId="1519"/>
            <ac:spMk id="3" creationId="{719EA8D3-12D2-279D-628E-F8F61931F583}"/>
          </ac:spMkLst>
        </pc:spChg>
      </pc:sldChg>
      <pc:sldChg chg="addSp delSp modSp new mod setBg">
        <pc:chgData name="Bettina Susanne Hoffmann" userId="fc46ca7fa67eec0b" providerId="LiveId" clId="{B8B0B8A7-FD3A-49E6-9E5D-400C45BA4287}" dt="2023-09-29T19:00:04.028" v="160" actId="1076"/>
        <pc:sldMkLst>
          <pc:docMk/>
          <pc:sldMk cId="929118022" sldId="1520"/>
        </pc:sldMkLst>
        <pc:spChg chg="del">
          <ac:chgData name="Bettina Susanne Hoffmann" userId="fc46ca7fa67eec0b" providerId="LiveId" clId="{B8B0B8A7-FD3A-49E6-9E5D-400C45BA4287}" dt="2023-09-29T18:59:56.409" v="158" actId="26606"/>
          <ac:spMkLst>
            <pc:docMk/>
            <pc:sldMk cId="929118022" sldId="1520"/>
            <ac:spMk id="2" creationId="{645603E7-1285-7983-7569-541168A0BE5F}"/>
          </ac:spMkLst>
        </pc:spChg>
        <pc:spChg chg="del">
          <ac:chgData name="Bettina Susanne Hoffmann" userId="fc46ca7fa67eec0b" providerId="LiveId" clId="{B8B0B8A7-FD3A-49E6-9E5D-400C45BA4287}" dt="2023-09-29T18:59:56.409" v="158" actId="26606"/>
          <ac:spMkLst>
            <pc:docMk/>
            <pc:sldMk cId="929118022" sldId="1520"/>
            <ac:spMk id="3" creationId="{7BB1350D-DC9D-5ACC-E85E-69B991FCF3F7}"/>
          </ac:spMkLst>
        </pc:spChg>
        <pc:spChg chg="add">
          <ac:chgData name="Bettina Susanne Hoffmann" userId="fc46ca7fa67eec0b" providerId="LiveId" clId="{B8B0B8A7-FD3A-49E6-9E5D-400C45BA4287}" dt="2023-09-29T18:59:56.409" v="158" actId="26606"/>
          <ac:spMkLst>
            <pc:docMk/>
            <pc:sldMk cId="929118022" sldId="1520"/>
            <ac:spMk id="10" creationId="{0E99ED6D-365F-4CAE-942F-ECA78F74BD7F}"/>
          </ac:spMkLst>
        </pc:spChg>
        <pc:picChg chg="add mod">
          <ac:chgData name="Bettina Susanne Hoffmann" userId="fc46ca7fa67eec0b" providerId="LiveId" clId="{B8B0B8A7-FD3A-49E6-9E5D-400C45BA4287}" dt="2023-09-29T19:00:04.028" v="160" actId="1076"/>
          <ac:picMkLst>
            <pc:docMk/>
            <pc:sldMk cId="929118022" sldId="1520"/>
            <ac:picMk id="5" creationId="{5CCDA2EC-8EA0-19C1-94C1-E7447EC205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5363C-E5E4-43EB-A43B-CC6A38F01AF9}" type="datetimeFigureOut">
              <a:rPr lang="en-US" smtClean="0"/>
              <a:t>9/29/2023</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F08D7-284D-439F-B99F-7214D321B08F}" type="slidenum">
              <a:rPr lang="en-US" smtClean="0"/>
              <a:t>‹nº›</a:t>
            </a:fld>
            <a:endParaRPr lang="en-US"/>
          </a:p>
        </p:txBody>
      </p:sp>
    </p:spTree>
    <p:extLst>
      <p:ext uri="{BB962C8B-B14F-4D97-AF65-F5344CB8AC3E}">
        <p14:creationId xmlns:p14="http://schemas.microsoft.com/office/powerpoint/2010/main" val="389966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t-BR"/>
              <a:t>Clique para editar o título Mestre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6DFF08F-DC6B-4601-B491-B0F83F6DD2DA}" type="datetimeFigureOut">
              <a:rPr lang="en-US" smtClean="0"/>
              <a:t>9/29/2023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4547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9377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112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9/29/2023</a:t>
            </a:fld>
            <a:endParaRPr lang="en-US" dirty="0"/>
          </a:p>
        </p:txBody>
      </p:sp>
    </p:spTree>
    <p:extLst>
      <p:ext uri="{BB962C8B-B14F-4D97-AF65-F5344CB8AC3E}">
        <p14:creationId xmlns:p14="http://schemas.microsoft.com/office/powerpoint/2010/main" val="406726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pt-BR"/>
              <a:t>Clique para editar o título Mestre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196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09822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t-BR"/>
              <a:t>Clique para editar os estilos de texto Mestres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1881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3132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9/29/2023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0608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4203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6DFF08F-DC6B-4601-B491-B0F83F6DD2DA}" type="datetimeFigureOut">
              <a:rPr lang="en-US" smtClean="0"/>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1602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6DFF08F-DC6B-4601-B491-B0F83F6DD2DA}" type="datetimeFigureOut">
              <a:rPr lang="en-US" smtClean="0"/>
              <a:pPr/>
              <a:t>9/29/2023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‹nº›</a:t>
            </a:fld>
            <a:endParaRPr lang="en-US" dirty="0"/>
          </a:p>
        </p:txBody>
      </p:sp>
      <p:sp>
        <p:nvSpPr>
          <p:cNvPr id="8" name="Retângulo 7">
            <a:extLst>
              <a:ext uri="{FF2B5EF4-FFF2-40B4-BE49-F238E27FC236}">
                <a16:creationId xmlns:a16="http://schemas.microsoft.com/office/drawing/2014/main" id="{592BC9DB-0D16-47C5-945E-265D431D2F4B}"/>
              </a:ext>
            </a:extLst>
          </p:cNvPr>
          <p:cNvSpPr/>
          <p:nvPr userDrawn="1"/>
        </p:nvSpPr>
        <p:spPr>
          <a:xfrm>
            <a:off x="0" y="6006974"/>
            <a:ext cx="12192000" cy="847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tipos | Universidade de São Paulo">
            <a:extLst>
              <a:ext uri="{FF2B5EF4-FFF2-40B4-BE49-F238E27FC236}">
                <a16:creationId xmlns:a16="http://schemas.microsoft.com/office/drawing/2014/main" id="{DAB86F0D-1595-46D0-925D-28863D2C4A4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11627" y="5943446"/>
            <a:ext cx="1220977" cy="9145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ORTAL UFRGS – Justiça Federal do Rio Grande do Sul">
            <a:extLst>
              <a:ext uri="{FF2B5EF4-FFF2-40B4-BE49-F238E27FC236}">
                <a16:creationId xmlns:a16="http://schemas.microsoft.com/office/drawing/2014/main" id="{3A1941A9-22B0-4D0E-BD1C-402B1BA86F6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006976"/>
            <a:ext cx="1463164" cy="851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arca A UFRJ faz 100 anos – Universidade Federal do Rio de Janeiro">
            <a:extLst>
              <a:ext uri="{FF2B5EF4-FFF2-40B4-BE49-F238E27FC236}">
                <a16:creationId xmlns:a16="http://schemas.microsoft.com/office/drawing/2014/main" id="{F81E4ECD-F00A-4392-A1D0-B8CF99D1F92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38114"/>
          <a:stretch/>
        </p:blipFill>
        <p:spPr bwMode="auto">
          <a:xfrm>
            <a:off x="1657565" y="6006974"/>
            <a:ext cx="1859661" cy="851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Logotipo | Unicamp">
            <a:extLst>
              <a:ext uri="{FF2B5EF4-FFF2-40B4-BE49-F238E27FC236}">
                <a16:creationId xmlns:a16="http://schemas.microsoft.com/office/drawing/2014/main" id="{DE47742D-37D6-4051-9611-5502FE774E5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04987" y="6006974"/>
            <a:ext cx="1612368" cy="8722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UFSC mantém suspensão das aulas por tempo indeterminado - Post TV">
            <a:extLst>
              <a:ext uri="{FF2B5EF4-FFF2-40B4-BE49-F238E27FC236}">
                <a16:creationId xmlns:a16="http://schemas.microsoft.com/office/drawing/2014/main" id="{EF39FAE8-C8E2-4875-B139-6D763F39BE5E}"/>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b="25730"/>
          <a:stretch/>
        </p:blipFill>
        <p:spPr bwMode="auto">
          <a:xfrm>
            <a:off x="6947885" y="5879245"/>
            <a:ext cx="1864559" cy="95045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59FD1936-9AEB-4F28-AEF2-0F13B5B6C5CD}"/>
              </a:ext>
            </a:extLst>
          </p:cNvPr>
          <p:cNvPicPr>
            <a:picLocks noChangeAspect="1"/>
          </p:cNvPicPr>
          <p:nvPr userDrawn="1"/>
        </p:nvPicPr>
        <p:blipFill>
          <a:blip r:embed="rId18"/>
          <a:stretch>
            <a:fillRect/>
          </a:stretch>
        </p:blipFill>
        <p:spPr>
          <a:xfrm>
            <a:off x="9084827" y="5985689"/>
            <a:ext cx="1190647" cy="869218"/>
          </a:xfrm>
          <a:prstGeom prst="rect">
            <a:avLst/>
          </a:prstGeom>
        </p:spPr>
      </p:pic>
      <p:pic>
        <p:nvPicPr>
          <p:cNvPr id="15" name="Picture 14" descr="UFBA terá mais de 4,4 mil vagas para acesso via SiSU 2018/1">
            <a:extLst>
              <a:ext uri="{FF2B5EF4-FFF2-40B4-BE49-F238E27FC236}">
                <a16:creationId xmlns:a16="http://schemas.microsoft.com/office/drawing/2014/main" id="{D601DB99-603B-4ED5-B202-A1D17E89D236}"/>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667227" y="6006976"/>
            <a:ext cx="1463163" cy="85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225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isri.org/about-isri/awards/design-for-recycl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news.un.org/pt/story/2022/03/1781522"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D700B-7199-4355-9752-CFA9F90014BB}"/>
              </a:ext>
            </a:extLst>
          </p:cNvPr>
          <p:cNvSpPr>
            <a:spLocks noGrp="1"/>
          </p:cNvSpPr>
          <p:nvPr>
            <p:ph type="ctrTitle"/>
          </p:nvPr>
        </p:nvSpPr>
        <p:spPr>
          <a:xfrm>
            <a:off x="1261872" y="758952"/>
            <a:ext cx="9418320" cy="2777462"/>
          </a:xfrm>
        </p:spPr>
        <p:txBody>
          <a:bodyPr/>
          <a:lstStyle/>
          <a:p>
            <a:r>
              <a:rPr lang="pt-BR" dirty="0"/>
              <a:t>Polímeros e circularidade</a:t>
            </a:r>
          </a:p>
        </p:txBody>
      </p:sp>
      <p:sp>
        <p:nvSpPr>
          <p:cNvPr id="3" name="Subtítulo 2">
            <a:extLst>
              <a:ext uri="{FF2B5EF4-FFF2-40B4-BE49-F238E27FC236}">
                <a16:creationId xmlns:a16="http://schemas.microsoft.com/office/drawing/2014/main" id="{7C0A28E3-5EBD-4EB9-B257-697E61411DB9}"/>
              </a:ext>
            </a:extLst>
          </p:cNvPr>
          <p:cNvSpPr>
            <a:spLocks noGrp="1"/>
          </p:cNvSpPr>
          <p:nvPr>
            <p:ph type="subTitle" idx="1"/>
          </p:nvPr>
        </p:nvSpPr>
        <p:spPr>
          <a:xfrm>
            <a:off x="1261872" y="3676879"/>
            <a:ext cx="9418320" cy="1691640"/>
          </a:xfrm>
        </p:spPr>
        <p:txBody>
          <a:bodyPr/>
          <a:lstStyle/>
          <a:p>
            <a:r>
              <a:rPr lang="pt-BR" sz="2400" b="0" i="0" u="none" strike="noStrike" dirty="0">
                <a:solidFill>
                  <a:schemeClr val="tx1">
                    <a:lumMod val="65000"/>
                  </a:schemeClr>
                </a:solidFill>
                <a:effectLst/>
                <a:latin typeface="Tahoma" panose="020B0604030504040204" pitchFamily="34" charset="0"/>
              </a:rPr>
              <a:t>Economia Circular –</a:t>
            </a:r>
          </a:p>
          <a:p>
            <a:r>
              <a:rPr lang="pt-BR" sz="2400" b="0" i="0" u="none" strike="noStrike" dirty="0">
                <a:solidFill>
                  <a:schemeClr val="tx1">
                    <a:lumMod val="65000"/>
                  </a:schemeClr>
                </a:solidFill>
                <a:effectLst/>
                <a:latin typeface="Tahoma" panose="020B0604030504040204" pitchFamily="34" charset="0"/>
              </a:rPr>
              <a:t>Ferramentas de implementação e medidas de avaliação</a:t>
            </a:r>
            <a:endParaRPr lang="pt-BR" dirty="0">
              <a:solidFill>
                <a:schemeClr val="tx1">
                  <a:lumMod val="65000"/>
                </a:schemeClr>
              </a:solidFill>
            </a:endParaRPr>
          </a:p>
        </p:txBody>
      </p:sp>
      <p:pic>
        <p:nvPicPr>
          <p:cNvPr id="2050" name="Picture 2">
            <a:extLst>
              <a:ext uri="{FF2B5EF4-FFF2-40B4-BE49-F238E27FC236}">
                <a16:creationId xmlns:a16="http://schemas.microsoft.com/office/drawing/2014/main" id="{FEAA8759-15B3-473A-83BB-76C409941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89"/>
          <a:stretch/>
        </p:blipFill>
        <p:spPr bwMode="auto">
          <a:xfrm>
            <a:off x="8628330" y="4919032"/>
            <a:ext cx="3079891" cy="193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74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7D9EB-F4A2-4C39-A849-D559D4E8D916}"/>
              </a:ext>
            </a:extLst>
          </p:cNvPr>
          <p:cNvSpPr>
            <a:spLocks noGrp="1"/>
          </p:cNvSpPr>
          <p:nvPr>
            <p:ph type="title"/>
          </p:nvPr>
        </p:nvSpPr>
        <p:spPr/>
        <p:txBody>
          <a:bodyPr/>
          <a:lstStyle/>
          <a:p>
            <a:r>
              <a:rPr lang="pt-BR" dirty="0"/>
              <a:t>A conceito da economia circular</a:t>
            </a:r>
            <a:endParaRPr lang="en-US" dirty="0"/>
          </a:p>
        </p:txBody>
      </p:sp>
      <p:sp>
        <p:nvSpPr>
          <p:cNvPr id="3" name="Espaço Reservado para Conteúdo 2">
            <a:extLst>
              <a:ext uri="{FF2B5EF4-FFF2-40B4-BE49-F238E27FC236}">
                <a16:creationId xmlns:a16="http://schemas.microsoft.com/office/drawing/2014/main" id="{84480CFB-A6B2-421F-A31D-0B9DD900014B}"/>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71463194-3B48-44F3-B338-3B644221B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06" y="91124"/>
            <a:ext cx="9661793" cy="572725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F9D53350-26ED-4336-B6ED-E816BD348916}"/>
              </a:ext>
            </a:extLst>
          </p:cNvPr>
          <p:cNvSpPr txBox="1"/>
          <p:nvPr/>
        </p:nvSpPr>
        <p:spPr>
          <a:xfrm>
            <a:off x="9694842" y="6180892"/>
            <a:ext cx="1905918" cy="369332"/>
          </a:xfrm>
          <a:prstGeom prst="rect">
            <a:avLst/>
          </a:prstGeom>
          <a:noFill/>
        </p:spPr>
        <p:txBody>
          <a:bodyPr wrap="square" rtlCol="0">
            <a:spAutoFit/>
          </a:bodyPr>
          <a:lstStyle/>
          <a:p>
            <a:r>
              <a:rPr lang="pt-BR" dirty="0"/>
              <a:t>Fonte: PBL, 2019</a:t>
            </a:r>
            <a:endParaRPr lang="en-US" dirty="0"/>
          </a:p>
        </p:txBody>
      </p:sp>
    </p:spTree>
    <p:extLst>
      <p:ext uri="{BB962C8B-B14F-4D97-AF65-F5344CB8AC3E}">
        <p14:creationId xmlns:p14="http://schemas.microsoft.com/office/powerpoint/2010/main" val="399012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F340B-97BA-4CAC-AEC9-E6F0473DAFCF}"/>
              </a:ext>
            </a:extLst>
          </p:cNvPr>
          <p:cNvSpPr>
            <a:spLocks noGrp="1"/>
          </p:cNvSpPr>
          <p:nvPr>
            <p:ph type="title"/>
          </p:nvPr>
        </p:nvSpPr>
        <p:spPr>
          <a:xfrm>
            <a:off x="942383" y="277625"/>
            <a:ext cx="3233010" cy="3402010"/>
          </a:xfrm>
        </p:spPr>
        <p:txBody>
          <a:bodyPr/>
          <a:lstStyle/>
          <a:p>
            <a:r>
              <a:rPr lang="pt-BR" dirty="0"/>
              <a:t>Mapping Circular </a:t>
            </a:r>
            <a:r>
              <a:rPr lang="pt-BR" dirty="0" err="1"/>
              <a:t>Economy</a:t>
            </a:r>
            <a:r>
              <a:rPr lang="pt-BR" dirty="0"/>
              <a:t> </a:t>
            </a:r>
            <a:r>
              <a:rPr lang="pt-BR" dirty="0" err="1"/>
              <a:t>Retention</a:t>
            </a:r>
            <a:r>
              <a:rPr lang="pt-BR" dirty="0"/>
              <a:t> </a:t>
            </a:r>
            <a:r>
              <a:rPr lang="pt-BR" dirty="0" err="1"/>
              <a:t>Options</a:t>
            </a:r>
            <a:endParaRPr lang="en-US" dirty="0"/>
          </a:p>
        </p:txBody>
      </p:sp>
      <p:pic>
        <p:nvPicPr>
          <p:cNvPr id="5" name="Imagem 4">
            <a:extLst>
              <a:ext uri="{FF2B5EF4-FFF2-40B4-BE49-F238E27FC236}">
                <a16:creationId xmlns:a16="http://schemas.microsoft.com/office/drawing/2014/main" id="{6E8F9EA1-0F4B-46EA-8415-3996678E82B2}"/>
              </a:ext>
            </a:extLst>
          </p:cNvPr>
          <p:cNvPicPr>
            <a:picLocks noChangeAspect="1"/>
          </p:cNvPicPr>
          <p:nvPr/>
        </p:nvPicPr>
        <p:blipFill>
          <a:blip r:embed="rId2"/>
          <a:stretch>
            <a:fillRect/>
          </a:stretch>
        </p:blipFill>
        <p:spPr>
          <a:xfrm>
            <a:off x="5385365" y="90318"/>
            <a:ext cx="6684642" cy="6767682"/>
          </a:xfrm>
          <a:prstGeom prst="rect">
            <a:avLst/>
          </a:prstGeom>
        </p:spPr>
      </p:pic>
      <p:sp>
        <p:nvSpPr>
          <p:cNvPr id="6" name="CaixaDeTexto 5">
            <a:extLst>
              <a:ext uri="{FF2B5EF4-FFF2-40B4-BE49-F238E27FC236}">
                <a16:creationId xmlns:a16="http://schemas.microsoft.com/office/drawing/2014/main" id="{5F6D461B-1781-40BF-851F-A7A59870BEDD}"/>
              </a:ext>
            </a:extLst>
          </p:cNvPr>
          <p:cNvSpPr txBox="1"/>
          <p:nvPr/>
        </p:nvSpPr>
        <p:spPr>
          <a:xfrm>
            <a:off x="9985937" y="6398350"/>
            <a:ext cx="2688115" cy="369332"/>
          </a:xfrm>
          <a:prstGeom prst="rect">
            <a:avLst/>
          </a:prstGeom>
          <a:noFill/>
        </p:spPr>
        <p:txBody>
          <a:bodyPr wrap="square" rtlCol="0">
            <a:spAutoFit/>
          </a:bodyPr>
          <a:lstStyle/>
          <a:p>
            <a:r>
              <a:rPr lang="pt-BR" dirty="0" err="1"/>
              <a:t>Reike</a:t>
            </a:r>
            <a:r>
              <a:rPr lang="pt-BR" dirty="0"/>
              <a:t> et al. 2018</a:t>
            </a:r>
            <a:endParaRPr lang="en-US" dirty="0"/>
          </a:p>
        </p:txBody>
      </p:sp>
    </p:spTree>
    <p:extLst>
      <p:ext uri="{BB962C8B-B14F-4D97-AF65-F5344CB8AC3E}">
        <p14:creationId xmlns:p14="http://schemas.microsoft.com/office/powerpoint/2010/main" val="289875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pic>
        <p:nvPicPr>
          <p:cNvPr id="5" name="Espaço Reservado para Conteúdo 4">
            <a:extLst>
              <a:ext uri="{FF2B5EF4-FFF2-40B4-BE49-F238E27FC236}">
                <a16:creationId xmlns:a16="http://schemas.microsoft.com/office/drawing/2014/main" id="{5CCDA2EC-8EA0-19C1-94C1-E7447EC205D9}"/>
              </a:ext>
            </a:extLst>
          </p:cNvPr>
          <p:cNvPicPr>
            <a:picLocks noGrp="1" noChangeAspect="1"/>
          </p:cNvPicPr>
          <p:nvPr>
            <p:ph idx="1"/>
          </p:nvPr>
        </p:nvPicPr>
        <p:blipFill>
          <a:blip r:embed="rId2"/>
          <a:stretch>
            <a:fillRect/>
          </a:stretch>
        </p:blipFill>
        <p:spPr>
          <a:xfrm>
            <a:off x="643467" y="777434"/>
            <a:ext cx="10005906" cy="5303131"/>
          </a:xfrm>
          <a:prstGeom prst="rect">
            <a:avLst/>
          </a:prstGeom>
        </p:spPr>
      </p:pic>
    </p:spTree>
    <p:extLst>
      <p:ext uri="{BB962C8B-B14F-4D97-AF65-F5344CB8AC3E}">
        <p14:creationId xmlns:p14="http://schemas.microsoft.com/office/powerpoint/2010/main" val="92911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CF9479-273F-405B-8A03-08407C73B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85" y="881349"/>
            <a:ext cx="10860328" cy="568470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A07ACF58-4F7E-4A5F-85CF-000F9FC433EE}"/>
              </a:ext>
            </a:extLst>
          </p:cNvPr>
          <p:cNvSpPr/>
          <p:nvPr/>
        </p:nvSpPr>
        <p:spPr>
          <a:xfrm>
            <a:off x="472336" y="534319"/>
            <a:ext cx="6303037" cy="461665"/>
          </a:xfrm>
          <a:prstGeom prst="rect">
            <a:avLst/>
          </a:prstGeom>
        </p:spPr>
        <p:txBody>
          <a:bodyPr wrap="square">
            <a:spAutoFit/>
          </a:bodyPr>
          <a:lstStyle/>
          <a:p>
            <a:pPr fontAlgn="base"/>
            <a:r>
              <a:rPr lang="en-US" sz="2400" dirty="0">
                <a:solidFill>
                  <a:srgbClr val="AFCA00"/>
                </a:solidFill>
                <a:latin typeface="Montserrat"/>
              </a:rPr>
              <a:t>From eco-efficiency to eco-effectiveness:</a:t>
            </a:r>
            <a:endParaRPr lang="en-US" sz="2400" b="0" i="0" dirty="0">
              <a:solidFill>
                <a:srgbClr val="AFCA00"/>
              </a:solidFill>
              <a:effectLst/>
              <a:latin typeface="Montserrat"/>
            </a:endParaRPr>
          </a:p>
        </p:txBody>
      </p:sp>
    </p:spTree>
    <p:extLst>
      <p:ext uri="{BB962C8B-B14F-4D97-AF65-F5344CB8AC3E}">
        <p14:creationId xmlns:p14="http://schemas.microsoft.com/office/powerpoint/2010/main" val="82189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6B8F8-A030-4201-9B26-516B48A079B7}"/>
              </a:ext>
            </a:extLst>
          </p:cNvPr>
          <p:cNvSpPr>
            <a:spLocks noGrp="1"/>
          </p:cNvSpPr>
          <p:nvPr>
            <p:ph type="title"/>
          </p:nvPr>
        </p:nvSpPr>
        <p:spPr>
          <a:xfrm>
            <a:off x="4965290" y="365760"/>
            <a:ext cx="5997678" cy="1325562"/>
          </a:xfrm>
        </p:spPr>
        <p:txBody>
          <a:bodyPr>
            <a:normAutofit/>
          </a:bodyPr>
          <a:lstStyle/>
          <a:p>
            <a:r>
              <a:rPr lang="pt-BR" dirty="0"/>
              <a:t>Os </a:t>
            </a:r>
            <a:r>
              <a:rPr lang="pt-BR" dirty="0" err="1"/>
              <a:t>building</a:t>
            </a:r>
            <a:r>
              <a:rPr lang="pt-BR" dirty="0"/>
              <a:t> </a:t>
            </a:r>
            <a:r>
              <a:rPr lang="pt-BR" dirty="0" err="1"/>
              <a:t>blocks</a:t>
            </a:r>
            <a:r>
              <a:rPr lang="pt-BR" dirty="0"/>
              <a:t> conforme EMAF</a:t>
            </a:r>
            <a:endParaRPr lang="en-US" dirty="0"/>
          </a:p>
        </p:txBody>
      </p:sp>
      <p:pic>
        <p:nvPicPr>
          <p:cNvPr id="5" name="Picture 4" descr="Rosto de microfone&#10;&#10;Descrição gerada automaticamente com confiança média">
            <a:extLst>
              <a:ext uri="{FF2B5EF4-FFF2-40B4-BE49-F238E27FC236}">
                <a16:creationId xmlns:a16="http://schemas.microsoft.com/office/drawing/2014/main" id="{3DC14F5F-A172-A5D8-C050-FC7FE2514ED1}"/>
              </a:ext>
            </a:extLst>
          </p:cNvPr>
          <p:cNvPicPr>
            <a:picLocks noChangeAspect="1"/>
          </p:cNvPicPr>
          <p:nvPr/>
        </p:nvPicPr>
        <p:blipFill rotWithShape="1">
          <a:blip r:embed="rId2"/>
          <a:srcRect l="29310" r="25230" b="2"/>
          <a:stretch/>
        </p:blipFill>
        <p:spPr>
          <a:xfrm>
            <a:off x="20" y="10"/>
            <a:ext cx="4653291" cy="6857990"/>
          </a:xfrm>
          <a:prstGeom prst="rect">
            <a:avLst/>
          </a:prstGeom>
        </p:spPr>
      </p:pic>
      <p:sp>
        <p:nvSpPr>
          <p:cNvPr id="3" name="Espaço Reservado para Conteúdo 2">
            <a:extLst>
              <a:ext uri="{FF2B5EF4-FFF2-40B4-BE49-F238E27FC236}">
                <a16:creationId xmlns:a16="http://schemas.microsoft.com/office/drawing/2014/main" id="{407F0866-CD52-428F-9AA9-7150254B90CE}"/>
              </a:ext>
            </a:extLst>
          </p:cNvPr>
          <p:cNvSpPr>
            <a:spLocks noGrp="1"/>
          </p:cNvSpPr>
          <p:nvPr>
            <p:ph idx="1"/>
          </p:nvPr>
        </p:nvSpPr>
        <p:spPr>
          <a:xfrm>
            <a:off x="4965290" y="2005739"/>
            <a:ext cx="6015571" cy="4174398"/>
          </a:xfrm>
        </p:spPr>
        <p:txBody>
          <a:bodyPr>
            <a:normAutofit/>
          </a:bodyPr>
          <a:lstStyle/>
          <a:p>
            <a:r>
              <a:rPr lang="pt-BR" dirty="0"/>
              <a:t>Design circular</a:t>
            </a:r>
          </a:p>
          <a:p>
            <a:r>
              <a:rPr lang="pt-BR" dirty="0"/>
              <a:t>Novos modelos de negócios</a:t>
            </a:r>
          </a:p>
          <a:p>
            <a:r>
              <a:rPr lang="pt-BR" dirty="0"/>
              <a:t>Ciclos reversos</a:t>
            </a:r>
          </a:p>
          <a:p>
            <a:r>
              <a:rPr lang="pt-BR" dirty="0"/>
              <a:t>Facilitadores</a:t>
            </a:r>
          </a:p>
          <a:p>
            <a:endParaRPr lang="en-US" dirty="0"/>
          </a:p>
        </p:txBody>
      </p:sp>
    </p:spTree>
    <p:extLst>
      <p:ext uri="{BB962C8B-B14F-4D97-AF65-F5344CB8AC3E}">
        <p14:creationId xmlns:p14="http://schemas.microsoft.com/office/powerpoint/2010/main" val="74478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131F0-383D-4CC6-BE5F-9AB0A9367D54}"/>
              </a:ext>
            </a:extLst>
          </p:cNvPr>
          <p:cNvSpPr>
            <a:spLocks noGrp="1"/>
          </p:cNvSpPr>
          <p:nvPr>
            <p:ph type="title"/>
          </p:nvPr>
        </p:nvSpPr>
        <p:spPr>
          <a:xfrm>
            <a:off x="1229032" y="365760"/>
            <a:ext cx="5997678" cy="1325562"/>
          </a:xfrm>
        </p:spPr>
        <p:txBody>
          <a:bodyPr>
            <a:normAutofit/>
          </a:bodyPr>
          <a:lstStyle/>
          <a:p>
            <a:r>
              <a:rPr lang="pt-BR" dirty="0"/>
              <a:t>Design circular</a:t>
            </a:r>
            <a:endParaRPr lang="en-US" dirty="0"/>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3" name="Espaço Reservado para Conteúdo 2">
            <a:extLst>
              <a:ext uri="{FF2B5EF4-FFF2-40B4-BE49-F238E27FC236}">
                <a16:creationId xmlns:a16="http://schemas.microsoft.com/office/drawing/2014/main" id="{D529E010-DC26-46B2-ADD9-098D5E9C421E}"/>
              </a:ext>
            </a:extLst>
          </p:cNvPr>
          <p:cNvSpPr>
            <a:spLocks noGrp="1"/>
          </p:cNvSpPr>
          <p:nvPr>
            <p:ph idx="1"/>
          </p:nvPr>
        </p:nvSpPr>
        <p:spPr>
          <a:xfrm>
            <a:off x="1211139" y="2005739"/>
            <a:ext cx="6015571" cy="4174398"/>
          </a:xfrm>
        </p:spPr>
        <p:txBody>
          <a:bodyPr>
            <a:normAutofit/>
          </a:bodyPr>
          <a:lstStyle/>
          <a:p>
            <a:r>
              <a:rPr lang="pt-BR" dirty="0"/>
              <a:t>Design for </a:t>
            </a:r>
            <a:r>
              <a:rPr lang="pt-BR" dirty="0" err="1"/>
              <a:t>reduction</a:t>
            </a:r>
            <a:r>
              <a:rPr lang="pt-BR" dirty="0"/>
              <a:t> (</a:t>
            </a:r>
            <a:r>
              <a:rPr lang="pt-BR" dirty="0" err="1"/>
              <a:t>splosh</a:t>
            </a:r>
            <a:r>
              <a:rPr lang="pt-BR" dirty="0"/>
              <a:t>, </a:t>
            </a:r>
            <a:r>
              <a:rPr lang="pt-BR" dirty="0" err="1"/>
              <a:t>lush</a:t>
            </a:r>
            <a:r>
              <a:rPr lang="pt-BR" dirty="0"/>
              <a:t>)</a:t>
            </a:r>
          </a:p>
          <a:p>
            <a:r>
              <a:rPr lang="pt-BR" dirty="0"/>
              <a:t>Design for </a:t>
            </a:r>
            <a:r>
              <a:rPr lang="pt-BR" dirty="0" err="1"/>
              <a:t>remanufacture</a:t>
            </a:r>
            <a:r>
              <a:rPr lang="pt-BR" dirty="0"/>
              <a:t> (</a:t>
            </a:r>
            <a:r>
              <a:rPr lang="pt-BR" dirty="0" err="1"/>
              <a:t>Fairphone</a:t>
            </a:r>
            <a:r>
              <a:rPr lang="pt-BR" dirty="0"/>
              <a:t>, Caterpillar)</a:t>
            </a:r>
          </a:p>
          <a:p>
            <a:r>
              <a:rPr lang="pt-BR" dirty="0"/>
              <a:t>Design for </a:t>
            </a:r>
            <a:r>
              <a:rPr lang="pt-BR" dirty="0" err="1"/>
              <a:t>recycling</a:t>
            </a:r>
            <a:r>
              <a:rPr lang="pt-BR" dirty="0"/>
              <a:t> (veja exemplos em </a:t>
            </a:r>
            <a:r>
              <a:rPr lang="pt-BR" dirty="0">
                <a:hlinkClick r:id="rId2"/>
              </a:rPr>
              <a:t>https://www.isri.org/about-isri/awards/design-for-recycling</a:t>
            </a:r>
            <a:r>
              <a:rPr lang="pt-BR" dirty="0"/>
              <a:t> e https://recyclass.eu)</a:t>
            </a:r>
            <a:r>
              <a:rPr lang="en-US" b="0" i="0">
                <a:effectLst/>
                <a:latin typeface="ITCFranklinGothicW01-Bk 812647"/>
              </a:rPr>
              <a:t>.</a:t>
            </a:r>
          </a:p>
          <a:p>
            <a:endParaRPr lang="en-US" b="0" i="0">
              <a:effectLst/>
              <a:latin typeface="ITCFranklinGothicW01-Bk 812647"/>
            </a:endParaRPr>
          </a:p>
          <a:p>
            <a:endParaRPr lang="en-US" dirty="0"/>
          </a:p>
        </p:txBody>
      </p:sp>
      <p:pic>
        <p:nvPicPr>
          <p:cNvPr id="5" name="Picture 4" descr="Light bulb on yellow background with sketched light beams and cord">
            <a:extLst>
              <a:ext uri="{FF2B5EF4-FFF2-40B4-BE49-F238E27FC236}">
                <a16:creationId xmlns:a16="http://schemas.microsoft.com/office/drawing/2014/main" id="{954A7A63-9507-7555-276F-BE88FC5BD03B}"/>
              </a:ext>
            </a:extLst>
          </p:cNvPr>
          <p:cNvPicPr>
            <a:picLocks noChangeAspect="1"/>
          </p:cNvPicPr>
          <p:nvPr/>
        </p:nvPicPr>
        <p:blipFill rotWithShape="1">
          <a:blip r:embed="rId3"/>
          <a:srcRect l="51264" r="7006"/>
          <a:stretch/>
        </p:blipFill>
        <p:spPr>
          <a:xfrm>
            <a:off x="7538689" y="10"/>
            <a:ext cx="4653311" cy="6857990"/>
          </a:xfrm>
          <a:prstGeom prst="rect">
            <a:avLst/>
          </a:prstGeom>
        </p:spPr>
      </p:pic>
    </p:spTree>
    <p:extLst>
      <p:ext uri="{BB962C8B-B14F-4D97-AF65-F5344CB8AC3E}">
        <p14:creationId xmlns:p14="http://schemas.microsoft.com/office/powerpoint/2010/main" val="127826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DD5366-BA89-4171-B2F4-B153D3D562E1}"/>
              </a:ext>
            </a:extLst>
          </p:cNvPr>
          <p:cNvSpPr>
            <a:spLocks noGrp="1"/>
          </p:cNvSpPr>
          <p:nvPr>
            <p:ph type="title"/>
          </p:nvPr>
        </p:nvSpPr>
        <p:spPr>
          <a:xfrm>
            <a:off x="1229032" y="365760"/>
            <a:ext cx="5997678" cy="1325562"/>
          </a:xfrm>
        </p:spPr>
        <p:txBody>
          <a:bodyPr>
            <a:normAutofit/>
          </a:bodyPr>
          <a:lstStyle/>
          <a:p>
            <a:r>
              <a:rPr lang="pt-BR" dirty="0"/>
              <a:t>Modelos de negócios circulares</a:t>
            </a:r>
            <a:endParaRPr lang="en-US" dirty="0"/>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3" name="Espaço Reservado para Conteúdo 2">
            <a:extLst>
              <a:ext uri="{FF2B5EF4-FFF2-40B4-BE49-F238E27FC236}">
                <a16:creationId xmlns:a16="http://schemas.microsoft.com/office/drawing/2014/main" id="{A42B9277-8196-41CD-8B16-B6BECC384E08}"/>
              </a:ext>
            </a:extLst>
          </p:cNvPr>
          <p:cNvSpPr>
            <a:spLocks noGrp="1"/>
          </p:cNvSpPr>
          <p:nvPr>
            <p:ph idx="1"/>
          </p:nvPr>
        </p:nvSpPr>
        <p:spPr>
          <a:xfrm>
            <a:off x="1211139" y="2005739"/>
            <a:ext cx="6015571" cy="4174398"/>
          </a:xfrm>
        </p:spPr>
        <p:txBody>
          <a:bodyPr>
            <a:normAutofit/>
          </a:bodyPr>
          <a:lstStyle/>
          <a:p>
            <a:endParaRPr lang="pt-BR" dirty="0"/>
          </a:p>
          <a:p>
            <a:r>
              <a:rPr lang="pt-BR" dirty="0"/>
              <a:t>Produto como Serviço (Phillips light </a:t>
            </a:r>
            <a:r>
              <a:rPr lang="pt-BR" dirty="0" err="1"/>
              <a:t>service</a:t>
            </a:r>
            <a:r>
              <a:rPr lang="pt-BR" dirty="0"/>
              <a:t>)</a:t>
            </a:r>
          </a:p>
          <a:p>
            <a:r>
              <a:rPr lang="pt-BR" dirty="0"/>
              <a:t>Produtos compartilhados (Lavandarias, </a:t>
            </a:r>
            <a:r>
              <a:rPr lang="pt-BR" dirty="0" err="1"/>
              <a:t>car</a:t>
            </a:r>
            <a:r>
              <a:rPr lang="pt-BR" dirty="0"/>
              <a:t> </a:t>
            </a:r>
            <a:r>
              <a:rPr lang="pt-BR" dirty="0" err="1"/>
              <a:t>sharing</a:t>
            </a:r>
            <a:r>
              <a:rPr lang="pt-BR" dirty="0"/>
              <a:t>, bike </a:t>
            </a:r>
            <a:r>
              <a:rPr lang="pt-BR" dirty="0" err="1"/>
              <a:t>sharing</a:t>
            </a:r>
            <a:r>
              <a:rPr lang="pt-BR" dirty="0"/>
              <a:t>, </a:t>
            </a:r>
            <a:r>
              <a:rPr lang="pt-BR" dirty="0" err="1"/>
              <a:t>cup</a:t>
            </a:r>
            <a:r>
              <a:rPr lang="pt-BR" dirty="0"/>
              <a:t> </a:t>
            </a:r>
            <a:r>
              <a:rPr lang="pt-BR" dirty="0" err="1"/>
              <a:t>pooling</a:t>
            </a:r>
            <a:r>
              <a:rPr lang="pt-BR" dirty="0"/>
              <a:t>)</a:t>
            </a:r>
          </a:p>
          <a:p>
            <a:r>
              <a:rPr lang="pt-BR" dirty="0"/>
              <a:t>Compensação (</a:t>
            </a:r>
            <a:r>
              <a:rPr lang="pt-BR" dirty="0" err="1"/>
              <a:t>Closing</a:t>
            </a:r>
            <a:r>
              <a:rPr lang="pt-BR" dirty="0"/>
              <a:t> </a:t>
            </a:r>
            <a:r>
              <a:rPr lang="pt-BR" dirty="0" err="1"/>
              <a:t>the</a:t>
            </a:r>
            <a:r>
              <a:rPr lang="pt-BR" dirty="0"/>
              <a:t> loop - https://www.closingtheloop.eu/)</a:t>
            </a:r>
            <a:r>
              <a:rPr lang="en-US" b="0" i="0">
                <a:effectLst/>
                <a:latin typeface="Frutiger Next"/>
              </a:rPr>
              <a:t> </a:t>
            </a:r>
          </a:p>
          <a:p>
            <a:endParaRPr lang="pt-BR" dirty="0"/>
          </a:p>
          <a:p>
            <a:endParaRPr lang="pt-BR" dirty="0"/>
          </a:p>
          <a:p>
            <a:endParaRPr lang="en-US" dirty="0"/>
          </a:p>
        </p:txBody>
      </p:sp>
      <p:pic>
        <p:nvPicPr>
          <p:cNvPr id="5" name="Picture 4" descr="Esqueletos de caixa 3D">
            <a:extLst>
              <a:ext uri="{FF2B5EF4-FFF2-40B4-BE49-F238E27FC236}">
                <a16:creationId xmlns:a16="http://schemas.microsoft.com/office/drawing/2014/main" id="{7C6563C9-DBD2-4748-4224-0F984C87CC17}"/>
              </a:ext>
            </a:extLst>
          </p:cNvPr>
          <p:cNvPicPr>
            <a:picLocks noChangeAspect="1"/>
          </p:cNvPicPr>
          <p:nvPr/>
        </p:nvPicPr>
        <p:blipFill rotWithShape="1">
          <a:blip r:embed="rId2"/>
          <a:srcRect l="29070" r="25638" b="-1"/>
          <a:stretch/>
        </p:blipFill>
        <p:spPr>
          <a:xfrm>
            <a:off x="7538689" y="10"/>
            <a:ext cx="4653311" cy="6857990"/>
          </a:xfrm>
          <a:prstGeom prst="rect">
            <a:avLst/>
          </a:prstGeom>
        </p:spPr>
      </p:pic>
    </p:spTree>
    <p:extLst>
      <p:ext uri="{BB962C8B-B14F-4D97-AF65-F5344CB8AC3E}">
        <p14:creationId xmlns:p14="http://schemas.microsoft.com/office/powerpoint/2010/main" val="164021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29056-FC00-4501-8746-C195E7959112}"/>
              </a:ext>
            </a:extLst>
          </p:cNvPr>
          <p:cNvSpPr>
            <a:spLocks noGrp="1"/>
          </p:cNvSpPr>
          <p:nvPr>
            <p:ph type="title"/>
          </p:nvPr>
        </p:nvSpPr>
        <p:spPr>
          <a:xfrm>
            <a:off x="352539" y="260867"/>
            <a:ext cx="2809302" cy="1854372"/>
          </a:xfrm>
        </p:spPr>
        <p:txBody>
          <a:bodyPr/>
          <a:lstStyle/>
          <a:p>
            <a:r>
              <a:rPr lang="en-US" sz="1800" b="0" i="0" u="none" strike="noStrike" baseline="0" dirty="0">
                <a:latin typeface="AdvOT863180fb"/>
              </a:rPr>
              <a:t>Business model framework for Sustainable </a:t>
            </a:r>
            <a:r>
              <a:rPr lang="en-US" sz="1800" dirty="0">
                <a:latin typeface="AdvOT863180fb"/>
              </a:rPr>
              <a:t>C</a:t>
            </a:r>
            <a:r>
              <a:rPr lang="en-US" sz="1800" b="0" i="0" u="none" strike="noStrike" baseline="0" dirty="0">
                <a:latin typeface="AdvOT863180fb"/>
              </a:rPr>
              <a:t>onsumption,  mapping the four business model elements</a:t>
            </a:r>
            <a:endParaRPr lang="en-US" dirty="0"/>
          </a:p>
        </p:txBody>
      </p:sp>
      <p:pic>
        <p:nvPicPr>
          <p:cNvPr id="5" name="Imagem 4">
            <a:extLst>
              <a:ext uri="{FF2B5EF4-FFF2-40B4-BE49-F238E27FC236}">
                <a16:creationId xmlns:a16="http://schemas.microsoft.com/office/drawing/2014/main" id="{EE7B4DBD-3185-4AC5-8BFA-1B5949012210}"/>
              </a:ext>
            </a:extLst>
          </p:cNvPr>
          <p:cNvPicPr>
            <a:picLocks noChangeAspect="1"/>
          </p:cNvPicPr>
          <p:nvPr/>
        </p:nvPicPr>
        <p:blipFill>
          <a:blip r:embed="rId2"/>
          <a:stretch>
            <a:fillRect/>
          </a:stretch>
        </p:blipFill>
        <p:spPr>
          <a:xfrm>
            <a:off x="2893933" y="143219"/>
            <a:ext cx="9066024" cy="5691171"/>
          </a:xfrm>
          <a:prstGeom prst="rect">
            <a:avLst/>
          </a:prstGeom>
        </p:spPr>
      </p:pic>
      <p:sp>
        <p:nvSpPr>
          <p:cNvPr id="6" name="CaixaDeTexto 5">
            <a:extLst>
              <a:ext uri="{FF2B5EF4-FFF2-40B4-BE49-F238E27FC236}">
                <a16:creationId xmlns:a16="http://schemas.microsoft.com/office/drawing/2014/main" id="{FEF18100-A4AA-4C94-BBDD-73B074710804}"/>
              </a:ext>
            </a:extLst>
          </p:cNvPr>
          <p:cNvSpPr txBox="1"/>
          <p:nvPr/>
        </p:nvSpPr>
        <p:spPr>
          <a:xfrm>
            <a:off x="440675" y="2587453"/>
            <a:ext cx="2258458" cy="369332"/>
          </a:xfrm>
          <a:prstGeom prst="rect">
            <a:avLst/>
          </a:prstGeom>
          <a:noFill/>
        </p:spPr>
        <p:txBody>
          <a:bodyPr wrap="square" rtlCol="0">
            <a:spAutoFit/>
          </a:bodyPr>
          <a:lstStyle/>
          <a:p>
            <a:r>
              <a:rPr lang="pt-BR" dirty="0" err="1"/>
              <a:t>Tunn</a:t>
            </a:r>
            <a:r>
              <a:rPr lang="pt-BR" dirty="0"/>
              <a:t> et al. 2019</a:t>
            </a:r>
            <a:endParaRPr lang="en-US" dirty="0"/>
          </a:p>
        </p:txBody>
      </p:sp>
    </p:spTree>
    <p:extLst>
      <p:ext uri="{BB962C8B-B14F-4D97-AF65-F5344CB8AC3E}">
        <p14:creationId xmlns:p14="http://schemas.microsoft.com/office/powerpoint/2010/main" val="343198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E1FFB-9A87-4416-9EBC-CAE126EC67BE}"/>
              </a:ext>
            </a:extLst>
          </p:cNvPr>
          <p:cNvSpPr>
            <a:spLocks noGrp="1"/>
          </p:cNvSpPr>
          <p:nvPr>
            <p:ph type="title"/>
          </p:nvPr>
        </p:nvSpPr>
        <p:spPr/>
        <p:txBody>
          <a:bodyPr/>
          <a:lstStyle/>
          <a:p>
            <a:r>
              <a:rPr lang="pt-BR" dirty="0"/>
              <a:t>Ciclos reversos</a:t>
            </a:r>
            <a:endParaRPr lang="en-US" dirty="0"/>
          </a:p>
        </p:txBody>
      </p:sp>
      <p:sp>
        <p:nvSpPr>
          <p:cNvPr id="3" name="Espaço Reservado para Conteúdo 2">
            <a:extLst>
              <a:ext uri="{FF2B5EF4-FFF2-40B4-BE49-F238E27FC236}">
                <a16:creationId xmlns:a16="http://schemas.microsoft.com/office/drawing/2014/main" id="{7AAF83A1-42B5-477A-9BA4-1EE62B57E160}"/>
              </a:ext>
            </a:extLst>
          </p:cNvPr>
          <p:cNvSpPr>
            <a:spLocks noGrp="1"/>
          </p:cNvSpPr>
          <p:nvPr>
            <p:ph idx="1"/>
          </p:nvPr>
        </p:nvSpPr>
        <p:spPr/>
        <p:txBody>
          <a:bodyPr/>
          <a:lstStyle/>
          <a:p>
            <a:r>
              <a:rPr lang="pt-BR" dirty="0"/>
              <a:t>Ciclo Orgânico, </a:t>
            </a:r>
            <a:r>
              <a:rPr lang="pt-BR" dirty="0" err="1"/>
              <a:t>Teiares</a:t>
            </a:r>
            <a:endParaRPr lang="pt-BR" dirty="0"/>
          </a:p>
          <a:p>
            <a:endParaRPr lang="en-US" dirty="0"/>
          </a:p>
          <a:p>
            <a:endParaRPr lang="en-US" dirty="0"/>
          </a:p>
          <a:p>
            <a:endParaRPr lang="en-US" dirty="0"/>
          </a:p>
          <a:p>
            <a:r>
              <a:rPr lang="en-US" dirty="0" err="1"/>
              <a:t>Consultorias</a:t>
            </a:r>
            <a:r>
              <a:rPr lang="en-US" dirty="0"/>
              <a:t> de </a:t>
            </a:r>
            <a:r>
              <a:rPr lang="en-US" dirty="0" err="1"/>
              <a:t>apoio</a:t>
            </a:r>
            <a:r>
              <a:rPr lang="en-US" dirty="0"/>
              <a:t> (take-e-way WEEE Full Service</a:t>
            </a:r>
            <a:r>
              <a:rPr lang="en-US" b="0" i="0" dirty="0">
                <a:effectLst/>
                <a:latin typeface="Frutiger Next"/>
              </a:rPr>
              <a:t>)</a:t>
            </a:r>
          </a:p>
          <a:p>
            <a:endParaRPr lang="pt-BR" dirty="0"/>
          </a:p>
          <a:p>
            <a:endParaRPr lang="pt-BR" dirty="0"/>
          </a:p>
          <a:p>
            <a:endParaRPr lang="pt-BR" dirty="0"/>
          </a:p>
          <a:p>
            <a:endParaRPr lang="en-US" dirty="0"/>
          </a:p>
        </p:txBody>
      </p:sp>
      <p:pic>
        <p:nvPicPr>
          <p:cNvPr id="5" name="Imagem 4">
            <a:extLst>
              <a:ext uri="{FF2B5EF4-FFF2-40B4-BE49-F238E27FC236}">
                <a16:creationId xmlns:a16="http://schemas.microsoft.com/office/drawing/2014/main" id="{A8F3C858-1AC1-4DAA-BCB6-DC7406F55D05}"/>
              </a:ext>
            </a:extLst>
          </p:cNvPr>
          <p:cNvPicPr>
            <a:picLocks noChangeAspect="1"/>
          </p:cNvPicPr>
          <p:nvPr/>
        </p:nvPicPr>
        <p:blipFill>
          <a:blip r:embed="rId2"/>
          <a:stretch>
            <a:fillRect/>
          </a:stretch>
        </p:blipFill>
        <p:spPr>
          <a:xfrm>
            <a:off x="3853703" y="1977929"/>
            <a:ext cx="1249402" cy="1245372"/>
          </a:xfrm>
          <a:prstGeom prst="rect">
            <a:avLst/>
          </a:prstGeom>
        </p:spPr>
      </p:pic>
      <p:pic>
        <p:nvPicPr>
          <p:cNvPr id="8" name="Imagem 7">
            <a:extLst>
              <a:ext uri="{FF2B5EF4-FFF2-40B4-BE49-F238E27FC236}">
                <a16:creationId xmlns:a16="http://schemas.microsoft.com/office/drawing/2014/main" id="{F100E1E8-2047-47A0-9DFA-99ABB37D4914}"/>
              </a:ext>
            </a:extLst>
          </p:cNvPr>
          <p:cNvPicPr>
            <a:picLocks noChangeAspect="1"/>
          </p:cNvPicPr>
          <p:nvPr/>
        </p:nvPicPr>
        <p:blipFill>
          <a:blip r:embed="rId3"/>
          <a:stretch>
            <a:fillRect/>
          </a:stretch>
        </p:blipFill>
        <p:spPr>
          <a:xfrm>
            <a:off x="5765668" y="1974658"/>
            <a:ext cx="1143000" cy="1209675"/>
          </a:xfrm>
          <a:prstGeom prst="rect">
            <a:avLst/>
          </a:prstGeom>
        </p:spPr>
      </p:pic>
    </p:spTree>
    <p:extLst>
      <p:ext uri="{BB962C8B-B14F-4D97-AF65-F5344CB8AC3E}">
        <p14:creationId xmlns:p14="http://schemas.microsoft.com/office/powerpoint/2010/main" val="26358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82B76-1B04-4A31-81F6-8E3A3BE356BA}"/>
              </a:ext>
            </a:extLst>
          </p:cNvPr>
          <p:cNvSpPr>
            <a:spLocks noGrp="1"/>
          </p:cNvSpPr>
          <p:nvPr>
            <p:ph type="title"/>
          </p:nvPr>
        </p:nvSpPr>
        <p:spPr>
          <a:xfrm>
            <a:off x="479675" y="145422"/>
            <a:ext cx="9692640" cy="1325562"/>
          </a:xfrm>
        </p:spPr>
        <p:txBody>
          <a:bodyPr/>
          <a:lstStyle/>
          <a:p>
            <a:r>
              <a:rPr lang="pt-BR" i="1" dirty="0" err="1"/>
              <a:t>Enablers</a:t>
            </a:r>
            <a:endParaRPr lang="en-US" i="1" dirty="0"/>
          </a:p>
        </p:txBody>
      </p:sp>
      <p:sp>
        <p:nvSpPr>
          <p:cNvPr id="3" name="Espaço Reservado para Conteúdo 2">
            <a:extLst>
              <a:ext uri="{FF2B5EF4-FFF2-40B4-BE49-F238E27FC236}">
                <a16:creationId xmlns:a16="http://schemas.microsoft.com/office/drawing/2014/main" id="{D6766CD0-8B15-40B9-B442-B78504743830}"/>
              </a:ext>
            </a:extLst>
          </p:cNvPr>
          <p:cNvSpPr>
            <a:spLocks noGrp="1"/>
          </p:cNvSpPr>
          <p:nvPr>
            <p:ph idx="1"/>
          </p:nvPr>
        </p:nvSpPr>
        <p:spPr/>
        <p:txBody>
          <a:bodyPr/>
          <a:lstStyle/>
          <a:p>
            <a:pPr algn="l">
              <a:buFont typeface="Arial" panose="020B0604020202020204" pitchFamily="34" charset="0"/>
              <a:buChar char="•"/>
            </a:pPr>
            <a:r>
              <a:rPr lang="en-US" b="0" i="0" dirty="0" err="1">
                <a:solidFill>
                  <a:srgbClr val="333333"/>
                </a:solidFill>
                <a:effectLst/>
                <a:latin typeface="proxima-nova"/>
              </a:rPr>
              <a:t>Colaboração</a:t>
            </a:r>
            <a:endParaRPr lang="en-US" b="0" i="0" dirty="0">
              <a:solidFill>
                <a:srgbClr val="333333"/>
              </a:solidFill>
              <a:effectLst/>
              <a:latin typeface="proxima-nova"/>
            </a:endParaRPr>
          </a:p>
          <a:p>
            <a:pPr algn="l">
              <a:buFont typeface="Arial" panose="020B0604020202020204" pitchFamily="34" charset="0"/>
              <a:buChar char="•"/>
            </a:pPr>
            <a:r>
              <a:rPr lang="en-US" dirty="0" err="1">
                <a:solidFill>
                  <a:srgbClr val="333333"/>
                </a:solidFill>
                <a:latin typeface="proxima-nova"/>
              </a:rPr>
              <a:t>I</a:t>
            </a:r>
            <a:r>
              <a:rPr lang="en-US" b="0" i="0" dirty="0" err="1">
                <a:solidFill>
                  <a:srgbClr val="333333"/>
                </a:solidFill>
                <a:effectLst/>
                <a:latin typeface="proxima-nova"/>
              </a:rPr>
              <a:t>ncentivos</a:t>
            </a:r>
            <a:r>
              <a:rPr lang="en-US" dirty="0">
                <a:solidFill>
                  <a:srgbClr val="333333"/>
                </a:solidFill>
                <a:latin typeface="proxima-nova"/>
              </a:rPr>
              <a:t>/</a:t>
            </a:r>
            <a:r>
              <a:rPr lang="en-US" dirty="0" err="1">
                <a:solidFill>
                  <a:srgbClr val="333333"/>
                </a:solidFill>
                <a:latin typeface="proxima-nova"/>
              </a:rPr>
              <a:t>subsídios</a:t>
            </a:r>
            <a:endParaRPr lang="en-US" b="0" i="0" dirty="0">
              <a:solidFill>
                <a:srgbClr val="333333"/>
              </a:solidFill>
              <a:effectLst/>
              <a:latin typeface="proxima-nova"/>
            </a:endParaRPr>
          </a:p>
          <a:p>
            <a:pPr algn="l">
              <a:buFont typeface="Arial" panose="020B0604020202020204" pitchFamily="34" charset="0"/>
              <a:buChar char="•"/>
            </a:pPr>
            <a:r>
              <a:rPr lang="en-US" b="0" i="0" dirty="0" err="1">
                <a:solidFill>
                  <a:srgbClr val="333333"/>
                </a:solidFill>
                <a:effectLst/>
                <a:latin typeface="proxima-nova"/>
              </a:rPr>
              <a:t>Fornecer</a:t>
            </a:r>
            <a:r>
              <a:rPr lang="en-US" b="0" i="0" dirty="0">
                <a:solidFill>
                  <a:srgbClr val="333333"/>
                </a:solidFill>
                <a:effectLst/>
                <a:latin typeface="proxima-nova"/>
              </a:rPr>
              <a:t> um conjunto de </a:t>
            </a:r>
            <a:r>
              <a:rPr lang="en-US" b="0" i="0" dirty="0" err="1">
                <a:solidFill>
                  <a:srgbClr val="333333"/>
                </a:solidFill>
                <a:effectLst/>
                <a:latin typeface="proxima-nova"/>
              </a:rPr>
              <a:t>regulamentações</a:t>
            </a:r>
            <a:r>
              <a:rPr lang="en-US" b="0" i="0" dirty="0">
                <a:solidFill>
                  <a:srgbClr val="333333"/>
                </a:solidFill>
                <a:effectLst/>
                <a:latin typeface="proxima-nova"/>
              </a:rPr>
              <a:t> </a:t>
            </a:r>
            <a:r>
              <a:rPr lang="en-US" b="0" i="0" dirty="0" err="1">
                <a:solidFill>
                  <a:srgbClr val="333333"/>
                </a:solidFill>
                <a:effectLst/>
                <a:latin typeface="proxima-nova"/>
              </a:rPr>
              <a:t>internacionais</a:t>
            </a:r>
            <a:r>
              <a:rPr lang="en-US" b="0" i="0" dirty="0">
                <a:solidFill>
                  <a:srgbClr val="333333"/>
                </a:solidFill>
                <a:effectLst/>
                <a:latin typeface="proxima-nova"/>
              </a:rPr>
              <a:t> </a:t>
            </a:r>
            <a:r>
              <a:rPr lang="en-US" b="0" i="0" dirty="0" err="1">
                <a:solidFill>
                  <a:srgbClr val="333333"/>
                </a:solidFill>
                <a:effectLst/>
                <a:latin typeface="proxima-nova"/>
              </a:rPr>
              <a:t>adequadas</a:t>
            </a:r>
            <a:endParaRPr lang="en-US" b="0" i="0" dirty="0">
              <a:solidFill>
                <a:srgbClr val="333333"/>
              </a:solidFill>
              <a:effectLst/>
              <a:latin typeface="proxima-nova"/>
            </a:endParaRPr>
          </a:p>
          <a:p>
            <a:pPr algn="l">
              <a:buFont typeface="Arial" panose="020B0604020202020204" pitchFamily="34" charset="0"/>
              <a:buChar char="•"/>
            </a:pPr>
            <a:r>
              <a:rPr lang="en-US" b="0" i="0" dirty="0" err="1">
                <a:solidFill>
                  <a:srgbClr val="333333"/>
                </a:solidFill>
                <a:effectLst/>
                <a:latin typeface="proxima-nova"/>
              </a:rPr>
              <a:t>Liderar</a:t>
            </a:r>
            <a:r>
              <a:rPr lang="en-US" b="0" i="0" dirty="0">
                <a:solidFill>
                  <a:srgbClr val="333333"/>
                </a:solidFill>
                <a:effectLst/>
                <a:latin typeface="proxima-nova"/>
              </a:rPr>
              <a:t> com </a:t>
            </a:r>
            <a:r>
              <a:rPr lang="en-US" b="0" i="0" dirty="0" err="1">
                <a:solidFill>
                  <a:srgbClr val="333333"/>
                </a:solidFill>
                <a:effectLst/>
                <a:latin typeface="proxima-nova"/>
              </a:rPr>
              <a:t>exemplos</a:t>
            </a:r>
            <a:r>
              <a:rPr lang="en-US" b="0" i="0" dirty="0">
                <a:solidFill>
                  <a:srgbClr val="333333"/>
                </a:solidFill>
                <a:effectLst/>
                <a:latin typeface="proxima-nova"/>
              </a:rPr>
              <a:t> e </a:t>
            </a:r>
            <a:r>
              <a:rPr lang="en-US" dirty="0" err="1">
                <a:solidFill>
                  <a:srgbClr val="333333"/>
                </a:solidFill>
                <a:latin typeface="proxima-nova"/>
              </a:rPr>
              <a:t>promover</a:t>
            </a:r>
            <a:r>
              <a:rPr lang="en-US" dirty="0">
                <a:solidFill>
                  <a:srgbClr val="333333"/>
                </a:solidFill>
                <a:latin typeface="proxima-nova"/>
              </a:rPr>
              <a:t> o </a:t>
            </a:r>
            <a:r>
              <a:rPr lang="en-US" dirty="0" err="1">
                <a:solidFill>
                  <a:srgbClr val="333333"/>
                </a:solidFill>
                <a:latin typeface="proxima-nova"/>
              </a:rPr>
              <a:t>escalonamento</a:t>
            </a:r>
            <a:endParaRPr lang="en-US" dirty="0">
              <a:solidFill>
                <a:srgbClr val="333333"/>
              </a:solidFill>
              <a:latin typeface="proxima-nova"/>
            </a:endParaRPr>
          </a:p>
          <a:p>
            <a:pPr algn="l">
              <a:buFont typeface="Arial" panose="020B0604020202020204" pitchFamily="34" charset="0"/>
              <a:buChar char="•"/>
            </a:pPr>
            <a:r>
              <a:rPr lang="en-US" b="0" i="0" dirty="0">
                <a:solidFill>
                  <a:srgbClr val="333333"/>
                </a:solidFill>
                <a:effectLst/>
                <a:latin typeface="proxima-nova"/>
              </a:rPr>
              <a:t>Dar </a:t>
            </a:r>
            <a:r>
              <a:rPr lang="en-US" b="0" i="0" dirty="0" err="1">
                <a:solidFill>
                  <a:srgbClr val="333333"/>
                </a:solidFill>
                <a:effectLst/>
                <a:latin typeface="proxima-nova"/>
              </a:rPr>
              <a:t>acesso</a:t>
            </a:r>
            <a:r>
              <a:rPr lang="en-US" b="0" i="0" dirty="0">
                <a:solidFill>
                  <a:srgbClr val="333333"/>
                </a:solidFill>
                <a:effectLst/>
                <a:latin typeface="proxima-nova"/>
              </a:rPr>
              <a:t> a </a:t>
            </a:r>
            <a:r>
              <a:rPr lang="en-US" b="0" i="0" dirty="0" err="1">
                <a:solidFill>
                  <a:srgbClr val="333333"/>
                </a:solidFill>
                <a:effectLst/>
                <a:latin typeface="proxima-nova"/>
              </a:rPr>
              <a:t>financiamento</a:t>
            </a:r>
            <a:endParaRPr lang="en-US" b="0" i="0" dirty="0">
              <a:solidFill>
                <a:srgbClr val="333333"/>
              </a:solidFill>
              <a:effectLst/>
              <a:latin typeface="proxima-nova"/>
            </a:endParaRPr>
          </a:p>
          <a:p>
            <a:endParaRPr lang="en-US" dirty="0"/>
          </a:p>
        </p:txBody>
      </p:sp>
    </p:spTree>
    <p:extLst>
      <p:ext uri="{BB962C8B-B14F-4D97-AF65-F5344CB8AC3E}">
        <p14:creationId xmlns:p14="http://schemas.microsoft.com/office/powerpoint/2010/main" val="207574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FDE88-5142-4B73-B6A9-5068005C7A52}"/>
              </a:ext>
            </a:extLst>
          </p:cNvPr>
          <p:cNvSpPr>
            <a:spLocks noGrp="1"/>
          </p:cNvSpPr>
          <p:nvPr>
            <p:ph type="title"/>
          </p:nvPr>
        </p:nvSpPr>
        <p:spPr>
          <a:xfrm>
            <a:off x="494607" y="-127462"/>
            <a:ext cx="9875520" cy="1356360"/>
          </a:xfrm>
        </p:spPr>
        <p:txBody>
          <a:bodyPr/>
          <a:lstStyle/>
          <a:p>
            <a:r>
              <a:rPr lang="pt-BR" dirty="0"/>
              <a:t>Conteúdo</a:t>
            </a:r>
          </a:p>
        </p:txBody>
      </p:sp>
      <p:sp>
        <p:nvSpPr>
          <p:cNvPr id="6" name="CaixaDeTexto 5">
            <a:extLst>
              <a:ext uri="{FF2B5EF4-FFF2-40B4-BE49-F238E27FC236}">
                <a16:creationId xmlns:a16="http://schemas.microsoft.com/office/drawing/2014/main" id="{1DCA7AD7-6C37-4455-BC1A-C0524C97139B}"/>
              </a:ext>
            </a:extLst>
          </p:cNvPr>
          <p:cNvSpPr txBox="1"/>
          <p:nvPr/>
        </p:nvSpPr>
        <p:spPr>
          <a:xfrm>
            <a:off x="862620" y="1346378"/>
            <a:ext cx="9875520" cy="4544834"/>
          </a:xfrm>
          <a:prstGeom prst="rect">
            <a:avLst/>
          </a:prstGeom>
          <a:noFill/>
        </p:spPr>
        <p:txBody>
          <a:bodyPr wrap="square">
            <a:spAutoFit/>
          </a:bodyPr>
          <a:lstStyle/>
          <a:p>
            <a:pPr marL="0" marR="0" algn="just">
              <a:spcBef>
                <a:spcPts val="0"/>
              </a:spcBef>
              <a:spcAft>
                <a:spcPts val="800"/>
              </a:spcAft>
            </a:pPr>
            <a:r>
              <a:rPr lang="pt-BR" sz="1800" dirty="0">
                <a:solidFill>
                  <a:schemeClr val="tx1">
                    <a:lumMod val="65000"/>
                  </a:schemeClr>
                </a:solidFill>
                <a:effectLst/>
                <a:latin typeface="Tahoma" panose="020B0604030504040204" pitchFamily="34" charset="0"/>
                <a:ea typeface="Times New Roman" panose="02020603050405020304" pitchFamily="18" charset="0"/>
              </a:rPr>
              <a:t>Motivação da busca pela Economia Circular</a:t>
            </a:r>
          </a:p>
          <a:p>
            <a:pPr marL="0" marR="0" algn="just">
              <a:spcBef>
                <a:spcPts val="0"/>
              </a:spcBef>
              <a:spcAft>
                <a:spcPts val="800"/>
              </a:spcAft>
            </a:pPr>
            <a:r>
              <a:rPr lang="pt-BR" sz="1800" dirty="0">
                <a:solidFill>
                  <a:schemeClr val="tx1">
                    <a:lumMod val="65000"/>
                  </a:schemeClr>
                </a:solidFill>
                <a:effectLst/>
                <a:latin typeface="Tahoma" panose="020B0604030504040204" pitchFamily="34" charset="0"/>
                <a:ea typeface="Times New Roman" panose="02020603050405020304" pitchFamily="18" charset="0"/>
              </a:rPr>
              <a:t>Building </a:t>
            </a:r>
            <a:r>
              <a:rPr lang="pt-BR" sz="1800" dirty="0" err="1">
                <a:solidFill>
                  <a:schemeClr val="tx1">
                    <a:lumMod val="65000"/>
                  </a:schemeClr>
                </a:solidFill>
                <a:effectLst/>
                <a:latin typeface="Tahoma" panose="020B0604030504040204" pitchFamily="34" charset="0"/>
                <a:ea typeface="Times New Roman" panose="02020603050405020304" pitchFamily="18" charset="0"/>
              </a:rPr>
              <a:t>blocks</a:t>
            </a:r>
            <a:r>
              <a:rPr lang="pt-BR" sz="1800" dirty="0">
                <a:solidFill>
                  <a:schemeClr val="tx1">
                    <a:lumMod val="65000"/>
                  </a:schemeClr>
                </a:solidFill>
                <a:effectLst/>
                <a:latin typeface="Tahoma" panose="020B0604030504040204" pitchFamily="34" charset="0"/>
                <a:ea typeface="Times New Roman" panose="02020603050405020304" pitchFamily="18" charset="0"/>
              </a:rPr>
              <a:t> da economia circular: </a:t>
            </a:r>
          </a:p>
          <a:p>
            <a:pPr marL="285750" marR="0" indent="-285750" algn="just">
              <a:spcBef>
                <a:spcPts val="0"/>
              </a:spcBef>
              <a:spcAft>
                <a:spcPts val="800"/>
              </a:spcAft>
              <a:buFont typeface="Arial" panose="020B0604020202020204" pitchFamily="34" charset="0"/>
              <a:buChar char="•"/>
            </a:pPr>
            <a:r>
              <a:rPr lang="pt-BR" sz="1800" dirty="0">
                <a:solidFill>
                  <a:schemeClr val="tx1">
                    <a:lumMod val="65000"/>
                  </a:schemeClr>
                </a:solidFill>
                <a:effectLst/>
                <a:latin typeface="Tahoma" panose="020B0604030504040204" pitchFamily="34" charset="0"/>
                <a:ea typeface="Times New Roman" panose="02020603050405020304" pitchFamily="18" charset="0"/>
              </a:rPr>
              <a:t>design circular, </a:t>
            </a:r>
          </a:p>
          <a:p>
            <a:pPr marL="285750" marR="0" indent="-285750" algn="just">
              <a:spcBef>
                <a:spcPts val="0"/>
              </a:spcBef>
              <a:spcAft>
                <a:spcPts val="800"/>
              </a:spcAft>
              <a:buFont typeface="Arial" panose="020B0604020202020204" pitchFamily="34" charset="0"/>
              <a:buChar char="•"/>
            </a:pPr>
            <a:r>
              <a:rPr lang="pt-BR" sz="1800" dirty="0">
                <a:solidFill>
                  <a:schemeClr val="tx1">
                    <a:lumMod val="65000"/>
                  </a:schemeClr>
                </a:solidFill>
                <a:effectLst/>
                <a:latin typeface="Tahoma" panose="020B0604030504040204" pitchFamily="34" charset="0"/>
                <a:ea typeface="Times New Roman" panose="02020603050405020304" pitchFamily="18" charset="0"/>
              </a:rPr>
              <a:t>modelos de negócios, </a:t>
            </a:r>
          </a:p>
          <a:p>
            <a:pPr marL="285750" marR="0" indent="-285750" algn="just">
              <a:spcBef>
                <a:spcPts val="0"/>
              </a:spcBef>
              <a:spcAft>
                <a:spcPts val="800"/>
              </a:spcAft>
              <a:buFont typeface="Arial" panose="020B0604020202020204" pitchFamily="34" charset="0"/>
              <a:buChar char="•"/>
            </a:pPr>
            <a:r>
              <a:rPr lang="pt-BR" sz="1800" dirty="0">
                <a:solidFill>
                  <a:schemeClr val="tx1">
                    <a:lumMod val="65000"/>
                  </a:schemeClr>
                </a:solidFill>
                <a:effectLst/>
                <a:latin typeface="Tahoma" panose="020B0604030504040204" pitchFamily="34" charset="0"/>
                <a:ea typeface="Times New Roman" panose="02020603050405020304" pitchFamily="18" charset="0"/>
              </a:rPr>
              <a:t>ciclos reversos, </a:t>
            </a:r>
          </a:p>
          <a:p>
            <a:pPr marL="0" marR="0" algn="just">
              <a:spcBef>
                <a:spcPts val="0"/>
              </a:spcBef>
              <a:spcAft>
                <a:spcPts val="800"/>
              </a:spcAft>
            </a:pPr>
            <a:r>
              <a:rPr lang="pt-BR" sz="1800" dirty="0">
                <a:solidFill>
                  <a:schemeClr val="tx1">
                    <a:lumMod val="65000"/>
                  </a:schemeClr>
                </a:solidFill>
                <a:effectLst/>
                <a:latin typeface="Tahoma" panose="020B0604030504040204" pitchFamily="34" charset="0"/>
                <a:ea typeface="Times New Roman" panose="02020603050405020304" pitchFamily="18" charset="0"/>
              </a:rPr>
              <a:t>Indicadores e medidas para a economia circular: </a:t>
            </a:r>
          </a:p>
          <a:p>
            <a:pPr marL="285750" indent="-285750" algn="just">
              <a:spcAft>
                <a:spcPts val="800"/>
              </a:spcAft>
              <a:buFont typeface="Arial" panose="020B0604020202020204" pitchFamily="34" charset="0"/>
              <a:buChar char="•"/>
            </a:pPr>
            <a:r>
              <a:rPr lang="pt-BR" dirty="0">
                <a:solidFill>
                  <a:schemeClr val="tx1">
                    <a:lumMod val="65000"/>
                  </a:schemeClr>
                </a:solidFill>
                <a:latin typeface="Tahoma" panose="020B0604030504040204" pitchFamily="34" charset="0"/>
                <a:ea typeface="Times New Roman" panose="02020603050405020304" pitchFamily="18" charset="0"/>
              </a:rPr>
              <a:t>indicadores de sustentabilidade</a:t>
            </a:r>
          </a:p>
          <a:p>
            <a:pPr marL="285750" indent="-285750" algn="just">
              <a:spcAft>
                <a:spcPts val="800"/>
              </a:spcAft>
              <a:buFont typeface="Arial" panose="020B0604020202020204" pitchFamily="34" charset="0"/>
              <a:buChar char="•"/>
            </a:pPr>
            <a:r>
              <a:rPr lang="pt-BR" dirty="0">
                <a:solidFill>
                  <a:schemeClr val="tx1">
                    <a:lumMod val="65000"/>
                  </a:schemeClr>
                </a:solidFill>
                <a:latin typeface="Tahoma" panose="020B0604030504040204" pitchFamily="34" charset="0"/>
                <a:ea typeface="Times New Roman" panose="02020603050405020304" pitchFamily="18" charset="0"/>
              </a:rPr>
              <a:t>indicadores ‘macro’ e o papel de </a:t>
            </a:r>
            <a:r>
              <a:rPr lang="pt-BR" sz="1800" dirty="0">
                <a:solidFill>
                  <a:schemeClr val="tx1">
                    <a:lumMod val="65000"/>
                  </a:schemeClr>
                </a:solidFill>
                <a:effectLst/>
                <a:latin typeface="Tahoma" panose="020B0604030504040204" pitchFamily="34" charset="0"/>
                <a:ea typeface="Times New Roman" panose="02020603050405020304" pitchFamily="18" charset="0"/>
              </a:rPr>
              <a:t>material </a:t>
            </a:r>
            <a:r>
              <a:rPr lang="pt-BR" sz="1800" dirty="0" err="1">
                <a:solidFill>
                  <a:schemeClr val="tx1">
                    <a:lumMod val="65000"/>
                  </a:schemeClr>
                </a:solidFill>
                <a:effectLst/>
                <a:latin typeface="Tahoma" panose="020B0604030504040204" pitchFamily="34" charset="0"/>
                <a:ea typeface="Times New Roman" panose="02020603050405020304" pitchFamily="18" charset="0"/>
              </a:rPr>
              <a:t>flow</a:t>
            </a:r>
            <a:r>
              <a:rPr lang="pt-BR" sz="1800" dirty="0">
                <a:solidFill>
                  <a:schemeClr val="tx1">
                    <a:lumMod val="65000"/>
                  </a:schemeClr>
                </a:solidFill>
                <a:effectLst/>
                <a:latin typeface="Tahoma" panose="020B0604030504040204" pitchFamily="34" charset="0"/>
                <a:ea typeface="Times New Roman" panose="02020603050405020304" pitchFamily="18" charset="0"/>
              </a:rPr>
              <a:t> </a:t>
            </a:r>
            <a:r>
              <a:rPr lang="pt-BR" sz="1800" dirty="0" err="1">
                <a:solidFill>
                  <a:schemeClr val="tx1">
                    <a:lumMod val="65000"/>
                  </a:schemeClr>
                </a:solidFill>
                <a:effectLst/>
                <a:latin typeface="Tahoma" panose="020B0604030504040204" pitchFamily="34" charset="0"/>
                <a:ea typeface="Times New Roman" panose="02020603050405020304" pitchFamily="18" charset="0"/>
              </a:rPr>
              <a:t>sheets</a:t>
            </a:r>
            <a:r>
              <a:rPr lang="pt-BR" dirty="0">
                <a:solidFill>
                  <a:schemeClr val="tx1">
                    <a:lumMod val="65000"/>
                  </a:schemeClr>
                </a:solidFill>
                <a:latin typeface="Tahoma" panose="020B0604030504040204" pitchFamily="34" charset="0"/>
                <a:ea typeface="Times New Roman" panose="02020603050405020304" pitchFamily="18" charset="0"/>
              </a:rPr>
              <a:t>;</a:t>
            </a:r>
            <a:endParaRPr lang="pt-BR" sz="1800" dirty="0">
              <a:solidFill>
                <a:schemeClr val="tx1">
                  <a:lumMod val="65000"/>
                </a:schemeClr>
              </a:solidFill>
              <a:effectLst/>
              <a:latin typeface="Tahoma" panose="020B0604030504040204" pitchFamily="34" charset="0"/>
              <a:ea typeface="Times New Roman" panose="02020603050405020304" pitchFamily="18" charset="0"/>
            </a:endParaRPr>
          </a:p>
          <a:p>
            <a:pPr marL="285750" marR="0" indent="-285750" algn="just">
              <a:spcBef>
                <a:spcPts val="0"/>
              </a:spcBef>
              <a:spcAft>
                <a:spcPts val="800"/>
              </a:spcAft>
              <a:buFont typeface="Arial" panose="020B0604020202020204" pitchFamily="34" charset="0"/>
              <a:buChar char="•"/>
            </a:pPr>
            <a:r>
              <a:rPr lang="pt-BR" dirty="0">
                <a:solidFill>
                  <a:schemeClr val="tx1">
                    <a:lumMod val="65000"/>
                  </a:schemeClr>
                </a:solidFill>
                <a:latin typeface="Tahoma" panose="020B0604030504040204" pitchFamily="34" charset="0"/>
                <a:ea typeface="Times New Roman" panose="02020603050405020304" pitchFamily="18" charset="0"/>
              </a:rPr>
              <a:t>indicadores ‘micro’ e ‘</a:t>
            </a:r>
            <a:r>
              <a:rPr lang="pt-BR" dirty="0" err="1">
                <a:solidFill>
                  <a:schemeClr val="tx1">
                    <a:lumMod val="65000"/>
                  </a:schemeClr>
                </a:solidFill>
                <a:latin typeface="Tahoma" panose="020B0604030504040204" pitchFamily="34" charset="0"/>
                <a:ea typeface="Times New Roman" panose="02020603050405020304" pitchFamily="18" charset="0"/>
              </a:rPr>
              <a:t>meso</a:t>
            </a:r>
            <a:r>
              <a:rPr lang="pt-BR" dirty="0">
                <a:solidFill>
                  <a:schemeClr val="tx1">
                    <a:lumMod val="65000"/>
                  </a:schemeClr>
                </a:solidFill>
                <a:latin typeface="Tahoma" panose="020B0604030504040204" pitchFamily="34" charset="0"/>
                <a:ea typeface="Times New Roman" panose="02020603050405020304" pitchFamily="18" charset="0"/>
              </a:rPr>
              <a:t>’ e o</a:t>
            </a:r>
            <a:r>
              <a:rPr lang="pt-BR" sz="1800" dirty="0">
                <a:solidFill>
                  <a:schemeClr val="tx1">
                    <a:lumMod val="65000"/>
                  </a:schemeClr>
                </a:solidFill>
                <a:effectLst/>
                <a:latin typeface="Tahoma" panose="020B0604030504040204" pitchFamily="34" charset="0"/>
                <a:ea typeface="Times New Roman" panose="02020603050405020304" pitchFamily="18" charset="0"/>
              </a:rPr>
              <a:t> papel da Avaliação de Ciclo de Vida,</a:t>
            </a:r>
          </a:p>
          <a:p>
            <a:pPr marL="285750" indent="-285750" algn="just">
              <a:spcAft>
                <a:spcPts val="800"/>
              </a:spcAft>
              <a:buFont typeface="Arial" panose="020B0604020202020204" pitchFamily="34" charset="0"/>
              <a:buChar char="•"/>
            </a:pPr>
            <a:r>
              <a:rPr lang="pt-BR" dirty="0">
                <a:solidFill>
                  <a:schemeClr val="tx1">
                    <a:lumMod val="65000"/>
                  </a:schemeClr>
                </a:solidFill>
                <a:latin typeface="Tahoma" panose="020B0604030504040204" pitchFamily="34" charset="0"/>
              </a:rPr>
              <a:t>o indicador proposto pela EMAF (MCI) e pela UE (RBR)</a:t>
            </a:r>
          </a:p>
          <a:p>
            <a:pPr marL="285750" indent="-285750" algn="just">
              <a:spcAft>
                <a:spcPts val="800"/>
              </a:spcAft>
              <a:buFont typeface="Arial" panose="020B0604020202020204" pitchFamily="34" charset="0"/>
              <a:buChar char="•"/>
            </a:pPr>
            <a:r>
              <a:rPr lang="pt-BR" dirty="0">
                <a:solidFill>
                  <a:schemeClr val="tx1">
                    <a:lumMod val="65000"/>
                  </a:schemeClr>
                </a:solidFill>
                <a:latin typeface="Tahoma" panose="020B0604030504040204" pitchFamily="34" charset="0"/>
              </a:rPr>
              <a:t>The </a:t>
            </a:r>
            <a:r>
              <a:rPr lang="pt-BR" dirty="0" err="1">
                <a:solidFill>
                  <a:schemeClr val="tx1">
                    <a:lumMod val="65000"/>
                  </a:schemeClr>
                </a:solidFill>
                <a:latin typeface="Tahoma" panose="020B0604030504040204" pitchFamily="34" charset="0"/>
              </a:rPr>
              <a:t>circularity</a:t>
            </a:r>
            <a:r>
              <a:rPr lang="pt-BR" dirty="0">
                <a:solidFill>
                  <a:schemeClr val="tx1">
                    <a:lumMod val="65000"/>
                  </a:schemeClr>
                </a:solidFill>
                <a:latin typeface="Tahoma" panose="020B0604030504040204" pitchFamily="34" charset="0"/>
              </a:rPr>
              <a:t> gap</a:t>
            </a:r>
          </a:p>
          <a:p>
            <a:pPr marR="0" algn="just">
              <a:spcBef>
                <a:spcPts val="0"/>
              </a:spcBef>
              <a:spcAft>
                <a:spcPts val="800"/>
              </a:spcAft>
            </a:pPr>
            <a:r>
              <a:rPr lang="pt-BR" dirty="0">
                <a:solidFill>
                  <a:schemeClr val="tx1">
                    <a:lumMod val="65000"/>
                  </a:schemeClr>
                </a:solidFill>
                <a:latin typeface="Tahoma" panose="020B0604030504040204" pitchFamily="34" charset="0"/>
                <a:ea typeface="Times New Roman" panose="02020603050405020304" pitchFamily="18" charset="0"/>
              </a:rPr>
              <a:t>	</a:t>
            </a:r>
            <a:endParaRPr lang="en-US" sz="1800" dirty="0">
              <a:solidFill>
                <a:schemeClr val="tx1">
                  <a:lumMod val="6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5751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6F341-D6A1-48A6-BD0D-9B3E2EC2057D}"/>
              </a:ext>
            </a:extLst>
          </p:cNvPr>
          <p:cNvSpPr>
            <a:spLocks noGrp="1"/>
          </p:cNvSpPr>
          <p:nvPr>
            <p:ph type="title"/>
          </p:nvPr>
        </p:nvSpPr>
        <p:spPr>
          <a:xfrm>
            <a:off x="906672" y="426720"/>
            <a:ext cx="9692640" cy="1325562"/>
          </a:xfrm>
        </p:spPr>
        <p:txBody>
          <a:bodyPr>
            <a:normAutofit/>
          </a:bodyPr>
          <a:lstStyle/>
          <a:p>
            <a:r>
              <a:rPr lang="pt-BR" dirty="0"/>
              <a:t>O “risco linear”</a:t>
            </a:r>
            <a:br>
              <a:rPr lang="pt-BR" dirty="0"/>
            </a:br>
            <a:endParaRPr lang="en-US" dirty="0"/>
          </a:p>
        </p:txBody>
      </p:sp>
      <p:sp>
        <p:nvSpPr>
          <p:cNvPr id="3" name="Espaço Reservado para Conteúdo 2">
            <a:extLst>
              <a:ext uri="{FF2B5EF4-FFF2-40B4-BE49-F238E27FC236}">
                <a16:creationId xmlns:a16="http://schemas.microsoft.com/office/drawing/2014/main" id="{AEC006E8-3D2C-435A-89D6-121ABFBFD085}"/>
              </a:ext>
            </a:extLst>
          </p:cNvPr>
          <p:cNvSpPr>
            <a:spLocks noGrp="1"/>
          </p:cNvSpPr>
          <p:nvPr>
            <p:ph idx="1"/>
          </p:nvPr>
        </p:nvSpPr>
        <p:spPr>
          <a:xfrm>
            <a:off x="583877" y="1416463"/>
            <a:ext cx="9875520" cy="4323080"/>
          </a:xfrm>
        </p:spPr>
        <p:txBody>
          <a:bodyPr>
            <a:normAutofit/>
          </a:bodyPr>
          <a:lstStyle/>
          <a:p>
            <a:r>
              <a:rPr lang="pt-BR" sz="2400" dirty="0"/>
              <a:t>Tradicionalmente, as externalidades são amplamente excluídas dos perfis de risco da empresa e das mensurações do valor corporativo ou das demonstrações de resultados. </a:t>
            </a:r>
          </a:p>
          <a:p>
            <a:pPr lvl="1"/>
            <a:endParaRPr lang="pt-BR" dirty="0"/>
          </a:p>
          <a:p>
            <a:r>
              <a:rPr lang="pt-BR" sz="2400" dirty="0"/>
              <a:t>Exemplos de externalidades negativas: </a:t>
            </a:r>
          </a:p>
          <a:p>
            <a:pPr lvl="1"/>
            <a:r>
              <a:rPr lang="pt-BR" sz="2400" dirty="0"/>
              <a:t>geração de resíduos (externalização da logística reversa), </a:t>
            </a:r>
          </a:p>
          <a:p>
            <a:pPr lvl="1"/>
            <a:r>
              <a:rPr lang="pt-BR" sz="2400" dirty="0"/>
              <a:t>esgotamento de recursos escassos, </a:t>
            </a:r>
          </a:p>
          <a:p>
            <a:pPr lvl="1"/>
            <a:r>
              <a:rPr lang="pt-BR" sz="2400" dirty="0"/>
              <a:t>poluição sonora e atmosférica ou ecossistemas degradantes</a:t>
            </a:r>
            <a:endParaRPr lang="en-US" sz="2400" dirty="0"/>
          </a:p>
          <a:p>
            <a:endParaRPr lang="en-US" dirty="0"/>
          </a:p>
        </p:txBody>
      </p:sp>
    </p:spTree>
    <p:extLst>
      <p:ext uri="{BB962C8B-B14F-4D97-AF65-F5344CB8AC3E}">
        <p14:creationId xmlns:p14="http://schemas.microsoft.com/office/powerpoint/2010/main" val="233566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1AFC4-367A-4724-9210-A6FABDEA939E}"/>
              </a:ext>
            </a:extLst>
          </p:cNvPr>
          <p:cNvSpPr>
            <a:spLocks noGrp="1"/>
          </p:cNvSpPr>
          <p:nvPr>
            <p:ph type="title"/>
          </p:nvPr>
        </p:nvSpPr>
        <p:spPr>
          <a:xfrm>
            <a:off x="570992" y="176025"/>
            <a:ext cx="9692640" cy="1325562"/>
          </a:xfrm>
        </p:spPr>
        <p:txBody>
          <a:bodyPr/>
          <a:lstStyle/>
          <a:p>
            <a:r>
              <a:rPr lang="pt-BR" i="1" dirty="0"/>
              <a:t>Drivers</a:t>
            </a:r>
            <a:r>
              <a:rPr lang="pt-BR" dirty="0"/>
              <a:t> para internalização</a:t>
            </a:r>
            <a:endParaRPr lang="en-US" dirty="0"/>
          </a:p>
        </p:txBody>
      </p:sp>
      <p:sp>
        <p:nvSpPr>
          <p:cNvPr id="3" name="Espaço Reservado para Conteúdo 2">
            <a:extLst>
              <a:ext uri="{FF2B5EF4-FFF2-40B4-BE49-F238E27FC236}">
                <a16:creationId xmlns:a16="http://schemas.microsoft.com/office/drawing/2014/main" id="{7D823491-9082-4CF4-B405-47F5B9C8C372}"/>
              </a:ext>
            </a:extLst>
          </p:cNvPr>
          <p:cNvSpPr>
            <a:spLocks noGrp="1"/>
          </p:cNvSpPr>
          <p:nvPr>
            <p:ph idx="1"/>
          </p:nvPr>
        </p:nvSpPr>
        <p:spPr>
          <a:xfrm>
            <a:off x="1119632" y="1798320"/>
            <a:ext cx="8595360" cy="4351337"/>
          </a:xfrm>
        </p:spPr>
        <p:txBody>
          <a:bodyPr>
            <a:normAutofit/>
          </a:bodyPr>
          <a:lstStyle/>
          <a:p>
            <a:r>
              <a:rPr lang="en-US" dirty="0" err="1"/>
              <a:t>Regulação</a:t>
            </a:r>
            <a:r>
              <a:rPr lang="en-US" dirty="0"/>
              <a:t> e </a:t>
            </a:r>
            <a:r>
              <a:rPr lang="en-US" dirty="0" err="1"/>
              <a:t>padrões</a:t>
            </a:r>
            <a:r>
              <a:rPr lang="en-US" dirty="0"/>
              <a:t>:</a:t>
            </a:r>
          </a:p>
          <a:p>
            <a:pPr lvl="1"/>
            <a:r>
              <a:rPr lang="en-US" dirty="0"/>
              <a:t>The New Circular Economy Action Plan (EU)</a:t>
            </a:r>
          </a:p>
          <a:p>
            <a:pPr lvl="1"/>
            <a:endParaRPr lang="en-US" dirty="0"/>
          </a:p>
          <a:p>
            <a:r>
              <a:rPr lang="en-US" dirty="0" err="1"/>
              <a:t>Ações</a:t>
            </a:r>
            <a:r>
              <a:rPr lang="en-US" dirty="0"/>
              <a:t> de stakeholders: </a:t>
            </a:r>
          </a:p>
          <a:p>
            <a:pPr marL="274320" lvl="1" indent="0">
              <a:buNone/>
            </a:pPr>
            <a:r>
              <a:rPr lang="en-US" dirty="0"/>
              <a:t>a </a:t>
            </a:r>
            <a:r>
              <a:rPr lang="en-US" dirty="0" err="1"/>
              <a:t>conciência</a:t>
            </a:r>
            <a:r>
              <a:rPr lang="en-US" dirty="0"/>
              <a:t> dos </a:t>
            </a:r>
            <a:r>
              <a:rPr lang="en-US" dirty="0" err="1"/>
              <a:t>impactos</a:t>
            </a:r>
            <a:r>
              <a:rPr lang="en-US" dirty="0"/>
              <a:t> de </a:t>
            </a:r>
            <a:r>
              <a:rPr lang="en-US" dirty="0" err="1"/>
              <a:t>corporações</a:t>
            </a:r>
            <a:r>
              <a:rPr lang="en-US" dirty="0"/>
              <a:t> </a:t>
            </a:r>
            <a:r>
              <a:rPr lang="en-US" dirty="0" err="1"/>
              <a:t>na</a:t>
            </a:r>
            <a:r>
              <a:rPr lang="en-US" dirty="0"/>
              <a:t> </a:t>
            </a:r>
            <a:r>
              <a:rPr lang="en-US" dirty="0" err="1"/>
              <a:t>sociedade</a:t>
            </a:r>
            <a:r>
              <a:rPr lang="en-US" dirty="0"/>
              <a:t> </a:t>
            </a:r>
            <a:r>
              <a:rPr lang="en-US" dirty="0" err="1"/>
              <a:t>cresce</a:t>
            </a:r>
            <a:r>
              <a:rPr lang="en-US" dirty="0"/>
              <a:t> entre </a:t>
            </a:r>
            <a:r>
              <a:rPr lang="en-US" dirty="0" err="1"/>
              <a:t>os</a:t>
            </a:r>
            <a:r>
              <a:rPr lang="en-US" dirty="0"/>
              <a:t> </a:t>
            </a:r>
            <a:r>
              <a:rPr lang="en-US" i="1" dirty="0"/>
              <a:t>stakeholders</a:t>
            </a:r>
            <a:r>
              <a:rPr lang="en-US" dirty="0"/>
              <a:t> (</a:t>
            </a:r>
            <a:r>
              <a:rPr lang="en-US" dirty="0" err="1"/>
              <a:t>investidores</a:t>
            </a:r>
            <a:r>
              <a:rPr lang="en-US" dirty="0"/>
              <a:t>, </a:t>
            </a:r>
            <a:r>
              <a:rPr lang="en-US" dirty="0" err="1"/>
              <a:t>consumidores</a:t>
            </a:r>
            <a:r>
              <a:rPr lang="en-US" dirty="0"/>
              <a:t>, </a:t>
            </a:r>
            <a:r>
              <a:rPr lang="en-US" dirty="0" err="1"/>
              <a:t>acionistas</a:t>
            </a:r>
            <a:r>
              <a:rPr lang="en-US" dirty="0"/>
              <a:t>, </a:t>
            </a:r>
            <a:r>
              <a:rPr lang="en-US" dirty="0" err="1"/>
              <a:t>trabalhadores</a:t>
            </a:r>
            <a:r>
              <a:rPr lang="en-US" dirty="0"/>
              <a:t>, etc.) &gt; </a:t>
            </a:r>
            <a:r>
              <a:rPr lang="en-US" dirty="0" err="1"/>
              <a:t>pressão</a:t>
            </a:r>
            <a:r>
              <a:rPr lang="en-US" dirty="0"/>
              <a:t> para </a:t>
            </a:r>
            <a:r>
              <a:rPr lang="en-US" dirty="0" err="1"/>
              <a:t>melhorar</a:t>
            </a:r>
            <a:r>
              <a:rPr lang="en-US" dirty="0"/>
              <a:t> </a:t>
            </a:r>
            <a:r>
              <a:rPr lang="en-US" dirty="0" err="1"/>
              <a:t>políticas</a:t>
            </a:r>
            <a:r>
              <a:rPr lang="en-US" dirty="0"/>
              <a:t> </a:t>
            </a:r>
            <a:r>
              <a:rPr lang="en-US" dirty="0" err="1"/>
              <a:t>ambientais</a:t>
            </a:r>
            <a:endParaRPr lang="en-US" dirty="0"/>
          </a:p>
          <a:p>
            <a:pPr marL="274320" lvl="1" indent="0">
              <a:buNone/>
            </a:pPr>
            <a:endParaRPr lang="en-US" dirty="0"/>
          </a:p>
          <a:p>
            <a:pPr marL="182880" lvl="1">
              <a:lnSpc>
                <a:spcPct val="95000"/>
              </a:lnSpc>
              <a:spcBef>
                <a:spcPts val="1400"/>
              </a:spcBef>
              <a:spcAft>
                <a:spcPts val="200"/>
              </a:spcAft>
              <a:buSzPct val="80000"/>
              <a:buFont typeface="Arial" pitchFamily="34" charset="0"/>
              <a:buChar char="•"/>
            </a:pPr>
            <a:r>
              <a:rPr lang="en-US" sz="1800" spc="10" dirty="0" err="1">
                <a:solidFill>
                  <a:schemeClr val="tx1"/>
                </a:solidFill>
              </a:rPr>
              <a:t>Dinámica</a:t>
            </a:r>
            <a:r>
              <a:rPr lang="en-US" sz="1800" spc="10" dirty="0">
                <a:solidFill>
                  <a:schemeClr val="tx1"/>
                </a:solidFill>
              </a:rPr>
              <a:t> de mercado: </a:t>
            </a:r>
          </a:p>
          <a:p>
            <a:pPr marL="274320" lvl="1" indent="0">
              <a:buNone/>
            </a:pPr>
            <a:r>
              <a:rPr lang="en-US" dirty="0"/>
              <a:t>a </a:t>
            </a:r>
            <a:r>
              <a:rPr lang="en-US" dirty="0" err="1"/>
              <a:t>volatilidade</a:t>
            </a:r>
            <a:r>
              <a:rPr lang="en-US" dirty="0"/>
              <a:t> de </a:t>
            </a:r>
            <a:r>
              <a:rPr lang="en-US" dirty="0" err="1"/>
              <a:t>preços</a:t>
            </a:r>
            <a:r>
              <a:rPr lang="en-US" dirty="0"/>
              <a:t> de commodities </a:t>
            </a:r>
            <a:r>
              <a:rPr lang="en-US" dirty="0" err="1"/>
              <a:t>possui</a:t>
            </a:r>
            <a:r>
              <a:rPr lang="en-US" dirty="0"/>
              <a:t> </a:t>
            </a:r>
            <a:r>
              <a:rPr lang="en-US" dirty="0" err="1"/>
              <a:t>grandes</a:t>
            </a:r>
            <a:r>
              <a:rPr lang="en-US" dirty="0"/>
              <a:t> </a:t>
            </a:r>
            <a:r>
              <a:rPr lang="en-US" dirty="0" err="1"/>
              <a:t>impactos</a:t>
            </a:r>
            <a:r>
              <a:rPr lang="en-US" dirty="0"/>
              <a:t> </a:t>
            </a:r>
            <a:r>
              <a:rPr lang="en-US" dirty="0" err="1"/>
              <a:t>sobre</a:t>
            </a:r>
            <a:r>
              <a:rPr lang="en-US" dirty="0"/>
              <a:t> </a:t>
            </a:r>
            <a:r>
              <a:rPr lang="en-US" dirty="0" err="1"/>
              <a:t>lucros</a:t>
            </a:r>
            <a:r>
              <a:rPr lang="en-US" dirty="0"/>
              <a:t> &gt; </a:t>
            </a:r>
            <a:r>
              <a:rPr lang="en-US" dirty="0" err="1"/>
              <a:t>redução</a:t>
            </a:r>
            <a:r>
              <a:rPr lang="en-US" dirty="0"/>
              <a:t> de </a:t>
            </a:r>
            <a:r>
              <a:rPr lang="en-US" dirty="0" err="1"/>
              <a:t>dependência</a:t>
            </a:r>
            <a:r>
              <a:rPr lang="en-US" dirty="0"/>
              <a:t> de commodities se </a:t>
            </a:r>
            <a:r>
              <a:rPr lang="en-US" dirty="0" err="1"/>
              <a:t>torna</a:t>
            </a:r>
            <a:r>
              <a:rPr lang="en-US" dirty="0"/>
              <a:t> </a:t>
            </a:r>
            <a:r>
              <a:rPr lang="en-US" dirty="0" err="1"/>
              <a:t>vantagem</a:t>
            </a:r>
            <a:r>
              <a:rPr lang="en-US" dirty="0"/>
              <a:t> </a:t>
            </a:r>
            <a:r>
              <a:rPr lang="en-US" dirty="0" err="1"/>
              <a:t>por</a:t>
            </a:r>
            <a:r>
              <a:rPr lang="en-US" dirty="0"/>
              <a:t> </a:t>
            </a:r>
            <a:r>
              <a:rPr lang="en-US" dirty="0" err="1"/>
              <a:t>reduzir</a:t>
            </a:r>
            <a:r>
              <a:rPr lang="en-US" dirty="0"/>
              <a:t> </a:t>
            </a:r>
            <a:r>
              <a:rPr lang="en-US" dirty="0" err="1"/>
              <a:t>riscos</a:t>
            </a:r>
            <a:r>
              <a:rPr lang="en-US" dirty="0"/>
              <a:t> </a:t>
            </a:r>
            <a:r>
              <a:rPr lang="en-US" dirty="0" err="1"/>
              <a:t>significativos</a:t>
            </a:r>
            <a:r>
              <a:rPr lang="en-US" dirty="0"/>
              <a:t>. </a:t>
            </a:r>
          </a:p>
          <a:p>
            <a:pPr marL="274320" lvl="1" indent="0">
              <a:buNone/>
            </a:pPr>
            <a:r>
              <a:rPr lang="en-US" dirty="0"/>
              <a:t>Task Force on Climate-related Financial Disclosures</a:t>
            </a:r>
          </a:p>
          <a:p>
            <a:pPr marL="27432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426292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E0669-1BC3-49B5-B278-70AE827C6DEE}"/>
              </a:ext>
            </a:extLst>
          </p:cNvPr>
          <p:cNvSpPr>
            <a:spLocks noGrp="1"/>
          </p:cNvSpPr>
          <p:nvPr>
            <p:ph type="title"/>
          </p:nvPr>
        </p:nvSpPr>
        <p:spPr>
          <a:xfrm>
            <a:off x="1139952" y="2001520"/>
            <a:ext cx="9692640" cy="1325562"/>
          </a:xfrm>
        </p:spPr>
        <p:txBody>
          <a:bodyPr/>
          <a:lstStyle/>
          <a:p>
            <a:r>
              <a:rPr lang="pt-BR" dirty="0"/>
              <a:t>Medidas e indicadores para a EC</a:t>
            </a:r>
            <a:endParaRPr lang="en-US" dirty="0"/>
          </a:p>
        </p:txBody>
      </p:sp>
    </p:spTree>
    <p:extLst>
      <p:ext uri="{BB962C8B-B14F-4D97-AF65-F5344CB8AC3E}">
        <p14:creationId xmlns:p14="http://schemas.microsoft.com/office/powerpoint/2010/main" val="179392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6DF46-CE54-4BFC-B9F8-857D3E89C52B}"/>
              </a:ext>
            </a:extLst>
          </p:cNvPr>
          <p:cNvSpPr>
            <a:spLocks noGrp="1"/>
          </p:cNvSpPr>
          <p:nvPr>
            <p:ph type="title"/>
          </p:nvPr>
        </p:nvSpPr>
        <p:spPr/>
        <p:txBody>
          <a:bodyPr/>
          <a:lstStyle/>
          <a:p>
            <a:r>
              <a:rPr lang="pt-BR" dirty="0"/>
              <a:t>Qualidades necessárias de indicadores</a:t>
            </a:r>
          </a:p>
        </p:txBody>
      </p:sp>
      <p:sp>
        <p:nvSpPr>
          <p:cNvPr id="3" name="Espaço Reservado para Conteúdo 2">
            <a:extLst>
              <a:ext uri="{FF2B5EF4-FFF2-40B4-BE49-F238E27FC236}">
                <a16:creationId xmlns:a16="http://schemas.microsoft.com/office/drawing/2014/main" id="{9825589B-3A58-4CF9-8466-731FB40488D9}"/>
              </a:ext>
            </a:extLst>
          </p:cNvPr>
          <p:cNvSpPr>
            <a:spLocks noGrp="1"/>
          </p:cNvSpPr>
          <p:nvPr>
            <p:ph idx="1"/>
          </p:nvPr>
        </p:nvSpPr>
        <p:spPr/>
        <p:txBody>
          <a:bodyPr>
            <a:normAutofit/>
          </a:bodyPr>
          <a:lstStyle/>
          <a:p>
            <a:r>
              <a:rPr lang="pt-BR" sz="2800" dirty="0"/>
              <a:t>Especificidade</a:t>
            </a:r>
          </a:p>
          <a:p>
            <a:r>
              <a:rPr lang="pt-BR" sz="2800" dirty="0"/>
              <a:t>Possibilidade de mensurar</a:t>
            </a:r>
          </a:p>
          <a:p>
            <a:r>
              <a:rPr lang="pt-BR" sz="2800" dirty="0"/>
              <a:t>Sensitividade </a:t>
            </a:r>
          </a:p>
          <a:p>
            <a:r>
              <a:rPr lang="en-GB" sz="2800" dirty="0" err="1"/>
              <a:t>Disponibilidade</a:t>
            </a:r>
            <a:r>
              <a:rPr lang="en-GB" sz="2800" dirty="0"/>
              <a:t> dos dados </a:t>
            </a:r>
            <a:r>
              <a:rPr lang="en-GB" sz="2800" dirty="0" err="1"/>
              <a:t>necessários</a:t>
            </a:r>
            <a:endParaRPr lang="en-GB" sz="2800" dirty="0"/>
          </a:p>
          <a:p>
            <a:r>
              <a:rPr lang="pt-BR" sz="2800" dirty="0"/>
              <a:t>Relação razoável de custo-benefício</a:t>
            </a:r>
            <a:endParaRPr lang="en-GB" sz="2800" dirty="0"/>
          </a:p>
        </p:txBody>
      </p:sp>
    </p:spTree>
    <p:extLst>
      <p:ext uri="{BB962C8B-B14F-4D97-AF65-F5344CB8AC3E}">
        <p14:creationId xmlns:p14="http://schemas.microsoft.com/office/powerpoint/2010/main" val="3538486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1E589-C4EC-4B78-BFA8-60376E91CC2B}"/>
              </a:ext>
            </a:extLst>
          </p:cNvPr>
          <p:cNvSpPr>
            <a:spLocks noGrp="1"/>
          </p:cNvSpPr>
          <p:nvPr>
            <p:ph type="title"/>
          </p:nvPr>
        </p:nvSpPr>
        <p:spPr>
          <a:xfrm>
            <a:off x="413574" y="84719"/>
            <a:ext cx="9692640" cy="1325562"/>
          </a:xfrm>
        </p:spPr>
        <p:txBody>
          <a:bodyPr/>
          <a:lstStyle/>
          <a:p>
            <a:r>
              <a:rPr lang="pt-BR" dirty="0"/>
              <a:t>Do nível macro ao nível micro</a:t>
            </a:r>
          </a:p>
        </p:txBody>
      </p:sp>
      <p:sp>
        <p:nvSpPr>
          <p:cNvPr id="3" name="Espaço Reservado para Conteúdo 2">
            <a:extLst>
              <a:ext uri="{FF2B5EF4-FFF2-40B4-BE49-F238E27FC236}">
                <a16:creationId xmlns:a16="http://schemas.microsoft.com/office/drawing/2014/main" id="{877789F7-74AC-47F6-A7BE-FDA3D4AEE075}"/>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01401236-A6FC-48CA-8BAD-1BA7872E43FA}"/>
              </a:ext>
            </a:extLst>
          </p:cNvPr>
          <p:cNvPicPr>
            <a:picLocks noChangeAspect="1"/>
          </p:cNvPicPr>
          <p:nvPr/>
        </p:nvPicPr>
        <p:blipFill>
          <a:blip r:embed="rId2"/>
          <a:stretch>
            <a:fillRect/>
          </a:stretch>
        </p:blipFill>
        <p:spPr>
          <a:xfrm>
            <a:off x="948487" y="1906374"/>
            <a:ext cx="8473268" cy="3514606"/>
          </a:xfrm>
          <a:prstGeom prst="rect">
            <a:avLst/>
          </a:prstGeom>
        </p:spPr>
      </p:pic>
      <p:sp>
        <p:nvSpPr>
          <p:cNvPr id="5" name="CaixaDeTexto 4">
            <a:extLst>
              <a:ext uri="{FF2B5EF4-FFF2-40B4-BE49-F238E27FC236}">
                <a16:creationId xmlns:a16="http://schemas.microsoft.com/office/drawing/2014/main" id="{396DDCB3-6097-4CF2-9672-AF22A05F9EA2}"/>
              </a:ext>
            </a:extLst>
          </p:cNvPr>
          <p:cNvSpPr txBox="1"/>
          <p:nvPr/>
        </p:nvSpPr>
        <p:spPr>
          <a:xfrm>
            <a:off x="8856261" y="5498554"/>
            <a:ext cx="2232248" cy="369332"/>
          </a:xfrm>
          <a:prstGeom prst="rect">
            <a:avLst/>
          </a:prstGeom>
          <a:solidFill>
            <a:schemeClr val="bg1"/>
          </a:solidFill>
        </p:spPr>
        <p:txBody>
          <a:bodyPr wrap="square" rtlCol="0">
            <a:spAutoFit/>
          </a:bodyPr>
          <a:lstStyle/>
          <a:p>
            <a:r>
              <a:rPr lang="pt-BR" dirty="0"/>
              <a:t>Fonte: </a:t>
            </a:r>
            <a:r>
              <a:rPr lang="pt-BR" dirty="0" err="1"/>
              <a:t>Sidkar</a:t>
            </a:r>
            <a:r>
              <a:rPr lang="pt-BR" dirty="0"/>
              <a:t>, 2017</a:t>
            </a:r>
          </a:p>
        </p:txBody>
      </p:sp>
      <p:sp>
        <p:nvSpPr>
          <p:cNvPr id="7" name="CaixaDeTexto 6">
            <a:extLst>
              <a:ext uri="{FF2B5EF4-FFF2-40B4-BE49-F238E27FC236}">
                <a16:creationId xmlns:a16="http://schemas.microsoft.com/office/drawing/2014/main" id="{0FE4A64C-E99A-BEBE-249E-87D02513697D}"/>
              </a:ext>
            </a:extLst>
          </p:cNvPr>
          <p:cNvSpPr txBox="1"/>
          <p:nvPr/>
        </p:nvSpPr>
        <p:spPr>
          <a:xfrm>
            <a:off x="4901609" y="1833803"/>
            <a:ext cx="6103088" cy="923330"/>
          </a:xfrm>
          <a:prstGeom prst="rect">
            <a:avLst/>
          </a:prstGeom>
          <a:noFill/>
        </p:spPr>
        <p:txBody>
          <a:bodyPr wrap="square">
            <a:spAutoFit/>
          </a:bodyPr>
          <a:lstStyle/>
          <a:p>
            <a:pPr marL="34290" indent="0">
              <a:buNone/>
            </a:pPr>
            <a:r>
              <a:rPr lang="en-GB" dirty="0"/>
              <a:t>Um </a:t>
            </a:r>
            <a:r>
              <a:rPr lang="en-GB" dirty="0" err="1"/>
              <a:t>deslocamento</a:t>
            </a:r>
            <a:r>
              <a:rPr lang="en-GB" dirty="0"/>
              <a:t> para a </a:t>
            </a:r>
            <a:r>
              <a:rPr lang="en-GB" dirty="0" err="1"/>
              <a:t>economia</a:t>
            </a:r>
            <a:r>
              <a:rPr lang="en-GB" dirty="0"/>
              <a:t> circular </a:t>
            </a:r>
            <a:r>
              <a:rPr lang="en-GB" dirty="0" err="1"/>
              <a:t>apresenta</a:t>
            </a:r>
            <a:r>
              <a:rPr lang="en-GB" dirty="0"/>
              <a:t> o </a:t>
            </a:r>
            <a:r>
              <a:rPr lang="en-GB" dirty="0" err="1"/>
              <a:t>desafio</a:t>
            </a:r>
            <a:r>
              <a:rPr lang="en-GB" dirty="0"/>
              <a:t> de </a:t>
            </a:r>
            <a:r>
              <a:rPr lang="en-GB" dirty="0" err="1"/>
              <a:t>recircular</a:t>
            </a:r>
            <a:r>
              <a:rPr lang="en-GB" dirty="0"/>
              <a:t> </a:t>
            </a:r>
            <a:r>
              <a:rPr lang="en-GB" dirty="0" err="1"/>
              <a:t>fluxos</a:t>
            </a:r>
            <a:r>
              <a:rPr lang="en-GB" dirty="0"/>
              <a:t> de </a:t>
            </a:r>
            <a:r>
              <a:rPr lang="en-GB" dirty="0" err="1"/>
              <a:t>materiais</a:t>
            </a:r>
            <a:r>
              <a:rPr lang="en-GB" dirty="0"/>
              <a:t> </a:t>
            </a:r>
            <a:r>
              <a:rPr lang="en-GB" dirty="0" err="1"/>
              <a:t>diretos</a:t>
            </a:r>
            <a:r>
              <a:rPr lang="en-GB" dirty="0"/>
              <a:t> e </a:t>
            </a:r>
            <a:r>
              <a:rPr lang="en-GB" dirty="0" err="1"/>
              <a:t>indiretos</a:t>
            </a:r>
            <a:r>
              <a:rPr lang="en-GB" dirty="0"/>
              <a:t>, de forma a </a:t>
            </a:r>
            <a:r>
              <a:rPr lang="en-GB" dirty="0" err="1"/>
              <a:t>promover</a:t>
            </a:r>
            <a:r>
              <a:rPr lang="en-GB" dirty="0"/>
              <a:t> eco-</a:t>
            </a:r>
            <a:r>
              <a:rPr lang="en-GB" dirty="0" err="1"/>
              <a:t>eficâcia</a:t>
            </a:r>
            <a:r>
              <a:rPr lang="en-GB" dirty="0"/>
              <a:t>. </a:t>
            </a:r>
          </a:p>
        </p:txBody>
      </p:sp>
      <p:sp>
        <p:nvSpPr>
          <p:cNvPr id="9" name="CaixaDeTexto 8">
            <a:extLst>
              <a:ext uri="{FF2B5EF4-FFF2-40B4-BE49-F238E27FC236}">
                <a16:creationId xmlns:a16="http://schemas.microsoft.com/office/drawing/2014/main" id="{CCF5FACD-915A-024A-9BA2-888E96F03912}"/>
              </a:ext>
            </a:extLst>
          </p:cNvPr>
          <p:cNvSpPr txBox="1"/>
          <p:nvPr/>
        </p:nvSpPr>
        <p:spPr>
          <a:xfrm>
            <a:off x="513010" y="4259438"/>
            <a:ext cx="6103088" cy="1200329"/>
          </a:xfrm>
          <a:prstGeom prst="rect">
            <a:avLst/>
          </a:prstGeom>
          <a:noFill/>
        </p:spPr>
        <p:txBody>
          <a:bodyPr wrap="square">
            <a:spAutoFit/>
          </a:bodyPr>
          <a:lstStyle/>
          <a:p>
            <a:pPr marL="34290" indent="0">
              <a:buNone/>
            </a:pPr>
            <a:r>
              <a:rPr lang="en-GB" dirty="0"/>
              <a:t>Exige </a:t>
            </a:r>
            <a:r>
              <a:rPr lang="en-GB" dirty="0" err="1"/>
              <a:t>mudanças</a:t>
            </a:r>
            <a:r>
              <a:rPr lang="en-GB" dirty="0"/>
              <a:t> no </a:t>
            </a:r>
            <a:r>
              <a:rPr lang="en-GB" dirty="0" err="1"/>
              <a:t>nível</a:t>
            </a:r>
            <a:endParaRPr lang="en-GB" dirty="0"/>
          </a:p>
          <a:p>
            <a:pPr marL="34290" indent="0">
              <a:buNone/>
            </a:pPr>
            <a:r>
              <a:rPr lang="en-GB" dirty="0"/>
              <a:t>	micro (</a:t>
            </a:r>
            <a:r>
              <a:rPr lang="en-GB" dirty="0" err="1"/>
              <a:t>empresas</a:t>
            </a:r>
            <a:r>
              <a:rPr lang="en-GB" dirty="0"/>
              <a:t> </a:t>
            </a:r>
            <a:r>
              <a:rPr lang="en-GB" dirty="0" err="1"/>
              <a:t>individuais</a:t>
            </a:r>
            <a:r>
              <a:rPr lang="en-GB" dirty="0"/>
              <a:t> e </a:t>
            </a:r>
            <a:r>
              <a:rPr lang="en-GB" dirty="0" err="1"/>
              <a:t>consumidores</a:t>
            </a:r>
            <a:r>
              <a:rPr lang="en-GB" dirty="0"/>
              <a:t>), </a:t>
            </a:r>
          </a:p>
          <a:p>
            <a:pPr marL="34290" indent="0">
              <a:buNone/>
            </a:pPr>
            <a:r>
              <a:rPr lang="en-GB" dirty="0"/>
              <a:t>	</a:t>
            </a:r>
            <a:r>
              <a:rPr lang="en-GB" dirty="0" err="1"/>
              <a:t>meso</a:t>
            </a:r>
            <a:r>
              <a:rPr lang="en-GB" dirty="0"/>
              <a:t> (</a:t>
            </a:r>
            <a:r>
              <a:rPr lang="en-GB" dirty="0" err="1"/>
              <a:t>parques</a:t>
            </a:r>
            <a:r>
              <a:rPr lang="en-GB" dirty="0"/>
              <a:t> eco-</a:t>
            </a:r>
            <a:r>
              <a:rPr lang="en-GB" dirty="0" err="1"/>
              <a:t>industriais</a:t>
            </a:r>
            <a:r>
              <a:rPr lang="en-GB" dirty="0"/>
              <a:t>), </a:t>
            </a:r>
          </a:p>
          <a:p>
            <a:pPr marL="34290" indent="0">
              <a:buNone/>
            </a:pPr>
            <a:r>
              <a:rPr lang="en-GB" dirty="0"/>
              <a:t>	macro (</a:t>
            </a:r>
            <a:r>
              <a:rPr lang="en-GB" dirty="0" err="1"/>
              <a:t>cidades</a:t>
            </a:r>
            <a:r>
              <a:rPr lang="en-GB" dirty="0"/>
              <a:t>, </a:t>
            </a:r>
            <a:r>
              <a:rPr lang="en-GB" dirty="0" err="1"/>
              <a:t>regiões</a:t>
            </a:r>
            <a:r>
              <a:rPr lang="en-GB" dirty="0"/>
              <a:t>, </a:t>
            </a:r>
            <a:r>
              <a:rPr lang="en-GB" dirty="0" err="1"/>
              <a:t>nações</a:t>
            </a:r>
            <a:r>
              <a:rPr lang="en-GB" dirty="0"/>
              <a:t>, global)</a:t>
            </a:r>
            <a:endParaRPr lang="pt-BR" dirty="0"/>
          </a:p>
        </p:txBody>
      </p:sp>
    </p:spTree>
    <p:extLst>
      <p:ext uri="{BB962C8B-B14F-4D97-AF65-F5344CB8AC3E}">
        <p14:creationId xmlns:p14="http://schemas.microsoft.com/office/powerpoint/2010/main" val="76106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BD616-4C3F-44AB-8903-4998B5BC295A}"/>
              </a:ext>
            </a:extLst>
          </p:cNvPr>
          <p:cNvSpPr>
            <a:spLocks noGrp="1"/>
          </p:cNvSpPr>
          <p:nvPr>
            <p:ph type="title"/>
          </p:nvPr>
        </p:nvSpPr>
        <p:spPr>
          <a:xfrm>
            <a:off x="621792" y="233680"/>
            <a:ext cx="9692640" cy="1325562"/>
          </a:xfrm>
        </p:spPr>
        <p:txBody>
          <a:bodyPr/>
          <a:lstStyle/>
          <a:p>
            <a:r>
              <a:rPr lang="pt-BR" dirty="0"/>
              <a:t>Para que precisamos indicadores de EC</a:t>
            </a:r>
          </a:p>
        </p:txBody>
      </p:sp>
      <p:sp>
        <p:nvSpPr>
          <p:cNvPr id="3" name="Espaço Reservado para Conteúdo 2">
            <a:extLst>
              <a:ext uri="{FF2B5EF4-FFF2-40B4-BE49-F238E27FC236}">
                <a16:creationId xmlns:a16="http://schemas.microsoft.com/office/drawing/2014/main" id="{6419B2DC-6E41-48E6-872F-C0E2239E8EF0}"/>
              </a:ext>
            </a:extLst>
          </p:cNvPr>
          <p:cNvSpPr>
            <a:spLocks noGrp="1"/>
          </p:cNvSpPr>
          <p:nvPr>
            <p:ph idx="1"/>
          </p:nvPr>
        </p:nvSpPr>
        <p:spPr>
          <a:xfrm>
            <a:off x="1026160" y="2275841"/>
            <a:ext cx="8881872" cy="3241040"/>
          </a:xfrm>
        </p:spPr>
        <p:txBody>
          <a:bodyPr>
            <a:normAutofit/>
          </a:bodyPr>
          <a:lstStyle/>
          <a:p>
            <a:pPr marL="34290" indent="0">
              <a:buNone/>
            </a:pPr>
            <a:r>
              <a:rPr lang="en-GB" sz="2800" i="1" dirty="0"/>
              <a:t>Product labels </a:t>
            </a:r>
          </a:p>
          <a:p>
            <a:pPr marL="34290" indent="0">
              <a:buNone/>
            </a:pPr>
            <a:r>
              <a:rPr lang="en-GB" sz="2800" i="1" dirty="0"/>
              <a:t>	&gt; </a:t>
            </a:r>
            <a:r>
              <a:rPr lang="en-GB" sz="2800" i="1" dirty="0" err="1"/>
              <a:t>Informação</a:t>
            </a:r>
            <a:r>
              <a:rPr lang="en-GB" sz="2800" i="1" dirty="0"/>
              <a:t> </a:t>
            </a:r>
            <a:r>
              <a:rPr lang="en-GB" sz="2800" i="1" dirty="0" err="1"/>
              <a:t>ao</a:t>
            </a:r>
            <a:r>
              <a:rPr lang="en-GB" sz="2800" i="1" dirty="0"/>
              <a:t> </a:t>
            </a:r>
            <a:r>
              <a:rPr lang="en-GB" sz="2800" i="1" dirty="0" err="1"/>
              <a:t>consumidor</a:t>
            </a:r>
            <a:endParaRPr lang="en-GB" sz="2800" i="1" dirty="0"/>
          </a:p>
          <a:p>
            <a:pPr marL="34290" indent="0">
              <a:buNone/>
            </a:pPr>
            <a:endParaRPr lang="en-GB" sz="2800" i="1" dirty="0"/>
          </a:p>
          <a:p>
            <a:pPr marL="34290" indent="0">
              <a:buNone/>
            </a:pPr>
            <a:r>
              <a:rPr lang="en-GB" sz="2800" i="1" dirty="0" err="1"/>
              <a:t>Indicadores</a:t>
            </a:r>
            <a:r>
              <a:rPr lang="en-GB" sz="2800" i="1" dirty="0"/>
              <a:t> de </a:t>
            </a:r>
            <a:r>
              <a:rPr lang="en-GB" sz="2800" i="1" dirty="0" err="1"/>
              <a:t>desempenho</a:t>
            </a:r>
            <a:r>
              <a:rPr lang="en-GB" sz="2800" i="1" dirty="0"/>
              <a:t> de </a:t>
            </a:r>
            <a:r>
              <a:rPr lang="en-GB" sz="2800" i="1" dirty="0" err="1"/>
              <a:t>empresas</a:t>
            </a:r>
            <a:r>
              <a:rPr lang="en-GB" sz="2800" i="1" dirty="0"/>
              <a:t> e </a:t>
            </a:r>
            <a:r>
              <a:rPr lang="en-GB" sz="2800" i="1" dirty="0" err="1"/>
              <a:t>paises</a:t>
            </a:r>
            <a:endParaRPr lang="en-GB" sz="2800" i="1" dirty="0"/>
          </a:p>
          <a:p>
            <a:pPr marL="274320" lvl="1" indent="0">
              <a:buNone/>
            </a:pPr>
            <a:r>
              <a:rPr lang="en-GB" sz="2800" i="1" dirty="0"/>
              <a:t>	&gt; </a:t>
            </a:r>
            <a:r>
              <a:rPr lang="en-GB" sz="2800" i="1" spc="10" dirty="0">
                <a:solidFill>
                  <a:schemeClr val="tx1"/>
                </a:solidFill>
              </a:rPr>
              <a:t>Base para </a:t>
            </a:r>
            <a:r>
              <a:rPr lang="en-GB" sz="2800" i="1" spc="10" dirty="0" err="1">
                <a:solidFill>
                  <a:schemeClr val="tx1"/>
                </a:solidFill>
              </a:rPr>
              <a:t>formulação</a:t>
            </a:r>
            <a:r>
              <a:rPr lang="en-GB" sz="2800" i="1" spc="10" dirty="0">
                <a:solidFill>
                  <a:schemeClr val="tx1"/>
                </a:solidFill>
              </a:rPr>
              <a:t> de </a:t>
            </a:r>
            <a:r>
              <a:rPr lang="en-GB" sz="2800" i="1" spc="10" dirty="0" err="1">
                <a:solidFill>
                  <a:schemeClr val="tx1"/>
                </a:solidFill>
              </a:rPr>
              <a:t>políticas</a:t>
            </a:r>
            <a:r>
              <a:rPr lang="en-GB" sz="2800" i="1" spc="10" dirty="0">
                <a:solidFill>
                  <a:schemeClr val="tx1"/>
                </a:solidFill>
              </a:rPr>
              <a:t> </a:t>
            </a:r>
            <a:r>
              <a:rPr lang="en-GB" sz="2800" i="1" spc="10" dirty="0" err="1">
                <a:solidFill>
                  <a:schemeClr val="tx1"/>
                </a:solidFill>
              </a:rPr>
              <a:t>públicas</a:t>
            </a:r>
            <a:endParaRPr lang="pt-BR" sz="2800" i="1" spc="10" dirty="0">
              <a:solidFill>
                <a:schemeClr val="tx1"/>
              </a:solidFill>
            </a:endParaRPr>
          </a:p>
        </p:txBody>
      </p:sp>
    </p:spTree>
    <p:extLst>
      <p:ext uri="{BB962C8B-B14F-4D97-AF65-F5344CB8AC3E}">
        <p14:creationId xmlns:p14="http://schemas.microsoft.com/office/powerpoint/2010/main" val="168591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0666F-1E0D-4020-81A5-C5DC02AF8E45}"/>
              </a:ext>
            </a:extLst>
          </p:cNvPr>
          <p:cNvSpPr>
            <a:spLocks noGrp="1"/>
          </p:cNvSpPr>
          <p:nvPr>
            <p:ph type="title"/>
          </p:nvPr>
        </p:nvSpPr>
        <p:spPr>
          <a:xfrm>
            <a:off x="490691" y="134405"/>
            <a:ext cx="10338890" cy="1325562"/>
          </a:xfrm>
        </p:spPr>
        <p:txBody>
          <a:bodyPr/>
          <a:lstStyle/>
          <a:p>
            <a:r>
              <a:rPr lang="pt-BR" dirty="0"/>
              <a:t>Limitações para indicadores em nível macro</a:t>
            </a:r>
          </a:p>
        </p:txBody>
      </p:sp>
      <p:sp>
        <p:nvSpPr>
          <p:cNvPr id="3" name="Espaço Reservado para Conteúdo 2">
            <a:extLst>
              <a:ext uri="{FF2B5EF4-FFF2-40B4-BE49-F238E27FC236}">
                <a16:creationId xmlns:a16="http://schemas.microsoft.com/office/drawing/2014/main" id="{EBDCBFEE-1779-4BBD-BF20-EFB420E87360}"/>
              </a:ext>
            </a:extLst>
          </p:cNvPr>
          <p:cNvSpPr>
            <a:spLocks noGrp="1"/>
          </p:cNvSpPr>
          <p:nvPr>
            <p:ph idx="1"/>
          </p:nvPr>
        </p:nvSpPr>
        <p:spPr>
          <a:xfrm>
            <a:off x="886931" y="1923423"/>
            <a:ext cx="8595360" cy="4351337"/>
          </a:xfrm>
        </p:spPr>
        <p:txBody>
          <a:bodyPr>
            <a:normAutofit/>
          </a:bodyPr>
          <a:lstStyle/>
          <a:p>
            <a:pPr marL="0" indent="0">
              <a:buNone/>
            </a:pPr>
            <a:r>
              <a:rPr lang="en-GB" dirty="0" err="1"/>
              <a:t>Devido</a:t>
            </a:r>
            <a:r>
              <a:rPr lang="en-GB" dirty="0"/>
              <a:t> à </a:t>
            </a:r>
            <a:r>
              <a:rPr lang="en-GB" dirty="0" err="1"/>
              <a:t>extensão</a:t>
            </a:r>
            <a:r>
              <a:rPr lang="en-GB" dirty="0"/>
              <a:t> </a:t>
            </a:r>
            <a:r>
              <a:rPr lang="en-GB" dirty="0" err="1"/>
              <a:t>em</a:t>
            </a:r>
            <a:r>
              <a:rPr lang="en-GB" dirty="0"/>
              <a:t> que </a:t>
            </a:r>
            <a:r>
              <a:rPr lang="en-GB" dirty="0" err="1"/>
              <a:t>indicadores</a:t>
            </a:r>
            <a:r>
              <a:rPr lang="en-GB" dirty="0"/>
              <a:t> </a:t>
            </a:r>
            <a:r>
              <a:rPr lang="en-GB" dirty="0" err="1"/>
              <a:t>são</a:t>
            </a:r>
            <a:r>
              <a:rPr lang="en-GB" dirty="0"/>
              <a:t> </a:t>
            </a:r>
            <a:r>
              <a:rPr lang="en-GB" dirty="0" err="1"/>
              <a:t>integrados</a:t>
            </a:r>
            <a:r>
              <a:rPr lang="en-GB" dirty="0"/>
              <a:t> no </a:t>
            </a:r>
            <a:r>
              <a:rPr lang="en-GB" dirty="0" err="1"/>
              <a:t>trabalho</a:t>
            </a:r>
            <a:r>
              <a:rPr lang="en-GB" dirty="0"/>
              <a:t> de</a:t>
            </a:r>
          </a:p>
          <a:p>
            <a:r>
              <a:rPr lang="en-GB" dirty="0" err="1"/>
              <a:t>agências</a:t>
            </a:r>
            <a:r>
              <a:rPr lang="en-GB" dirty="0"/>
              <a:t> </a:t>
            </a:r>
            <a:r>
              <a:rPr lang="en-GB" dirty="0" err="1"/>
              <a:t>estatísticas</a:t>
            </a:r>
            <a:r>
              <a:rPr lang="en-GB" dirty="0"/>
              <a:t>, </a:t>
            </a:r>
          </a:p>
          <a:p>
            <a:r>
              <a:rPr lang="en-GB" dirty="0" err="1"/>
              <a:t>sistema</a:t>
            </a:r>
            <a:r>
              <a:rPr lang="en-GB" dirty="0"/>
              <a:t> </a:t>
            </a:r>
            <a:r>
              <a:rPr lang="en-GB" dirty="0" err="1"/>
              <a:t>financeiro</a:t>
            </a:r>
            <a:r>
              <a:rPr lang="en-GB" dirty="0"/>
              <a:t> privado, </a:t>
            </a:r>
          </a:p>
          <a:p>
            <a:r>
              <a:rPr lang="en-GB" dirty="0" err="1"/>
              <a:t>processo</a:t>
            </a:r>
            <a:r>
              <a:rPr lang="en-GB" dirty="0"/>
              <a:t> de </a:t>
            </a:r>
            <a:r>
              <a:rPr lang="en-GB" dirty="0" err="1"/>
              <a:t>tomada</a:t>
            </a:r>
            <a:r>
              <a:rPr lang="en-GB" dirty="0"/>
              <a:t> de </a:t>
            </a:r>
            <a:r>
              <a:rPr lang="en-GB" dirty="0" err="1"/>
              <a:t>decisão</a:t>
            </a:r>
            <a:r>
              <a:rPr lang="en-GB" dirty="0"/>
              <a:t> </a:t>
            </a:r>
            <a:r>
              <a:rPr lang="en-GB" dirty="0" err="1"/>
              <a:t>em</a:t>
            </a:r>
            <a:r>
              <a:rPr lang="en-GB" dirty="0"/>
              <a:t> </a:t>
            </a:r>
            <a:r>
              <a:rPr lang="en-GB" dirty="0" err="1"/>
              <a:t>empresas</a:t>
            </a:r>
            <a:r>
              <a:rPr lang="en-GB" dirty="0"/>
              <a:t> </a:t>
            </a:r>
            <a:r>
              <a:rPr lang="en-GB" dirty="0" err="1"/>
              <a:t>privadas</a:t>
            </a:r>
            <a:r>
              <a:rPr lang="en-GB" dirty="0"/>
              <a:t>, </a:t>
            </a:r>
          </a:p>
          <a:p>
            <a:r>
              <a:rPr lang="en-GB" dirty="0" err="1"/>
              <a:t>processos</a:t>
            </a:r>
            <a:r>
              <a:rPr lang="en-GB" dirty="0"/>
              <a:t> de </a:t>
            </a:r>
            <a:r>
              <a:rPr lang="en-GB" dirty="0" err="1"/>
              <a:t>tomada</a:t>
            </a:r>
            <a:r>
              <a:rPr lang="en-GB" dirty="0"/>
              <a:t> de </a:t>
            </a:r>
            <a:r>
              <a:rPr lang="en-GB" dirty="0" err="1"/>
              <a:t>decisão</a:t>
            </a:r>
            <a:r>
              <a:rPr lang="en-GB" dirty="0"/>
              <a:t> </a:t>
            </a:r>
            <a:r>
              <a:rPr lang="en-GB" dirty="0" err="1"/>
              <a:t>em</a:t>
            </a:r>
            <a:r>
              <a:rPr lang="en-GB" dirty="0"/>
              <a:t> </a:t>
            </a:r>
            <a:r>
              <a:rPr lang="en-GB" dirty="0" err="1"/>
              <a:t>governos</a:t>
            </a:r>
            <a:r>
              <a:rPr lang="en-GB" dirty="0"/>
              <a:t>, </a:t>
            </a:r>
          </a:p>
          <a:p>
            <a:pPr marL="0" indent="0">
              <a:buNone/>
            </a:pPr>
            <a:endParaRPr lang="en-GB" dirty="0"/>
          </a:p>
          <a:p>
            <a:pPr marL="0" indent="0">
              <a:buNone/>
            </a:pPr>
            <a:r>
              <a:rPr lang="en-GB" dirty="0"/>
              <a:t>a </a:t>
            </a:r>
            <a:r>
              <a:rPr lang="en-GB" dirty="0" err="1"/>
              <a:t>introdução</a:t>
            </a:r>
            <a:r>
              <a:rPr lang="en-GB" dirty="0"/>
              <a:t> de </a:t>
            </a:r>
            <a:r>
              <a:rPr lang="en-GB" dirty="0" err="1"/>
              <a:t>novos</a:t>
            </a:r>
            <a:r>
              <a:rPr lang="en-GB" dirty="0"/>
              <a:t> </a:t>
            </a:r>
            <a:r>
              <a:rPr lang="en-GB" dirty="0" err="1"/>
              <a:t>indicadores</a:t>
            </a:r>
            <a:r>
              <a:rPr lang="en-GB" dirty="0"/>
              <a:t> </a:t>
            </a:r>
            <a:r>
              <a:rPr lang="en-GB" dirty="0" err="1"/>
              <a:t>pode</a:t>
            </a:r>
            <a:r>
              <a:rPr lang="en-GB" dirty="0"/>
              <a:t> </a:t>
            </a:r>
            <a:r>
              <a:rPr lang="en-GB" dirty="0" err="1"/>
              <a:t>encontrar</a:t>
            </a:r>
            <a:r>
              <a:rPr lang="en-GB" dirty="0"/>
              <a:t> </a:t>
            </a:r>
            <a:r>
              <a:rPr lang="en-GB" dirty="0" err="1"/>
              <a:t>muita</a:t>
            </a:r>
            <a:r>
              <a:rPr lang="en-GB" dirty="0"/>
              <a:t> </a:t>
            </a:r>
            <a:r>
              <a:rPr lang="en-GB" dirty="0" err="1"/>
              <a:t>resistencia</a:t>
            </a:r>
            <a:r>
              <a:rPr lang="en-GB" dirty="0"/>
              <a:t> à </a:t>
            </a:r>
            <a:r>
              <a:rPr lang="en-GB" dirty="0" err="1"/>
              <a:t>mudança</a:t>
            </a:r>
            <a:r>
              <a:rPr lang="en-GB" dirty="0"/>
              <a:t>.</a:t>
            </a:r>
          </a:p>
          <a:p>
            <a:pPr marL="342900" indent="-342900">
              <a:buFont typeface="Wingdings" panose="05000000000000000000" pitchFamily="2" charset="2"/>
              <a:buChar char="Ø"/>
            </a:pPr>
            <a:r>
              <a:rPr lang="en-GB" b="1" dirty="0" err="1"/>
              <a:t>Vantagem</a:t>
            </a:r>
            <a:r>
              <a:rPr lang="en-GB" b="1" dirty="0"/>
              <a:t> de </a:t>
            </a:r>
            <a:r>
              <a:rPr lang="en-GB" b="1" dirty="0" err="1"/>
              <a:t>utilizar</a:t>
            </a:r>
            <a:r>
              <a:rPr lang="en-GB" b="1" dirty="0"/>
              <a:t> </a:t>
            </a:r>
            <a:r>
              <a:rPr lang="en-GB" b="1" dirty="0" err="1"/>
              <a:t>indicadores</a:t>
            </a:r>
            <a:r>
              <a:rPr lang="en-GB" b="1" dirty="0"/>
              <a:t> </a:t>
            </a:r>
            <a:r>
              <a:rPr lang="en-GB" b="1" dirty="0" err="1"/>
              <a:t>já</a:t>
            </a:r>
            <a:r>
              <a:rPr lang="en-GB" b="1" dirty="0"/>
              <a:t> </a:t>
            </a:r>
            <a:r>
              <a:rPr lang="en-GB" b="1" dirty="0" err="1"/>
              <a:t>existentes</a:t>
            </a:r>
            <a:r>
              <a:rPr lang="en-GB" b="1" dirty="0"/>
              <a:t> para </a:t>
            </a:r>
            <a:r>
              <a:rPr lang="en-GB" b="1" dirty="0" err="1"/>
              <a:t>medir</a:t>
            </a:r>
            <a:r>
              <a:rPr lang="en-GB" b="1" dirty="0"/>
              <a:t> a </a:t>
            </a:r>
            <a:r>
              <a:rPr lang="en-GB" b="1" dirty="0" err="1"/>
              <a:t>economia</a:t>
            </a:r>
            <a:r>
              <a:rPr lang="en-GB" b="1" dirty="0"/>
              <a:t> circular.</a:t>
            </a:r>
            <a:endParaRPr lang="pt-BR" b="1" dirty="0"/>
          </a:p>
        </p:txBody>
      </p:sp>
    </p:spTree>
    <p:extLst>
      <p:ext uri="{BB962C8B-B14F-4D97-AF65-F5344CB8AC3E}">
        <p14:creationId xmlns:p14="http://schemas.microsoft.com/office/powerpoint/2010/main" val="730424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4711E-D8FB-4A26-86E1-9691C8638A2C}"/>
              </a:ext>
            </a:extLst>
          </p:cNvPr>
          <p:cNvSpPr>
            <a:spLocks noGrp="1"/>
          </p:cNvSpPr>
          <p:nvPr>
            <p:ph type="title"/>
          </p:nvPr>
        </p:nvSpPr>
        <p:spPr>
          <a:xfrm>
            <a:off x="324667" y="-41917"/>
            <a:ext cx="10469770" cy="1325562"/>
          </a:xfrm>
        </p:spPr>
        <p:txBody>
          <a:bodyPr/>
          <a:lstStyle/>
          <a:p>
            <a:r>
              <a:rPr lang="pt-BR" dirty="0"/>
              <a:t>O conceito da sustentabilidade </a:t>
            </a:r>
            <a:br>
              <a:rPr lang="pt-BR" dirty="0"/>
            </a:br>
            <a:r>
              <a:rPr lang="pt-BR" dirty="0"/>
              <a:t>e seus indicadores</a:t>
            </a:r>
          </a:p>
        </p:txBody>
      </p:sp>
      <p:pic>
        <p:nvPicPr>
          <p:cNvPr id="4" name="Imagem 3">
            <a:extLst>
              <a:ext uri="{FF2B5EF4-FFF2-40B4-BE49-F238E27FC236}">
                <a16:creationId xmlns:a16="http://schemas.microsoft.com/office/drawing/2014/main" id="{A80C95DC-4476-4FA7-B737-C80045DF5063}"/>
              </a:ext>
            </a:extLst>
          </p:cNvPr>
          <p:cNvPicPr>
            <a:picLocks noChangeAspect="1"/>
          </p:cNvPicPr>
          <p:nvPr/>
        </p:nvPicPr>
        <p:blipFill>
          <a:blip r:embed="rId2"/>
          <a:stretch>
            <a:fillRect/>
          </a:stretch>
        </p:blipFill>
        <p:spPr>
          <a:xfrm>
            <a:off x="167679" y="1283645"/>
            <a:ext cx="6247930" cy="4494580"/>
          </a:xfrm>
          <a:prstGeom prst="rect">
            <a:avLst/>
          </a:prstGeom>
        </p:spPr>
      </p:pic>
      <p:sp>
        <p:nvSpPr>
          <p:cNvPr id="5" name="CaixaDeTexto 4">
            <a:extLst>
              <a:ext uri="{FF2B5EF4-FFF2-40B4-BE49-F238E27FC236}">
                <a16:creationId xmlns:a16="http://schemas.microsoft.com/office/drawing/2014/main" id="{077957B7-4CD4-1D56-C02C-DDB5D06EE8D5}"/>
              </a:ext>
            </a:extLst>
          </p:cNvPr>
          <p:cNvSpPr txBox="1"/>
          <p:nvPr/>
        </p:nvSpPr>
        <p:spPr>
          <a:xfrm>
            <a:off x="7258591" y="1684275"/>
            <a:ext cx="3351289" cy="3693319"/>
          </a:xfrm>
          <a:prstGeom prst="rect">
            <a:avLst/>
          </a:prstGeom>
          <a:noFill/>
        </p:spPr>
        <p:txBody>
          <a:bodyPr wrap="square">
            <a:spAutoFit/>
          </a:bodyPr>
          <a:lstStyle/>
          <a:p>
            <a:r>
              <a:rPr lang="pt-BR" sz="1800" b="1" dirty="0"/>
              <a:t>Econômico: </a:t>
            </a:r>
            <a:r>
              <a:rPr lang="pt-BR" sz="1800" dirty="0"/>
              <a:t>razão entre dívida federal e PIB, investimentos em P&amp;D como percentual do PIB, inflação…</a:t>
            </a:r>
          </a:p>
          <a:p>
            <a:endParaRPr lang="pt-BR" sz="1800" dirty="0"/>
          </a:p>
          <a:p>
            <a:r>
              <a:rPr lang="pt-BR" sz="1800" b="1" dirty="0"/>
              <a:t>Social: </a:t>
            </a:r>
            <a:r>
              <a:rPr lang="en-US" sz="1800" dirty="0"/>
              <a:t>Taxa de </a:t>
            </a:r>
            <a:r>
              <a:rPr lang="en-US" sz="1800" dirty="0" err="1"/>
              <a:t>desemprego</a:t>
            </a:r>
            <a:r>
              <a:rPr lang="en-US" sz="1800" dirty="0"/>
              <a:t>, </a:t>
            </a:r>
            <a:r>
              <a:rPr lang="pt-BR" sz="1800" dirty="0"/>
              <a:t>nível escolar de professores, taxa de criminalidade, </a:t>
            </a:r>
          </a:p>
          <a:p>
            <a:endParaRPr lang="pt-BR" sz="1800" dirty="0"/>
          </a:p>
          <a:p>
            <a:r>
              <a:rPr lang="pt-BR" sz="1800" b="1" dirty="0"/>
              <a:t>Ambiental: </a:t>
            </a:r>
            <a:r>
              <a:rPr lang="en-US" sz="1800" dirty="0" err="1"/>
              <a:t>Especies</a:t>
            </a:r>
            <a:r>
              <a:rPr lang="en-US" sz="1800" dirty="0"/>
              <a:t> </a:t>
            </a:r>
            <a:r>
              <a:rPr lang="en-US" sz="1800" dirty="0" err="1"/>
              <a:t>exóticas</a:t>
            </a:r>
            <a:r>
              <a:rPr lang="en-US" sz="1800" dirty="0"/>
              <a:t> </a:t>
            </a:r>
            <a:r>
              <a:rPr lang="en-US" sz="1800" dirty="0" err="1"/>
              <a:t>invasivas</a:t>
            </a:r>
            <a:r>
              <a:rPr lang="en-US" sz="1800" dirty="0"/>
              <a:t>, taxa de consume de </a:t>
            </a:r>
            <a:r>
              <a:rPr lang="en-US" sz="1800" dirty="0" err="1"/>
              <a:t>água</a:t>
            </a:r>
            <a:r>
              <a:rPr lang="en-US" sz="1800" dirty="0"/>
              <a:t> e </a:t>
            </a:r>
            <a:r>
              <a:rPr lang="en-US" sz="1800" dirty="0" err="1"/>
              <a:t>disponibilidade</a:t>
            </a:r>
            <a:r>
              <a:rPr lang="en-US" sz="1800" dirty="0"/>
              <a:t> </a:t>
            </a:r>
            <a:r>
              <a:rPr lang="en-US" sz="1800" dirty="0" err="1"/>
              <a:t>renovável</a:t>
            </a:r>
            <a:r>
              <a:rPr lang="en-US" sz="1800" dirty="0"/>
              <a:t> da </a:t>
            </a:r>
            <a:r>
              <a:rPr lang="en-US" sz="1800" dirty="0" err="1"/>
              <a:t>água</a:t>
            </a:r>
            <a:r>
              <a:rPr lang="en-US" sz="1800" dirty="0"/>
              <a:t>, </a:t>
            </a:r>
            <a:r>
              <a:rPr lang="en-US" sz="1800" dirty="0" err="1"/>
              <a:t>áreas</a:t>
            </a:r>
            <a:r>
              <a:rPr lang="en-US" sz="1800" dirty="0"/>
              <a:t> </a:t>
            </a:r>
            <a:r>
              <a:rPr lang="en-US" sz="1800" dirty="0" err="1"/>
              <a:t>protegidas</a:t>
            </a:r>
            <a:endParaRPr lang="pt-BR" sz="1800" dirty="0"/>
          </a:p>
        </p:txBody>
      </p:sp>
    </p:spTree>
    <p:extLst>
      <p:ext uri="{BB962C8B-B14F-4D97-AF65-F5344CB8AC3E}">
        <p14:creationId xmlns:p14="http://schemas.microsoft.com/office/powerpoint/2010/main" val="2977982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7E7A0-F28F-48AB-BF1E-E42CC6A568C2}"/>
              </a:ext>
            </a:extLst>
          </p:cNvPr>
          <p:cNvSpPr>
            <a:spLocks noGrp="1"/>
          </p:cNvSpPr>
          <p:nvPr>
            <p:ph type="title"/>
          </p:nvPr>
        </p:nvSpPr>
        <p:spPr>
          <a:xfrm>
            <a:off x="435607" y="178473"/>
            <a:ext cx="9692640" cy="1325562"/>
          </a:xfrm>
        </p:spPr>
        <p:txBody>
          <a:bodyPr/>
          <a:lstStyle/>
          <a:p>
            <a:r>
              <a:rPr lang="pt-BR" dirty="0"/>
              <a:t>Sugestões para Multidimensionalidade</a:t>
            </a:r>
          </a:p>
        </p:txBody>
      </p:sp>
      <p:sp>
        <p:nvSpPr>
          <p:cNvPr id="3" name="Espaço Reservado para Conteúdo 2">
            <a:extLst>
              <a:ext uri="{FF2B5EF4-FFF2-40B4-BE49-F238E27FC236}">
                <a16:creationId xmlns:a16="http://schemas.microsoft.com/office/drawing/2014/main" id="{8E11C776-5351-41B9-8195-D7D1EAA0AAFF}"/>
              </a:ext>
            </a:extLst>
          </p:cNvPr>
          <p:cNvSpPr>
            <a:spLocks noGrp="1"/>
          </p:cNvSpPr>
          <p:nvPr>
            <p:ph idx="1"/>
          </p:nvPr>
        </p:nvSpPr>
        <p:spPr>
          <a:xfrm>
            <a:off x="854248" y="1729648"/>
            <a:ext cx="8595360" cy="4351337"/>
          </a:xfrm>
        </p:spPr>
        <p:txBody>
          <a:bodyPr/>
          <a:lstStyle/>
          <a:p>
            <a:pPr marL="34290" indent="0">
              <a:buNone/>
            </a:pPr>
            <a:r>
              <a:rPr lang="en-US" dirty="0" err="1"/>
              <a:t>Consumo</a:t>
            </a:r>
            <a:r>
              <a:rPr lang="en-US" dirty="0"/>
              <a:t> de </a:t>
            </a:r>
            <a:r>
              <a:rPr lang="en-US" dirty="0" err="1"/>
              <a:t>energia</a:t>
            </a:r>
            <a:r>
              <a:rPr lang="en-US" dirty="0"/>
              <a:t> per </a:t>
            </a:r>
            <a:r>
              <a:rPr lang="en-US" dirty="0" err="1"/>
              <a:t>cápita</a:t>
            </a:r>
            <a:r>
              <a:rPr lang="en-US" dirty="0"/>
              <a:t> e por PIB</a:t>
            </a:r>
          </a:p>
          <a:p>
            <a:r>
              <a:rPr lang="en-US" dirty="0" err="1"/>
              <a:t>Consumo</a:t>
            </a:r>
            <a:r>
              <a:rPr lang="en-US" dirty="0"/>
              <a:t> de </a:t>
            </a:r>
            <a:r>
              <a:rPr lang="en-US" dirty="0" err="1"/>
              <a:t>materiais</a:t>
            </a:r>
            <a:r>
              <a:rPr lang="en-US" dirty="0"/>
              <a:t> per </a:t>
            </a:r>
            <a:r>
              <a:rPr lang="en-US" dirty="0" err="1"/>
              <a:t>cápita</a:t>
            </a:r>
            <a:r>
              <a:rPr lang="en-US" dirty="0"/>
              <a:t> e por PIB</a:t>
            </a:r>
          </a:p>
          <a:p>
            <a:r>
              <a:rPr lang="en-US" dirty="0" err="1"/>
              <a:t>Emissões</a:t>
            </a:r>
            <a:r>
              <a:rPr lang="en-US" dirty="0"/>
              <a:t> de gases de </a:t>
            </a:r>
            <a:r>
              <a:rPr lang="en-US" dirty="0" err="1"/>
              <a:t>efeito</a:t>
            </a:r>
            <a:r>
              <a:rPr lang="en-US" dirty="0"/>
              <a:t> estufa</a:t>
            </a:r>
          </a:p>
        </p:txBody>
      </p:sp>
    </p:spTree>
    <p:extLst>
      <p:ext uri="{BB962C8B-B14F-4D97-AF65-F5344CB8AC3E}">
        <p14:creationId xmlns:p14="http://schemas.microsoft.com/office/powerpoint/2010/main" val="415597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5EB72-536E-4B92-8376-7E3AEFC496E8}"/>
              </a:ext>
            </a:extLst>
          </p:cNvPr>
          <p:cNvSpPr>
            <a:spLocks noGrp="1"/>
          </p:cNvSpPr>
          <p:nvPr>
            <p:ph type="title"/>
          </p:nvPr>
        </p:nvSpPr>
        <p:spPr>
          <a:xfrm>
            <a:off x="467022" y="-247606"/>
            <a:ext cx="9692640" cy="1325562"/>
          </a:xfrm>
        </p:spPr>
        <p:txBody>
          <a:bodyPr/>
          <a:lstStyle/>
          <a:p>
            <a:r>
              <a:rPr lang="pt-BR" i="1" dirty="0"/>
              <a:t>Conjuntos de indicadores estabelecidos</a:t>
            </a:r>
          </a:p>
        </p:txBody>
      </p:sp>
      <p:sp>
        <p:nvSpPr>
          <p:cNvPr id="3" name="Espaço Reservado para Conteúdo 2">
            <a:extLst>
              <a:ext uri="{FF2B5EF4-FFF2-40B4-BE49-F238E27FC236}">
                <a16:creationId xmlns:a16="http://schemas.microsoft.com/office/drawing/2014/main" id="{19623144-6DE9-49DD-B04D-0CC70B10D95B}"/>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A38112AB-227A-4AEA-BFD0-D644EB494524}"/>
              </a:ext>
            </a:extLst>
          </p:cNvPr>
          <p:cNvPicPr>
            <a:picLocks noChangeAspect="1"/>
          </p:cNvPicPr>
          <p:nvPr/>
        </p:nvPicPr>
        <p:blipFill rotWithShape="1">
          <a:blip r:embed="rId2"/>
          <a:srcRect r="2541" b="19140"/>
          <a:stretch/>
        </p:blipFill>
        <p:spPr>
          <a:xfrm>
            <a:off x="1110657" y="1077956"/>
            <a:ext cx="8897790" cy="5015242"/>
          </a:xfrm>
          <a:prstGeom prst="rect">
            <a:avLst/>
          </a:prstGeom>
        </p:spPr>
      </p:pic>
    </p:spTree>
    <p:extLst>
      <p:ext uri="{BB962C8B-B14F-4D97-AF65-F5344CB8AC3E}">
        <p14:creationId xmlns:p14="http://schemas.microsoft.com/office/powerpoint/2010/main" val="315017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29CD1-FAE9-C291-6409-556A18616AA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8179DF2-7B5C-F446-ED3E-077F13D78669}"/>
              </a:ext>
            </a:extLst>
          </p:cNvPr>
          <p:cNvSpPr>
            <a:spLocks noGrp="1"/>
          </p:cNvSpPr>
          <p:nvPr>
            <p:ph idx="1"/>
          </p:nvPr>
        </p:nvSpPr>
        <p:spPr/>
        <p:txBody>
          <a:bodyPr/>
          <a:lstStyle/>
          <a:p>
            <a:endParaRPr lang="pt-BR"/>
          </a:p>
        </p:txBody>
      </p:sp>
      <p:pic>
        <p:nvPicPr>
          <p:cNvPr id="1026" name="Picture 2">
            <a:extLst>
              <a:ext uri="{FF2B5EF4-FFF2-40B4-BE49-F238E27FC236}">
                <a16:creationId xmlns:a16="http://schemas.microsoft.com/office/drawing/2014/main" id="{28888A2A-1B50-C27B-7297-FAD76F8F77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6"/>
          <a:stretch/>
        </p:blipFill>
        <p:spPr bwMode="auto">
          <a:xfrm>
            <a:off x="1691972" y="22032"/>
            <a:ext cx="7735159" cy="588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465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27381-1CC1-40D5-A61D-660F4DDEC577}"/>
              </a:ext>
            </a:extLst>
          </p:cNvPr>
          <p:cNvSpPr>
            <a:spLocks noGrp="1"/>
          </p:cNvSpPr>
          <p:nvPr>
            <p:ph type="title"/>
          </p:nvPr>
        </p:nvSpPr>
        <p:spPr>
          <a:xfrm>
            <a:off x="291615" y="-275421"/>
            <a:ext cx="10535871" cy="1325562"/>
          </a:xfrm>
        </p:spPr>
        <p:txBody>
          <a:bodyPr/>
          <a:lstStyle/>
          <a:p>
            <a:r>
              <a:rPr lang="en-GB" dirty="0"/>
              <a:t>Design </a:t>
            </a:r>
            <a:r>
              <a:rPr lang="en-GB" dirty="0" err="1"/>
              <a:t>conceitual</a:t>
            </a:r>
            <a:r>
              <a:rPr lang="en-GB" dirty="0"/>
              <a:t> da </a:t>
            </a:r>
            <a:r>
              <a:rPr lang="en-GB" dirty="0" err="1"/>
              <a:t>análise</a:t>
            </a:r>
            <a:r>
              <a:rPr lang="en-GB" dirty="0"/>
              <a:t> de </a:t>
            </a:r>
            <a:r>
              <a:rPr lang="en-GB" dirty="0" err="1"/>
              <a:t>fluxos</a:t>
            </a:r>
            <a:r>
              <a:rPr lang="en-GB" dirty="0"/>
              <a:t> </a:t>
            </a:r>
            <a:r>
              <a:rPr lang="en-GB" dirty="0" err="1"/>
              <a:t>materiais</a:t>
            </a:r>
            <a:endParaRPr lang="pt-BR" dirty="0"/>
          </a:p>
        </p:txBody>
      </p:sp>
      <p:sp>
        <p:nvSpPr>
          <p:cNvPr id="3" name="Espaço Reservado para Conteúdo 2">
            <a:extLst>
              <a:ext uri="{FF2B5EF4-FFF2-40B4-BE49-F238E27FC236}">
                <a16:creationId xmlns:a16="http://schemas.microsoft.com/office/drawing/2014/main" id="{904765BA-5F0E-4E0A-BC81-FA5B3A550D01}"/>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67EF0ECF-0877-47D2-951A-24C916C570AB}"/>
              </a:ext>
            </a:extLst>
          </p:cNvPr>
          <p:cNvPicPr>
            <a:picLocks noChangeAspect="1"/>
          </p:cNvPicPr>
          <p:nvPr/>
        </p:nvPicPr>
        <p:blipFill rotWithShape="1">
          <a:blip r:embed="rId2"/>
          <a:srcRect b="12775"/>
          <a:stretch/>
        </p:blipFill>
        <p:spPr>
          <a:xfrm>
            <a:off x="94773" y="1050141"/>
            <a:ext cx="9659200" cy="4351337"/>
          </a:xfrm>
          <a:prstGeom prst="rect">
            <a:avLst/>
          </a:prstGeom>
        </p:spPr>
      </p:pic>
    </p:spTree>
    <p:extLst>
      <p:ext uri="{BB962C8B-B14F-4D97-AF65-F5344CB8AC3E}">
        <p14:creationId xmlns:p14="http://schemas.microsoft.com/office/powerpoint/2010/main" val="339083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836BB-EE3B-27E5-0E23-BEB6C8726A5D}"/>
              </a:ext>
            </a:extLst>
          </p:cNvPr>
          <p:cNvSpPr>
            <a:spLocks noGrp="1"/>
          </p:cNvSpPr>
          <p:nvPr>
            <p:ph type="title"/>
          </p:nvPr>
        </p:nvSpPr>
        <p:spPr/>
        <p:txBody>
          <a:bodyPr/>
          <a:lstStyle/>
          <a:p>
            <a:r>
              <a:rPr lang="pt-BR" dirty="0"/>
              <a:t>The </a:t>
            </a:r>
            <a:r>
              <a:rPr lang="pt-BR" dirty="0" err="1"/>
              <a:t>circularity</a:t>
            </a:r>
            <a:r>
              <a:rPr lang="pt-BR" dirty="0"/>
              <a:t> gap</a:t>
            </a:r>
          </a:p>
        </p:txBody>
      </p:sp>
      <p:sp>
        <p:nvSpPr>
          <p:cNvPr id="3" name="Espaço Reservado para Conteúdo 2">
            <a:extLst>
              <a:ext uri="{FF2B5EF4-FFF2-40B4-BE49-F238E27FC236}">
                <a16:creationId xmlns:a16="http://schemas.microsoft.com/office/drawing/2014/main" id="{27CFD9D6-8B73-BF24-847A-E6AC671FDF43}"/>
              </a:ext>
            </a:extLst>
          </p:cNvPr>
          <p:cNvSpPr>
            <a:spLocks noGrp="1"/>
          </p:cNvSpPr>
          <p:nvPr>
            <p:ph idx="1"/>
          </p:nvPr>
        </p:nvSpPr>
        <p:spPr/>
        <p:txBody>
          <a:bodyPr/>
          <a:lstStyle/>
          <a:p>
            <a:endParaRPr lang="pt-BR"/>
          </a:p>
        </p:txBody>
      </p:sp>
      <p:pic>
        <p:nvPicPr>
          <p:cNvPr id="5" name="Imagem 4">
            <a:extLst>
              <a:ext uri="{FF2B5EF4-FFF2-40B4-BE49-F238E27FC236}">
                <a16:creationId xmlns:a16="http://schemas.microsoft.com/office/drawing/2014/main" id="{A34964B2-D950-4847-34F2-A93B25414282}"/>
              </a:ext>
            </a:extLst>
          </p:cNvPr>
          <p:cNvPicPr>
            <a:picLocks noChangeAspect="1"/>
          </p:cNvPicPr>
          <p:nvPr/>
        </p:nvPicPr>
        <p:blipFill>
          <a:blip r:embed="rId2"/>
          <a:stretch>
            <a:fillRect/>
          </a:stretch>
        </p:blipFill>
        <p:spPr>
          <a:xfrm>
            <a:off x="0" y="0"/>
            <a:ext cx="10524884" cy="6858000"/>
          </a:xfrm>
          <a:prstGeom prst="rect">
            <a:avLst/>
          </a:prstGeom>
        </p:spPr>
      </p:pic>
    </p:spTree>
    <p:extLst>
      <p:ext uri="{BB962C8B-B14F-4D97-AF65-F5344CB8AC3E}">
        <p14:creationId xmlns:p14="http://schemas.microsoft.com/office/powerpoint/2010/main" val="789815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334EA-5117-4EEC-82C7-A1DE8CAC785E}"/>
              </a:ext>
            </a:extLst>
          </p:cNvPr>
          <p:cNvSpPr>
            <a:spLocks noGrp="1"/>
          </p:cNvSpPr>
          <p:nvPr>
            <p:ph type="title"/>
          </p:nvPr>
        </p:nvSpPr>
        <p:spPr>
          <a:xfrm>
            <a:off x="187287" y="-147773"/>
            <a:ext cx="8873250" cy="1356360"/>
          </a:xfrm>
        </p:spPr>
        <p:txBody>
          <a:bodyPr/>
          <a:lstStyle/>
          <a:p>
            <a:r>
              <a:rPr lang="pt-BR" dirty="0"/>
              <a:t>Indicadores de fluxos de materiais</a:t>
            </a:r>
          </a:p>
        </p:txBody>
      </p:sp>
      <p:sp>
        <p:nvSpPr>
          <p:cNvPr id="3" name="Espaço Reservado para Conteúdo 2">
            <a:extLst>
              <a:ext uri="{FF2B5EF4-FFF2-40B4-BE49-F238E27FC236}">
                <a16:creationId xmlns:a16="http://schemas.microsoft.com/office/drawing/2014/main" id="{7A32E4A5-F2FD-45FE-AAFD-AB81D1B7403D}"/>
              </a:ext>
            </a:extLst>
          </p:cNvPr>
          <p:cNvSpPr>
            <a:spLocks noGrp="1"/>
          </p:cNvSpPr>
          <p:nvPr>
            <p:ph idx="1"/>
          </p:nvPr>
        </p:nvSpPr>
        <p:spPr>
          <a:xfrm>
            <a:off x="806831" y="1472992"/>
            <a:ext cx="9593091" cy="5040560"/>
          </a:xfrm>
        </p:spPr>
        <p:txBody>
          <a:bodyPr>
            <a:normAutofit/>
          </a:bodyPr>
          <a:lstStyle/>
          <a:p>
            <a:pPr marL="34290" indent="0">
              <a:buNone/>
            </a:pPr>
            <a:r>
              <a:rPr lang="en-GB" dirty="0" err="1"/>
              <a:t>Eficiencia</a:t>
            </a:r>
            <a:r>
              <a:rPr lang="en-GB" dirty="0"/>
              <a:t> de </a:t>
            </a:r>
            <a:r>
              <a:rPr lang="en-GB" dirty="0" err="1"/>
              <a:t>recursus</a:t>
            </a:r>
            <a:r>
              <a:rPr lang="en-GB" dirty="0"/>
              <a:t> e </a:t>
            </a:r>
            <a:r>
              <a:rPr lang="en-GB" dirty="0" err="1"/>
              <a:t>redução</a:t>
            </a:r>
            <a:r>
              <a:rPr lang="en-GB" dirty="0"/>
              <a:t> de </a:t>
            </a:r>
            <a:r>
              <a:rPr lang="en-GB" dirty="0" err="1"/>
              <a:t>resíduos</a:t>
            </a:r>
            <a:r>
              <a:rPr lang="en-GB" dirty="0"/>
              <a:t> </a:t>
            </a:r>
            <a:r>
              <a:rPr lang="en-GB" dirty="0" err="1"/>
              <a:t>são</a:t>
            </a:r>
            <a:r>
              <a:rPr lang="en-GB" dirty="0"/>
              <a:t> </a:t>
            </a:r>
            <a:r>
              <a:rPr lang="en-GB" dirty="0" err="1"/>
              <a:t>fatores</a:t>
            </a:r>
            <a:r>
              <a:rPr lang="en-GB" dirty="0"/>
              <a:t> </a:t>
            </a:r>
            <a:r>
              <a:rPr lang="en-GB" dirty="0" err="1"/>
              <a:t>essenciais</a:t>
            </a:r>
            <a:r>
              <a:rPr lang="en-GB" dirty="0"/>
              <a:t> da </a:t>
            </a:r>
            <a:r>
              <a:rPr lang="en-GB" dirty="0" err="1"/>
              <a:t>economia</a:t>
            </a:r>
            <a:r>
              <a:rPr lang="en-GB" dirty="0"/>
              <a:t> circular &gt; </a:t>
            </a:r>
            <a:r>
              <a:rPr lang="en-GB" dirty="0" err="1"/>
              <a:t>indicadores</a:t>
            </a:r>
            <a:r>
              <a:rPr lang="en-GB" dirty="0"/>
              <a:t> de </a:t>
            </a:r>
            <a:r>
              <a:rPr lang="en-GB" dirty="0" err="1"/>
              <a:t>fluxos</a:t>
            </a:r>
            <a:r>
              <a:rPr lang="en-GB" dirty="0"/>
              <a:t> </a:t>
            </a:r>
            <a:r>
              <a:rPr lang="en-GB" dirty="0" err="1"/>
              <a:t>materiais</a:t>
            </a:r>
            <a:r>
              <a:rPr lang="en-GB" dirty="0"/>
              <a:t> </a:t>
            </a:r>
            <a:r>
              <a:rPr lang="en-GB" dirty="0" err="1"/>
              <a:t>são</a:t>
            </a:r>
            <a:r>
              <a:rPr lang="en-GB" dirty="0"/>
              <a:t> </a:t>
            </a:r>
            <a:r>
              <a:rPr lang="en-GB" dirty="0" err="1"/>
              <a:t>particularmente</a:t>
            </a:r>
            <a:r>
              <a:rPr lang="en-GB" dirty="0"/>
              <a:t> </a:t>
            </a:r>
            <a:r>
              <a:rPr lang="en-GB" dirty="0" err="1"/>
              <a:t>importantes</a:t>
            </a:r>
            <a:endParaRPr lang="en-GB" dirty="0"/>
          </a:p>
          <a:p>
            <a:pPr marL="34290" indent="0">
              <a:buNone/>
            </a:pPr>
            <a:r>
              <a:rPr lang="en-GB" b="1" dirty="0" err="1"/>
              <a:t>Limitações</a:t>
            </a:r>
            <a:r>
              <a:rPr lang="en-GB" b="1" dirty="0"/>
              <a:t> e </a:t>
            </a:r>
            <a:r>
              <a:rPr lang="en-GB" b="1" dirty="0" err="1"/>
              <a:t>dificuldades</a:t>
            </a:r>
            <a:r>
              <a:rPr lang="en-GB" b="1" dirty="0"/>
              <a:t>:</a:t>
            </a:r>
          </a:p>
          <a:p>
            <a:pPr lvl="1"/>
            <a:r>
              <a:rPr lang="en-GB" dirty="0"/>
              <a:t>1 </a:t>
            </a:r>
            <a:r>
              <a:rPr lang="en-GB" dirty="0" err="1"/>
              <a:t>tonelada</a:t>
            </a:r>
            <a:r>
              <a:rPr lang="en-GB" dirty="0"/>
              <a:t> de </a:t>
            </a:r>
            <a:r>
              <a:rPr lang="en-GB" dirty="0" err="1"/>
              <a:t>rocha</a:t>
            </a:r>
            <a:r>
              <a:rPr lang="en-GB" dirty="0"/>
              <a:t> de </a:t>
            </a:r>
            <a:r>
              <a:rPr lang="en-GB" dirty="0" err="1"/>
              <a:t>atividades</a:t>
            </a:r>
            <a:r>
              <a:rPr lang="en-GB" dirty="0"/>
              <a:t> de </a:t>
            </a:r>
            <a:r>
              <a:rPr lang="en-GB" dirty="0" err="1"/>
              <a:t>mineração</a:t>
            </a:r>
            <a:r>
              <a:rPr lang="en-GB" dirty="0"/>
              <a:t> ≠ 1 </a:t>
            </a:r>
            <a:r>
              <a:rPr lang="en-GB" dirty="0" err="1"/>
              <a:t>tonelada</a:t>
            </a:r>
            <a:r>
              <a:rPr lang="en-GB" dirty="0"/>
              <a:t> de </a:t>
            </a:r>
            <a:r>
              <a:rPr lang="en-GB" dirty="0" err="1"/>
              <a:t>cádmio</a:t>
            </a:r>
            <a:endParaRPr lang="en-GB" dirty="0"/>
          </a:p>
          <a:p>
            <a:pPr lvl="1"/>
            <a:r>
              <a:rPr lang="en-GB" dirty="0"/>
              <a:t>1 de </a:t>
            </a:r>
            <a:r>
              <a:rPr lang="en-GB" dirty="0" err="1"/>
              <a:t>resíduos</a:t>
            </a:r>
            <a:r>
              <a:rPr lang="en-GB" dirty="0"/>
              <a:t> </a:t>
            </a:r>
            <a:r>
              <a:rPr lang="en-GB" dirty="0" err="1"/>
              <a:t>biodegradáveis</a:t>
            </a:r>
            <a:r>
              <a:rPr lang="en-GB" dirty="0"/>
              <a:t> ≠ 1 </a:t>
            </a:r>
            <a:r>
              <a:rPr lang="en-GB" dirty="0" err="1"/>
              <a:t>tonelada</a:t>
            </a:r>
            <a:r>
              <a:rPr lang="en-GB" dirty="0"/>
              <a:t> de </a:t>
            </a:r>
            <a:r>
              <a:rPr lang="en-GB" dirty="0" err="1"/>
              <a:t>resíduos</a:t>
            </a:r>
            <a:r>
              <a:rPr lang="en-GB" dirty="0"/>
              <a:t> </a:t>
            </a:r>
            <a:r>
              <a:rPr lang="en-GB" dirty="0" err="1"/>
              <a:t>eletro</a:t>
            </a:r>
            <a:r>
              <a:rPr lang="en-GB" dirty="0"/>
              <a:t>-</a:t>
            </a:r>
            <a:r>
              <a:rPr lang="pt-BR" dirty="0"/>
              <a:t>eletrônicos</a:t>
            </a:r>
            <a:r>
              <a:rPr lang="en-GB" dirty="0"/>
              <a:t>. </a:t>
            </a:r>
          </a:p>
          <a:p>
            <a:endParaRPr lang="en-GB" dirty="0"/>
          </a:p>
          <a:p>
            <a:r>
              <a:rPr lang="en-GB" dirty="0" err="1"/>
              <a:t>Fluxos</a:t>
            </a:r>
            <a:r>
              <a:rPr lang="en-GB" dirty="0"/>
              <a:t> </a:t>
            </a:r>
            <a:r>
              <a:rPr lang="en-GB" dirty="0" err="1"/>
              <a:t>podem</a:t>
            </a:r>
            <a:r>
              <a:rPr lang="en-GB" dirty="0"/>
              <a:t> ser </a:t>
            </a:r>
            <a:r>
              <a:rPr lang="en-GB" dirty="0" err="1"/>
              <a:t>separados</a:t>
            </a:r>
            <a:r>
              <a:rPr lang="en-GB" dirty="0"/>
              <a:t> </a:t>
            </a:r>
            <a:r>
              <a:rPr lang="en-GB" dirty="0" err="1"/>
              <a:t>em</a:t>
            </a:r>
            <a:r>
              <a:rPr lang="en-GB" dirty="0"/>
              <a:t> </a:t>
            </a:r>
          </a:p>
          <a:p>
            <a:pPr lvl="1"/>
            <a:r>
              <a:rPr lang="en-GB" dirty="0" err="1"/>
              <a:t>Substâncias</a:t>
            </a:r>
            <a:r>
              <a:rPr lang="en-GB" dirty="0"/>
              <a:t> </a:t>
            </a:r>
            <a:r>
              <a:rPr lang="en-GB" dirty="0" err="1"/>
              <a:t>individuais</a:t>
            </a:r>
            <a:r>
              <a:rPr lang="en-GB" dirty="0"/>
              <a:t> (e.g. </a:t>
            </a:r>
            <a:r>
              <a:rPr lang="en-GB" dirty="0" err="1"/>
              <a:t>chumbo</a:t>
            </a:r>
            <a:r>
              <a:rPr lang="en-GB" dirty="0"/>
              <a:t>, </a:t>
            </a:r>
            <a:r>
              <a:rPr lang="en-GB" dirty="0" err="1"/>
              <a:t>cadmio</a:t>
            </a:r>
            <a:r>
              <a:rPr lang="en-GB" dirty="0"/>
              <a:t>), </a:t>
            </a:r>
          </a:p>
          <a:p>
            <a:pPr lvl="1"/>
            <a:r>
              <a:rPr lang="en-GB" dirty="0" err="1"/>
              <a:t>materiais</a:t>
            </a:r>
            <a:r>
              <a:rPr lang="en-GB" dirty="0"/>
              <a:t> (</a:t>
            </a:r>
            <a:r>
              <a:rPr lang="en-GB" dirty="0" err="1"/>
              <a:t>p.e.</a:t>
            </a:r>
            <a:r>
              <a:rPr lang="en-GB" dirty="0"/>
              <a:t> </a:t>
            </a:r>
            <a:r>
              <a:rPr lang="en-GB" dirty="0" err="1"/>
              <a:t>papel</a:t>
            </a:r>
            <a:r>
              <a:rPr lang="en-GB" dirty="0"/>
              <a:t>) </a:t>
            </a:r>
          </a:p>
          <a:p>
            <a:pPr lvl="1"/>
            <a:r>
              <a:rPr lang="en-GB" dirty="0" err="1"/>
              <a:t>Produtos</a:t>
            </a:r>
            <a:r>
              <a:rPr lang="en-GB" dirty="0"/>
              <a:t> (</a:t>
            </a:r>
            <a:r>
              <a:rPr lang="en-GB" dirty="0" err="1"/>
              <a:t>p.e.</a:t>
            </a:r>
            <a:r>
              <a:rPr lang="en-GB" dirty="0"/>
              <a:t> </a:t>
            </a:r>
            <a:r>
              <a:rPr lang="en-GB" dirty="0" err="1"/>
              <a:t>carros</a:t>
            </a:r>
            <a:r>
              <a:rPr lang="en-GB" dirty="0"/>
              <a:t>, </a:t>
            </a:r>
            <a:r>
              <a:rPr lang="en-GB" dirty="0" err="1"/>
              <a:t>computadores</a:t>
            </a:r>
            <a:r>
              <a:rPr lang="en-GB" dirty="0"/>
              <a:t>) </a:t>
            </a:r>
          </a:p>
          <a:p>
            <a:pPr marL="0" indent="0">
              <a:buNone/>
            </a:pPr>
            <a:r>
              <a:rPr lang="en-GB" dirty="0"/>
              <a:t>	</a:t>
            </a:r>
            <a:endParaRPr lang="pt-BR" dirty="0"/>
          </a:p>
        </p:txBody>
      </p:sp>
    </p:spTree>
    <p:extLst>
      <p:ext uri="{BB962C8B-B14F-4D97-AF65-F5344CB8AC3E}">
        <p14:creationId xmlns:p14="http://schemas.microsoft.com/office/powerpoint/2010/main" val="22348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74FBF-54C6-41B3-A217-BE155852C314}"/>
              </a:ext>
            </a:extLst>
          </p:cNvPr>
          <p:cNvSpPr>
            <a:spLocks noGrp="1"/>
          </p:cNvSpPr>
          <p:nvPr>
            <p:ph type="title"/>
          </p:nvPr>
        </p:nvSpPr>
        <p:spPr>
          <a:xfrm>
            <a:off x="802640" y="404664"/>
            <a:ext cx="8749744" cy="1356360"/>
          </a:xfrm>
        </p:spPr>
        <p:txBody>
          <a:bodyPr>
            <a:normAutofit/>
          </a:bodyPr>
          <a:lstStyle/>
          <a:p>
            <a:r>
              <a:rPr lang="en-GB" dirty="0" err="1"/>
              <a:t>Medidas</a:t>
            </a:r>
            <a:r>
              <a:rPr lang="en-GB" dirty="0"/>
              <a:t> </a:t>
            </a:r>
            <a:r>
              <a:rPr lang="en-GB" dirty="0" err="1"/>
              <a:t>não</a:t>
            </a:r>
            <a:r>
              <a:rPr lang="en-GB" dirty="0"/>
              <a:t> </a:t>
            </a:r>
            <a:r>
              <a:rPr lang="en-GB" dirty="0" err="1"/>
              <a:t>materiais</a:t>
            </a:r>
            <a:r>
              <a:rPr lang="en-GB" dirty="0"/>
              <a:t> </a:t>
            </a:r>
            <a:r>
              <a:rPr lang="en-GB" dirty="0" err="1"/>
              <a:t>relevantes</a:t>
            </a:r>
            <a:r>
              <a:rPr lang="en-GB" dirty="0"/>
              <a:t> para a </a:t>
            </a:r>
            <a:r>
              <a:rPr lang="en-GB" dirty="0" err="1"/>
              <a:t>economia</a:t>
            </a:r>
            <a:r>
              <a:rPr lang="en-GB" dirty="0"/>
              <a:t> circular</a:t>
            </a:r>
            <a:endParaRPr lang="pt-BR" dirty="0"/>
          </a:p>
        </p:txBody>
      </p:sp>
      <p:sp>
        <p:nvSpPr>
          <p:cNvPr id="3" name="Espaço Reservado para Conteúdo 2">
            <a:extLst>
              <a:ext uri="{FF2B5EF4-FFF2-40B4-BE49-F238E27FC236}">
                <a16:creationId xmlns:a16="http://schemas.microsoft.com/office/drawing/2014/main" id="{021AA3E3-0C8D-4DBF-8600-3B9325F46B26}"/>
              </a:ext>
            </a:extLst>
          </p:cNvPr>
          <p:cNvSpPr>
            <a:spLocks noGrp="1"/>
          </p:cNvSpPr>
          <p:nvPr>
            <p:ph idx="1"/>
          </p:nvPr>
        </p:nvSpPr>
        <p:spPr>
          <a:xfrm>
            <a:off x="1098352" y="1908449"/>
            <a:ext cx="7488832" cy="3880773"/>
          </a:xfrm>
        </p:spPr>
        <p:txBody>
          <a:bodyPr>
            <a:normAutofit/>
          </a:bodyPr>
          <a:lstStyle/>
          <a:p>
            <a:endParaRPr lang="en-GB" sz="3200" dirty="0"/>
          </a:p>
          <a:p>
            <a:pPr lvl="1"/>
            <a:r>
              <a:rPr lang="en-GB" sz="2800" dirty="0" err="1"/>
              <a:t>Consumo</a:t>
            </a:r>
            <a:r>
              <a:rPr lang="en-GB" sz="2800" dirty="0"/>
              <a:t> </a:t>
            </a:r>
            <a:r>
              <a:rPr lang="en-GB" sz="2800" dirty="0" err="1"/>
              <a:t>sustentável</a:t>
            </a:r>
            <a:endParaRPr lang="en-GB" sz="2800" dirty="0"/>
          </a:p>
          <a:p>
            <a:pPr lvl="1"/>
            <a:r>
              <a:rPr lang="en-GB" sz="2800" dirty="0"/>
              <a:t>Grau de </a:t>
            </a:r>
            <a:r>
              <a:rPr lang="en-GB" sz="2800" dirty="0" err="1"/>
              <a:t>introdução</a:t>
            </a:r>
            <a:r>
              <a:rPr lang="en-GB" sz="2800" dirty="0"/>
              <a:t> de </a:t>
            </a:r>
            <a:r>
              <a:rPr lang="en-GB" sz="2800" dirty="0" err="1"/>
              <a:t>negocios</a:t>
            </a:r>
            <a:r>
              <a:rPr lang="en-GB" sz="2800" dirty="0"/>
              <a:t> </a:t>
            </a:r>
            <a:r>
              <a:rPr lang="en-GB" sz="2800" dirty="0" err="1"/>
              <a:t>baseados</a:t>
            </a:r>
            <a:r>
              <a:rPr lang="en-GB" sz="2800" dirty="0"/>
              <a:t> </a:t>
            </a:r>
            <a:r>
              <a:rPr lang="en-GB" sz="2800" dirty="0" err="1"/>
              <a:t>em</a:t>
            </a:r>
            <a:r>
              <a:rPr lang="en-GB" sz="2800" dirty="0"/>
              <a:t> </a:t>
            </a:r>
            <a:r>
              <a:rPr lang="en-GB" sz="2800" dirty="0" err="1"/>
              <a:t>compartilhamento</a:t>
            </a:r>
            <a:r>
              <a:rPr lang="en-GB" sz="2800" dirty="0"/>
              <a:t>, </a:t>
            </a:r>
            <a:r>
              <a:rPr lang="en-GB" sz="2800" dirty="0" err="1"/>
              <a:t>reuso</a:t>
            </a:r>
            <a:r>
              <a:rPr lang="en-GB" sz="2800" dirty="0"/>
              <a:t> e </a:t>
            </a:r>
            <a:r>
              <a:rPr lang="en-GB" sz="2800" dirty="0" err="1"/>
              <a:t>reparo</a:t>
            </a:r>
            <a:endParaRPr lang="en-GB" sz="2800" dirty="0"/>
          </a:p>
          <a:p>
            <a:pPr lvl="1"/>
            <a:r>
              <a:rPr lang="en-GB" sz="2800" dirty="0" err="1"/>
              <a:t>Mudancas</a:t>
            </a:r>
            <a:r>
              <a:rPr lang="en-GB" sz="2800" dirty="0"/>
              <a:t> </a:t>
            </a:r>
            <a:r>
              <a:rPr lang="en-GB" sz="2800" dirty="0" err="1"/>
              <a:t>em</a:t>
            </a:r>
            <a:r>
              <a:rPr lang="en-GB" sz="2800" dirty="0"/>
              <a:t> </a:t>
            </a:r>
            <a:r>
              <a:rPr lang="en-GB" sz="2800" dirty="0" err="1"/>
              <a:t>modelos</a:t>
            </a:r>
            <a:r>
              <a:rPr lang="en-GB" sz="2800" dirty="0"/>
              <a:t> de </a:t>
            </a:r>
            <a:r>
              <a:rPr lang="en-GB" sz="2800" dirty="0" err="1"/>
              <a:t>negócio</a:t>
            </a:r>
            <a:r>
              <a:rPr lang="en-GB" sz="2800" dirty="0"/>
              <a:t> (</a:t>
            </a:r>
            <a:r>
              <a:rPr lang="en-GB" sz="2800" dirty="0" err="1"/>
              <a:t>p.e.</a:t>
            </a:r>
            <a:r>
              <a:rPr lang="en-GB" sz="2800" dirty="0"/>
              <a:t> </a:t>
            </a:r>
            <a:r>
              <a:rPr lang="en-GB" sz="2800" dirty="0" err="1"/>
              <a:t>produtos</a:t>
            </a:r>
            <a:r>
              <a:rPr lang="en-GB" sz="2800" dirty="0"/>
              <a:t> </a:t>
            </a:r>
            <a:r>
              <a:rPr lang="en-GB" sz="2800" dirty="0" err="1"/>
              <a:t>mais</a:t>
            </a:r>
            <a:r>
              <a:rPr lang="en-GB" sz="2800" dirty="0"/>
              <a:t> </a:t>
            </a:r>
            <a:r>
              <a:rPr lang="en-GB" sz="2800" dirty="0" err="1"/>
              <a:t>duráveis</a:t>
            </a:r>
            <a:r>
              <a:rPr lang="en-GB" sz="2800" dirty="0"/>
              <a:t>, </a:t>
            </a:r>
            <a:r>
              <a:rPr lang="pt-BR" sz="2800" dirty="0"/>
              <a:t>remanufatura, etc.).</a:t>
            </a:r>
          </a:p>
        </p:txBody>
      </p:sp>
    </p:spTree>
    <p:extLst>
      <p:ext uri="{BB962C8B-B14F-4D97-AF65-F5344CB8AC3E}">
        <p14:creationId xmlns:p14="http://schemas.microsoft.com/office/powerpoint/2010/main" val="389638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C6572-2B4F-4A29-8379-659F592867D6}"/>
              </a:ext>
            </a:extLst>
          </p:cNvPr>
          <p:cNvSpPr>
            <a:spLocks noGrp="1"/>
          </p:cNvSpPr>
          <p:nvPr>
            <p:ph type="title"/>
          </p:nvPr>
        </p:nvSpPr>
        <p:spPr>
          <a:xfrm>
            <a:off x="844993" y="-108041"/>
            <a:ext cx="7406640" cy="1356360"/>
          </a:xfrm>
        </p:spPr>
        <p:txBody>
          <a:bodyPr/>
          <a:lstStyle/>
          <a:p>
            <a:r>
              <a:rPr lang="pt-BR" dirty="0"/>
              <a:t>Caso Japão</a:t>
            </a:r>
          </a:p>
        </p:txBody>
      </p:sp>
      <p:sp>
        <p:nvSpPr>
          <p:cNvPr id="3" name="Espaço Reservado para Conteúdo 2">
            <a:extLst>
              <a:ext uri="{FF2B5EF4-FFF2-40B4-BE49-F238E27FC236}">
                <a16:creationId xmlns:a16="http://schemas.microsoft.com/office/drawing/2014/main" id="{891D73DC-3B94-4AE2-BD69-979C9FA1DE2E}"/>
              </a:ext>
            </a:extLst>
          </p:cNvPr>
          <p:cNvSpPr>
            <a:spLocks noGrp="1"/>
          </p:cNvSpPr>
          <p:nvPr>
            <p:ph idx="1"/>
          </p:nvPr>
        </p:nvSpPr>
        <p:spPr>
          <a:xfrm>
            <a:off x="1903918" y="1373913"/>
            <a:ext cx="8083361" cy="3880773"/>
          </a:xfrm>
        </p:spPr>
        <p:txBody>
          <a:bodyPr>
            <a:normAutofit fontScale="92500" lnSpcReduction="10000"/>
          </a:bodyPr>
          <a:lstStyle/>
          <a:p>
            <a:pPr marL="0" indent="0">
              <a:buNone/>
            </a:pPr>
            <a:r>
              <a:rPr lang="en-US" sz="2400" dirty="0" err="1"/>
              <a:t>Três</a:t>
            </a:r>
            <a:r>
              <a:rPr lang="en-US" sz="2400" dirty="0"/>
              <a:t> </a:t>
            </a:r>
            <a:r>
              <a:rPr lang="en-US" sz="2400" dirty="0" err="1"/>
              <a:t>indicadores</a:t>
            </a:r>
            <a:r>
              <a:rPr lang="en-US" sz="2400" dirty="0"/>
              <a:t> </a:t>
            </a:r>
            <a:r>
              <a:rPr lang="en-US" sz="2400" dirty="0" err="1"/>
              <a:t>chave</a:t>
            </a:r>
            <a:r>
              <a:rPr lang="en-US" sz="2400" dirty="0"/>
              <a:t>: </a:t>
            </a:r>
          </a:p>
          <a:p>
            <a:r>
              <a:rPr lang="en-US" sz="2400" i="1" dirty="0"/>
              <a:t>resource productivity </a:t>
            </a:r>
            <a:r>
              <a:rPr lang="en-US" sz="2400" dirty="0"/>
              <a:t>(</a:t>
            </a:r>
            <a:r>
              <a:rPr lang="pt-BR" sz="2400" dirty="0"/>
              <a:t>460,000 </a:t>
            </a:r>
            <a:r>
              <a:rPr lang="pt-BR" sz="2400" dirty="0" err="1"/>
              <a:t>yen</a:t>
            </a:r>
            <a:r>
              <a:rPr lang="pt-BR" sz="2400" dirty="0"/>
              <a:t> GDP/t)</a:t>
            </a:r>
            <a:endParaRPr lang="en-US" sz="2400" dirty="0"/>
          </a:p>
          <a:p>
            <a:r>
              <a:rPr lang="en-US" sz="2400" dirty="0"/>
              <a:t>Taxa de </a:t>
            </a:r>
            <a:r>
              <a:rPr lang="en-US" sz="2400" dirty="0" err="1"/>
              <a:t>reciclagem</a:t>
            </a:r>
            <a:r>
              <a:rPr lang="en-US" sz="2400" dirty="0"/>
              <a:t> de </a:t>
            </a:r>
            <a:r>
              <a:rPr lang="en-US" sz="2400" dirty="0" err="1"/>
              <a:t>materiais</a:t>
            </a:r>
            <a:r>
              <a:rPr lang="en-US" sz="2400" dirty="0"/>
              <a:t> (17%)</a:t>
            </a:r>
          </a:p>
          <a:p>
            <a:r>
              <a:rPr lang="en-US" sz="2400" dirty="0"/>
              <a:t>Peso de </a:t>
            </a:r>
            <a:r>
              <a:rPr lang="en-US" sz="2400" dirty="0" err="1"/>
              <a:t>resíduo</a:t>
            </a:r>
            <a:r>
              <a:rPr lang="en-US" sz="2400" dirty="0"/>
              <a:t> para </a:t>
            </a:r>
            <a:r>
              <a:rPr lang="en-US" sz="2400" dirty="0" err="1"/>
              <a:t>deposição</a:t>
            </a:r>
            <a:r>
              <a:rPr lang="en-US" sz="2400" dirty="0"/>
              <a:t> final (17 Mt)</a:t>
            </a:r>
          </a:p>
          <a:p>
            <a:endParaRPr lang="en-US" sz="2400" dirty="0"/>
          </a:p>
          <a:p>
            <a:pPr marL="0" indent="0">
              <a:buNone/>
            </a:pPr>
            <a:r>
              <a:rPr lang="en-US" sz="2400" dirty="0" err="1"/>
              <a:t>Indicadores</a:t>
            </a:r>
            <a:r>
              <a:rPr lang="en-US" sz="2400" dirty="0"/>
              <a:t> de </a:t>
            </a:r>
            <a:r>
              <a:rPr lang="en-US" sz="2400" dirty="0" err="1"/>
              <a:t>esforço</a:t>
            </a:r>
            <a:r>
              <a:rPr lang="en-US" sz="2400" dirty="0"/>
              <a:t> social:</a:t>
            </a:r>
          </a:p>
          <a:p>
            <a:r>
              <a:rPr lang="en-US" sz="2400" dirty="0" err="1"/>
              <a:t>Tamanho</a:t>
            </a:r>
            <a:r>
              <a:rPr lang="en-US" sz="2400" dirty="0"/>
              <a:t> do mercado para </a:t>
            </a:r>
            <a:r>
              <a:rPr lang="en-US" sz="2400" dirty="0" err="1"/>
              <a:t>arrendamento</a:t>
            </a:r>
            <a:r>
              <a:rPr lang="en-US" sz="2400" dirty="0"/>
              <a:t> e </a:t>
            </a:r>
            <a:r>
              <a:rPr lang="en-US" sz="2400" dirty="0" err="1"/>
              <a:t>aluguel</a:t>
            </a:r>
            <a:r>
              <a:rPr lang="en-US" sz="2400" dirty="0"/>
              <a:t>, </a:t>
            </a:r>
          </a:p>
          <a:p>
            <a:r>
              <a:rPr lang="en-US" sz="2400" dirty="0" err="1"/>
              <a:t>Levantamento</a:t>
            </a:r>
            <a:r>
              <a:rPr lang="en-US" sz="2400" dirty="0"/>
              <a:t> de </a:t>
            </a:r>
            <a:r>
              <a:rPr lang="en-US" sz="2400" dirty="0" err="1"/>
              <a:t>consciência</a:t>
            </a:r>
            <a:r>
              <a:rPr lang="en-US" sz="2400" dirty="0"/>
              <a:t> e </a:t>
            </a:r>
            <a:r>
              <a:rPr lang="en-US" sz="2400" dirty="0" err="1"/>
              <a:t>ações</a:t>
            </a:r>
            <a:r>
              <a:rPr lang="en-US" sz="2400" dirty="0"/>
              <a:t> dos </a:t>
            </a:r>
            <a:r>
              <a:rPr lang="en-US" sz="2400" dirty="0" err="1"/>
              <a:t>consumidores</a:t>
            </a:r>
            <a:endParaRPr lang="en-US" sz="2400" dirty="0"/>
          </a:p>
          <a:p>
            <a:endParaRPr lang="en-US" sz="2400" dirty="0"/>
          </a:p>
        </p:txBody>
      </p:sp>
    </p:spTree>
    <p:extLst>
      <p:ext uri="{BB962C8B-B14F-4D97-AF65-F5344CB8AC3E}">
        <p14:creationId xmlns:p14="http://schemas.microsoft.com/office/powerpoint/2010/main" val="2211918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2E75F-4718-4326-81D8-E5606F5C338E}"/>
              </a:ext>
            </a:extLst>
          </p:cNvPr>
          <p:cNvSpPr>
            <a:spLocks noGrp="1"/>
          </p:cNvSpPr>
          <p:nvPr>
            <p:ph type="title"/>
          </p:nvPr>
        </p:nvSpPr>
        <p:spPr>
          <a:xfrm>
            <a:off x="692912" y="2103438"/>
            <a:ext cx="9692640" cy="1325562"/>
          </a:xfrm>
        </p:spPr>
        <p:txBody>
          <a:bodyPr/>
          <a:lstStyle/>
          <a:p>
            <a:r>
              <a:rPr lang="pt-BR" dirty="0"/>
              <a:t>Indicadores de circularidade para o nível </a:t>
            </a:r>
            <a:r>
              <a:rPr lang="pt-BR" dirty="0" err="1"/>
              <a:t>meso</a:t>
            </a:r>
            <a:r>
              <a:rPr lang="pt-BR" dirty="0"/>
              <a:t> e micro</a:t>
            </a:r>
            <a:endParaRPr lang="en-US" dirty="0"/>
          </a:p>
        </p:txBody>
      </p:sp>
    </p:spTree>
    <p:extLst>
      <p:ext uri="{BB962C8B-B14F-4D97-AF65-F5344CB8AC3E}">
        <p14:creationId xmlns:p14="http://schemas.microsoft.com/office/powerpoint/2010/main" val="2079422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9531E-7DDA-4C8C-969A-046C0E844AC9}"/>
              </a:ext>
            </a:extLst>
          </p:cNvPr>
          <p:cNvSpPr>
            <a:spLocks noGrp="1"/>
          </p:cNvSpPr>
          <p:nvPr>
            <p:ph type="title"/>
          </p:nvPr>
        </p:nvSpPr>
        <p:spPr>
          <a:xfrm>
            <a:off x="600860" y="503238"/>
            <a:ext cx="9692640" cy="1325562"/>
          </a:xfrm>
        </p:spPr>
        <p:txBody>
          <a:bodyPr/>
          <a:lstStyle/>
          <a:p>
            <a:r>
              <a:rPr lang="pt-BR" dirty="0"/>
              <a:t>Qualidades desejadas para métricas de circularidade</a:t>
            </a:r>
            <a:endParaRPr lang="en-US" dirty="0"/>
          </a:p>
        </p:txBody>
      </p:sp>
      <p:sp>
        <p:nvSpPr>
          <p:cNvPr id="3" name="Espaço Reservado para Conteúdo 2">
            <a:extLst>
              <a:ext uri="{FF2B5EF4-FFF2-40B4-BE49-F238E27FC236}">
                <a16:creationId xmlns:a16="http://schemas.microsoft.com/office/drawing/2014/main" id="{4D5E632A-2C7F-455F-9888-E60B31033663}"/>
              </a:ext>
            </a:extLst>
          </p:cNvPr>
          <p:cNvSpPr>
            <a:spLocks noGrp="1"/>
          </p:cNvSpPr>
          <p:nvPr>
            <p:ph idx="1"/>
          </p:nvPr>
        </p:nvSpPr>
        <p:spPr>
          <a:xfrm>
            <a:off x="1063569" y="2302526"/>
            <a:ext cx="8595360" cy="4351337"/>
          </a:xfrm>
        </p:spPr>
        <p:txBody>
          <a:bodyPr>
            <a:normAutofit/>
          </a:bodyPr>
          <a:lstStyle/>
          <a:p>
            <a:r>
              <a:rPr lang="en-US" dirty="0" err="1"/>
              <a:t>Robusto</a:t>
            </a:r>
            <a:r>
              <a:rPr lang="en-US" dirty="0"/>
              <a:t> </a:t>
            </a:r>
            <a:r>
              <a:rPr lang="en-US" dirty="0" err="1"/>
              <a:t>em</a:t>
            </a:r>
            <a:r>
              <a:rPr lang="en-US" dirty="0"/>
              <a:t> </a:t>
            </a:r>
            <a:r>
              <a:rPr lang="en-US" dirty="0" err="1"/>
              <a:t>relação</a:t>
            </a:r>
            <a:r>
              <a:rPr lang="en-US" dirty="0"/>
              <a:t> a </a:t>
            </a:r>
            <a:r>
              <a:rPr lang="en-US" dirty="0" err="1"/>
              <a:t>comportamento</a:t>
            </a:r>
            <a:r>
              <a:rPr lang="en-US" dirty="0"/>
              <a:t> </a:t>
            </a:r>
            <a:r>
              <a:rPr lang="en-US" dirty="0" err="1"/>
              <a:t>oportunista</a:t>
            </a:r>
            <a:endParaRPr lang="en-US" dirty="0"/>
          </a:p>
          <a:p>
            <a:r>
              <a:rPr lang="en-US" dirty="0" err="1"/>
              <a:t>Transparente</a:t>
            </a:r>
            <a:r>
              <a:rPr lang="en-US" dirty="0"/>
              <a:t> e </a:t>
            </a:r>
            <a:r>
              <a:rPr lang="en-US" dirty="0" err="1"/>
              <a:t>válido</a:t>
            </a:r>
            <a:r>
              <a:rPr lang="en-US" dirty="0"/>
              <a:t> (trade-off, </a:t>
            </a:r>
            <a:r>
              <a:rPr lang="en-US" dirty="0" err="1"/>
              <a:t>devido</a:t>
            </a:r>
            <a:r>
              <a:rPr lang="en-US" dirty="0"/>
              <a:t> à </a:t>
            </a:r>
            <a:r>
              <a:rPr lang="en-US" dirty="0" err="1"/>
              <a:t>necessidade</a:t>
            </a:r>
            <a:r>
              <a:rPr lang="en-US" dirty="0"/>
              <a:t> de dados </a:t>
            </a:r>
            <a:r>
              <a:rPr lang="en-US" dirty="0" err="1"/>
              <a:t>sensíveis</a:t>
            </a:r>
            <a:r>
              <a:rPr lang="en-US" dirty="0"/>
              <a:t>)</a:t>
            </a:r>
          </a:p>
          <a:p>
            <a:r>
              <a:rPr lang="en-US" dirty="0"/>
              <a:t>Alta </a:t>
            </a:r>
            <a:r>
              <a:rPr lang="en-US" dirty="0" err="1"/>
              <a:t>generalidade</a:t>
            </a:r>
            <a:endParaRPr lang="en-US" dirty="0"/>
          </a:p>
          <a:p>
            <a:r>
              <a:rPr lang="en-US" dirty="0" err="1"/>
              <a:t>Baixa</a:t>
            </a:r>
            <a:r>
              <a:rPr lang="en-US" dirty="0"/>
              <a:t> </a:t>
            </a:r>
            <a:r>
              <a:rPr lang="en-US" dirty="0" err="1"/>
              <a:t>dimensionalidade</a:t>
            </a:r>
            <a:r>
              <a:rPr lang="en-US" dirty="0"/>
              <a:t> &gt; </a:t>
            </a:r>
            <a:r>
              <a:rPr lang="en-US" dirty="0" err="1"/>
              <a:t>circularidade</a:t>
            </a:r>
            <a:r>
              <a:rPr lang="en-US" dirty="0"/>
              <a:t> </a:t>
            </a:r>
            <a:r>
              <a:rPr lang="en-US" dirty="0" err="1"/>
              <a:t>como</a:t>
            </a:r>
            <a:r>
              <a:rPr lang="en-US" dirty="0"/>
              <a:t> valor </a:t>
            </a:r>
            <a:r>
              <a:rPr lang="en-US" dirty="0" err="1"/>
              <a:t>único</a:t>
            </a:r>
            <a:r>
              <a:rPr lang="en-US" dirty="0"/>
              <a:t>!</a:t>
            </a:r>
          </a:p>
        </p:txBody>
      </p:sp>
    </p:spTree>
    <p:extLst>
      <p:ext uri="{BB962C8B-B14F-4D97-AF65-F5344CB8AC3E}">
        <p14:creationId xmlns:p14="http://schemas.microsoft.com/office/powerpoint/2010/main" val="1802219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C2C38-2847-41C4-BEA1-9C37E0A3CDCA}"/>
              </a:ext>
            </a:extLst>
          </p:cNvPr>
          <p:cNvSpPr>
            <a:spLocks noGrp="1"/>
          </p:cNvSpPr>
          <p:nvPr>
            <p:ph type="title"/>
          </p:nvPr>
        </p:nvSpPr>
        <p:spPr>
          <a:xfrm>
            <a:off x="487680" y="-175808"/>
            <a:ext cx="8831888" cy="1356360"/>
          </a:xfrm>
        </p:spPr>
        <p:txBody>
          <a:bodyPr/>
          <a:lstStyle/>
          <a:p>
            <a:r>
              <a:rPr lang="en-US" b="1" dirty="0"/>
              <a:t>PLCM (Product-Level Circularity Metric)</a:t>
            </a:r>
            <a:endParaRPr lang="pt-BR" dirty="0"/>
          </a:p>
        </p:txBody>
      </p:sp>
      <p:pic>
        <p:nvPicPr>
          <p:cNvPr id="4" name="Espaço Reservado para Conteúdo 3">
            <a:extLst>
              <a:ext uri="{FF2B5EF4-FFF2-40B4-BE49-F238E27FC236}">
                <a16:creationId xmlns:a16="http://schemas.microsoft.com/office/drawing/2014/main" id="{EBDCA6EE-AEA9-49F5-A812-7FC097A89A9F}"/>
              </a:ext>
            </a:extLst>
          </p:cNvPr>
          <p:cNvPicPr>
            <a:picLocks noGrp="1" noChangeAspect="1"/>
          </p:cNvPicPr>
          <p:nvPr>
            <p:ph idx="1"/>
          </p:nvPr>
        </p:nvPicPr>
        <p:blipFill>
          <a:blip r:embed="rId2"/>
          <a:stretch>
            <a:fillRect/>
          </a:stretch>
        </p:blipFill>
        <p:spPr>
          <a:xfrm>
            <a:off x="2030904" y="1413248"/>
            <a:ext cx="6523634" cy="1053216"/>
          </a:xfrm>
          <a:prstGeom prst="rect">
            <a:avLst/>
          </a:prstGeom>
        </p:spPr>
      </p:pic>
      <p:sp>
        <p:nvSpPr>
          <p:cNvPr id="3" name="Retângulo 2">
            <a:extLst>
              <a:ext uri="{FF2B5EF4-FFF2-40B4-BE49-F238E27FC236}">
                <a16:creationId xmlns:a16="http://schemas.microsoft.com/office/drawing/2014/main" id="{8778422F-C04C-458A-B722-3C07BD05BD41}"/>
              </a:ext>
            </a:extLst>
          </p:cNvPr>
          <p:cNvSpPr/>
          <p:nvPr/>
        </p:nvSpPr>
        <p:spPr>
          <a:xfrm>
            <a:off x="1046224" y="2699160"/>
            <a:ext cx="9357616" cy="3170099"/>
          </a:xfrm>
          <a:prstGeom prst="rect">
            <a:avLst/>
          </a:prstGeom>
        </p:spPr>
        <p:txBody>
          <a:bodyPr wrap="square">
            <a:spAutoFit/>
          </a:bodyPr>
          <a:lstStyle/>
          <a:p>
            <a:pPr marL="285750" indent="-285750">
              <a:buFont typeface="Arial" panose="020B0604020202020204" pitchFamily="34" charset="0"/>
              <a:buChar char="•"/>
            </a:pPr>
            <a:r>
              <a:rPr lang="pt-BR" sz="2000" dirty="0">
                <a:latin typeface="Goudy"/>
              </a:rPr>
              <a:t>Existem várias maneiras de estimar o valor econômico.</a:t>
            </a:r>
          </a:p>
          <a:p>
            <a:pPr marL="285750" indent="-285750">
              <a:buFont typeface="Arial" panose="020B0604020202020204" pitchFamily="34" charset="0"/>
              <a:buChar char="•"/>
            </a:pPr>
            <a:r>
              <a:rPr lang="pt-BR" sz="2000" dirty="0">
                <a:latin typeface="Goudy"/>
              </a:rPr>
              <a:t>Uma abordagem comum é usar preços de mercado.</a:t>
            </a:r>
          </a:p>
          <a:p>
            <a:pPr marL="285750" indent="-285750">
              <a:buFont typeface="Arial" panose="020B0604020202020204" pitchFamily="34" charset="0"/>
              <a:buChar char="•"/>
            </a:pPr>
            <a:r>
              <a:rPr lang="pt-BR" sz="2000" dirty="0">
                <a:latin typeface="Goudy"/>
              </a:rPr>
              <a:t>Os preços capturam apenas o aspecto do valor de troca do valor econômico e não respondem por custos e benefícios externalizados,</a:t>
            </a:r>
          </a:p>
          <a:p>
            <a:pPr marL="285750" indent="-285750">
              <a:buFont typeface="Arial" panose="020B0604020202020204" pitchFamily="34" charset="0"/>
              <a:buChar char="•"/>
            </a:pPr>
            <a:r>
              <a:rPr lang="pt-BR" sz="2000" dirty="0">
                <a:latin typeface="Goudy"/>
              </a:rPr>
              <a:t>No entanto, muitas vezes o melhor sinal disponível da escassez relativa e demanda por muitos bens.</a:t>
            </a:r>
          </a:p>
          <a:p>
            <a:pPr marL="285750" indent="-285750">
              <a:buFont typeface="Arial" panose="020B0604020202020204" pitchFamily="34" charset="0"/>
              <a:buChar char="•"/>
            </a:pPr>
            <a:r>
              <a:rPr lang="pt-BR" sz="2000" dirty="0"/>
              <a:t>não contém informações sobre questões ligadas à economia circular, incluindo toxicidade, criação de empregos, impactos ambientais e a maneira como os produtos são vendidos .</a:t>
            </a:r>
          </a:p>
          <a:p>
            <a:pPr marL="285750" indent="-285750">
              <a:buFont typeface="Arial" panose="020B0604020202020204" pitchFamily="34" charset="0"/>
              <a:buChar char="•"/>
            </a:pPr>
            <a:endParaRPr lang="pt-BR" sz="2000" dirty="0"/>
          </a:p>
        </p:txBody>
      </p:sp>
    </p:spTree>
    <p:extLst>
      <p:ext uri="{BB962C8B-B14F-4D97-AF65-F5344CB8AC3E}">
        <p14:creationId xmlns:p14="http://schemas.microsoft.com/office/powerpoint/2010/main" val="90780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C9461E-6B1F-47CA-AFED-93C4A8B0AC6E}"/>
              </a:ext>
            </a:extLst>
          </p:cNvPr>
          <p:cNvSpPr>
            <a:spLocks noGrp="1"/>
          </p:cNvSpPr>
          <p:nvPr>
            <p:ph type="title"/>
          </p:nvPr>
        </p:nvSpPr>
        <p:spPr>
          <a:xfrm>
            <a:off x="713232" y="0"/>
            <a:ext cx="9692640" cy="1325562"/>
          </a:xfrm>
        </p:spPr>
        <p:txBody>
          <a:bodyPr/>
          <a:lstStyle/>
          <a:p>
            <a:r>
              <a:rPr lang="pt-BR" dirty="0" err="1"/>
              <a:t>Product</a:t>
            </a:r>
            <a:r>
              <a:rPr lang="pt-BR" dirty="0"/>
              <a:t> </a:t>
            </a:r>
            <a:r>
              <a:rPr lang="pt-BR" dirty="0" err="1"/>
              <a:t>environmental</a:t>
            </a:r>
            <a:r>
              <a:rPr lang="pt-BR" dirty="0"/>
              <a:t> </a:t>
            </a:r>
            <a:r>
              <a:rPr lang="pt-BR" dirty="0" err="1"/>
              <a:t>Footprint</a:t>
            </a:r>
            <a:r>
              <a:rPr lang="pt-BR" dirty="0"/>
              <a:t> (PEF)</a:t>
            </a:r>
            <a:endParaRPr lang="en-US" dirty="0"/>
          </a:p>
        </p:txBody>
      </p:sp>
      <p:sp>
        <p:nvSpPr>
          <p:cNvPr id="3" name="Espaço Reservado para Conteúdo 2">
            <a:extLst>
              <a:ext uri="{FF2B5EF4-FFF2-40B4-BE49-F238E27FC236}">
                <a16:creationId xmlns:a16="http://schemas.microsoft.com/office/drawing/2014/main" id="{746FB4D0-A696-4BB5-9250-70CE0EFEACCC}"/>
              </a:ext>
            </a:extLst>
          </p:cNvPr>
          <p:cNvSpPr>
            <a:spLocks noGrp="1"/>
          </p:cNvSpPr>
          <p:nvPr>
            <p:ph idx="1"/>
          </p:nvPr>
        </p:nvSpPr>
        <p:spPr>
          <a:xfrm>
            <a:off x="713232" y="1752600"/>
            <a:ext cx="9692640" cy="4038600"/>
          </a:xfrm>
        </p:spPr>
        <p:txBody>
          <a:bodyPr>
            <a:normAutofit/>
          </a:bodyPr>
          <a:lstStyle/>
          <a:p>
            <a:r>
              <a:rPr lang="pt-BR" sz="2400" dirty="0"/>
              <a:t>ACV, embora originalmente concebida para  a contabilidade de impacto ambiental</a:t>
            </a:r>
          </a:p>
          <a:p>
            <a:r>
              <a:rPr lang="pt-BR" sz="2400" dirty="0"/>
              <a:t>indicadores adicionais devem ser identificados e os dados correspondentes devem ser coletados:</a:t>
            </a:r>
          </a:p>
          <a:p>
            <a:pPr lvl="1"/>
            <a:r>
              <a:rPr lang="pt-BR" sz="2000" dirty="0"/>
              <a:t>Geração de empregos, </a:t>
            </a:r>
          </a:p>
          <a:p>
            <a:pPr lvl="1"/>
            <a:r>
              <a:rPr lang="pt-BR" sz="2000" dirty="0" err="1"/>
              <a:t>Servitização</a:t>
            </a:r>
            <a:endParaRPr lang="pt-BR" sz="2000" dirty="0"/>
          </a:p>
          <a:p>
            <a:pPr lvl="1"/>
            <a:r>
              <a:rPr lang="pt-BR" sz="2000" dirty="0"/>
              <a:t>...</a:t>
            </a:r>
          </a:p>
        </p:txBody>
      </p:sp>
    </p:spTree>
    <p:extLst>
      <p:ext uri="{BB962C8B-B14F-4D97-AF65-F5344CB8AC3E}">
        <p14:creationId xmlns:p14="http://schemas.microsoft.com/office/powerpoint/2010/main" val="104218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4577" y="1767840"/>
            <a:ext cx="3103374" cy="2488293"/>
          </a:xfrm>
        </p:spPr>
        <p:txBody>
          <a:bodyPr>
            <a:normAutofit/>
          </a:bodyPr>
          <a:lstStyle/>
          <a:p>
            <a:pPr algn="r"/>
            <a:r>
              <a:rPr lang="pt-BR" dirty="0">
                <a:solidFill>
                  <a:schemeClr val="accent1"/>
                </a:solidFill>
              </a:rPr>
              <a:t>Fatores de circularidade considerados</a:t>
            </a:r>
          </a:p>
        </p:txBody>
      </p:sp>
      <p:sp>
        <p:nvSpPr>
          <p:cNvPr id="3" name="Espaço Reservado para Conteúdo 2"/>
          <p:cNvSpPr>
            <a:spLocks noGrp="1"/>
          </p:cNvSpPr>
          <p:nvPr>
            <p:ph idx="1"/>
          </p:nvPr>
        </p:nvSpPr>
        <p:spPr>
          <a:xfrm>
            <a:off x="4104640" y="1300128"/>
            <a:ext cx="6278879" cy="3800192"/>
          </a:xfrm>
        </p:spPr>
        <p:txBody>
          <a:bodyPr anchor="ctr">
            <a:noAutofit/>
          </a:bodyPr>
          <a:lstStyle/>
          <a:p>
            <a:r>
              <a:rPr lang="en-US" b="1" dirty="0" err="1"/>
              <a:t>Insumos</a:t>
            </a:r>
            <a:r>
              <a:rPr lang="en-US" b="1" dirty="0"/>
              <a:t> </a:t>
            </a:r>
            <a:r>
              <a:rPr lang="en-US" b="1" dirty="0" err="1"/>
              <a:t>nos</a:t>
            </a:r>
            <a:r>
              <a:rPr lang="en-US" b="1" dirty="0"/>
              <a:t> </a:t>
            </a:r>
            <a:r>
              <a:rPr lang="en-US" b="1" dirty="0" err="1"/>
              <a:t>processos</a:t>
            </a:r>
            <a:r>
              <a:rPr lang="en-US" b="1" dirty="0"/>
              <a:t> de </a:t>
            </a:r>
            <a:r>
              <a:rPr lang="en-US" b="1" dirty="0" err="1"/>
              <a:t>produção</a:t>
            </a:r>
            <a:r>
              <a:rPr lang="en-US" dirty="0"/>
              <a:t>: </a:t>
            </a:r>
            <a:r>
              <a:rPr lang="en-US" dirty="0" err="1"/>
              <a:t>Quanto</a:t>
            </a:r>
            <a:r>
              <a:rPr lang="en-US" dirty="0"/>
              <a:t> </a:t>
            </a:r>
            <a:r>
              <a:rPr lang="en-US" dirty="0" err="1"/>
              <a:t>deriva</a:t>
            </a:r>
            <a:r>
              <a:rPr lang="en-US" dirty="0"/>
              <a:t> de </a:t>
            </a:r>
            <a:r>
              <a:rPr lang="en-US" dirty="0" err="1"/>
              <a:t>matéria</a:t>
            </a:r>
            <a:r>
              <a:rPr lang="en-US" dirty="0"/>
              <a:t> prima </a:t>
            </a:r>
            <a:r>
              <a:rPr lang="en-US" dirty="0" err="1"/>
              <a:t>virgem</a:t>
            </a:r>
            <a:r>
              <a:rPr lang="en-US" dirty="0"/>
              <a:t>, de </a:t>
            </a:r>
            <a:r>
              <a:rPr lang="en-US" dirty="0" err="1"/>
              <a:t>materiais</a:t>
            </a:r>
            <a:r>
              <a:rPr lang="en-US" dirty="0"/>
              <a:t> </a:t>
            </a:r>
            <a:r>
              <a:rPr lang="en-US" dirty="0" err="1"/>
              <a:t>recilcados</a:t>
            </a:r>
            <a:r>
              <a:rPr lang="en-US" dirty="0"/>
              <a:t> e de </a:t>
            </a:r>
            <a:r>
              <a:rPr lang="en-US" dirty="0" err="1"/>
              <a:t>componentes</a:t>
            </a:r>
            <a:r>
              <a:rPr lang="en-US" dirty="0"/>
              <a:t> </a:t>
            </a:r>
            <a:r>
              <a:rPr lang="en-US" dirty="0" err="1"/>
              <a:t>reutilizados</a:t>
            </a:r>
            <a:r>
              <a:rPr lang="en-US" dirty="0"/>
              <a:t>? </a:t>
            </a:r>
          </a:p>
          <a:p>
            <a:r>
              <a:rPr lang="en-US" b="1" dirty="0" err="1"/>
              <a:t>Utilidade</a:t>
            </a:r>
            <a:r>
              <a:rPr lang="en-US" b="1" dirty="0"/>
              <a:t> </a:t>
            </a:r>
            <a:r>
              <a:rPr lang="en-US" b="1" dirty="0" err="1"/>
              <a:t>durante</a:t>
            </a:r>
            <a:r>
              <a:rPr lang="en-US" b="1" dirty="0"/>
              <a:t> a </a:t>
            </a:r>
            <a:r>
              <a:rPr lang="en-US" b="1" dirty="0" err="1"/>
              <a:t>fase</a:t>
            </a:r>
            <a:r>
              <a:rPr lang="en-US" b="1" dirty="0"/>
              <a:t> de </a:t>
            </a:r>
            <a:r>
              <a:rPr lang="en-US" b="1" dirty="0" err="1"/>
              <a:t>uso</a:t>
            </a:r>
            <a:r>
              <a:rPr lang="en-US" b="1" dirty="0"/>
              <a:t>: </a:t>
            </a:r>
            <a:r>
              <a:rPr lang="en-US" dirty="0"/>
              <a:t>Qual o tempo e a </a:t>
            </a:r>
            <a:r>
              <a:rPr lang="en-US" dirty="0" err="1"/>
              <a:t>intensidade</a:t>
            </a:r>
            <a:r>
              <a:rPr lang="en-US" dirty="0"/>
              <a:t> do </a:t>
            </a:r>
            <a:r>
              <a:rPr lang="en-US" dirty="0" err="1"/>
              <a:t>uso</a:t>
            </a:r>
            <a:r>
              <a:rPr lang="en-US" dirty="0"/>
              <a:t> do </a:t>
            </a:r>
            <a:r>
              <a:rPr lang="en-US" dirty="0" err="1"/>
              <a:t>produto</a:t>
            </a:r>
            <a:r>
              <a:rPr lang="en-US" dirty="0"/>
              <a:t> </a:t>
            </a:r>
            <a:r>
              <a:rPr lang="en-US" dirty="0" err="1"/>
              <a:t>comparado</a:t>
            </a:r>
            <a:r>
              <a:rPr lang="en-US" dirty="0"/>
              <a:t> com a media do </a:t>
            </a:r>
            <a:r>
              <a:rPr lang="en-US" dirty="0" err="1"/>
              <a:t>tipo</a:t>
            </a:r>
            <a:r>
              <a:rPr lang="en-US" dirty="0"/>
              <a:t> de </a:t>
            </a:r>
            <a:r>
              <a:rPr lang="en-US" dirty="0" err="1"/>
              <a:t>produto</a:t>
            </a:r>
            <a:r>
              <a:rPr lang="en-US" dirty="0"/>
              <a:t>? </a:t>
            </a:r>
          </a:p>
          <a:p>
            <a:r>
              <a:rPr lang="en-US" b="1" dirty="0" err="1"/>
              <a:t>Destino</a:t>
            </a:r>
            <a:r>
              <a:rPr lang="en-US" b="1" dirty="0"/>
              <a:t> </a:t>
            </a:r>
            <a:r>
              <a:rPr lang="en-US" b="1" dirty="0" err="1"/>
              <a:t>pós-uso</a:t>
            </a:r>
            <a:r>
              <a:rPr lang="en-US" b="1" dirty="0"/>
              <a:t>: </a:t>
            </a:r>
            <a:r>
              <a:rPr lang="en-US" dirty="0" err="1"/>
              <a:t>Quanto</a:t>
            </a:r>
            <a:r>
              <a:rPr lang="en-US" dirty="0"/>
              <a:t> material é </a:t>
            </a:r>
            <a:r>
              <a:rPr lang="en-US" dirty="0" err="1"/>
              <a:t>destinado</a:t>
            </a:r>
            <a:r>
              <a:rPr lang="en-US" dirty="0"/>
              <a:t> para </a:t>
            </a:r>
            <a:r>
              <a:rPr lang="en-US" dirty="0" err="1"/>
              <a:t>aterros</a:t>
            </a:r>
            <a:r>
              <a:rPr lang="en-US" dirty="0"/>
              <a:t> </a:t>
            </a:r>
            <a:r>
              <a:rPr lang="en-US" dirty="0" err="1"/>
              <a:t>ou</a:t>
            </a:r>
            <a:r>
              <a:rPr lang="en-US" dirty="0"/>
              <a:t> </a:t>
            </a:r>
            <a:r>
              <a:rPr lang="en-US" dirty="0" err="1"/>
              <a:t>recupração</a:t>
            </a:r>
            <a:r>
              <a:rPr lang="en-US" dirty="0"/>
              <a:t> </a:t>
            </a:r>
            <a:r>
              <a:rPr lang="en-US" dirty="0" err="1"/>
              <a:t>energética</a:t>
            </a:r>
            <a:r>
              <a:rPr lang="en-US" dirty="0"/>
              <a:t>, </a:t>
            </a:r>
            <a:r>
              <a:rPr lang="en-US" dirty="0" err="1"/>
              <a:t>quanto</a:t>
            </a:r>
            <a:r>
              <a:rPr lang="en-US" dirty="0"/>
              <a:t> é </a:t>
            </a:r>
            <a:r>
              <a:rPr lang="en-US" dirty="0" err="1"/>
              <a:t>coletado</a:t>
            </a:r>
            <a:r>
              <a:rPr lang="en-US" dirty="0"/>
              <a:t> para </a:t>
            </a:r>
            <a:r>
              <a:rPr lang="en-US" dirty="0" err="1"/>
              <a:t>reciclagem</a:t>
            </a:r>
            <a:r>
              <a:rPr lang="en-US" dirty="0"/>
              <a:t>, </a:t>
            </a:r>
            <a:r>
              <a:rPr lang="en-US" dirty="0" err="1"/>
              <a:t>quantos</a:t>
            </a:r>
            <a:r>
              <a:rPr lang="en-US" dirty="0"/>
              <a:t> components </a:t>
            </a:r>
            <a:r>
              <a:rPr lang="en-US" dirty="0" err="1"/>
              <a:t>são</a:t>
            </a:r>
            <a:r>
              <a:rPr lang="en-US" dirty="0"/>
              <a:t> </a:t>
            </a:r>
            <a:r>
              <a:rPr lang="en-US" dirty="0" err="1"/>
              <a:t>destinados</a:t>
            </a:r>
            <a:r>
              <a:rPr lang="en-US" dirty="0"/>
              <a:t> a </a:t>
            </a:r>
            <a:r>
              <a:rPr lang="en-US" dirty="0" err="1"/>
              <a:t>reuso</a:t>
            </a:r>
            <a:r>
              <a:rPr lang="en-US" dirty="0"/>
              <a:t>? </a:t>
            </a:r>
            <a:r>
              <a:rPr lang="en-US" b="1" dirty="0"/>
              <a:t> </a:t>
            </a:r>
          </a:p>
          <a:p>
            <a:r>
              <a:rPr lang="en-US" b="1" dirty="0" err="1"/>
              <a:t>Eficiência</a:t>
            </a:r>
            <a:r>
              <a:rPr lang="en-US" b="1" dirty="0"/>
              <a:t> da </a:t>
            </a:r>
            <a:r>
              <a:rPr lang="en-US" b="1" dirty="0" err="1"/>
              <a:t>reciclagem</a:t>
            </a:r>
            <a:r>
              <a:rPr lang="en-US" b="1" dirty="0"/>
              <a:t>: </a:t>
            </a:r>
            <a:r>
              <a:rPr lang="en-US" dirty="0"/>
              <a:t>How efficient are the recycling processes used to produce recycled input and to recycle material after use?</a:t>
            </a:r>
            <a:endParaRPr lang="pt-BR" dirty="0"/>
          </a:p>
        </p:txBody>
      </p:sp>
      <p:sp>
        <p:nvSpPr>
          <p:cNvPr id="4" name="Retângulo 3">
            <a:extLst>
              <a:ext uri="{FF2B5EF4-FFF2-40B4-BE49-F238E27FC236}">
                <a16:creationId xmlns:a16="http://schemas.microsoft.com/office/drawing/2014/main" id="{5EE06C31-8719-4639-AC4C-843A317D8FD3}"/>
              </a:ext>
            </a:extLst>
          </p:cNvPr>
          <p:cNvSpPr/>
          <p:nvPr/>
        </p:nvSpPr>
        <p:spPr>
          <a:xfrm>
            <a:off x="2196264" y="332656"/>
            <a:ext cx="6636041" cy="707886"/>
          </a:xfrm>
          <a:prstGeom prst="rect">
            <a:avLst/>
          </a:prstGeom>
        </p:spPr>
        <p:txBody>
          <a:bodyPr wrap="square">
            <a:spAutoFit/>
          </a:bodyPr>
          <a:lstStyle/>
          <a:p>
            <a:r>
              <a:rPr lang="en-US" sz="4000" b="1" dirty="0"/>
              <a:t>Material Circularity Indicator</a:t>
            </a:r>
            <a:endParaRPr lang="en-US" sz="4000" dirty="0"/>
          </a:p>
        </p:txBody>
      </p:sp>
    </p:spTree>
    <p:extLst>
      <p:ext uri="{BB962C8B-B14F-4D97-AF65-F5344CB8AC3E}">
        <p14:creationId xmlns:p14="http://schemas.microsoft.com/office/powerpoint/2010/main" val="369296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Gráfico, Gráfico de barras&#10;&#10;Descrição gerada automaticamente">
            <a:extLst>
              <a:ext uri="{FF2B5EF4-FFF2-40B4-BE49-F238E27FC236}">
                <a16:creationId xmlns:a16="http://schemas.microsoft.com/office/drawing/2014/main" id="{20525BB2-0198-4576-9CD8-5A6975740E52}"/>
              </a:ext>
            </a:extLst>
          </p:cNvPr>
          <p:cNvPicPr>
            <a:picLocks noGrp="1" noChangeAspect="1"/>
          </p:cNvPicPr>
          <p:nvPr>
            <p:ph idx="1"/>
          </p:nvPr>
        </p:nvPicPr>
        <p:blipFill>
          <a:blip r:embed="rId2"/>
          <a:stretch>
            <a:fillRect/>
          </a:stretch>
        </p:blipFill>
        <p:spPr>
          <a:xfrm>
            <a:off x="180757" y="1133730"/>
            <a:ext cx="11548533" cy="4590540"/>
          </a:xfrm>
          <a:prstGeom prst="rect">
            <a:avLst/>
          </a:prstGeom>
        </p:spPr>
      </p:pic>
      <p:sp>
        <p:nvSpPr>
          <p:cNvPr id="8" name="CaixaDeTexto 7">
            <a:extLst>
              <a:ext uri="{FF2B5EF4-FFF2-40B4-BE49-F238E27FC236}">
                <a16:creationId xmlns:a16="http://schemas.microsoft.com/office/drawing/2014/main" id="{C6B8827E-76C6-47AE-AF34-0EA970FD08E7}"/>
              </a:ext>
            </a:extLst>
          </p:cNvPr>
          <p:cNvSpPr txBox="1"/>
          <p:nvPr/>
        </p:nvSpPr>
        <p:spPr>
          <a:xfrm>
            <a:off x="8196549" y="5993176"/>
            <a:ext cx="2617871" cy="369332"/>
          </a:xfrm>
          <a:prstGeom prst="rect">
            <a:avLst/>
          </a:prstGeom>
          <a:noFill/>
        </p:spPr>
        <p:txBody>
          <a:bodyPr wrap="square" rtlCol="0">
            <a:spAutoFit/>
          </a:bodyPr>
          <a:lstStyle/>
          <a:p>
            <a:r>
              <a:rPr lang="pt-BR" dirty="0"/>
              <a:t>Fonte: KPMG 2021</a:t>
            </a:r>
          </a:p>
        </p:txBody>
      </p:sp>
    </p:spTree>
    <p:extLst>
      <p:ext uri="{BB962C8B-B14F-4D97-AF65-F5344CB8AC3E}">
        <p14:creationId xmlns:p14="http://schemas.microsoft.com/office/powerpoint/2010/main" val="153047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6E2AB-100D-4F20-BBBD-5A2363BEB48F}"/>
              </a:ext>
            </a:extLst>
          </p:cNvPr>
          <p:cNvSpPr>
            <a:spLocks noGrp="1"/>
          </p:cNvSpPr>
          <p:nvPr>
            <p:ph type="title"/>
          </p:nvPr>
        </p:nvSpPr>
        <p:spPr>
          <a:xfrm>
            <a:off x="253292" y="485433"/>
            <a:ext cx="7375161" cy="994172"/>
          </a:xfrm>
        </p:spPr>
        <p:txBody>
          <a:bodyPr>
            <a:normAutofit/>
          </a:bodyPr>
          <a:lstStyle/>
          <a:p>
            <a:r>
              <a:rPr lang="pt-BR" sz="3600" dirty="0"/>
              <a:t>Como tratar o </a:t>
            </a:r>
            <a:r>
              <a:rPr lang="pt-BR" sz="3600" i="1" dirty="0" err="1"/>
              <a:t>downcycling</a:t>
            </a:r>
            <a:endParaRPr lang="pt-BR" sz="3600" i="1" dirty="0"/>
          </a:p>
        </p:txBody>
      </p:sp>
      <p:sp>
        <p:nvSpPr>
          <p:cNvPr id="3" name="Espaço Reservado para Conteúdo 2">
            <a:extLst>
              <a:ext uri="{FF2B5EF4-FFF2-40B4-BE49-F238E27FC236}">
                <a16:creationId xmlns:a16="http://schemas.microsoft.com/office/drawing/2014/main" id="{C3A0FEFA-4957-43EB-B589-A443958E1A3D}"/>
              </a:ext>
            </a:extLst>
          </p:cNvPr>
          <p:cNvSpPr>
            <a:spLocks noGrp="1"/>
          </p:cNvSpPr>
          <p:nvPr>
            <p:ph idx="1"/>
          </p:nvPr>
        </p:nvSpPr>
        <p:spPr>
          <a:xfrm>
            <a:off x="1101016" y="2042848"/>
            <a:ext cx="9221543" cy="3367351"/>
          </a:xfrm>
        </p:spPr>
        <p:txBody>
          <a:bodyPr>
            <a:normAutofit/>
          </a:bodyPr>
          <a:lstStyle/>
          <a:p>
            <a:pPr marL="34290" indent="0">
              <a:buNone/>
            </a:pPr>
            <a:r>
              <a:rPr lang="en-GB" sz="2400" dirty="0">
                <a:solidFill>
                  <a:srgbClr val="000000"/>
                </a:solidFill>
              </a:rPr>
              <a:t>A </a:t>
            </a:r>
            <a:r>
              <a:rPr lang="en-GB" sz="2400" dirty="0" err="1">
                <a:solidFill>
                  <a:srgbClr val="000000"/>
                </a:solidFill>
              </a:rPr>
              <a:t>seguinte</a:t>
            </a:r>
            <a:r>
              <a:rPr lang="en-GB" sz="2400" dirty="0">
                <a:solidFill>
                  <a:srgbClr val="000000"/>
                </a:solidFill>
              </a:rPr>
              <a:t> </a:t>
            </a:r>
            <a:r>
              <a:rPr lang="en-GB" sz="2400" dirty="0" err="1">
                <a:solidFill>
                  <a:srgbClr val="000000"/>
                </a:solidFill>
              </a:rPr>
              <a:t>regra</a:t>
            </a:r>
            <a:r>
              <a:rPr lang="en-GB" sz="2400" dirty="0">
                <a:solidFill>
                  <a:srgbClr val="000000"/>
                </a:solidFill>
              </a:rPr>
              <a:t> </a:t>
            </a:r>
            <a:r>
              <a:rPr lang="en-GB" sz="2400" dirty="0" err="1">
                <a:solidFill>
                  <a:srgbClr val="000000"/>
                </a:solidFill>
              </a:rPr>
              <a:t>deve</a:t>
            </a:r>
            <a:r>
              <a:rPr lang="en-GB" sz="2400" dirty="0">
                <a:solidFill>
                  <a:srgbClr val="000000"/>
                </a:solidFill>
              </a:rPr>
              <a:t> ser </a:t>
            </a:r>
            <a:r>
              <a:rPr lang="en-GB" sz="2400" dirty="0" err="1">
                <a:solidFill>
                  <a:srgbClr val="000000"/>
                </a:solidFill>
              </a:rPr>
              <a:t>seguida</a:t>
            </a:r>
            <a:r>
              <a:rPr lang="en-GB" sz="2400" dirty="0">
                <a:solidFill>
                  <a:srgbClr val="000000"/>
                </a:solidFill>
              </a:rPr>
              <a:t> para considerer a </a:t>
            </a:r>
            <a:r>
              <a:rPr lang="en-GB" sz="2400" dirty="0" err="1">
                <a:solidFill>
                  <a:srgbClr val="000000"/>
                </a:solidFill>
              </a:rPr>
              <a:t>reciclabilidade</a:t>
            </a:r>
            <a:r>
              <a:rPr lang="en-GB" sz="2400" dirty="0">
                <a:solidFill>
                  <a:srgbClr val="000000"/>
                </a:solidFill>
              </a:rPr>
              <a:t>: </a:t>
            </a:r>
          </a:p>
          <a:p>
            <a:pPr lvl="1"/>
            <a:r>
              <a:rPr lang="en-GB" sz="2000" dirty="0">
                <a:solidFill>
                  <a:srgbClr val="000000"/>
                </a:solidFill>
              </a:rPr>
              <a:t>O material </a:t>
            </a:r>
            <a:r>
              <a:rPr lang="en-GB" sz="2000" dirty="0" err="1">
                <a:solidFill>
                  <a:srgbClr val="000000"/>
                </a:solidFill>
              </a:rPr>
              <a:t>coletado</a:t>
            </a:r>
            <a:r>
              <a:rPr lang="en-GB" sz="2000" dirty="0">
                <a:solidFill>
                  <a:srgbClr val="000000"/>
                </a:solidFill>
              </a:rPr>
              <a:t> </a:t>
            </a:r>
            <a:r>
              <a:rPr lang="en-GB" sz="2000" dirty="0" err="1">
                <a:solidFill>
                  <a:srgbClr val="000000"/>
                </a:solidFill>
              </a:rPr>
              <a:t>deve</a:t>
            </a:r>
            <a:r>
              <a:rPr lang="en-GB" sz="2000" dirty="0">
                <a:solidFill>
                  <a:srgbClr val="000000"/>
                </a:solidFill>
              </a:rPr>
              <a:t> ser </a:t>
            </a:r>
            <a:r>
              <a:rPr lang="en-GB" sz="2000" dirty="0" err="1">
                <a:solidFill>
                  <a:srgbClr val="000000"/>
                </a:solidFill>
              </a:rPr>
              <a:t>separável</a:t>
            </a:r>
            <a:r>
              <a:rPr lang="en-GB" sz="2000" dirty="0">
                <a:solidFill>
                  <a:srgbClr val="000000"/>
                </a:solidFill>
              </a:rPr>
              <a:t> </a:t>
            </a:r>
            <a:r>
              <a:rPr lang="en-GB" sz="2000" dirty="0" err="1">
                <a:solidFill>
                  <a:srgbClr val="000000"/>
                </a:solidFill>
              </a:rPr>
              <a:t>nos</a:t>
            </a:r>
            <a:r>
              <a:rPr lang="en-GB" sz="2000" dirty="0">
                <a:solidFill>
                  <a:srgbClr val="000000"/>
                </a:solidFill>
              </a:rPr>
              <a:t> </a:t>
            </a:r>
            <a:r>
              <a:rPr lang="en-GB" sz="2000" dirty="0" err="1">
                <a:solidFill>
                  <a:srgbClr val="000000"/>
                </a:solidFill>
              </a:rPr>
              <a:t>seus</a:t>
            </a:r>
            <a:r>
              <a:rPr lang="en-GB" sz="2000" dirty="0">
                <a:solidFill>
                  <a:srgbClr val="000000"/>
                </a:solidFill>
              </a:rPr>
              <a:t> </a:t>
            </a:r>
            <a:r>
              <a:rPr lang="en-GB" sz="2000" dirty="0" err="1">
                <a:solidFill>
                  <a:srgbClr val="000000"/>
                </a:solidFill>
              </a:rPr>
              <a:t>componentes</a:t>
            </a:r>
            <a:r>
              <a:rPr lang="en-GB" sz="2000" dirty="0">
                <a:solidFill>
                  <a:srgbClr val="000000"/>
                </a:solidFill>
              </a:rPr>
              <a:t> a </a:t>
            </a:r>
            <a:r>
              <a:rPr lang="en-GB" sz="2000" dirty="0" err="1">
                <a:solidFill>
                  <a:srgbClr val="000000"/>
                </a:solidFill>
              </a:rPr>
              <a:t>partir</a:t>
            </a:r>
            <a:r>
              <a:rPr lang="en-GB" sz="2000" dirty="0">
                <a:solidFill>
                  <a:srgbClr val="000000"/>
                </a:solidFill>
              </a:rPr>
              <a:t> de um </a:t>
            </a:r>
            <a:r>
              <a:rPr lang="en-GB" sz="2000" dirty="0" err="1">
                <a:solidFill>
                  <a:srgbClr val="000000"/>
                </a:solidFill>
              </a:rPr>
              <a:t>processo</a:t>
            </a:r>
            <a:r>
              <a:rPr lang="en-GB" sz="2000" dirty="0">
                <a:solidFill>
                  <a:srgbClr val="000000"/>
                </a:solidFill>
              </a:rPr>
              <a:t> </a:t>
            </a:r>
            <a:r>
              <a:rPr lang="en-GB" sz="2000" dirty="0" err="1">
                <a:solidFill>
                  <a:srgbClr val="000000"/>
                </a:solidFill>
              </a:rPr>
              <a:t>provado</a:t>
            </a:r>
            <a:r>
              <a:rPr lang="en-GB" sz="2000" dirty="0">
                <a:solidFill>
                  <a:srgbClr val="000000"/>
                </a:solidFill>
              </a:rPr>
              <a:t>, </a:t>
            </a:r>
            <a:r>
              <a:rPr lang="en-GB" sz="2000" dirty="0" err="1">
                <a:solidFill>
                  <a:srgbClr val="000000"/>
                </a:solidFill>
              </a:rPr>
              <a:t>economicamente</a:t>
            </a:r>
            <a:r>
              <a:rPr lang="en-GB" sz="2000" dirty="0">
                <a:solidFill>
                  <a:srgbClr val="000000"/>
                </a:solidFill>
              </a:rPr>
              <a:t> </a:t>
            </a:r>
            <a:r>
              <a:rPr lang="en-GB" sz="2000" dirty="0" err="1">
                <a:solidFill>
                  <a:srgbClr val="000000"/>
                </a:solidFill>
              </a:rPr>
              <a:t>viável</a:t>
            </a:r>
            <a:r>
              <a:rPr lang="en-GB" sz="2000" dirty="0">
                <a:solidFill>
                  <a:srgbClr val="000000"/>
                </a:solidFill>
              </a:rPr>
              <a:t> (</a:t>
            </a:r>
            <a:r>
              <a:rPr lang="en-GB" sz="2000" dirty="0" err="1">
                <a:solidFill>
                  <a:srgbClr val="000000"/>
                </a:solidFill>
              </a:rPr>
              <a:t>não</a:t>
            </a:r>
            <a:r>
              <a:rPr lang="en-GB" sz="2000" dirty="0">
                <a:solidFill>
                  <a:srgbClr val="000000"/>
                </a:solidFill>
              </a:rPr>
              <a:t> </a:t>
            </a:r>
            <a:r>
              <a:rPr lang="en-GB" sz="2000" dirty="0" err="1">
                <a:solidFill>
                  <a:srgbClr val="000000"/>
                </a:solidFill>
              </a:rPr>
              <a:t>deve</a:t>
            </a:r>
            <a:r>
              <a:rPr lang="en-GB" sz="2000" dirty="0">
                <a:solidFill>
                  <a:srgbClr val="000000"/>
                </a:solidFill>
              </a:rPr>
              <a:t> ser </a:t>
            </a:r>
            <a:r>
              <a:rPr lang="en-GB" sz="2000" dirty="0" err="1">
                <a:solidFill>
                  <a:srgbClr val="000000"/>
                </a:solidFill>
              </a:rPr>
              <a:t>uma</a:t>
            </a:r>
            <a:r>
              <a:rPr lang="en-GB" sz="2000" dirty="0">
                <a:solidFill>
                  <a:srgbClr val="000000"/>
                </a:solidFill>
              </a:rPr>
              <a:t> </a:t>
            </a:r>
            <a:r>
              <a:rPr lang="en-GB" sz="2000" dirty="0" err="1">
                <a:solidFill>
                  <a:srgbClr val="000000"/>
                </a:solidFill>
              </a:rPr>
              <a:t>mistura</a:t>
            </a:r>
            <a:r>
              <a:rPr lang="en-GB" sz="2000" dirty="0">
                <a:solidFill>
                  <a:srgbClr val="000000"/>
                </a:solidFill>
              </a:rPr>
              <a:t> </a:t>
            </a:r>
            <a:r>
              <a:rPr lang="en-GB" sz="2000" dirty="0" err="1">
                <a:solidFill>
                  <a:srgbClr val="000000"/>
                </a:solidFill>
              </a:rPr>
              <a:t>inseparável</a:t>
            </a:r>
            <a:r>
              <a:rPr lang="en-GB" sz="2000" dirty="0">
                <a:solidFill>
                  <a:srgbClr val="000000"/>
                </a:solidFill>
              </a:rPr>
              <a:t> de </a:t>
            </a:r>
            <a:r>
              <a:rPr lang="en-GB" sz="2000" dirty="0" err="1">
                <a:solidFill>
                  <a:srgbClr val="000000"/>
                </a:solidFill>
              </a:rPr>
              <a:t>materiais</a:t>
            </a:r>
            <a:r>
              <a:rPr lang="en-GB" sz="2000" dirty="0">
                <a:solidFill>
                  <a:srgbClr val="000000"/>
                </a:solidFill>
              </a:rPr>
              <a:t>)</a:t>
            </a:r>
          </a:p>
          <a:p>
            <a:pPr lvl="1"/>
            <a:endParaRPr lang="en-GB" sz="2000" dirty="0">
              <a:solidFill>
                <a:srgbClr val="000000"/>
              </a:solidFill>
            </a:endParaRPr>
          </a:p>
          <a:p>
            <a:pPr lvl="1"/>
            <a:r>
              <a:rPr lang="en-GB" sz="2000" dirty="0">
                <a:solidFill>
                  <a:srgbClr val="000000"/>
                </a:solidFill>
              </a:rPr>
              <a:t>Uma </a:t>
            </a:r>
            <a:r>
              <a:rPr lang="en-GB" sz="2000" dirty="0" err="1">
                <a:solidFill>
                  <a:srgbClr val="000000"/>
                </a:solidFill>
              </a:rPr>
              <a:t>mistura</a:t>
            </a:r>
            <a:r>
              <a:rPr lang="en-GB" sz="2000" dirty="0">
                <a:solidFill>
                  <a:srgbClr val="000000"/>
                </a:solidFill>
              </a:rPr>
              <a:t> de cores de </a:t>
            </a:r>
            <a:r>
              <a:rPr lang="en-GB" sz="2000" dirty="0" err="1">
                <a:solidFill>
                  <a:srgbClr val="000000"/>
                </a:solidFill>
              </a:rPr>
              <a:t>contaminações</a:t>
            </a:r>
            <a:r>
              <a:rPr lang="en-GB" sz="2000" dirty="0">
                <a:solidFill>
                  <a:srgbClr val="000000"/>
                </a:solidFill>
              </a:rPr>
              <a:t> de </a:t>
            </a:r>
            <a:r>
              <a:rPr lang="en-GB" sz="2000" dirty="0" err="1">
                <a:solidFill>
                  <a:srgbClr val="000000"/>
                </a:solidFill>
              </a:rPr>
              <a:t>menor</a:t>
            </a:r>
            <a:r>
              <a:rPr lang="en-GB" sz="2000" dirty="0">
                <a:solidFill>
                  <a:srgbClr val="000000"/>
                </a:solidFill>
              </a:rPr>
              <a:t> </a:t>
            </a:r>
            <a:r>
              <a:rPr lang="en-GB" sz="2000" dirty="0" err="1">
                <a:solidFill>
                  <a:srgbClr val="000000"/>
                </a:solidFill>
              </a:rPr>
              <a:t>porte</a:t>
            </a:r>
            <a:r>
              <a:rPr lang="en-GB" sz="2000" dirty="0">
                <a:solidFill>
                  <a:srgbClr val="000000"/>
                </a:solidFill>
              </a:rPr>
              <a:t> </a:t>
            </a:r>
            <a:r>
              <a:rPr lang="en-GB" sz="2000" dirty="0" err="1">
                <a:solidFill>
                  <a:srgbClr val="000000"/>
                </a:solidFill>
              </a:rPr>
              <a:t>são</a:t>
            </a:r>
            <a:r>
              <a:rPr lang="en-GB" sz="2000" dirty="0">
                <a:solidFill>
                  <a:srgbClr val="000000"/>
                </a:solidFill>
              </a:rPr>
              <a:t> </a:t>
            </a:r>
            <a:r>
              <a:rPr lang="en-GB" sz="2000" dirty="0" err="1">
                <a:solidFill>
                  <a:srgbClr val="000000"/>
                </a:solidFill>
              </a:rPr>
              <a:t>aceitáveis</a:t>
            </a:r>
            <a:endParaRPr lang="en-GB" sz="2000" dirty="0">
              <a:solidFill>
                <a:srgbClr val="000000"/>
              </a:solidFill>
            </a:endParaRPr>
          </a:p>
          <a:p>
            <a:pPr lvl="1"/>
            <a:endParaRPr lang="en-GB" sz="2000" dirty="0">
              <a:solidFill>
                <a:srgbClr val="000000"/>
              </a:solidFill>
            </a:endParaRPr>
          </a:p>
        </p:txBody>
      </p:sp>
    </p:spTree>
    <p:extLst>
      <p:ext uri="{BB962C8B-B14F-4D97-AF65-F5344CB8AC3E}">
        <p14:creationId xmlns:p14="http://schemas.microsoft.com/office/powerpoint/2010/main" val="3702468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B435F-0492-4C5D-B376-F01660CE1EA6}"/>
              </a:ext>
            </a:extLst>
          </p:cNvPr>
          <p:cNvSpPr>
            <a:spLocks noGrp="1"/>
          </p:cNvSpPr>
          <p:nvPr>
            <p:ph type="title"/>
          </p:nvPr>
        </p:nvSpPr>
        <p:spPr/>
        <p:txBody>
          <a:bodyPr/>
          <a:lstStyle/>
          <a:p>
            <a:r>
              <a:rPr lang="en-GB" dirty="0" err="1"/>
              <a:t>Definindo</a:t>
            </a:r>
            <a:r>
              <a:rPr lang="en-GB" dirty="0"/>
              <a:t> </a:t>
            </a:r>
            <a:r>
              <a:rPr lang="en-GB" dirty="0" err="1"/>
              <a:t>utilidade</a:t>
            </a:r>
            <a:endParaRPr lang="pt-BR" dirty="0"/>
          </a:p>
        </p:txBody>
      </p:sp>
      <p:sp>
        <p:nvSpPr>
          <p:cNvPr id="3" name="Espaço Reservado para Conteúdo 2">
            <a:extLst>
              <a:ext uri="{FF2B5EF4-FFF2-40B4-BE49-F238E27FC236}">
                <a16:creationId xmlns:a16="http://schemas.microsoft.com/office/drawing/2014/main" id="{D04D5A61-8E59-4680-AF16-DFFDF99599FD}"/>
              </a:ext>
            </a:extLst>
          </p:cNvPr>
          <p:cNvSpPr>
            <a:spLocks noGrp="1"/>
          </p:cNvSpPr>
          <p:nvPr>
            <p:ph idx="1"/>
          </p:nvPr>
        </p:nvSpPr>
        <p:spPr>
          <a:xfrm>
            <a:off x="1261872" y="1840634"/>
            <a:ext cx="7406640" cy="3047216"/>
          </a:xfrm>
        </p:spPr>
        <p:txBody>
          <a:bodyPr>
            <a:normAutofit/>
          </a:bodyPr>
          <a:lstStyle/>
          <a:p>
            <a:pPr marL="0" indent="0">
              <a:buNone/>
            </a:pPr>
            <a:r>
              <a:rPr lang="en-GB" sz="2000" dirty="0" err="1"/>
              <a:t>Dois</a:t>
            </a:r>
            <a:r>
              <a:rPr lang="en-GB" sz="2000" dirty="0"/>
              <a:t> </a:t>
            </a:r>
            <a:r>
              <a:rPr lang="en-GB" sz="2000" dirty="0" err="1"/>
              <a:t>componentes</a:t>
            </a:r>
            <a:endParaRPr lang="en-GB" sz="2000" dirty="0"/>
          </a:p>
          <a:p>
            <a:pPr lvl="1"/>
            <a:r>
              <a:rPr lang="en-GB" sz="1800" dirty="0" err="1"/>
              <a:t>Duração</a:t>
            </a:r>
            <a:r>
              <a:rPr lang="en-GB" sz="1800" dirty="0"/>
              <a:t> da </a:t>
            </a:r>
            <a:r>
              <a:rPr lang="en-GB" sz="1800" dirty="0" err="1"/>
              <a:t>fase</a:t>
            </a:r>
            <a:r>
              <a:rPr lang="en-GB" sz="1800" dirty="0"/>
              <a:t> de </a:t>
            </a:r>
            <a:r>
              <a:rPr lang="en-GB" sz="1800" dirty="0" err="1"/>
              <a:t>uso</a:t>
            </a:r>
            <a:r>
              <a:rPr lang="en-GB" sz="1800" dirty="0"/>
              <a:t> (</a:t>
            </a:r>
            <a:r>
              <a:rPr lang="en-GB" sz="1800" dirty="0" err="1"/>
              <a:t>dobramento</a:t>
            </a:r>
            <a:r>
              <a:rPr lang="en-GB" sz="1800" dirty="0"/>
              <a:t> da </a:t>
            </a:r>
            <a:r>
              <a:rPr lang="en-GB" sz="1800" dirty="0" err="1"/>
              <a:t>duração</a:t>
            </a:r>
            <a:r>
              <a:rPr lang="en-GB" sz="1800" dirty="0"/>
              <a:t> leva à </a:t>
            </a:r>
            <a:r>
              <a:rPr lang="en-GB" sz="1800" dirty="0" err="1"/>
              <a:t>redução</a:t>
            </a:r>
            <a:r>
              <a:rPr lang="en-GB" sz="1800" dirty="0"/>
              <a:t> de </a:t>
            </a:r>
            <a:r>
              <a:rPr lang="en-GB" sz="1800" dirty="0" err="1"/>
              <a:t>resíduos</a:t>
            </a:r>
            <a:r>
              <a:rPr lang="en-GB" sz="1800" dirty="0"/>
              <a:t> </a:t>
            </a:r>
            <a:r>
              <a:rPr lang="en-GB" sz="1800" dirty="0" err="1"/>
              <a:t>gerados</a:t>
            </a:r>
            <a:r>
              <a:rPr lang="en-GB" sz="1800" dirty="0"/>
              <a:t> pela </a:t>
            </a:r>
            <a:r>
              <a:rPr lang="en-GB" sz="1800" dirty="0" err="1"/>
              <a:t>produção</a:t>
            </a:r>
            <a:r>
              <a:rPr lang="en-GB" sz="1800" dirty="0"/>
              <a:t> de </a:t>
            </a:r>
            <a:r>
              <a:rPr lang="en-GB" sz="1800" dirty="0" err="1"/>
              <a:t>deposição</a:t>
            </a:r>
            <a:r>
              <a:rPr lang="en-GB" sz="1800" dirty="0"/>
              <a:t> pela </a:t>
            </a:r>
            <a:r>
              <a:rPr lang="en-GB" sz="1800" dirty="0" err="1"/>
              <a:t>metade</a:t>
            </a:r>
            <a:r>
              <a:rPr lang="en-GB" sz="1800" dirty="0"/>
              <a:t>). </a:t>
            </a:r>
          </a:p>
          <a:p>
            <a:pPr lvl="1"/>
            <a:endParaRPr lang="en-GB" sz="1800" dirty="0"/>
          </a:p>
          <a:p>
            <a:pPr lvl="1"/>
            <a:r>
              <a:rPr lang="en-GB" sz="1800" dirty="0" err="1"/>
              <a:t>Intensidade</a:t>
            </a:r>
            <a:r>
              <a:rPr lang="en-GB" sz="1800" dirty="0"/>
              <a:t> de </a:t>
            </a:r>
            <a:r>
              <a:rPr lang="en-GB" sz="1800" dirty="0" err="1"/>
              <a:t>uso</a:t>
            </a:r>
            <a:r>
              <a:rPr lang="en-GB" sz="1800" dirty="0"/>
              <a:t> (da </a:t>
            </a:r>
            <a:r>
              <a:rPr lang="en-GB" sz="1800" dirty="0" err="1"/>
              <a:t>unidade</a:t>
            </a:r>
            <a:r>
              <a:rPr lang="en-GB" sz="1800" dirty="0"/>
              <a:t> functional): </a:t>
            </a:r>
            <a:r>
              <a:rPr lang="en-GB" sz="1800" dirty="0" err="1"/>
              <a:t>questiona</a:t>
            </a:r>
            <a:r>
              <a:rPr lang="en-GB" sz="1800" dirty="0"/>
              <a:t> o </a:t>
            </a:r>
            <a:r>
              <a:rPr lang="en-GB" sz="1800" dirty="0" err="1"/>
              <a:t>uso</a:t>
            </a:r>
            <a:r>
              <a:rPr lang="en-GB" sz="1800" dirty="0"/>
              <a:t> de um </a:t>
            </a:r>
            <a:r>
              <a:rPr lang="en-GB" sz="1800" dirty="0" err="1"/>
              <a:t>produto</a:t>
            </a:r>
            <a:r>
              <a:rPr lang="en-GB" sz="1800" dirty="0"/>
              <a:t> </a:t>
            </a:r>
            <a:r>
              <a:rPr lang="en-GB" sz="1800" dirty="0" err="1"/>
              <a:t>até</a:t>
            </a:r>
            <a:r>
              <a:rPr lang="en-GB" sz="1800" dirty="0"/>
              <a:t> </a:t>
            </a:r>
            <a:r>
              <a:rPr lang="en-GB" sz="1800" dirty="0" err="1"/>
              <a:t>sua</a:t>
            </a:r>
            <a:r>
              <a:rPr lang="en-GB" sz="1800" dirty="0"/>
              <a:t> </a:t>
            </a:r>
            <a:r>
              <a:rPr lang="en-GB" sz="1800" dirty="0" err="1"/>
              <a:t>capacidade</a:t>
            </a:r>
            <a:r>
              <a:rPr lang="en-GB" sz="1800" dirty="0"/>
              <a:t> </a:t>
            </a:r>
            <a:r>
              <a:rPr lang="en-GB" sz="1800" dirty="0" err="1"/>
              <a:t>máxima</a:t>
            </a:r>
            <a:r>
              <a:rPr lang="en-GB" sz="1800" dirty="0"/>
              <a:t>.  </a:t>
            </a:r>
            <a:r>
              <a:rPr lang="en-GB" sz="1800" dirty="0" err="1"/>
              <a:t>Aumentando</a:t>
            </a:r>
            <a:r>
              <a:rPr lang="en-GB" sz="1800" dirty="0"/>
              <a:t> a </a:t>
            </a:r>
            <a:r>
              <a:rPr lang="en-GB" sz="1800" dirty="0" err="1"/>
              <a:t>intensidade</a:t>
            </a:r>
            <a:r>
              <a:rPr lang="en-GB" sz="1800" dirty="0"/>
              <a:t> de </a:t>
            </a:r>
            <a:r>
              <a:rPr lang="en-GB" sz="1800" dirty="0" err="1"/>
              <a:t>uso</a:t>
            </a:r>
            <a:r>
              <a:rPr lang="en-GB" sz="1800" dirty="0"/>
              <a:t> leva a um </a:t>
            </a:r>
            <a:r>
              <a:rPr lang="en-GB" sz="1800" dirty="0" err="1"/>
              <a:t>aproveitamento</a:t>
            </a:r>
            <a:r>
              <a:rPr lang="en-GB" sz="1800" dirty="0"/>
              <a:t> </a:t>
            </a:r>
            <a:r>
              <a:rPr lang="en-GB" sz="1800" dirty="0" err="1"/>
              <a:t>melhor</a:t>
            </a:r>
            <a:r>
              <a:rPr lang="en-GB" sz="1800" dirty="0"/>
              <a:t> do material </a:t>
            </a:r>
            <a:r>
              <a:rPr lang="en-GB" sz="1800" dirty="0" err="1"/>
              <a:t>aplicado</a:t>
            </a:r>
            <a:r>
              <a:rPr lang="en-GB" sz="1800" dirty="0"/>
              <a:t>. </a:t>
            </a:r>
            <a:endParaRPr lang="pt-BR" sz="1800" dirty="0"/>
          </a:p>
        </p:txBody>
      </p:sp>
      <p:pic>
        <p:nvPicPr>
          <p:cNvPr id="4" name="Imagem 3">
            <a:extLst>
              <a:ext uri="{FF2B5EF4-FFF2-40B4-BE49-F238E27FC236}">
                <a16:creationId xmlns:a16="http://schemas.microsoft.com/office/drawing/2014/main" id="{EEA02576-E0A4-483B-B883-391D65291ADF}"/>
              </a:ext>
            </a:extLst>
          </p:cNvPr>
          <p:cNvPicPr>
            <a:picLocks noChangeAspect="1"/>
          </p:cNvPicPr>
          <p:nvPr/>
        </p:nvPicPr>
        <p:blipFill>
          <a:blip r:embed="rId2" cstate="print"/>
          <a:stretch>
            <a:fillRect/>
          </a:stretch>
        </p:blipFill>
        <p:spPr>
          <a:xfrm>
            <a:off x="3815224" y="3946651"/>
            <a:ext cx="2377020" cy="871057"/>
          </a:xfrm>
          <a:prstGeom prst="rect">
            <a:avLst/>
          </a:prstGeom>
        </p:spPr>
      </p:pic>
      <p:sp>
        <p:nvSpPr>
          <p:cNvPr id="5" name="Retângulo 4">
            <a:extLst>
              <a:ext uri="{FF2B5EF4-FFF2-40B4-BE49-F238E27FC236}">
                <a16:creationId xmlns:a16="http://schemas.microsoft.com/office/drawing/2014/main" id="{30A80E8E-A26E-4733-BA46-CDEB7C275AC5}"/>
              </a:ext>
            </a:extLst>
          </p:cNvPr>
          <p:cNvSpPr/>
          <p:nvPr/>
        </p:nvSpPr>
        <p:spPr>
          <a:xfrm>
            <a:off x="2327894" y="5037162"/>
            <a:ext cx="6442745" cy="323165"/>
          </a:xfrm>
          <a:prstGeom prst="rect">
            <a:avLst/>
          </a:prstGeom>
        </p:spPr>
        <p:txBody>
          <a:bodyPr wrap="square">
            <a:spAutoFit/>
          </a:bodyPr>
          <a:lstStyle/>
          <a:p>
            <a:r>
              <a:rPr lang="pt-BR" sz="1500" dirty="0">
                <a:solidFill>
                  <a:srgbClr val="0A252F"/>
                </a:solidFill>
                <a:latin typeface="HelveticaNeue"/>
              </a:rPr>
              <a:t>Na maioria dos casos, deve se aplicar ou a duração, ou a intensidade </a:t>
            </a:r>
            <a:endParaRPr lang="pt-BR" sz="1500" dirty="0"/>
          </a:p>
        </p:txBody>
      </p:sp>
    </p:spTree>
    <p:extLst>
      <p:ext uri="{BB962C8B-B14F-4D97-AF65-F5344CB8AC3E}">
        <p14:creationId xmlns:p14="http://schemas.microsoft.com/office/powerpoint/2010/main" val="3546895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lão de Fala: Oval 4">
            <a:extLst>
              <a:ext uri="{FF2B5EF4-FFF2-40B4-BE49-F238E27FC236}">
                <a16:creationId xmlns:a16="http://schemas.microsoft.com/office/drawing/2014/main" id="{FA4BBCF9-95F8-436C-A822-45D4482079B9}"/>
              </a:ext>
            </a:extLst>
          </p:cNvPr>
          <p:cNvSpPr/>
          <p:nvPr/>
        </p:nvSpPr>
        <p:spPr>
          <a:xfrm>
            <a:off x="6467108" y="1483508"/>
            <a:ext cx="3743588" cy="270276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2" name="Título 1">
            <a:extLst>
              <a:ext uri="{FF2B5EF4-FFF2-40B4-BE49-F238E27FC236}">
                <a16:creationId xmlns:a16="http://schemas.microsoft.com/office/drawing/2014/main" id="{AD3030DF-8966-44AC-8E8E-1E3147BC154E}"/>
              </a:ext>
            </a:extLst>
          </p:cNvPr>
          <p:cNvSpPr>
            <a:spLocks noGrp="1"/>
          </p:cNvSpPr>
          <p:nvPr>
            <p:ph type="title"/>
          </p:nvPr>
        </p:nvSpPr>
        <p:spPr/>
        <p:txBody>
          <a:bodyPr/>
          <a:lstStyle/>
          <a:p>
            <a:r>
              <a:rPr lang="pt-BR" dirty="0"/>
              <a:t>Limitações do MCI</a:t>
            </a:r>
          </a:p>
        </p:txBody>
      </p:sp>
      <p:sp>
        <p:nvSpPr>
          <p:cNvPr id="3" name="Espaço Reservado para Conteúdo 2">
            <a:extLst>
              <a:ext uri="{FF2B5EF4-FFF2-40B4-BE49-F238E27FC236}">
                <a16:creationId xmlns:a16="http://schemas.microsoft.com/office/drawing/2014/main" id="{31380C85-70E9-4DCC-A5FA-EEFF45ECAEF2}"/>
              </a:ext>
            </a:extLst>
          </p:cNvPr>
          <p:cNvSpPr>
            <a:spLocks noGrp="1"/>
          </p:cNvSpPr>
          <p:nvPr>
            <p:ph idx="1"/>
          </p:nvPr>
        </p:nvSpPr>
        <p:spPr>
          <a:xfrm>
            <a:off x="572877" y="2049137"/>
            <a:ext cx="5380512" cy="3334393"/>
          </a:xfrm>
        </p:spPr>
        <p:txBody>
          <a:bodyPr>
            <a:normAutofit lnSpcReduction="10000"/>
          </a:bodyPr>
          <a:lstStyle/>
          <a:p>
            <a:pPr marL="0" indent="0">
              <a:buNone/>
            </a:pPr>
            <a:r>
              <a:rPr lang="en-US" dirty="0"/>
              <a:t>A </a:t>
            </a:r>
            <a:r>
              <a:rPr lang="en-US" dirty="0" err="1"/>
              <a:t>metodologia</a:t>
            </a:r>
            <a:r>
              <a:rPr lang="en-US" dirty="0"/>
              <a:t> </a:t>
            </a:r>
            <a:r>
              <a:rPr lang="en-US" dirty="0" err="1"/>
              <a:t>foca</a:t>
            </a:r>
            <a:r>
              <a:rPr lang="en-US" dirty="0"/>
              <a:t> </a:t>
            </a:r>
            <a:r>
              <a:rPr lang="en-US" dirty="0" err="1"/>
              <a:t>em</a:t>
            </a:r>
            <a:r>
              <a:rPr lang="en-US" dirty="0"/>
              <a:t> </a:t>
            </a:r>
            <a:r>
              <a:rPr lang="en-US" dirty="0" err="1"/>
              <a:t>ciclos</a:t>
            </a:r>
            <a:r>
              <a:rPr lang="en-US" dirty="0"/>
              <a:t> </a:t>
            </a:r>
            <a:r>
              <a:rPr lang="en-US" dirty="0" err="1"/>
              <a:t>técnicos</a:t>
            </a:r>
            <a:r>
              <a:rPr lang="en-US" dirty="0"/>
              <a:t>, </a:t>
            </a:r>
            <a:r>
              <a:rPr lang="en-US" dirty="0" err="1"/>
              <a:t>utilizando</a:t>
            </a:r>
            <a:r>
              <a:rPr lang="en-US" dirty="0"/>
              <a:t> </a:t>
            </a:r>
            <a:r>
              <a:rPr lang="en-US" dirty="0" err="1"/>
              <a:t>materiais</a:t>
            </a:r>
            <a:r>
              <a:rPr lang="en-US" dirty="0"/>
              <a:t> </a:t>
            </a:r>
            <a:r>
              <a:rPr lang="en-US" dirty="0" err="1"/>
              <a:t>não-renováveis</a:t>
            </a:r>
            <a:endParaRPr lang="en-US" dirty="0"/>
          </a:p>
          <a:p>
            <a:pPr marL="0" indent="0">
              <a:buNone/>
            </a:pPr>
            <a:endParaRPr lang="en-US" dirty="0"/>
          </a:p>
          <a:p>
            <a:pPr lvl="1"/>
            <a:r>
              <a:rPr lang="en-US" dirty="0"/>
              <a:t>Como </a:t>
            </a:r>
            <a:r>
              <a:rPr lang="en-US" dirty="0" err="1"/>
              <a:t>tratar</a:t>
            </a:r>
            <a:r>
              <a:rPr lang="en-US" dirty="0"/>
              <a:t> </a:t>
            </a:r>
            <a:r>
              <a:rPr lang="en-US" dirty="0" err="1"/>
              <a:t>materiais</a:t>
            </a:r>
            <a:r>
              <a:rPr lang="en-US" dirty="0"/>
              <a:t> </a:t>
            </a:r>
            <a:r>
              <a:rPr lang="en-US" dirty="0" err="1"/>
              <a:t>renováveis</a:t>
            </a:r>
            <a:r>
              <a:rPr lang="en-US" dirty="0"/>
              <a:t>, </a:t>
            </a:r>
            <a:r>
              <a:rPr lang="en-US" dirty="0" err="1"/>
              <a:t>consumíveis</a:t>
            </a:r>
            <a:r>
              <a:rPr lang="en-US" dirty="0"/>
              <a:t>, </a:t>
            </a:r>
            <a:r>
              <a:rPr lang="en-US" dirty="0" err="1"/>
              <a:t>conversão</a:t>
            </a:r>
            <a:r>
              <a:rPr lang="en-US" dirty="0"/>
              <a:t> de </a:t>
            </a:r>
            <a:r>
              <a:rPr lang="en-US" dirty="0" err="1"/>
              <a:t>energia</a:t>
            </a:r>
            <a:r>
              <a:rPr lang="en-US" dirty="0"/>
              <a:t>?</a:t>
            </a:r>
          </a:p>
          <a:p>
            <a:pPr lvl="1"/>
            <a:endParaRPr lang="en-US" dirty="0"/>
          </a:p>
          <a:p>
            <a:pPr lvl="1"/>
            <a:r>
              <a:rPr lang="en-US" dirty="0"/>
              <a:t>Como </a:t>
            </a:r>
            <a:r>
              <a:rPr lang="en-US" dirty="0" err="1"/>
              <a:t>abordar</a:t>
            </a:r>
            <a:r>
              <a:rPr lang="en-US" dirty="0"/>
              <a:t> de forma </a:t>
            </a:r>
            <a:r>
              <a:rPr lang="en-US" dirty="0" err="1"/>
              <a:t>mais</a:t>
            </a:r>
            <a:r>
              <a:rPr lang="en-US" dirty="0"/>
              <a:t> </a:t>
            </a:r>
            <a:r>
              <a:rPr lang="en-US" dirty="0" err="1"/>
              <a:t>compreensiva</a:t>
            </a:r>
            <a:r>
              <a:rPr lang="en-US" dirty="0"/>
              <a:t> o </a:t>
            </a:r>
            <a:r>
              <a:rPr lang="en-US" i="1" dirty="0"/>
              <a:t>downcycling</a:t>
            </a:r>
            <a:r>
              <a:rPr lang="en-US" dirty="0"/>
              <a:t>? </a:t>
            </a:r>
          </a:p>
          <a:p>
            <a:pPr lvl="1"/>
            <a:endParaRPr lang="en-US" dirty="0"/>
          </a:p>
          <a:p>
            <a:pPr lvl="1"/>
            <a:r>
              <a:rPr lang="en-US" dirty="0"/>
              <a:t>Como </a:t>
            </a:r>
            <a:r>
              <a:rPr lang="en-US" dirty="0" err="1"/>
              <a:t>introduzir</a:t>
            </a:r>
            <a:r>
              <a:rPr lang="en-US" dirty="0"/>
              <a:t> de forma </a:t>
            </a:r>
            <a:r>
              <a:rPr lang="en-US" dirty="0" err="1"/>
              <a:t>mais</a:t>
            </a:r>
            <a:r>
              <a:rPr lang="en-US" dirty="0"/>
              <a:t> </a:t>
            </a:r>
            <a:r>
              <a:rPr lang="en-US" dirty="0" err="1"/>
              <a:t>detalhada</a:t>
            </a:r>
            <a:r>
              <a:rPr lang="en-US" dirty="0"/>
              <a:t> </a:t>
            </a:r>
            <a:r>
              <a:rPr lang="en-US" dirty="0" err="1"/>
              <a:t>níveis</a:t>
            </a:r>
            <a:r>
              <a:rPr lang="en-US" dirty="0"/>
              <a:t> de </a:t>
            </a:r>
            <a:r>
              <a:rPr lang="en-US" dirty="0" err="1"/>
              <a:t>recuperação</a:t>
            </a:r>
            <a:r>
              <a:rPr lang="en-US" dirty="0"/>
              <a:t> </a:t>
            </a:r>
            <a:r>
              <a:rPr lang="en-US" dirty="0" err="1"/>
              <a:t>além</a:t>
            </a:r>
            <a:r>
              <a:rPr lang="en-US" dirty="0"/>
              <a:t> de </a:t>
            </a:r>
            <a:r>
              <a:rPr lang="en-US" dirty="0" err="1"/>
              <a:t>reuso</a:t>
            </a:r>
            <a:r>
              <a:rPr lang="en-US" dirty="0"/>
              <a:t> e </a:t>
            </a:r>
            <a:r>
              <a:rPr lang="en-US" dirty="0" err="1"/>
              <a:t>reciclagem</a:t>
            </a:r>
            <a:r>
              <a:rPr lang="en-US" dirty="0"/>
              <a:t>, </a:t>
            </a:r>
            <a:r>
              <a:rPr lang="en-US" dirty="0" err="1"/>
              <a:t>tais</a:t>
            </a:r>
            <a:r>
              <a:rPr lang="en-US" dirty="0"/>
              <a:t> </a:t>
            </a:r>
            <a:r>
              <a:rPr lang="en-US" dirty="0" err="1"/>
              <a:t>como</a:t>
            </a:r>
            <a:r>
              <a:rPr lang="en-US" dirty="0"/>
              <a:t> </a:t>
            </a:r>
            <a:r>
              <a:rPr lang="en-US" dirty="0" err="1"/>
              <a:t>remanufatura</a:t>
            </a:r>
            <a:r>
              <a:rPr lang="en-US" dirty="0"/>
              <a:t>? </a:t>
            </a:r>
            <a:endParaRPr lang="pt-BR" dirty="0"/>
          </a:p>
        </p:txBody>
      </p:sp>
      <p:sp>
        <p:nvSpPr>
          <p:cNvPr id="4" name="Retângulo 3">
            <a:extLst>
              <a:ext uri="{FF2B5EF4-FFF2-40B4-BE49-F238E27FC236}">
                <a16:creationId xmlns:a16="http://schemas.microsoft.com/office/drawing/2014/main" id="{C8C869FE-1D1D-4810-9E37-62165DDC4A53}"/>
              </a:ext>
            </a:extLst>
          </p:cNvPr>
          <p:cNvSpPr/>
          <p:nvPr/>
        </p:nvSpPr>
        <p:spPr>
          <a:xfrm>
            <a:off x="6851156" y="2226387"/>
            <a:ext cx="3031768" cy="1323439"/>
          </a:xfrm>
          <a:prstGeom prst="rect">
            <a:avLst/>
          </a:prstGeom>
        </p:spPr>
        <p:txBody>
          <a:bodyPr wrap="square">
            <a:spAutoFit/>
          </a:bodyPr>
          <a:lstStyle/>
          <a:p>
            <a:r>
              <a:rPr lang="en-US" sz="1600" i="1" dirty="0">
                <a:solidFill>
                  <a:schemeClr val="bg1"/>
                </a:solidFill>
                <a:latin typeface="HelveticaNeue"/>
              </a:rPr>
              <a:t>O MCI </a:t>
            </a:r>
            <a:r>
              <a:rPr lang="en-US" sz="1600" i="1" dirty="0" err="1">
                <a:solidFill>
                  <a:schemeClr val="bg1"/>
                </a:solidFill>
                <a:latin typeface="HelveticaNeue"/>
              </a:rPr>
              <a:t>indica</a:t>
            </a:r>
            <a:r>
              <a:rPr lang="en-US" sz="1600" i="1" dirty="0">
                <a:solidFill>
                  <a:schemeClr val="bg1"/>
                </a:solidFill>
                <a:latin typeface="HelveticaNeue"/>
              </a:rPr>
              <a:t> o </a:t>
            </a:r>
            <a:r>
              <a:rPr lang="en-US" sz="1600" i="1" dirty="0" err="1">
                <a:solidFill>
                  <a:schemeClr val="bg1"/>
                </a:solidFill>
                <a:latin typeface="HelveticaNeue"/>
              </a:rPr>
              <a:t>quanto</a:t>
            </a:r>
            <a:r>
              <a:rPr lang="en-US" sz="1600" i="1" dirty="0">
                <a:solidFill>
                  <a:schemeClr val="bg1"/>
                </a:solidFill>
                <a:latin typeface="HelveticaNeue"/>
              </a:rPr>
              <a:t> </a:t>
            </a:r>
            <a:r>
              <a:rPr lang="en-US" sz="1600" i="1" dirty="0" err="1">
                <a:solidFill>
                  <a:schemeClr val="bg1"/>
                </a:solidFill>
                <a:latin typeface="HelveticaNeue"/>
              </a:rPr>
              <a:t>materiais</a:t>
            </a:r>
            <a:r>
              <a:rPr lang="en-US" sz="1600" i="1" dirty="0">
                <a:solidFill>
                  <a:schemeClr val="bg1"/>
                </a:solidFill>
                <a:latin typeface="HelveticaNeue"/>
              </a:rPr>
              <a:t> </a:t>
            </a:r>
            <a:r>
              <a:rPr lang="en-US" sz="1600" i="1" dirty="0" err="1">
                <a:solidFill>
                  <a:schemeClr val="bg1"/>
                </a:solidFill>
                <a:latin typeface="HelveticaNeue"/>
              </a:rPr>
              <a:t>circulam</a:t>
            </a:r>
            <a:r>
              <a:rPr lang="en-US" sz="1600" i="1" dirty="0">
                <a:solidFill>
                  <a:schemeClr val="bg1"/>
                </a:solidFill>
                <a:latin typeface="HelveticaNeue"/>
              </a:rPr>
              <a:t>, mas </a:t>
            </a:r>
            <a:r>
              <a:rPr lang="en-US" sz="1600" i="1" dirty="0" err="1">
                <a:solidFill>
                  <a:schemeClr val="bg1"/>
                </a:solidFill>
                <a:latin typeface="HelveticaNeue"/>
              </a:rPr>
              <a:t>não</a:t>
            </a:r>
            <a:r>
              <a:rPr lang="en-US" sz="1600" i="1" dirty="0">
                <a:solidFill>
                  <a:schemeClr val="bg1"/>
                </a:solidFill>
                <a:latin typeface="HelveticaNeue"/>
              </a:rPr>
              <a:t> leva </a:t>
            </a:r>
            <a:r>
              <a:rPr lang="en-US" sz="1600" i="1" dirty="0" err="1">
                <a:solidFill>
                  <a:schemeClr val="bg1"/>
                </a:solidFill>
                <a:latin typeface="HelveticaNeue"/>
              </a:rPr>
              <a:t>em</a:t>
            </a:r>
            <a:r>
              <a:rPr lang="en-US" sz="1600" i="1" dirty="0">
                <a:solidFill>
                  <a:schemeClr val="bg1"/>
                </a:solidFill>
                <a:latin typeface="HelveticaNeue"/>
              </a:rPr>
              <a:t> </a:t>
            </a:r>
            <a:r>
              <a:rPr lang="en-US" sz="1600" i="1" dirty="0" err="1">
                <a:solidFill>
                  <a:schemeClr val="bg1"/>
                </a:solidFill>
                <a:latin typeface="HelveticaNeue"/>
              </a:rPr>
              <a:t>conta</a:t>
            </a:r>
            <a:r>
              <a:rPr lang="en-US" sz="1600" i="1" dirty="0">
                <a:solidFill>
                  <a:schemeClr val="bg1"/>
                </a:solidFill>
                <a:latin typeface="HelveticaNeue"/>
              </a:rPr>
              <a:t> </a:t>
            </a:r>
            <a:r>
              <a:rPr lang="en-US" sz="1600" i="1" dirty="0" err="1">
                <a:solidFill>
                  <a:schemeClr val="bg1"/>
                </a:solidFill>
                <a:latin typeface="HelveticaNeue"/>
              </a:rPr>
              <a:t>quais</a:t>
            </a:r>
            <a:r>
              <a:rPr lang="en-US" sz="1600" i="1" dirty="0">
                <a:solidFill>
                  <a:schemeClr val="bg1"/>
                </a:solidFill>
                <a:latin typeface="HelveticaNeue"/>
              </a:rPr>
              <a:t> </a:t>
            </a:r>
            <a:r>
              <a:rPr lang="en-US" sz="1600" i="1" dirty="0" err="1">
                <a:solidFill>
                  <a:schemeClr val="bg1"/>
                </a:solidFill>
                <a:latin typeface="HelveticaNeue"/>
              </a:rPr>
              <a:t>materiais</a:t>
            </a:r>
            <a:r>
              <a:rPr lang="en-US" sz="1600" i="1" dirty="0">
                <a:solidFill>
                  <a:schemeClr val="bg1"/>
                </a:solidFill>
                <a:latin typeface="HelveticaNeue"/>
              </a:rPr>
              <a:t> </a:t>
            </a:r>
            <a:r>
              <a:rPr lang="en-US" sz="1600" i="1" dirty="0" err="1">
                <a:solidFill>
                  <a:schemeClr val="bg1"/>
                </a:solidFill>
                <a:latin typeface="HelveticaNeue"/>
              </a:rPr>
              <a:t>nem</a:t>
            </a:r>
            <a:r>
              <a:rPr lang="en-US" sz="1600" i="1" dirty="0">
                <a:solidFill>
                  <a:schemeClr val="bg1"/>
                </a:solidFill>
                <a:latin typeface="HelveticaNeue"/>
              </a:rPr>
              <a:t> qual </a:t>
            </a:r>
            <a:r>
              <a:rPr lang="en-US" sz="1600" i="1" dirty="0" err="1">
                <a:solidFill>
                  <a:schemeClr val="bg1"/>
                </a:solidFill>
                <a:latin typeface="HelveticaNeue"/>
              </a:rPr>
              <a:t>seu</a:t>
            </a:r>
            <a:r>
              <a:rPr lang="en-US" sz="1600" i="1" dirty="0">
                <a:solidFill>
                  <a:schemeClr val="bg1"/>
                </a:solidFill>
                <a:latin typeface="HelveticaNeue"/>
              </a:rPr>
              <a:t> </a:t>
            </a:r>
            <a:r>
              <a:rPr lang="en-US" sz="1600" i="1" dirty="0" err="1">
                <a:solidFill>
                  <a:schemeClr val="bg1"/>
                </a:solidFill>
                <a:latin typeface="HelveticaNeue"/>
              </a:rPr>
              <a:t>impacto</a:t>
            </a:r>
            <a:r>
              <a:rPr lang="en-US" sz="1600" i="1" dirty="0">
                <a:solidFill>
                  <a:schemeClr val="bg1"/>
                </a:solidFill>
                <a:latin typeface="HelveticaNeue"/>
              </a:rPr>
              <a:t> </a:t>
            </a:r>
            <a:r>
              <a:rPr lang="en-US" sz="1600" i="1" dirty="0" err="1">
                <a:solidFill>
                  <a:schemeClr val="bg1"/>
                </a:solidFill>
                <a:latin typeface="HelveticaNeue"/>
              </a:rPr>
              <a:t>sobre</a:t>
            </a:r>
            <a:r>
              <a:rPr lang="en-US" sz="1600" i="1" dirty="0">
                <a:solidFill>
                  <a:schemeClr val="bg1"/>
                </a:solidFill>
                <a:latin typeface="HelveticaNeue"/>
              </a:rPr>
              <a:t> o </a:t>
            </a:r>
            <a:r>
              <a:rPr lang="en-US" sz="1600" i="1" dirty="0" err="1">
                <a:solidFill>
                  <a:schemeClr val="bg1"/>
                </a:solidFill>
                <a:latin typeface="HelveticaNeue"/>
              </a:rPr>
              <a:t>meio</a:t>
            </a:r>
            <a:r>
              <a:rPr lang="en-US" sz="1600" i="1" dirty="0">
                <a:solidFill>
                  <a:schemeClr val="bg1"/>
                </a:solidFill>
                <a:latin typeface="HelveticaNeue"/>
              </a:rPr>
              <a:t> </a:t>
            </a:r>
            <a:r>
              <a:rPr lang="en-US" sz="1600" i="1" dirty="0" err="1">
                <a:solidFill>
                  <a:schemeClr val="bg1"/>
                </a:solidFill>
                <a:latin typeface="HelveticaNeue"/>
              </a:rPr>
              <a:t>ambiente</a:t>
            </a:r>
            <a:endParaRPr lang="pt-BR" sz="1600" i="1" dirty="0">
              <a:solidFill>
                <a:schemeClr val="bg1"/>
              </a:solidFill>
            </a:endParaRPr>
          </a:p>
        </p:txBody>
      </p:sp>
      <p:pic>
        <p:nvPicPr>
          <p:cNvPr id="7" name="Gráfico 6" descr="Mulher">
            <a:extLst>
              <a:ext uri="{FF2B5EF4-FFF2-40B4-BE49-F238E27FC236}">
                <a16:creationId xmlns:a16="http://schemas.microsoft.com/office/drawing/2014/main" id="{E8B5C940-8B8D-42D0-AFAE-DF66EB8DE1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5492" y="4538689"/>
            <a:ext cx="685800" cy="685800"/>
          </a:xfrm>
          <a:prstGeom prst="rect">
            <a:avLst/>
          </a:prstGeom>
        </p:spPr>
      </p:pic>
    </p:spTree>
    <p:extLst>
      <p:ext uri="{BB962C8B-B14F-4D97-AF65-F5344CB8AC3E}">
        <p14:creationId xmlns:p14="http://schemas.microsoft.com/office/powerpoint/2010/main" val="3534235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F0211-E98E-2FA8-E713-76133E699170}"/>
              </a:ext>
            </a:extLst>
          </p:cNvPr>
          <p:cNvSpPr>
            <a:spLocks noGrp="1"/>
          </p:cNvSpPr>
          <p:nvPr>
            <p:ph type="title"/>
          </p:nvPr>
        </p:nvSpPr>
        <p:spPr/>
        <p:txBody>
          <a:bodyPr/>
          <a:lstStyle/>
          <a:p>
            <a:r>
              <a:rPr lang="pt-BR" dirty="0"/>
              <a:t>Pacto para plástico</a:t>
            </a:r>
          </a:p>
        </p:txBody>
      </p:sp>
      <p:sp>
        <p:nvSpPr>
          <p:cNvPr id="3" name="Espaço Reservado para Conteúdo 2">
            <a:extLst>
              <a:ext uri="{FF2B5EF4-FFF2-40B4-BE49-F238E27FC236}">
                <a16:creationId xmlns:a16="http://schemas.microsoft.com/office/drawing/2014/main" id="{719EA8D3-12D2-279D-628E-F8F61931F583}"/>
              </a:ext>
            </a:extLst>
          </p:cNvPr>
          <p:cNvSpPr>
            <a:spLocks noGrp="1"/>
          </p:cNvSpPr>
          <p:nvPr>
            <p:ph idx="1"/>
          </p:nvPr>
        </p:nvSpPr>
        <p:spPr>
          <a:xfrm>
            <a:off x="1261872" y="2488019"/>
            <a:ext cx="8595360" cy="2169042"/>
          </a:xfrm>
        </p:spPr>
        <p:txBody>
          <a:bodyPr/>
          <a:lstStyle/>
          <a:p>
            <a:pPr marL="0" indent="0">
              <a:buNone/>
            </a:pPr>
            <a:r>
              <a:rPr lang="pt-BR" b="0" i="0" dirty="0">
                <a:solidFill>
                  <a:srgbClr val="333333"/>
                </a:solidFill>
                <a:effectLst/>
                <a:latin typeface="Roboto" panose="02000000000000000000" pitchFamily="2" charset="0"/>
              </a:rPr>
              <a:t>Em março de 2022, durante a quinta sessão da Assembleia do Meio Ambiente das Nações Unidas, em Nairóbi, capital do Quênia, foi </a:t>
            </a:r>
            <a:r>
              <a:rPr lang="pt-BR" b="0" i="0" u="none" strike="noStrike" dirty="0">
                <a:effectLst/>
                <a:latin typeface="Roboto" panose="02000000000000000000" pitchFamily="2" charset="0"/>
                <a:hlinkClick r:id="rId2"/>
              </a:rPr>
              <a:t>aprovada a resolução</a:t>
            </a:r>
            <a:r>
              <a:rPr lang="pt-BR" b="0" i="0" dirty="0">
                <a:solidFill>
                  <a:srgbClr val="333333"/>
                </a:solidFill>
                <a:effectLst/>
                <a:latin typeface="Roboto" panose="02000000000000000000" pitchFamily="2" charset="0"/>
              </a:rPr>
              <a:t> para acabar com a poluição plástica. Um marco histórico que promete reverter essa situação.</a:t>
            </a:r>
            <a:endParaRPr lang="pt-BR" dirty="0"/>
          </a:p>
        </p:txBody>
      </p:sp>
    </p:spTree>
    <p:extLst>
      <p:ext uri="{BB962C8B-B14F-4D97-AF65-F5344CB8AC3E}">
        <p14:creationId xmlns:p14="http://schemas.microsoft.com/office/powerpoint/2010/main" val="2386096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6D57D5-1193-4840-9535-1D6B9862E669}"/>
              </a:ext>
            </a:extLst>
          </p:cNvPr>
          <p:cNvSpPr>
            <a:spLocks noGrp="1"/>
          </p:cNvSpPr>
          <p:nvPr>
            <p:ph type="title"/>
          </p:nvPr>
        </p:nvSpPr>
        <p:spPr>
          <a:xfrm>
            <a:off x="1055942" y="1574800"/>
            <a:ext cx="9692640" cy="1325562"/>
          </a:xfrm>
        </p:spPr>
        <p:txBody>
          <a:bodyPr/>
          <a:lstStyle/>
          <a:p>
            <a:r>
              <a:rPr lang="pt-BR" dirty="0"/>
              <a:t>Obrigada pela atenção!</a:t>
            </a:r>
            <a:endParaRPr lang="en-US" dirty="0"/>
          </a:p>
        </p:txBody>
      </p:sp>
      <p:sp>
        <p:nvSpPr>
          <p:cNvPr id="3" name="Espaço Reservado para Conteúdo 2">
            <a:extLst>
              <a:ext uri="{FF2B5EF4-FFF2-40B4-BE49-F238E27FC236}">
                <a16:creationId xmlns:a16="http://schemas.microsoft.com/office/drawing/2014/main" id="{AE52A556-EC07-4EFD-8C41-D60E7E5B5479}"/>
              </a:ext>
            </a:extLst>
          </p:cNvPr>
          <p:cNvSpPr>
            <a:spLocks noGrp="1"/>
          </p:cNvSpPr>
          <p:nvPr>
            <p:ph idx="1"/>
          </p:nvPr>
        </p:nvSpPr>
        <p:spPr>
          <a:xfrm>
            <a:off x="4517773" y="3485383"/>
            <a:ext cx="3671187" cy="487496"/>
          </a:xfrm>
        </p:spPr>
        <p:txBody>
          <a:bodyPr/>
          <a:lstStyle/>
          <a:p>
            <a:pPr marL="0" indent="0">
              <a:buNone/>
            </a:pPr>
            <a:r>
              <a:rPr lang="pt-BR" dirty="0"/>
              <a:t>Contato: susanne@eq.ufrj.br</a:t>
            </a:r>
            <a:endParaRPr lang="en-US" dirty="0"/>
          </a:p>
        </p:txBody>
      </p:sp>
    </p:spTree>
    <p:extLst>
      <p:ext uri="{BB962C8B-B14F-4D97-AF65-F5344CB8AC3E}">
        <p14:creationId xmlns:p14="http://schemas.microsoft.com/office/powerpoint/2010/main" val="395340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9ED6D-365F-4CAE-942F-ECA78F74B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useBgFill="1">
        <p:nvSpPr>
          <p:cNvPr id="12" name="Rectangle 11">
            <a:extLst>
              <a:ext uri="{FF2B5EF4-FFF2-40B4-BE49-F238E27FC236}">
                <a16:creationId xmlns:a16="http://schemas.microsoft.com/office/drawing/2014/main" id="{9B0F74F9-E373-4883-A533-C80C53DE6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5FFFB-1163-4DA7-83B0-B8677ABBC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B5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117A05-2F4F-4370-A926-6191A5C3D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a:extLst>
              <a:ext uri="{FF2B5EF4-FFF2-40B4-BE49-F238E27FC236}">
                <a16:creationId xmlns:a16="http://schemas.microsoft.com/office/drawing/2014/main" id="{5E9B3111-E576-A741-13B5-A31523DB36C4}"/>
              </a:ext>
            </a:extLst>
          </p:cNvPr>
          <p:cNvPicPr>
            <a:picLocks noGrp="1" noChangeAspect="1"/>
          </p:cNvPicPr>
          <p:nvPr>
            <p:ph idx="1"/>
          </p:nvPr>
        </p:nvPicPr>
        <p:blipFill>
          <a:blip r:embed="rId2"/>
          <a:stretch>
            <a:fillRect/>
          </a:stretch>
        </p:blipFill>
        <p:spPr>
          <a:xfrm>
            <a:off x="1120477" y="1224259"/>
            <a:ext cx="9951041" cy="4403335"/>
          </a:xfrm>
          <a:prstGeom prst="rect">
            <a:avLst/>
          </a:prstGeom>
        </p:spPr>
      </p:pic>
    </p:spTree>
    <p:extLst>
      <p:ext uri="{BB962C8B-B14F-4D97-AF65-F5344CB8AC3E}">
        <p14:creationId xmlns:p14="http://schemas.microsoft.com/office/powerpoint/2010/main" val="191487399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E37AC0B-E43C-46DD-A800-E8F26D23AB05}"/>
              </a:ext>
            </a:extLst>
          </p:cNvPr>
          <p:cNvSpPr>
            <a:spLocks noGrp="1"/>
          </p:cNvSpPr>
          <p:nvPr>
            <p:ph idx="1"/>
          </p:nvPr>
        </p:nvSpPr>
        <p:spPr/>
        <p:txBody>
          <a:bodyPr>
            <a:normAutofit/>
          </a:bodyPr>
          <a:lstStyle/>
          <a:p>
            <a:pPr marL="0" indent="0">
              <a:buNone/>
            </a:pPr>
            <a:r>
              <a:rPr lang="pt-BR" sz="3200" dirty="0"/>
              <a:t>Escolas de pensamento e conceitos “vizinhos”</a:t>
            </a:r>
            <a:endParaRPr lang="en-US" sz="3200" dirty="0"/>
          </a:p>
        </p:txBody>
      </p:sp>
    </p:spTree>
    <p:extLst>
      <p:ext uri="{BB962C8B-B14F-4D97-AF65-F5344CB8AC3E}">
        <p14:creationId xmlns:p14="http://schemas.microsoft.com/office/powerpoint/2010/main" val="99834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1313445"/>
            <a:ext cx="8493795" cy="4231110"/>
          </a:xfrm>
          <a:prstGeom prst="rect">
            <a:avLst/>
          </a:prstGeom>
        </p:spPr>
      </p:pic>
      <p:sp>
        <p:nvSpPr>
          <p:cNvPr id="5" name="Título 1"/>
          <p:cNvSpPr>
            <a:spLocks noGrp="1"/>
          </p:cNvSpPr>
          <p:nvPr>
            <p:ph type="title"/>
          </p:nvPr>
        </p:nvSpPr>
        <p:spPr>
          <a:xfrm>
            <a:off x="110643" y="134675"/>
            <a:ext cx="10515600" cy="1325563"/>
          </a:xfrm>
        </p:spPr>
        <p:txBody>
          <a:bodyPr>
            <a:normAutofit/>
          </a:bodyPr>
          <a:lstStyle/>
          <a:p>
            <a:pPr algn="ctr"/>
            <a:r>
              <a:rPr lang="pt-BR" b="1" i="1" dirty="0"/>
              <a:t>Origem do Conceito – Escolas de Pensamento</a:t>
            </a:r>
          </a:p>
        </p:txBody>
      </p:sp>
    </p:spTree>
    <p:extLst>
      <p:ext uri="{BB962C8B-B14F-4D97-AF65-F5344CB8AC3E}">
        <p14:creationId xmlns:p14="http://schemas.microsoft.com/office/powerpoint/2010/main" val="145821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a:extLst>
              <a:ext uri="{FF2B5EF4-FFF2-40B4-BE49-F238E27FC236}">
                <a16:creationId xmlns:a16="http://schemas.microsoft.com/office/drawing/2014/main" id="{51E27C2F-D10E-4358-AF01-7F35A2A704E6}"/>
              </a:ext>
            </a:extLst>
          </p:cNvPr>
          <p:cNvGraphicFramePr>
            <a:graphicFrameLocks noGrp="1"/>
          </p:cNvGraphicFramePr>
          <p:nvPr>
            <p:ph idx="1"/>
            <p:extLst>
              <p:ext uri="{D42A27DB-BD31-4B8C-83A1-F6EECF244321}">
                <p14:modId xmlns:p14="http://schemas.microsoft.com/office/powerpoint/2010/main" val="3412721078"/>
              </p:ext>
            </p:extLst>
          </p:nvPr>
        </p:nvGraphicFramePr>
        <p:xfrm>
          <a:off x="563526" y="1031358"/>
          <a:ext cx="10507993" cy="4346062"/>
        </p:xfrm>
        <a:graphic>
          <a:graphicData uri="http://schemas.openxmlformats.org/drawingml/2006/table">
            <a:tbl>
              <a:tblPr firstRow="1" bandRow="1">
                <a:tableStyleId>{8EC20E35-A176-4012-BC5E-935CFFF8708E}</a:tableStyleId>
              </a:tblPr>
              <a:tblGrid>
                <a:gridCol w="2242033">
                  <a:extLst>
                    <a:ext uri="{9D8B030D-6E8A-4147-A177-3AD203B41FA5}">
                      <a16:colId xmlns:a16="http://schemas.microsoft.com/office/drawing/2014/main" val="204664806"/>
                    </a:ext>
                  </a:extLst>
                </a:gridCol>
                <a:gridCol w="8265960">
                  <a:extLst>
                    <a:ext uri="{9D8B030D-6E8A-4147-A177-3AD203B41FA5}">
                      <a16:colId xmlns:a16="http://schemas.microsoft.com/office/drawing/2014/main" val="3155160203"/>
                    </a:ext>
                  </a:extLst>
                </a:gridCol>
              </a:tblGrid>
              <a:tr h="655148">
                <a:tc>
                  <a:txBody>
                    <a:bodyPr/>
                    <a:lstStyle/>
                    <a:p>
                      <a:pPr algn="l" fontAlgn="t"/>
                      <a:r>
                        <a:rPr lang="pt-BR" sz="1600" b="1">
                          <a:effectLst/>
                        </a:rPr>
                        <a:t>Perspective on growth</a:t>
                      </a:r>
                    </a:p>
                  </a:txBody>
                  <a:tcPr marL="50082" marR="50082" marT="25041" marB="25041"/>
                </a:tc>
                <a:tc>
                  <a:txBody>
                    <a:bodyPr/>
                    <a:lstStyle/>
                    <a:p>
                      <a:pPr algn="l" fontAlgn="t"/>
                      <a:r>
                        <a:rPr lang="pt-BR" sz="1600" b="1">
                          <a:effectLst/>
                        </a:rPr>
                        <a:t>Definition</a:t>
                      </a:r>
                    </a:p>
                  </a:txBody>
                  <a:tcPr marL="50082" marR="50082" marT="25041" marB="25041"/>
                </a:tc>
                <a:extLst>
                  <a:ext uri="{0D108BD9-81ED-4DB2-BD59-A6C34878D82A}">
                    <a16:rowId xmlns:a16="http://schemas.microsoft.com/office/drawing/2014/main" val="3823460191"/>
                  </a:ext>
                </a:extLst>
              </a:tr>
              <a:tr h="922728">
                <a:tc>
                  <a:txBody>
                    <a:bodyPr/>
                    <a:lstStyle/>
                    <a:p>
                      <a:pPr fontAlgn="t"/>
                      <a:r>
                        <a:rPr lang="pt-BR" sz="1600">
                          <a:effectLst/>
                        </a:rPr>
                        <a:t>Degrowth</a:t>
                      </a:r>
                    </a:p>
                  </a:txBody>
                  <a:tcPr marL="50082" marR="50082" marT="25041" marB="25041"/>
                </a:tc>
                <a:tc>
                  <a:txBody>
                    <a:bodyPr/>
                    <a:lstStyle/>
                    <a:p>
                      <a:pPr fontAlgn="t"/>
                      <a:r>
                        <a:rPr lang="en-US" sz="1600">
                          <a:effectLst/>
                        </a:rPr>
                        <a:t>An umbrella term for more radical academic, political and social movements that emphasise the need to reduce production and consumption and define goals other than economic growth  (Demaria et al., 2013).</a:t>
                      </a:r>
                    </a:p>
                  </a:txBody>
                  <a:tcPr marL="50082" marR="50082" marT="25041" marB="25041"/>
                </a:tc>
                <a:extLst>
                  <a:ext uri="{0D108BD9-81ED-4DB2-BD59-A6C34878D82A}">
                    <a16:rowId xmlns:a16="http://schemas.microsoft.com/office/drawing/2014/main" val="872949990"/>
                  </a:ext>
                </a:extLst>
              </a:tr>
              <a:tr h="655148">
                <a:tc>
                  <a:txBody>
                    <a:bodyPr/>
                    <a:lstStyle/>
                    <a:p>
                      <a:pPr fontAlgn="t"/>
                      <a:r>
                        <a:rPr lang="pt-BR" sz="1600">
                          <a:effectLst/>
                        </a:rPr>
                        <a:t>Post-growth</a:t>
                      </a:r>
                    </a:p>
                  </a:txBody>
                  <a:tcPr marL="50082" marR="50082" marT="25041" marB="25041"/>
                </a:tc>
                <a:tc>
                  <a:txBody>
                    <a:bodyPr/>
                    <a:lstStyle/>
                    <a:p>
                      <a:pPr fontAlgn="t"/>
                      <a:r>
                        <a:rPr lang="en-US" sz="1600">
                          <a:effectLst/>
                        </a:rPr>
                        <a:t>Agnostic about growth, this school of thought focuses on the need to decouple well-being from economic growth (Wiedmann et al., 2020).</a:t>
                      </a:r>
                    </a:p>
                  </a:txBody>
                  <a:tcPr marL="50082" marR="50082" marT="25041" marB="25041"/>
                </a:tc>
                <a:extLst>
                  <a:ext uri="{0D108BD9-81ED-4DB2-BD59-A6C34878D82A}">
                    <a16:rowId xmlns:a16="http://schemas.microsoft.com/office/drawing/2014/main" val="1931772682"/>
                  </a:ext>
                </a:extLst>
              </a:tr>
              <a:tr h="1457890">
                <a:tc>
                  <a:txBody>
                    <a:bodyPr/>
                    <a:lstStyle/>
                    <a:p>
                      <a:pPr fontAlgn="t"/>
                      <a:r>
                        <a:rPr lang="pt-BR" sz="1600">
                          <a:effectLst/>
                        </a:rPr>
                        <a:t>Green growth</a:t>
                      </a:r>
                    </a:p>
                  </a:txBody>
                  <a:tcPr marL="50082" marR="50082" marT="25041" marB="25041"/>
                </a:tc>
                <a:tc>
                  <a:txBody>
                    <a:bodyPr/>
                    <a:lstStyle/>
                    <a:p>
                      <a:pPr fontAlgn="t"/>
                      <a:r>
                        <a:rPr lang="en-US" sz="1600">
                          <a:effectLst/>
                        </a:rPr>
                        <a:t>Based on ecomodernist thought that invests its hopes in scientific and technological progress (e.g. ecodesign, green innovation) directed towards sustainability. In other words, ‘green growth means fostering economic growth and development while ensuring that natural assets continue to provide the resources and environmental services on which our well-being relies’ (OECD, 2011).</a:t>
                      </a:r>
                    </a:p>
                  </a:txBody>
                  <a:tcPr marL="50082" marR="50082" marT="25041" marB="25041"/>
                </a:tc>
                <a:extLst>
                  <a:ext uri="{0D108BD9-81ED-4DB2-BD59-A6C34878D82A}">
                    <a16:rowId xmlns:a16="http://schemas.microsoft.com/office/drawing/2014/main" val="773614929"/>
                  </a:ext>
                </a:extLst>
              </a:tr>
              <a:tr h="655148">
                <a:tc>
                  <a:txBody>
                    <a:bodyPr/>
                    <a:lstStyle/>
                    <a:p>
                      <a:pPr fontAlgn="t"/>
                      <a:r>
                        <a:rPr lang="pt-BR" sz="1600">
                          <a:effectLst/>
                        </a:rPr>
                        <a:t>Doughnut economics</a:t>
                      </a:r>
                    </a:p>
                  </a:txBody>
                  <a:tcPr marL="50082" marR="50082" marT="25041" marB="25041"/>
                </a:tc>
                <a:tc>
                  <a:txBody>
                    <a:bodyPr/>
                    <a:lstStyle/>
                    <a:p>
                      <a:pPr fontAlgn="t"/>
                      <a:r>
                        <a:rPr lang="en-US" sz="1600" dirty="0">
                          <a:effectLst/>
                        </a:rPr>
                        <a:t>Combines attention to the legitimate needs of the present human population with the need for a transformation to a sustainable future (Raworth, 2017).</a:t>
                      </a:r>
                    </a:p>
                  </a:txBody>
                  <a:tcPr marL="50082" marR="50082" marT="25041" marB="25041"/>
                </a:tc>
                <a:extLst>
                  <a:ext uri="{0D108BD9-81ED-4DB2-BD59-A6C34878D82A}">
                    <a16:rowId xmlns:a16="http://schemas.microsoft.com/office/drawing/2014/main" val="1901575207"/>
                  </a:ext>
                </a:extLst>
              </a:tr>
            </a:tbl>
          </a:graphicData>
        </a:graphic>
      </p:graphicFrame>
    </p:spTree>
    <p:extLst>
      <p:ext uri="{BB962C8B-B14F-4D97-AF65-F5344CB8AC3E}">
        <p14:creationId xmlns:p14="http://schemas.microsoft.com/office/powerpoint/2010/main" val="262527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B51A3C7-F34F-4D65-9F3E-44E0EA2B80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a:stretch/>
        </p:blipFill>
        <p:spPr bwMode="auto">
          <a:xfrm>
            <a:off x="2071708" y="10"/>
            <a:ext cx="7552924"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4">
            <a:extLst>
              <a:ext uri="{FF2B5EF4-FFF2-40B4-BE49-F238E27FC236}">
                <a16:creationId xmlns:a16="http://schemas.microsoft.com/office/drawing/2014/main" id="{251128E0-FD2A-E3F8-9C98-CFA1465AA6AD}"/>
              </a:ext>
            </a:extLst>
          </p:cNvPr>
          <p:cNvSpPr>
            <a:spLocks noGrp="1"/>
          </p:cNvSpPr>
          <p:nvPr>
            <p:ph idx="1"/>
          </p:nvPr>
        </p:nvSpPr>
        <p:spPr/>
        <p:txBody>
          <a:bodyPr/>
          <a:lstStyle/>
          <a:p>
            <a:endParaRPr lang="pt-BR" dirty="0"/>
          </a:p>
        </p:txBody>
      </p:sp>
      <p:sp>
        <p:nvSpPr>
          <p:cNvPr id="7" name="Título 6">
            <a:extLst>
              <a:ext uri="{FF2B5EF4-FFF2-40B4-BE49-F238E27FC236}">
                <a16:creationId xmlns:a16="http://schemas.microsoft.com/office/drawing/2014/main" id="{126837D7-2316-2449-E03A-7E9BE2FF4569}"/>
              </a:ext>
            </a:extLst>
          </p:cNvPr>
          <p:cNvSpPr>
            <a:spLocks noGrp="1"/>
          </p:cNvSpPr>
          <p:nvPr>
            <p:ph type="title"/>
          </p:nvPr>
        </p:nvSpPr>
        <p:spPr/>
        <p:txBody>
          <a:bodyPr/>
          <a:lstStyle/>
          <a:p>
            <a:endParaRPr lang="pt-BR"/>
          </a:p>
        </p:txBody>
      </p:sp>
    </p:spTree>
    <p:extLst>
      <p:ext uri="{BB962C8B-B14F-4D97-AF65-F5344CB8AC3E}">
        <p14:creationId xmlns:p14="http://schemas.microsoft.com/office/powerpoint/2010/main" val="3308043513"/>
      </p:ext>
    </p:extLst>
  </p:cSld>
  <p:clrMapOvr>
    <a:masterClrMapping/>
  </p:clrMapOvr>
</p:sld>
</file>

<file path=ppt/theme/theme1.xml><?xml version="1.0" encoding="utf-8"?>
<a:theme xmlns:a="http://schemas.openxmlformats.org/drawingml/2006/main" name="Exibir">
  <a:themeElements>
    <a:clrScheme name="Exibir">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Exibir">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TM03457515[[fn=Exibir]]</Template>
  <TotalTime>5084</TotalTime>
  <Words>1599</Words>
  <Application>Microsoft Office PowerPoint</Application>
  <PresentationFormat>Widescreen</PresentationFormat>
  <Paragraphs>198</Paragraphs>
  <Slides>44</Slides>
  <Notes>0</Notes>
  <HiddenSlides>0</HiddenSlides>
  <MMClips>0</MMClips>
  <ScaleCrop>false</ScaleCrop>
  <HeadingPairs>
    <vt:vector size="6" baseType="variant">
      <vt:variant>
        <vt:lpstr>Fontes usadas</vt:lpstr>
      </vt:variant>
      <vt:variant>
        <vt:i4>15</vt:i4>
      </vt:variant>
      <vt:variant>
        <vt:lpstr>Tema</vt:lpstr>
      </vt:variant>
      <vt:variant>
        <vt:i4>1</vt:i4>
      </vt:variant>
      <vt:variant>
        <vt:lpstr>Títulos de slides</vt:lpstr>
      </vt:variant>
      <vt:variant>
        <vt:i4>44</vt:i4>
      </vt:variant>
    </vt:vector>
  </HeadingPairs>
  <TitlesOfParts>
    <vt:vector size="60" baseType="lpstr">
      <vt:lpstr>AdvOT863180fb</vt:lpstr>
      <vt:lpstr>Arial</vt:lpstr>
      <vt:lpstr>Calibri</vt:lpstr>
      <vt:lpstr>Calibri Light</vt:lpstr>
      <vt:lpstr>Frutiger Next</vt:lpstr>
      <vt:lpstr>Goudy</vt:lpstr>
      <vt:lpstr>HelveticaNeue</vt:lpstr>
      <vt:lpstr>ITCFranklinGothicW01-Bk 812647</vt:lpstr>
      <vt:lpstr>Montserrat</vt:lpstr>
      <vt:lpstr>proxima-nova</vt:lpstr>
      <vt:lpstr>Roboto</vt:lpstr>
      <vt:lpstr>Tahoma</vt:lpstr>
      <vt:lpstr>Times New Roman</vt:lpstr>
      <vt:lpstr>Wingdings</vt:lpstr>
      <vt:lpstr>Wingdings 2</vt:lpstr>
      <vt:lpstr>Exibir</vt:lpstr>
      <vt:lpstr>Polímeros e circularidade</vt:lpstr>
      <vt:lpstr>Conteúdo</vt:lpstr>
      <vt:lpstr>Apresentação do PowerPoint</vt:lpstr>
      <vt:lpstr>Apresentação do PowerPoint</vt:lpstr>
      <vt:lpstr>Apresentação do PowerPoint</vt:lpstr>
      <vt:lpstr>Apresentação do PowerPoint</vt:lpstr>
      <vt:lpstr>Origem do Conceito – Escolas de Pensamento</vt:lpstr>
      <vt:lpstr>Apresentação do PowerPoint</vt:lpstr>
      <vt:lpstr>Apresentação do PowerPoint</vt:lpstr>
      <vt:lpstr>A conceito da economia circular</vt:lpstr>
      <vt:lpstr>Mapping Circular Economy Retention Options</vt:lpstr>
      <vt:lpstr>Apresentação do PowerPoint</vt:lpstr>
      <vt:lpstr>Apresentação do PowerPoint</vt:lpstr>
      <vt:lpstr>Os building blocks conforme EMAF</vt:lpstr>
      <vt:lpstr>Design circular</vt:lpstr>
      <vt:lpstr>Modelos de negócios circulares</vt:lpstr>
      <vt:lpstr>Business model framework for Sustainable Consumption,  mapping the four business model elements</vt:lpstr>
      <vt:lpstr>Ciclos reversos</vt:lpstr>
      <vt:lpstr>Enablers</vt:lpstr>
      <vt:lpstr>O “risco linear” </vt:lpstr>
      <vt:lpstr>Drivers para internalização</vt:lpstr>
      <vt:lpstr>Medidas e indicadores para a EC</vt:lpstr>
      <vt:lpstr>Qualidades necessárias de indicadores</vt:lpstr>
      <vt:lpstr>Do nível macro ao nível micro</vt:lpstr>
      <vt:lpstr>Para que precisamos indicadores de EC</vt:lpstr>
      <vt:lpstr>Limitações para indicadores em nível macro</vt:lpstr>
      <vt:lpstr>O conceito da sustentabilidade  e seus indicadores</vt:lpstr>
      <vt:lpstr>Sugestões para Multidimensionalidade</vt:lpstr>
      <vt:lpstr>Conjuntos de indicadores estabelecidos</vt:lpstr>
      <vt:lpstr>Design conceitual da análise de fluxos materiais</vt:lpstr>
      <vt:lpstr>The circularity gap</vt:lpstr>
      <vt:lpstr>Indicadores de fluxos de materiais</vt:lpstr>
      <vt:lpstr>Medidas não materiais relevantes para a economia circular</vt:lpstr>
      <vt:lpstr>Caso Japão</vt:lpstr>
      <vt:lpstr>Indicadores de circularidade para o nível meso e micro</vt:lpstr>
      <vt:lpstr>Qualidades desejadas para métricas de circularidade</vt:lpstr>
      <vt:lpstr>PLCM (Product-Level Circularity Metric)</vt:lpstr>
      <vt:lpstr>Product environmental Footprint (PEF)</vt:lpstr>
      <vt:lpstr>Fatores de circularidade considerados</vt:lpstr>
      <vt:lpstr>Como tratar o downcycling</vt:lpstr>
      <vt:lpstr>Definindo utilidade</vt:lpstr>
      <vt:lpstr>Limitações do MCI</vt:lpstr>
      <vt:lpstr>Pacto para plástico</vt:lpstr>
      <vt:lpstr>Obrigada pela atenção!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 Circular</dc:title>
  <dc:creator>User</dc:creator>
  <cp:lastModifiedBy>Bettina Susanne Hoffmann</cp:lastModifiedBy>
  <cp:revision>102</cp:revision>
  <dcterms:created xsi:type="dcterms:W3CDTF">2017-09-13T11:42:53Z</dcterms:created>
  <dcterms:modified xsi:type="dcterms:W3CDTF">2023-09-29T19:09:54Z</dcterms:modified>
</cp:coreProperties>
</file>