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70" r:id="rId6"/>
    <p:sldId id="296" r:id="rId7"/>
    <p:sldId id="269" r:id="rId8"/>
    <p:sldId id="272" r:id="rId9"/>
    <p:sldId id="258" r:id="rId10"/>
    <p:sldId id="301" r:id="rId11"/>
    <p:sldId id="274" r:id="rId12"/>
    <p:sldId id="275" r:id="rId13"/>
    <p:sldId id="277" r:id="rId14"/>
    <p:sldId id="276" r:id="rId15"/>
    <p:sldId id="278" r:id="rId16"/>
    <p:sldId id="279" r:id="rId17"/>
    <p:sldId id="281" r:id="rId18"/>
    <p:sldId id="282" r:id="rId19"/>
    <p:sldId id="285" r:id="rId20"/>
    <p:sldId id="283" r:id="rId21"/>
    <p:sldId id="284" r:id="rId22"/>
    <p:sldId id="293" r:id="rId23"/>
    <p:sldId id="295" r:id="rId24"/>
    <p:sldId id="286" r:id="rId25"/>
    <p:sldId id="287" r:id="rId26"/>
    <p:sldId id="288" r:id="rId27"/>
    <p:sldId id="290" r:id="rId28"/>
    <p:sldId id="291" r:id="rId2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>
      <p:cViewPr>
        <p:scale>
          <a:sx n="70" d="100"/>
          <a:sy n="70" d="100"/>
        </p:scale>
        <p:origin x="-1194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35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988597-0D2B-4D9B-875C-C07C90A297DA}" type="datetime1">
              <a:rPr lang="pt-BR" smtClean="0"/>
              <a:pPr rtl="0"/>
              <a:t>21/02/2019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DDA0-C85B-4FC8-9EC9-8CAFA2783410}" type="datetime1">
              <a:rPr lang="pt-BR" smtClean="0"/>
              <a:pPr/>
              <a:t>21/02/2019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pPr rtl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0339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pPr rtl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7999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pPr rtl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8720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pPr rtl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6533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06895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pPr rtl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2700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pPr rtl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6718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Espaço Reservado para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c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9" name="Espaço Reservado para Imagem 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Forma Liv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1" name="Espaço Reservado para Imagem 1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Forma Liv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Forma Liv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1" name="Espaço Reservado para Imagem 2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EE913-EB6C-49FE-896A-DC5C09AC5099}" type="datetime1">
              <a:rPr lang="pt-BR" noProof="0" smtClean="0"/>
              <a:pPr rtl="0"/>
              <a:t>21/02/2019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5F3E-783B-4EC3-B97B-7E802FFC7948}" type="datetime1">
              <a:rPr lang="pt-BR" noProof="0" smtClean="0"/>
              <a:pPr rtl="0"/>
              <a:t>21/02/2019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60A32-2AE6-465A-9F55-1C7E94995FDA}" type="datetime1">
              <a:rPr lang="pt-BR" noProof="0" smtClean="0"/>
              <a:pPr rtl="0"/>
              <a:t>21/02/2019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2CF8E-4A55-4E41-BAED-3495281D7486}" type="datetime1">
              <a:rPr lang="pt-BR" noProof="0" smtClean="0"/>
              <a:pPr rtl="0"/>
              <a:t>21/02/2019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17D8D7-0AF7-4111-9E6A-8C12A2F2113A}" type="datetime1">
              <a:rPr lang="pt-BR" noProof="0" smtClean="0"/>
              <a:pPr rtl="0"/>
              <a:t>21/02/2019</a:t>
            </a:fld>
            <a:endParaRPr lang="pt-BR" noProof="0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B14AD-F6C2-4D44-8E9D-36AB0134B210}" type="datetime1">
              <a:rPr lang="pt-BR" noProof="0" smtClean="0"/>
              <a:pPr rtl="0"/>
              <a:t>21/02/2019</a:t>
            </a:fld>
            <a:endParaRPr lang="pt-BR" noProof="0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A9F91-49DE-438C-8D21-EB10724BBB87}" type="datetime1">
              <a:rPr lang="pt-BR" noProof="0" smtClean="0"/>
              <a:pPr rtl="0"/>
              <a:t>21/02/2019</a:t>
            </a:fld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5AE04-6D0F-47DB-8DD3-3DB2A7680FEA}" type="datetime1">
              <a:rPr lang="pt-BR" noProof="0" smtClean="0"/>
              <a:pPr rtl="0"/>
              <a:t>21/02/2019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12" name="Espaço Reservado para Imagem 11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DFC78-E75E-4493-9CCC-A2111FDE55E8}" type="datetime1">
              <a:rPr lang="pt-BR" noProof="0" smtClean="0"/>
              <a:pPr rtl="0"/>
              <a:t>21/02/2019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ECD4BF1-404F-4190-9800-037DC8B78598}" type="datetime1">
              <a:rPr lang="pt-BR" noProof="0" smtClean="0"/>
              <a:pPr rtl="0"/>
              <a:t>21/02/2019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pt-BR" sz="4900" dirty="0" smtClean="0">
                <a:latin typeface="Calibri" pitchFamily="34" charset="0"/>
              </a:rPr>
              <a:t>Histórico e Legislações do Ensino Superior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56040" y="5943600"/>
            <a:ext cx="7086600" cy="914400"/>
          </a:xfrm>
        </p:spPr>
        <p:txBody>
          <a:bodyPr rtlCol="0"/>
          <a:lstStyle/>
          <a:p>
            <a:pPr rtl="0"/>
            <a:r>
              <a:rPr lang="pt-BR" dirty="0" smtClean="0">
                <a:latin typeface="Calibri" pitchFamily="34" charset="0"/>
              </a:rPr>
              <a:t>26/02/2019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332656"/>
            <a:ext cx="9829800" cy="764704"/>
          </a:xfrm>
        </p:spPr>
        <p:txBody>
          <a:bodyPr>
            <a:noAutofit/>
          </a:bodyPr>
          <a:lstStyle/>
          <a:p>
            <a:pPr indent="-255588">
              <a:defRPr/>
            </a:pPr>
            <a:r>
              <a:rPr lang="pt-BR" sz="2800" dirty="0" smtClean="0">
                <a:latin typeface="Calibri" pitchFamily="34" charset="0"/>
              </a:rPr>
              <a:t>CF  </a:t>
            </a:r>
            <a:r>
              <a:rPr lang="pt-BR" sz="2800" dirty="0" err="1" smtClean="0">
                <a:latin typeface="Calibri" pitchFamily="34" charset="0"/>
              </a:rPr>
              <a:t>Art</a:t>
            </a:r>
            <a:r>
              <a:rPr lang="pt-BR" sz="2800" dirty="0" smtClean="0">
                <a:latin typeface="Calibri" pitchFamily="34" charset="0"/>
              </a:rPr>
              <a:t> 208 e LDB </a:t>
            </a:r>
            <a:r>
              <a:rPr lang="pt-BR" sz="2800" dirty="0" err="1" smtClean="0">
                <a:latin typeface="Calibri" pitchFamily="34" charset="0"/>
              </a:rPr>
              <a:t>Art</a:t>
            </a:r>
            <a:r>
              <a:rPr lang="pt-BR" sz="2800" dirty="0" smtClean="0">
                <a:latin typeface="Calibri" pitchFamily="34" charset="0"/>
              </a:rPr>
              <a:t> 4º - Quanto aos deveres:</a:t>
            </a:r>
            <a:br>
              <a:rPr lang="pt-BR" sz="2800" dirty="0" smtClean="0">
                <a:latin typeface="Calibri" pitchFamily="34" charset="0"/>
              </a:rPr>
            </a:br>
            <a:endParaRPr lang="pt-BR" sz="2800" dirty="0">
              <a:latin typeface="Calibri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487488" y="1196752"/>
            <a:ext cx="9505056" cy="3888432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Calibri Light" pitchFamily="34" charset="0"/>
              </a:rPr>
              <a:t>Art. 4º O dever do Estado com educação escolar pública será efetivado mediante a garantia de:</a:t>
            </a:r>
          </a:p>
          <a:p>
            <a:r>
              <a:rPr lang="pt-BR" sz="2400" dirty="0" smtClean="0">
                <a:latin typeface="Calibri Light" pitchFamily="34" charset="0"/>
              </a:rPr>
              <a:t>I - educação básica obrigatória e gratuita dos 4 (quatro) aos 17 (dezessete) anos de idade, organizada da seguinte forma:   </a:t>
            </a:r>
          </a:p>
          <a:p>
            <a:r>
              <a:rPr lang="pt-BR" sz="2400" dirty="0" smtClean="0">
                <a:latin typeface="Calibri Light" pitchFamily="34" charset="0"/>
              </a:rPr>
              <a:t>a) pré-escola;     </a:t>
            </a:r>
          </a:p>
          <a:p>
            <a:r>
              <a:rPr lang="pt-BR" sz="2400" dirty="0" smtClean="0">
                <a:latin typeface="Calibri Light" pitchFamily="34" charset="0"/>
              </a:rPr>
              <a:t>b) ensino fundamental;          </a:t>
            </a:r>
          </a:p>
          <a:p>
            <a:r>
              <a:rPr lang="pt-BR" sz="2400" dirty="0" smtClean="0">
                <a:latin typeface="Calibri Light" pitchFamily="34" charset="0"/>
              </a:rPr>
              <a:t>c) ensino médio;      </a:t>
            </a:r>
          </a:p>
          <a:p>
            <a:r>
              <a:rPr lang="pt-BR" sz="2400" dirty="0" smtClean="0">
                <a:latin typeface="Calibri Light" pitchFamily="34" charset="0"/>
              </a:rPr>
              <a:t>V - acesso aos níveis mais elevados do ensino, da pesquisa e da criação artística, segundo a capacidade de cada um;</a:t>
            </a:r>
          </a:p>
          <a:p>
            <a:r>
              <a:rPr lang="pt-BR" sz="2400" dirty="0" smtClean="0">
                <a:latin typeface="Calibri Light" pitchFamily="34" charset="0"/>
              </a:rPr>
              <a:t>VI - oferta de ensino noturno regular, adequado às condições do educando;</a:t>
            </a:r>
          </a:p>
          <a:p>
            <a:endParaRPr lang="pt-BR" sz="2400" dirty="0">
              <a:latin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71664" y="548680"/>
            <a:ext cx="6480720" cy="5184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CF e LDB determinam que o Ensino Superior seja oferecido segundo a capacidade de cada um... mantendo subentendida a ideia de que os não classificados nos vestibulares não sejam capazes, e desconhecendo as necessidades do país como um critério para investimento em educação superior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9206408" cy="1082674"/>
          </a:xfrm>
        </p:spPr>
        <p:txBody>
          <a:bodyPr>
            <a:normAutofit/>
          </a:bodyPr>
          <a:lstStyle/>
          <a:p>
            <a:pPr indent="-255588"/>
            <a:r>
              <a:rPr lang="pt-BR" dirty="0" smtClean="0">
                <a:latin typeface="+mn-lt"/>
                <a:cs typeface="Arial" charset="0"/>
              </a:rPr>
              <a:t>LDB – </a:t>
            </a:r>
            <a:r>
              <a:rPr lang="pt-BR" b="1" dirty="0" smtClean="0">
                <a:latin typeface="+mn-lt"/>
                <a:cs typeface="Arial" charset="0"/>
              </a:rPr>
              <a:t>Educação Superior </a:t>
            </a:r>
            <a:r>
              <a:rPr lang="pt-BR" b="1" dirty="0" smtClean="0">
                <a:latin typeface="Calibri Light" pitchFamily="34" charset="0"/>
                <a:cs typeface="Arial" charset="0"/>
              </a:rPr>
              <a:t/>
            </a:r>
            <a:br>
              <a:rPr lang="pt-BR" b="1" dirty="0" smtClean="0">
                <a:latin typeface="Calibri Light" pitchFamily="34" charset="0"/>
                <a:cs typeface="Arial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8504" y="1196752"/>
            <a:ext cx="9144000" cy="3474720"/>
          </a:xfrm>
        </p:spPr>
        <p:txBody>
          <a:bodyPr>
            <a:noAutofit/>
          </a:bodyPr>
          <a:lstStyle/>
          <a:p>
            <a:pPr indent="-255588">
              <a:buNone/>
            </a:pPr>
            <a:r>
              <a:rPr lang="pt-BR" sz="2400" dirty="0" smtClean="0">
                <a:latin typeface="Calibri Light" pitchFamily="34" charset="0"/>
                <a:cs typeface="Arial" charset="0"/>
              </a:rPr>
              <a:t>Art. 44. A educação superior abrangerá os seguintes cursos e programas: </a:t>
            </a:r>
          </a:p>
          <a:p>
            <a:pPr indent="-255588">
              <a:buNone/>
            </a:pPr>
            <a:r>
              <a:rPr lang="pt-BR" sz="2400" dirty="0" smtClean="0">
                <a:latin typeface="Calibri Light" pitchFamily="34" charset="0"/>
                <a:cs typeface="Arial" charset="0"/>
              </a:rPr>
              <a:t>I - cursos sequenciais; II - de graduação; III - de pós-graduação e IV - de extensão</a:t>
            </a:r>
          </a:p>
          <a:p>
            <a:pPr indent="-255588">
              <a:buNone/>
            </a:pPr>
            <a:r>
              <a:rPr lang="pt-BR" sz="2400" dirty="0" smtClean="0">
                <a:latin typeface="Calibri Light" pitchFamily="34" charset="0"/>
                <a:cs typeface="Arial" charset="0"/>
              </a:rPr>
              <a:t>	Art. 45. A educação superior será ministrada em instituições de ensino superior, públicas ou privadas, com </a:t>
            </a:r>
            <a:r>
              <a:rPr lang="pt-BR" sz="2400" b="1" dirty="0" smtClean="0">
                <a:latin typeface="Calibri Light" pitchFamily="34" charset="0"/>
                <a:cs typeface="Arial" charset="0"/>
              </a:rPr>
              <a:t>variados</a:t>
            </a:r>
            <a:r>
              <a:rPr lang="pt-BR" sz="2400" dirty="0" smtClean="0">
                <a:latin typeface="Calibri Light" pitchFamily="34" charset="0"/>
                <a:cs typeface="Arial" charset="0"/>
              </a:rPr>
              <a:t> graus de abrangência ou especialização.  </a:t>
            </a:r>
            <a:endParaRPr lang="pt-BR" sz="2800" dirty="0" smtClean="0">
              <a:latin typeface="Calibri Light" pitchFamily="34" charset="0"/>
              <a:cs typeface="Arial" charset="0"/>
            </a:endParaRPr>
          </a:p>
          <a:p>
            <a:pPr indent="-255588">
              <a:lnSpc>
                <a:spcPct val="150000"/>
              </a:lnSpc>
              <a:buNone/>
            </a:pPr>
            <a:r>
              <a:rPr lang="pt-BR" sz="2800" dirty="0" smtClean="0">
                <a:latin typeface="Calibri Light" pitchFamily="34" charset="0"/>
                <a:cs typeface="Arial" charset="0"/>
              </a:rPr>
              <a:t>	</a:t>
            </a:r>
            <a:r>
              <a:rPr lang="pt-BR" sz="2400" dirty="0" smtClean="0">
                <a:latin typeface="Calibri Light" pitchFamily="34" charset="0"/>
                <a:cs typeface="Arial" charset="0"/>
              </a:rPr>
              <a:t>OU SEJA, o padrão de universidade pautada pelo tripé ensino-pesquisa-extensão não está garantido. Em seu lugar, começou a ganhar forma na LDB um sistema mais </a:t>
            </a:r>
            <a:r>
              <a:rPr lang="pt-BR" sz="2400" b="1" dirty="0" smtClean="0">
                <a:latin typeface="Calibri Light" pitchFamily="34" charset="0"/>
                <a:cs typeface="Arial" charset="0"/>
              </a:rPr>
              <a:t>diversificado</a:t>
            </a:r>
            <a:r>
              <a:rPr lang="pt-BR" sz="2400" dirty="0" smtClean="0">
                <a:latin typeface="Calibri Light" pitchFamily="34" charset="0"/>
                <a:cs typeface="Arial" charset="0"/>
              </a:rPr>
              <a:t>. </a:t>
            </a:r>
            <a:endParaRPr lang="pt-BR" sz="1800" dirty="0" smtClean="0">
              <a:latin typeface="Calibri Light" pitchFamily="34" charset="0"/>
              <a:cs typeface="Arial" charset="0"/>
            </a:endParaRPr>
          </a:p>
          <a:p>
            <a:endParaRPr lang="pt-BR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343472" y="2060848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pt-BR" sz="4000" dirty="0" smtClean="0">
                <a:solidFill>
                  <a:srgbClr val="404040"/>
                </a:solidFill>
                <a:latin typeface="Calibri Light" pitchFamily="34" charset="0"/>
              </a:rPr>
              <a:t>Estudo da LDB</a:t>
            </a:r>
          </a:p>
          <a:p>
            <a:pPr lvl="0">
              <a:lnSpc>
                <a:spcPct val="90000"/>
              </a:lnSpc>
            </a:pPr>
            <a:r>
              <a:rPr lang="pt-BR" sz="4000" dirty="0" smtClean="0">
                <a:solidFill>
                  <a:srgbClr val="404040"/>
                </a:solidFill>
                <a:latin typeface="Calibri Light" pitchFamily="34" charset="0"/>
              </a:rPr>
              <a:t>Artigos</a:t>
            </a:r>
          </a:p>
          <a:p>
            <a:pPr lvl="0">
              <a:lnSpc>
                <a:spcPct val="90000"/>
              </a:lnSpc>
            </a:pPr>
            <a:r>
              <a:rPr lang="pt-BR" sz="4000" dirty="0" smtClean="0">
                <a:solidFill>
                  <a:srgbClr val="404040"/>
                </a:solidFill>
                <a:latin typeface="Calibri Light" pitchFamily="34" charset="0"/>
              </a:rPr>
              <a:t>13, 47, 57 e 65</a:t>
            </a:r>
          </a:p>
          <a:p>
            <a:pPr lvl="0">
              <a:lnSpc>
                <a:spcPct val="90000"/>
              </a:lnSpc>
            </a:pPr>
            <a:endParaRPr lang="pt-BR" sz="2000" dirty="0" smtClean="0">
              <a:solidFill>
                <a:srgbClr val="404040"/>
              </a:solidFill>
              <a:latin typeface="Calibri Ligh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600056" y="3284984"/>
            <a:ext cx="230425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pt-BR" sz="2400" b="1" dirty="0" smtClean="0">
                <a:solidFill>
                  <a:srgbClr val="404040"/>
                </a:solidFill>
                <a:latin typeface="Calibri Light" pitchFamily="34" charset="0"/>
              </a:rPr>
              <a:t>Conhecer</a:t>
            </a:r>
          </a:p>
          <a:p>
            <a:pPr lvl="0">
              <a:lnSpc>
                <a:spcPct val="90000"/>
              </a:lnSpc>
            </a:pPr>
            <a:r>
              <a:rPr lang="pt-BR" sz="2400" b="1" dirty="0" smtClean="0">
                <a:solidFill>
                  <a:srgbClr val="404040"/>
                </a:solidFill>
                <a:latin typeface="Calibri Light" pitchFamily="34" charset="0"/>
              </a:rPr>
              <a:t>Discutir</a:t>
            </a:r>
          </a:p>
          <a:p>
            <a:pPr lvl="0">
              <a:lnSpc>
                <a:spcPct val="90000"/>
              </a:lnSpc>
            </a:pPr>
            <a:r>
              <a:rPr lang="pt-BR" sz="2400" b="1" dirty="0" smtClean="0">
                <a:solidFill>
                  <a:srgbClr val="404040"/>
                </a:solidFill>
                <a:latin typeface="Calibri Light" pitchFamily="34" charset="0"/>
              </a:rPr>
              <a:t>Refletir</a:t>
            </a:r>
          </a:p>
          <a:p>
            <a:pPr lvl="0">
              <a:lnSpc>
                <a:spcPct val="90000"/>
              </a:lnSpc>
            </a:pPr>
            <a:r>
              <a:rPr lang="pt-BR" sz="2400" b="1" dirty="0" smtClean="0">
                <a:solidFill>
                  <a:srgbClr val="404040"/>
                </a:solidFill>
                <a:latin typeface="Calibri Light" pitchFamily="34" charset="0"/>
              </a:rPr>
              <a:t>Problematizar</a:t>
            </a:r>
            <a:endParaRPr lang="pt-BR" sz="1200" b="1" dirty="0" smtClean="0">
              <a:solidFill>
                <a:srgbClr val="404040"/>
              </a:solidFill>
              <a:latin typeface="Calibri Ligh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744072" y="1268760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pt-BR" sz="4000" dirty="0" smtClean="0">
                <a:solidFill>
                  <a:srgbClr val="404040"/>
                </a:solidFill>
                <a:latin typeface="Calibri Light" pitchFamily="34" charset="0"/>
              </a:rPr>
              <a:t>1 artigo por grupo</a:t>
            </a:r>
            <a:endParaRPr lang="pt-BR" sz="2000" dirty="0" smtClean="0">
              <a:solidFill>
                <a:srgbClr val="404040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9416" y="1844824"/>
            <a:ext cx="8458200" cy="18288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pt-BR" dirty="0" smtClean="0">
                <a:latin typeface="+mn-lt"/>
              </a:rPr>
              <a:t>DIRETRIZES CURRICULARES NACIONAIS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+mn-lt"/>
              </a:rPr>
              <a:t>De onde vieram as </a:t>
            </a:r>
            <a:r>
              <a:rPr lang="pt-BR" dirty="0" err="1" smtClean="0">
                <a:latin typeface="+mn-lt"/>
              </a:rPr>
              <a:t>DCNs</a:t>
            </a:r>
            <a:r>
              <a:rPr lang="pt-BR" dirty="0" smtClean="0">
                <a:latin typeface="+mn-lt"/>
              </a:rPr>
              <a:t>?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dirty="0" smtClean="0">
                <a:cs typeface="Arial" charset="0"/>
              </a:rPr>
              <a:t>O Plano Nacional de Educação,  Lei 10.172  de janeiro de 2001, define nos objetivos e metas: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dirty="0" smtClean="0">
                <a:cs typeface="Arial" charset="0"/>
              </a:rPr>
              <a:t>“...  estabelecer, em nível nacional, diretrizes curriculares que assegurem a necessária flexibilidade e diversidade nos programas oferecidos pelas diferentes instituições de ensino superior, de forma a melhor atender às necessidades diferenciais de suas clientelas e às peculiaridades das regiões nas quais se inserem...”.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 txBox="1">
            <a:spLocks/>
          </p:cNvSpPr>
          <p:nvPr/>
        </p:nvSpPr>
        <p:spPr>
          <a:xfrm>
            <a:off x="1487488" y="476672"/>
            <a:ext cx="3888432" cy="53285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Currículos mínimos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Desempenho resultaria das disciplinas profissionalizantes, em uma grade curricular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Inibia a inovação das IES que não tinham liberdade para reformular seus currículos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Pretendia como produto um profissional pronto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Eram fixados para uma determinada habilitação profissional</a:t>
            </a:r>
          </a:p>
        </p:txBody>
      </p:sp>
      <p:sp>
        <p:nvSpPr>
          <p:cNvPr id="8" name="Espaço Reservado para Conteúdo 8"/>
          <p:cNvSpPr txBox="1">
            <a:spLocks/>
          </p:cNvSpPr>
          <p:nvPr/>
        </p:nvSpPr>
        <p:spPr>
          <a:xfrm>
            <a:off x="5951984" y="260648"/>
            <a:ext cx="4464496" cy="5760938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Diretrizes Curriculares Nacionais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Formação superior como um processo contínuo, autônomo e permanente, com uma sólida formação básica e uma formação profissional baseada nas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competências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teórico-práticas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Compreendem a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flexibilização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curricular e a liberdade das IES elaborarem seus PPP de acordo com suas demandas;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Pretende preparar um profissional adaptável a situações novas e emergentes;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Diferentes itinerários formativos (flexibilização)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9496" y="332656"/>
            <a:ext cx="9144000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b="1" dirty="0" smtClean="0"/>
              <a:t>Parecer CNE/CES  248, de 07 de junho de 2017 .</a:t>
            </a:r>
            <a:r>
              <a:rPr lang="pt-BR" b="1" dirty="0" smtClean="0">
                <a:cs typeface="Arial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cs typeface="Arial" charset="0"/>
              </a:rPr>
              <a:t>Resolução do Conselho Nacional Educação / Câmara de Educação Superior, de 19 de fevereiro de 2017.</a:t>
            </a:r>
          </a:p>
          <a:p>
            <a:pPr>
              <a:lnSpc>
                <a:spcPct val="150000"/>
              </a:lnSpc>
            </a:pPr>
            <a:endParaRPr lang="pt-BR" b="1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Instituiu as novas </a:t>
            </a:r>
            <a:r>
              <a:rPr lang="pt-BR" dirty="0" smtClean="0">
                <a:cs typeface="Arial" charset="0"/>
              </a:rPr>
              <a:t>Diretrizes Curriculares Nacionais do Curso de Graduação em Farmácia, para todos os cursos de Farmácia em Território Nacional.</a:t>
            </a:r>
            <a:endParaRPr lang="pt-BR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 pitchFamily="34" charset="0"/>
              </a:rPr>
              <a:t>O que as </a:t>
            </a:r>
            <a:r>
              <a:rPr lang="pt-BR" dirty="0" err="1" smtClean="0">
                <a:latin typeface="Calibri" pitchFamily="34" charset="0"/>
              </a:rPr>
              <a:t>DCNs</a:t>
            </a:r>
            <a:r>
              <a:rPr lang="pt-BR" dirty="0" smtClean="0">
                <a:latin typeface="Calibri" pitchFamily="34" charset="0"/>
              </a:rPr>
              <a:t> de 2002 trouxeram: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cs typeface="Arial" charset="0"/>
              </a:rPr>
              <a:t>Função do profissional na sociedade;</a:t>
            </a:r>
          </a:p>
          <a:p>
            <a:pPr>
              <a:defRPr/>
            </a:pPr>
            <a:r>
              <a:rPr lang="pt-BR" dirty="0" smtClean="0">
                <a:cs typeface="Arial" charset="0"/>
              </a:rPr>
              <a:t>Rompimento com a especialização precoce;</a:t>
            </a:r>
          </a:p>
          <a:p>
            <a:pPr>
              <a:defRPr/>
            </a:pPr>
            <a:r>
              <a:rPr lang="pt-BR" dirty="0" smtClean="0">
                <a:cs typeface="Arial" charset="0"/>
              </a:rPr>
              <a:t>Flexibilização do currículo;</a:t>
            </a:r>
          </a:p>
          <a:p>
            <a:pPr>
              <a:defRPr/>
            </a:pPr>
            <a:r>
              <a:rPr lang="pt-BR" dirty="0" smtClean="0">
                <a:cs typeface="Arial" charset="0"/>
              </a:rPr>
              <a:t>Valorização do PPP;</a:t>
            </a:r>
          </a:p>
          <a:p>
            <a:pPr>
              <a:defRPr/>
            </a:pPr>
            <a:r>
              <a:rPr lang="pt-BR" dirty="0" smtClean="0">
                <a:cs typeface="Arial" charset="0"/>
              </a:rPr>
              <a:t>Papel do aluno e do professor;</a:t>
            </a:r>
          </a:p>
          <a:p>
            <a:pPr>
              <a:defRPr/>
            </a:pPr>
            <a:r>
              <a:rPr lang="pt-BR" dirty="0" smtClean="0">
                <a:cs typeface="Arial" charset="0"/>
              </a:rPr>
              <a:t>Regulamentação do estágio e do TCC.</a:t>
            </a: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 pitchFamily="34" charset="0"/>
              </a:rPr>
              <a:t>O que as </a:t>
            </a:r>
            <a:r>
              <a:rPr lang="pt-BR" dirty="0" err="1" smtClean="0">
                <a:latin typeface="Calibri" pitchFamily="34" charset="0"/>
              </a:rPr>
              <a:t>DCNs</a:t>
            </a:r>
            <a:r>
              <a:rPr lang="pt-BR" dirty="0" smtClean="0">
                <a:latin typeface="Calibri" pitchFamily="34" charset="0"/>
              </a:rPr>
              <a:t> de 2017 trazem: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Interdisciplinaridade e </a:t>
            </a:r>
            <a:r>
              <a:rPr lang="pt-BR" dirty="0" err="1" smtClean="0"/>
              <a:t>transdiciplinaridade</a:t>
            </a:r>
            <a:endParaRPr lang="pt-BR" dirty="0" smtClean="0"/>
          </a:p>
          <a:p>
            <a:r>
              <a:rPr lang="pt-BR" dirty="0" smtClean="0"/>
              <a:t>Ações sociais norteadas pelo SUS</a:t>
            </a:r>
          </a:p>
          <a:p>
            <a:r>
              <a:rPr lang="pt-BR" dirty="0" smtClean="0"/>
              <a:t>Formação estruturada em 3 eixos: </a:t>
            </a:r>
          </a:p>
          <a:p>
            <a:r>
              <a:rPr lang="pt-BR" dirty="0" smtClean="0"/>
              <a:t>Cuidado em Saúde (50%); Tecnologia e Inovação em Saúde (40%); Gestão em Saúde (10%). </a:t>
            </a:r>
          </a:p>
          <a:p>
            <a:r>
              <a:rPr lang="pt-BR" dirty="0" smtClean="0"/>
              <a:t>Metodologia pedagógica ativa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3600" dirty="0" smtClean="0">
                <a:latin typeface="Calibri" pitchFamily="34" charset="0"/>
              </a:rPr>
              <a:t>Objetivos da aula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8028384" cy="3474720"/>
          </a:xfrm>
        </p:spPr>
        <p:txBody>
          <a:bodyPr rtlCol="0">
            <a:noAutofit/>
          </a:bodyPr>
          <a:lstStyle/>
          <a:p>
            <a:pPr marL="365760" indent="-283464">
              <a:buClr>
                <a:schemeClr val="accent2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Calibri Light" pitchFamily="34" charset="0"/>
                <a:cs typeface="Arial" pitchFamily="34" charset="0"/>
              </a:rPr>
              <a:t>Compreender o Ensino Superior Brasileiro a partir de um breve histórico;</a:t>
            </a:r>
          </a:p>
          <a:p>
            <a:pPr marL="365760" indent="-283464">
              <a:buClr>
                <a:schemeClr val="accent2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Calibri Light" pitchFamily="34" charset="0"/>
                <a:cs typeface="Arial" pitchFamily="34" charset="0"/>
              </a:rPr>
              <a:t>Conhecer a Legislação;</a:t>
            </a:r>
          </a:p>
          <a:p>
            <a:pPr marL="365760" indent="-283464">
              <a:buClr>
                <a:schemeClr val="accent2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Calibri Light" pitchFamily="34" charset="0"/>
                <a:cs typeface="Arial" pitchFamily="34" charset="0"/>
              </a:rPr>
              <a:t>Refletir sobre a conjuntura que permeia a Educação Superior no Brasil;</a:t>
            </a:r>
          </a:p>
          <a:p>
            <a:pPr rtl="0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35999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9416" y="0"/>
            <a:ext cx="8458200" cy="1124744"/>
          </a:xfrm>
        </p:spPr>
        <p:txBody>
          <a:bodyPr/>
          <a:lstStyle/>
          <a:p>
            <a:r>
              <a:rPr lang="pt-BR" dirty="0" smtClean="0"/>
              <a:t>Atividade: Estudo de Texto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1424" y="1556792"/>
            <a:ext cx="9145016" cy="23042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Objetivo: Discutir as novas </a:t>
            </a:r>
            <a:r>
              <a:rPr lang="pt-BR" sz="2000" dirty="0" err="1" smtClean="0"/>
              <a:t>DCNs</a:t>
            </a:r>
            <a:r>
              <a:rPr lang="pt-BR" sz="2000" dirty="0" smtClean="0"/>
              <a:t> em grupo, com base nas questões norteadoras: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dirty="0" smtClean="0"/>
              <a:t> Qual a avaliação do grupo sobre as novas </a:t>
            </a:r>
            <a:r>
              <a:rPr lang="pt-BR" sz="2000" dirty="0" err="1" smtClean="0"/>
              <a:t>DCNs</a:t>
            </a:r>
            <a:r>
              <a:rPr lang="pt-BR" sz="2000" dirty="0" smtClean="0"/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dirty="0" smtClean="0"/>
              <a:t> Considerando a situação atual do Ensino Superior, qual será o maior desafio na implantação destas </a:t>
            </a:r>
            <a:r>
              <a:rPr lang="pt-BR" sz="2000" dirty="0" err="1" smtClean="0"/>
              <a:t>DCNs</a:t>
            </a:r>
            <a:r>
              <a:rPr lang="pt-BR" sz="2000" dirty="0" smtClean="0"/>
              <a:t>?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BR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9829800" cy="615602"/>
          </a:xfrm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PLANO NACIONAL DE EDUCAÇÃO 2014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980728"/>
            <a:ext cx="7704856" cy="3474720"/>
          </a:xfrm>
        </p:spPr>
        <p:txBody>
          <a:bodyPr rtlCol="0">
            <a:noAutofit/>
          </a:bodyPr>
          <a:lstStyle/>
          <a:p>
            <a:pPr marL="288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/>
              <a:t>ENSINO SUPERIOR: </a:t>
            </a:r>
          </a:p>
          <a:p>
            <a:pPr marL="288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1600" dirty="0" smtClean="0"/>
              <a:t>	- Elevar a taxa bruta de matrícula da educação superior para </a:t>
            </a:r>
            <a:r>
              <a:rPr lang="pt-BR" sz="1600" b="1" dirty="0" smtClean="0"/>
              <a:t>50% da população entre 18 a 24 anos</a:t>
            </a:r>
            <a:r>
              <a:rPr lang="pt-BR" sz="1600" dirty="0" smtClean="0"/>
              <a:t>, assegurando a qualidade, e </a:t>
            </a:r>
            <a:r>
              <a:rPr lang="pt-BR" sz="1600" b="1" dirty="0" smtClean="0"/>
              <a:t>expandir as matrículas no setor público em pelo menos 40%.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- Garantir que pelo menos </a:t>
            </a:r>
            <a:r>
              <a:rPr lang="pt-BR" sz="1600" b="1" dirty="0" smtClean="0"/>
              <a:t>75% dos professores da educação superior sejam mestres</a:t>
            </a:r>
            <a:r>
              <a:rPr lang="pt-BR" sz="1600" dirty="0" smtClean="0"/>
              <a:t> e 35%, doutores.</a:t>
            </a:r>
            <a:br>
              <a:rPr lang="pt-BR" sz="1600" dirty="0" smtClean="0"/>
            </a:br>
            <a:r>
              <a:rPr lang="pt-BR" sz="1600" dirty="0" smtClean="0"/>
              <a:t>- </a:t>
            </a:r>
            <a:r>
              <a:rPr lang="pt-BR" sz="1600" b="1" dirty="0" smtClean="0"/>
              <a:t>Ampliar as matrículas na pós-graduação </a:t>
            </a:r>
            <a:r>
              <a:rPr lang="pt-BR" sz="1600" b="1" dirty="0" err="1" smtClean="0"/>
              <a:t>stricto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sensu</a:t>
            </a:r>
            <a:r>
              <a:rPr lang="pt-BR" sz="1600" dirty="0" smtClean="0"/>
              <a:t> para atingir a titulação anual de 60 mil mestres e 25 mil doutores.</a:t>
            </a:r>
          </a:p>
          <a:p>
            <a:pPr marL="288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1600" dirty="0" smtClean="0"/>
          </a:p>
          <a:p>
            <a:pPr marL="288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/>
              <a:t>PROFESSORES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- Criar, em até um ano, uma política nacional de formação de professores para assegurar que </a:t>
            </a:r>
            <a:r>
              <a:rPr lang="pt-BR" sz="1600" b="1" dirty="0" smtClean="0"/>
              <a:t>todos os professores da educação básica possuam curso de licenciatura </a:t>
            </a:r>
            <a:r>
              <a:rPr lang="pt-BR" sz="1600" dirty="0" smtClean="0"/>
              <a:t>de nível superior na área de conhecimento em que atuam.</a:t>
            </a:r>
            <a:br>
              <a:rPr lang="pt-BR" sz="1600" dirty="0" smtClean="0"/>
            </a:br>
            <a:r>
              <a:rPr lang="pt-BR" sz="1600" dirty="0" smtClean="0"/>
              <a:t>- Criar, em até dois anos, planos de carreira para os professores do ensino básico e superior das redes públicas, tomando como base o piso salarial nacional.</a:t>
            </a:r>
            <a:br>
              <a:rPr lang="pt-BR" sz="1600" dirty="0" smtClean="0"/>
            </a:br>
            <a:endParaRPr lang="pt-BR" sz="1600" dirty="0" smtClean="0"/>
          </a:p>
          <a:p>
            <a:pPr marL="288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/>
              <a:t>INVESTIMENTO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- Em até dois anos, dar condições para a efetivação da gestão democrática da educação, com </a:t>
            </a:r>
            <a:r>
              <a:rPr lang="pt-BR" sz="1600" b="1" dirty="0" smtClean="0"/>
              <a:t>critérios de mérito e desempenho</a:t>
            </a:r>
            <a:r>
              <a:rPr lang="pt-BR" sz="1600" dirty="0" smtClean="0"/>
              <a:t> e consulta pública à comunidade escolar.</a:t>
            </a:r>
            <a:br>
              <a:rPr lang="pt-BR" sz="1600" dirty="0" smtClean="0"/>
            </a:br>
            <a:r>
              <a:rPr lang="pt-BR" sz="1600" dirty="0" smtClean="0"/>
              <a:t>- Atingir, em até dez anos, o investimento do equivalente a </a:t>
            </a:r>
            <a:r>
              <a:rPr lang="pt-BR" sz="1600" b="1" dirty="0" smtClean="0"/>
              <a:t>10% do Produto Interno Bruto (PIB) na educação pública</a:t>
            </a:r>
            <a:r>
              <a:rPr lang="pt-BR" sz="1600" dirty="0" smtClean="0"/>
              <a:t>.</a:t>
            </a:r>
          </a:p>
          <a:p>
            <a:pPr marL="288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7648" y="620688"/>
            <a:ext cx="7315200" cy="1828800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Projeto Político Pedagógico</a:t>
            </a:r>
            <a:endParaRPr lang="pt-BR" b="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9496" y="692696"/>
            <a:ext cx="9144000" cy="3474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 smtClean="0">
                <a:cs typeface="Arial" charset="0"/>
              </a:rPr>
              <a:t>Projeto</a:t>
            </a:r>
          </a:p>
          <a:p>
            <a:pPr>
              <a:lnSpc>
                <a:spcPct val="150000"/>
              </a:lnSpc>
              <a:buNone/>
            </a:pPr>
            <a:r>
              <a:rPr lang="pt-BR" sz="1800" dirty="0" smtClean="0">
                <a:cs typeface="Arial" charset="0"/>
              </a:rPr>
              <a:t>		Do latim </a:t>
            </a:r>
            <a:r>
              <a:rPr lang="pt-BR" sz="1800" b="1" i="1" dirty="0" err="1" smtClean="0">
                <a:cs typeface="Arial" charset="0"/>
              </a:rPr>
              <a:t>projectu</a:t>
            </a:r>
            <a:r>
              <a:rPr lang="pt-BR" sz="1800" b="1" i="1" dirty="0" smtClean="0">
                <a:cs typeface="Arial" charset="0"/>
              </a:rPr>
              <a:t>, </a:t>
            </a:r>
            <a:r>
              <a:rPr lang="pt-BR" sz="1800" dirty="0" smtClean="0">
                <a:cs typeface="Arial" charset="0"/>
              </a:rPr>
              <a:t>que significa lançar para diante, plano, intento. </a:t>
            </a:r>
          </a:p>
          <a:p>
            <a:pPr>
              <a:lnSpc>
                <a:spcPct val="150000"/>
              </a:lnSpc>
            </a:pPr>
            <a:r>
              <a:rPr lang="pt-BR" sz="1800" b="1" dirty="0" smtClean="0">
                <a:cs typeface="Arial" charset="0"/>
              </a:rPr>
              <a:t>Político</a:t>
            </a:r>
          </a:p>
          <a:p>
            <a:pPr>
              <a:lnSpc>
                <a:spcPct val="150000"/>
              </a:lnSpc>
              <a:buNone/>
            </a:pPr>
            <a:r>
              <a:rPr lang="pt-BR" sz="1800" dirty="0" smtClean="0">
                <a:cs typeface="Arial" charset="0"/>
              </a:rPr>
              <a:t>		Compromisso com os interesses de uma classe ou grupo social: </a:t>
            </a:r>
            <a:r>
              <a:rPr lang="pt-BR" sz="1800" b="1" i="1" dirty="0" err="1" smtClean="0">
                <a:cs typeface="Arial" charset="0"/>
              </a:rPr>
              <a:t>pólis</a:t>
            </a:r>
            <a:endParaRPr lang="pt-BR" sz="1800" b="1" i="1" dirty="0" smtClean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1800" b="1" dirty="0" smtClean="0">
                <a:cs typeface="Arial" charset="0"/>
              </a:rPr>
              <a:t>Pedagógico</a:t>
            </a:r>
          </a:p>
          <a:p>
            <a:pPr>
              <a:lnSpc>
                <a:spcPct val="150000"/>
              </a:lnSpc>
              <a:buNone/>
            </a:pPr>
            <a:r>
              <a:rPr lang="pt-BR" sz="1800" dirty="0" smtClean="0">
                <a:cs typeface="Arial" charset="0"/>
              </a:rPr>
              <a:t>		Ações educativas dirigidas, forma de organização do trabalho na sala de aula e no curso como um todo</a:t>
            </a:r>
          </a:p>
          <a:p>
            <a:pPr>
              <a:lnSpc>
                <a:spcPct val="150000"/>
              </a:lnSpc>
            </a:pPr>
            <a:endParaRPr lang="pt-BR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/>
              <a:t>É um PPP</a:t>
            </a:r>
            <a:endParaRPr lang="pt-BR" sz="2400" b="1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/>
              <a:t>Não é um PPP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1055440" y="1484784"/>
            <a:ext cx="3456384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pt-BR" dirty="0" smtClean="0"/>
              <a:t>Um conjunto de objetivos concretos e realistas, com ações coerentes e articuladas entre si;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pt-BR" dirty="0" smtClean="0"/>
              <a:t>O trabalho de uma equipe responsável e decidida a trabalhar em conjunto;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pt-BR" dirty="0" smtClean="0"/>
              <a:t>Um conjunto de ações concebidas para os estudantes.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663952" y="1340768"/>
            <a:ext cx="3480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>
                <a:cs typeface="Arial" charset="0"/>
              </a:rPr>
              <a:t>Uma carta de intenções ou um manifesto cujo caráter abstrato torna impossível qualquer implementação ou avaliação;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>
              <a:cs typeface="Arial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cs typeface="Arial" charset="0"/>
              </a:rPr>
              <a:t>A reflexão de um só responsável hierárquico ou de um grupo restrito;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>
              <a:cs typeface="Arial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cs typeface="Arial" charset="0"/>
              </a:rPr>
              <a:t>Uma simples formalidade administrativa;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2384" y="365126"/>
            <a:ext cx="2258616" cy="759618"/>
          </a:xfrm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Elementos de um PPP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55440" y="332656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>
              <a:lnSpc>
                <a:spcPct val="150000"/>
              </a:lnSpc>
              <a:defRPr/>
            </a:pPr>
            <a:r>
              <a:rPr lang="pt-BR" sz="2000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Histórico</a:t>
            </a:r>
          </a:p>
          <a:p>
            <a:pPr marL="365760" lvl="0" indent="-283464" algn="ctr">
              <a:lnSpc>
                <a:spcPct val="150000"/>
              </a:lnSpc>
              <a:defRPr/>
            </a:pPr>
            <a:r>
              <a:rPr lang="pt-BR" sz="2000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Proposta pedagógica</a:t>
            </a:r>
          </a:p>
          <a:p>
            <a:pPr marL="365760" lvl="0" indent="-283464" algn="ctr">
              <a:lnSpc>
                <a:spcPct val="150000"/>
              </a:lnSpc>
              <a:defRPr/>
            </a:pPr>
            <a:r>
              <a:rPr lang="pt-BR" sz="2000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Campo de atuação do profissional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55440" y="4653136"/>
            <a:ext cx="2703413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>
              <a:lnSpc>
                <a:spcPct val="150000"/>
              </a:lnSpc>
              <a:defRPr/>
            </a:pPr>
            <a:r>
              <a:rPr lang="pt-BR" sz="2000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Missão da IES</a:t>
            </a:r>
          </a:p>
          <a:p>
            <a:pPr marL="365760" lvl="0" indent="-283464" algn="ctr">
              <a:lnSpc>
                <a:spcPct val="150000"/>
              </a:lnSpc>
              <a:defRPr/>
            </a:pPr>
            <a:r>
              <a:rPr lang="pt-BR" sz="2000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Perfil do aluno</a:t>
            </a:r>
          </a:p>
          <a:p>
            <a:pPr marL="365760" lvl="0" indent="-283464" algn="ctr">
              <a:lnSpc>
                <a:spcPct val="150000"/>
              </a:lnSpc>
              <a:defRPr/>
            </a:pPr>
            <a:r>
              <a:rPr lang="pt-BR" sz="2000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Matriz curricular </a:t>
            </a:r>
          </a:p>
          <a:p>
            <a:pPr marL="365760" lvl="0" indent="-283464" algn="ctr">
              <a:lnSpc>
                <a:spcPct val="150000"/>
              </a:lnSpc>
              <a:defRPr/>
            </a:pPr>
            <a:endParaRPr lang="pt-BR" sz="2000" dirty="0" smtClean="0">
              <a:solidFill>
                <a:srgbClr val="40404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39416" y="2564904"/>
            <a:ext cx="3125727" cy="17113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 algn="ctr">
              <a:lnSpc>
                <a:spcPct val="150000"/>
              </a:lnSpc>
              <a:defRPr/>
            </a:pPr>
            <a:r>
              <a:rPr lang="pt-BR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Infraestrutura da universidade </a:t>
            </a:r>
          </a:p>
          <a:p>
            <a:pPr marL="365760" lvl="0" indent="-283464" algn="ctr">
              <a:lnSpc>
                <a:spcPct val="150000"/>
              </a:lnSpc>
              <a:defRPr/>
            </a:pPr>
            <a:r>
              <a:rPr lang="pt-BR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Corpo Docente</a:t>
            </a:r>
          </a:p>
          <a:p>
            <a:pPr marL="365760" lvl="0" indent="-283464" algn="ctr">
              <a:lnSpc>
                <a:spcPct val="150000"/>
              </a:lnSpc>
              <a:defRPr/>
            </a:pPr>
            <a:r>
              <a:rPr lang="pt-BR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Corpo Discente</a:t>
            </a:r>
          </a:p>
          <a:p>
            <a:pPr marL="365760" lvl="0" indent="-283464" algn="ctr">
              <a:lnSpc>
                <a:spcPct val="150000"/>
              </a:lnSpc>
              <a:defRPr/>
            </a:pPr>
            <a:r>
              <a:rPr lang="pt-BR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Corpo Administrativo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655840" y="3501008"/>
            <a:ext cx="432048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>
              <a:lnSpc>
                <a:spcPct val="150000"/>
              </a:lnSpc>
              <a:defRPr/>
            </a:pPr>
            <a:r>
              <a:rPr lang="pt-BR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Diretrizes para acompanhamento dos egressos</a:t>
            </a:r>
          </a:p>
          <a:p>
            <a:pPr marL="365760" indent="-283464" algn="just">
              <a:lnSpc>
                <a:spcPct val="150000"/>
              </a:lnSpc>
              <a:defRPr/>
            </a:pPr>
            <a:r>
              <a:rPr lang="pt-BR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Diretrizes para avaliação da aprendizagem, avaliação docente e avaliação institucional</a:t>
            </a:r>
          </a:p>
          <a:p>
            <a:pPr marL="365760" indent="-283464" algn="just">
              <a:lnSpc>
                <a:spcPct val="150000"/>
              </a:lnSpc>
              <a:defRPr/>
            </a:pPr>
            <a:r>
              <a:rPr lang="pt-BR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Diretrizes para desenvolvimento profissional docente</a:t>
            </a:r>
          </a:p>
          <a:p>
            <a:pPr marL="365760" lvl="0" indent="-283464" algn="just">
              <a:lnSpc>
                <a:spcPct val="150000"/>
              </a:lnSpc>
              <a:defRPr/>
            </a:pPr>
            <a:endParaRPr lang="pt-BR" dirty="0" smtClean="0">
              <a:solidFill>
                <a:srgbClr val="404040"/>
              </a:solidFill>
              <a:latin typeface="Calibri Light" pitchFamily="34" charset="0"/>
              <a:cs typeface="Arial" pitchFamily="34" charset="0"/>
            </a:endParaRPr>
          </a:p>
          <a:p>
            <a:pPr marL="365760" lvl="0" indent="-283464" algn="just">
              <a:lnSpc>
                <a:spcPct val="150000"/>
              </a:lnSpc>
              <a:defRPr/>
            </a:pPr>
            <a:endParaRPr lang="pt-BR" dirty="0" smtClean="0">
              <a:solidFill>
                <a:srgbClr val="40404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511824" y="476672"/>
            <a:ext cx="44644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>
              <a:lnSpc>
                <a:spcPct val="150000"/>
              </a:lnSpc>
              <a:defRPr/>
            </a:pPr>
            <a:r>
              <a:rPr lang="pt-BR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Diretrizes para pesquisa e para a extensão como instrumento de ensino e aprendizagem</a:t>
            </a:r>
          </a:p>
          <a:p>
            <a:pPr marL="365760" lvl="0" indent="-283464" algn="just">
              <a:lnSpc>
                <a:spcPct val="150000"/>
              </a:lnSpc>
              <a:defRPr/>
            </a:pPr>
            <a:r>
              <a:rPr lang="pt-BR" dirty="0" smtClean="0">
                <a:solidFill>
                  <a:srgbClr val="404040"/>
                </a:solidFill>
                <a:latin typeface="Calibri Light" pitchFamily="34" charset="0"/>
                <a:cs typeface="Arial" pitchFamily="34" charset="0"/>
              </a:rPr>
              <a:t>Diretrizes para estágios e trabalho de conclusão de curso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511824" y="548680"/>
            <a:ext cx="46085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1909 – Universidade de Manaus</a:t>
            </a:r>
          </a:p>
          <a:p>
            <a:r>
              <a:rPr lang="pt-BR" dirty="0" smtClean="0"/>
              <a:t>1920 – Universidade do Rio de Janeiro</a:t>
            </a:r>
          </a:p>
          <a:p>
            <a:endParaRPr lang="pt-BR" dirty="0" smtClean="0"/>
          </a:p>
          <a:p>
            <a:r>
              <a:rPr lang="pt-BR" dirty="0" smtClean="0"/>
              <a:t>1934 – Criada a USP – Modelo Alemão</a:t>
            </a:r>
          </a:p>
          <a:p>
            <a:endParaRPr lang="pt-BR" dirty="0" smtClean="0"/>
          </a:p>
          <a:p>
            <a:r>
              <a:rPr lang="pt-BR" dirty="0" smtClean="0"/>
              <a:t>1968 – Reforma Universitária: Profissionalização e departamentalização</a:t>
            </a:r>
          </a:p>
          <a:p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83432" y="4725144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1808 – Guerras Napoleônicas Família Real vem para o Brasil - necessidade de formar profissionais. </a:t>
            </a:r>
          </a:p>
          <a:p>
            <a:r>
              <a:rPr lang="pt-BR" sz="1600" dirty="0" smtClean="0"/>
              <a:t>Direito, Medicina e Engenharia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83432" y="270892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1500 – “Descobrimento” do Brasil – Jesuítas criam 17 colégios, com cursos superiores em artes e teologia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55440" y="83671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1008 – Universidade de Bologna (Itália)</a:t>
            </a:r>
            <a:endParaRPr lang="pt-BR" sz="20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39816" y="3573015"/>
            <a:ext cx="482453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Ensino Superior no Brasil caracteriza-se por: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associação entre ensino, pesquisa e extensão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integração de um conjunto de unidades.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flexibilização das formas de estruturação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xpansão pela via da iniciativa privada.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368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0"/>
            <a:ext cx="9829800" cy="1082674"/>
          </a:xfrm>
        </p:spPr>
        <p:txBody>
          <a:bodyPr rtlCol="0">
            <a:normAutofit/>
          </a:bodyPr>
          <a:lstStyle/>
          <a:p>
            <a:pPr rtl="0"/>
            <a:r>
              <a:rPr lang="pt-BR" sz="3600" dirty="0" smtClean="0">
                <a:latin typeface="Calibri" pitchFamily="34" charset="0"/>
              </a:rPr>
              <a:t>Caracterização das IES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268760"/>
            <a:ext cx="9900592" cy="3962752"/>
          </a:xfrm>
        </p:spPr>
        <p:txBody>
          <a:bodyPr rtlCol="0">
            <a:noAutofit/>
          </a:bodyPr>
          <a:lstStyle/>
          <a:p>
            <a:r>
              <a:rPr lang="pt-BR" sz="2800" dirty="0" smtClean="0">
                <a:latin typeface="Calibri Light" pitchFamily="34" charset="0"/>
              </a:rPr>
              <a:t>Universidades: oferta de atividades de ensino, pesquisa e extensão, têm autonomia didático-científica, podem abrir e fechar cursos e modificar vagas sem autorização.</a:t>
            </a:r>
          </a:p>
          <a:p>
            <a:pPr>
              <a:buNone/>
            </a:pPr>
            <a:r>
              <a:rPr lang="pt-BR" sz="2800" dirty="0" smtClean="0"/>
              <a:t>		“</a:t>
            </a:r>
            <a:r>
              <a:rPr lang="pt-BR" sz="1800" dirty="0" smtClean="0">
                <a:latin typeface="Calibri" pitchFamily="34" charset="0"/>
              </a:rPr>
              <a:t>As universidades gozam de </a:t>
            </a:r>
            <a:r>
              <a:rPr lang="pt-BR" sz="1800" b="1" dirty="0" smtClean="0">
                <a:latin typeface="Calibri" pitchFamily="34" charset="0"/>
              </a:rPr>
              <a:t>autonomia </a:t>
            </a:r>
            <a:r>
              <a:rPr lang="pt-BR" sz="1800" dirty="0" smtClean="0">
                <a:latin typeface="Calibri" pitchFamily="34" charset="0"/>
              </a:rPr>
              <a:t>didático-científica, administrativa e de gestão financeira e patrimonial, e obedecerão ao princípio de </a:t>
            </a:r>
            <a:r>
              <a:rPr lang="pt-BR" sz="1800" b="1" dirty="0" err="1" smtClean="0">
                <a:latin typeface="Calibri" pitchFamily="34" charset="0"/>
              </a:rPr>
              <a:t>indissociabilidade</a:t>
            </a:r>
            <a:r>
              <a:rPr lang="pt-BR" sz="1800" dirty="0" smtClean="0">
                <a:latin typeface="Calibri" pitchFamily="34" charset="0"/>
              </a:rPr>
              <a:t> entre ensino, pesquisa e extensão” (</a:t>
            </a:r>
            <a:r>
              <a:rPr lang="pt-BR" sz="1800" dirty="0" err="1" smtClean="0">
                <a:latin typeface="Calibri" pitchFamily="34" charset="0"/>
              </a:rPr>
              <a:t>Art</a:t>
            </a:r>
            <a:r>
              <a:rPr lang="pt-BR" sz="1800" dirty="0" smtClean="0">
                <a:latin typeface="Calibri" pitchFamily="34" charset="0"/>
              </a:rPr>
              <a:t> 207 CF).</a:t>
            </a:r>
            <a:endParaRPr lang="pt-BR" sz="2800" dirty="0" smtClean="0">
              <a:latin typeface="Calibri Light" pitchFamily="34" charset="0"/>
            </a:endParaRPr>
          </a:p>
          <a:p>
            <a:r>
              <a:rPr lang="pt-BR" sz="2800" dirty="0" smtClean="0">
                <a:latin typeface="Calibri Light" pitchFamily="34" charset="0"/>
              </a:rPr>
              <a:t>Centros Universitários: oferecem ensino de excelência (na maioria dos casos não tem pesquisa e extensão); podem abrir e fechar cursos sem autorização</a:t>
            </a:r>
          </a:p>
          <a:p>
            <a:pPr rtl="0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908720"/>
            <a:ext cx="9900592" cy="43948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200" dirty="0" smtClean="0">
                <a:latin typeface="Calibri Light" pitchFamily="34" charset="0"/>
              </a:rPr>
              <a:t>Faculdades Integradas: conjunto de instituições com propostas curriculares em mais uma área do conhecimento, oferecem ensino e às vezes, pesquisa e extensão. Dependem de autorização para criar cursos.</a:t>
            </a:r>
          </a:p>
          <a:p>
            <a:pPr eaLnBrk="1" hangingPunct="1"/>
            <a:r>
              <a:rPr lang="pt-BR" sz="3200" dirty="0" smtClean="0">
                <a:latin typeface="Calibri Light" pitchFamily="34" charset="0"/>
              </a:rPr>
              <a:t>Faculdades: atuam em geral em uma área do conhecimento e dependem de autorização para expandir sua área de atuação. </a:t>
            </a:r>
          </a:p>
          <a:p>
            <a:pPr eaLnBrk="1" hangingPunct="1">
              <a:buNone/>
            </a:pPr>
            <a:endParaRPr lang="pt-BR" sz="3200" dirty="0" smtClean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57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1664" y="980728"/>
            <a:ext cx="7315200" cy="1828800"/>
          </a:xfrm>
        </p:spPr>
        <p:txBody>
          <a:bodyPr rtlCol="0">
            <a:normAutofit/>
          </a:bodyPr>
          <a:lstStyle/>
          <a:p>
            <a:pPr rtl="0"/>
            <a:r>
              <a:rPr lang="pt-BR" sz="6000" dirty="0" smtClean="0">
                <a:latin typeface="Calibri" pitchFamily="34" charset="0"/>
              </a:rPr>
              <a:t>LEGISLAÇÃO EDUCACIONAL</a:t>
            </a:r>
            <a:endParaRPr lang="pt-BR" sz="6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143672" y="1124744"/>
            <a:ext cx="6096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r">
              <a:defRPr/>
            </a:pPr>
            <a:r>
              <a:rPr lang="pt-BR" b="1" dirty="0" smtClean="0">
                <a:cs typeface="Arial" pitchFamily="34" charset="0"/>
              </a:rPr>
              <a:t>CONSTITUIÇÃO FEDERAL 1988</a:t>
            </a:r>
          </a:p>
          <a:p>
            <a:pPr marL="365760" indent="-256032" algn="r">
              <a:defRPr/>
            </a:pPr>
            <a:r>
              <a:rPr lang="pt-BR" b="1" dirty="0" smtClean="0">
                <a:cs typeface="Arial" pitchFamily="34" charset="0"/>
              </a:rPr>
              <a:t>LDB 9394/1996</a:t>
            </a:r>
          </a:p>
          <a:p>
            <a:pPr marL="365760" indent="-256032" algn="r">
              <a:defRPr/>
            </a:pPr>
            <a:r>
              <a:rPr lang="pt-BR" b="1" dirty="0" smtClean="0">
                <a:cs typeface="Arial" pitchFamily="34" charset="0"/>
              </a:rPr>
              <a:t>PNE</a:t>
            </a:r>
          </a:p>
          <a:p>
            <a:pPr marL="365760" indent="-256032" algn="r">
              <a:defRPr/>
            </a:pPr>
            <a:endParaRPr lang="pt-BR" b="1" dirty="0" smtClean="0">
              <a:cs typeface="Arial" pitchFamily="34" charset="0"/>
            </a:endParaRPr>
          </a:p>
          <a:p>
            <a:pPr marL="365760" indent="-256032" algn="r">
              <a:defRPr/>
            </a:pPr>
            <a:r>
              <a:rPr lang="pt-BR" b="1" dirty="0" smtClean="0">
                <a:cs typeface="Arial" pitchFamily="34" charset="0"/>
              </a:rPr>
              <a:t>DCN dos Cursos de Graduação</a:t>
            </a:r>
          </a:p>
          <a:p>
            <a:pPr marL="365760" indent="-256032" algn="r">
              <a:defRPr/>
            </a:pPr>
            <a:endParaRPr lang="pt-BR" b="1" dirty="0" smtClean="0">
              <a:cs typeface="Arial" pitchFamily="34" charset="0"/>
            </a:endParaRPr>
          </a:p>
          <a:p>
            <a:pPr marL="365760" indent="-256032" algn="r">
              <a:defRPr/>
            </a:pPr>
            <a:endParaRPr lang="pt-BR" b="1" dirty="0" smtClean="0">
              <a:cs typeface="Arial" pitchFamily="34" charset="0"/>
            </a:endParaRPr>
          </a:p>
          <a:p>
            <a:pPr marL="365760" indent="-256032" algn="r">
              <a:defRPr/>
            </a:pPr>
            <a:endParaRPr lang="pt-BR" b="1" dirty="0" smtClean="0">
              <a:cs typeface="Arial" pitchFamily="34" charset="0"/>
            </a:endParaRPr>
          </a:p>
          <a:p>
            <a:pPr marL="365760" indent="-256032" algn="r">
              <a:defRPr/>
            </a:pPr>
            <a:r>
              <a:rPr lang="pt-BR" b="1" dirty="0" smtClean="0">
                <a:cs typeface="Arial" pitchFamily="34" charset="0"/>
              </a:rPr>
              <a:t>PROJETO POLÍTICO</a:t>
            </a:r>
          </a:p>
          <a:p>
            <a:pPr marL="365760" indent="-256032" algn="r">
              <a:defRPr/>
            </a:pPr>
            <a:r>
              <a:rPr lang="pt-BR" b="1" dirty="0" smtClean="0">
                <a:cs typeface="Arial" pitchFamily="34" charset="0"/>
              </a:rPr>
              <a:t>PEDAGÓGICO DO CURSO</a:t>
            </a:r>
          </a:p>
          <a:p>
            <a:pPr marL="365760" indent="-256032" algn="r">
              <a:defRPr/>
            </a:pPr>
            <a:endParaRPr lang="pt-BR" dirty="0" smtClean="0">
              <a:cs typeface="Arial" pitchFamily="34" charset="0"/>
            </a:endParaRPr>
          </a:p>
          <a:p>
            <a:pPr marL="365760" indent="-256032" algn="r">
              <a:defRPr/>
            </a:pPr>
            <a:endParaRPr lang="pt-BR" b="1" dirty="0" smtClean="0">
              <a:cs typeface="Arial" pitchFamily="34" charset="0"/>
            </a:endParaRPr>
          </a:p>
          <a:p>
            <a:pPr marL="365760" indent="-256032" algn="r">
              <a:defRPr/>
            </a:pPr>
            <a:r>
              <a:rPr lang="pt-BR" b="1" dirty="0" smtClean="0">
                <a:cs typeface="Arial" pitchFamily="34" charset="0"/>
              </a:rPr>
              <a:t>ESTRUTURA CURRICULAR</a:t>
            </a:r>
          </a:p>
          <a:p>
            <a:pPr marL="365760" indent="-256032" algn="r">
              <a:defRPr/>
            </a:pPr>
            <a:endParaRPr lang="pt-BR" dirty="0" smtClean="0">
              <a:cs typeface="Arial" pitchFamily="34" charset="0"/>
            </a:endParaRPr>
          </a:p>
          <a:p>
            <a:pPr marL="365760" indent="-256032" algn="r">
              <a:defRPr/>
            </a:pPr>
            <a:endParaRPr lang="pt-BR" b="1" dirty="0" smtClean="0">
              <a:cs typeface="Arial" pitchFamily="34" charset="0"/>
            </a:endParaRPr>
          </a:p>
          <a:p>
            <a:pPr marL="365760" indent="-256032" algn="r">
              <a:defRPr/>
            </a:pPr>
            <a:endParaRPr lang="pt-BR" b="1" dirty="0" smtClean="0">
              <a:cs typeface="Arial" pitchFamily="34" charset="0"/>
            </a:endParaRPr>
          </a:p>
          <a:p>
            <a:pPr marL="365760" indent="-256032" algn="r">
              <a:defRPr/>
            </a:pPr>
            <a:r>
              <a:rPr lang="pt-BR" b="1" dirty="0" smtClean="0">
                <a:cs typeface="Arial" pitchFamily="34" charset="0"/>
              </a:rPr>
              <a:t>PROGRAMA DA DISCIPLINA</a:t>
            </a:r>
          </a:p>
          <a:p>
            <a:pPr marL="365760" indent="-256032" algn="r">
              <a:defRPr/>
            </a:pPr>
            <a:r>
              <a:rPr lang="pt-BR" b="1" dirty="0" smtClean="0">
                <a:cs typeface="Arial" pitchFamily="34" charset="0"/>
              </a:rPr>
              <a:t> PLANO DE AULA</a:t>
            </a:r>
            <a:endParaRPr lang="pt-BR" b="1" dirty="0">
              <a:cs typeface="Arial" pitchFamily="34" charset="0"/>
            </a:endParaRPr>
          </a:p>
        </p:txBody>
      </p:sp>
      <p:pic>
        <p:nvPicPr>
          <p:cNvPr id="12" name="Picture 9" descr="Descrição Brasilia Congresso Nacional 05 2007 2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7568" y="332656"/>
            <a:ext cx="2736850" cy="1539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m 7" descr="logo fcfr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664" y="2780928"/>
            <a:ext cx="1512168" cy="181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PROFESSORA É AGREDIDA EM SALA DE AULA | Notícias no Les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5640" y="4869160"/>
            <a:ext cx="1979613" cy="1484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6444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 smtClean="0">
                <a:latin typeface="Calibri" pitchFamily="34" charset="0"/>
              </a:rPr>
              <a:t>LDB 9394-1996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83432" y="1412776"/>
            <a:ext cx="9684568" cy="3474720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itchFamily="34" charset="0"/>
              </a:rPr>
              <a:t>Carta-Magna da Educação no país</a:t>
            </a:r>
          </a:p>
          <a:p>
            <a:r>
              <a:rPr lang="pt-BR" sz="2800" dirty="0" smtClean="0">
                <a:latin typeface="Calibri" pitchFamily="34" charset="0"/>
              </a:rPr>
              <a:t>Criada após a CF de 1988 e da ditadura militar - Anseio da comunidade intelectual e científica pela autonomia universitária</a:t>
            </a:r>
          </a:p>
          <a:p>
            <a:r>
              <a:rPr lang="pt-BR" sz="2800" dirty="0" smtClean="0">
                <a:latin typeface="Calibri" pitchFamily="34" charset="0"/>
              </a:rPr>
              <a:t>Trata do ensino em todos os níveis (educação básica e ensino superior) e modalidades (educação especial, educação de jovens e adultos, </a:t>
            </a:r>
            <a:r>
              <a:rPr lang="pt-BR" sz="2800" dirty="0" err="1" smtClean="0">
                <a:latin typeface="Calibri" pitchFamily="34" charset="0"/>
              </a:rPr>
              <a:t>etc</a:t>
            </a:r>
            <a:r>
              <a:rPr lang="pt-BR" sz="2800" dirty="0" smtClean="0">
                <a:latin typeface="Calibri" pitchFamily="34" charset="0"/>
              </a:rPr>
              <a:t>)</a:t>
            </a:r>
          </a:p>
          <a:p>
            <a:endParaRPr lang="pt-B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94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88640"/>
            <a:ext cx="11089232" cy="504056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Calibri" pitchFamily="34" charset="0"/>
              </a:rPr>
              <a:t>CF </a:t>
            </a:r>
            <a:r>
              <a:rPr lang="pt-BR" sz="2400" dirty="0" err="1" smtClean="0">
                <a:latin typeface="Calibri" pitchFamily="34" charset="0"/>
              </a:rPr>
              <a:t>Art</a:t>
            </a:r>
            <a:r>
              <a:rPr lang="pt-BR" sz="2400" dirty="0" smtClean="0">
                <a:latin typeface="Calibri" pitchFamily="34" charset="0"/>
              </a:rPr>
              <a:t> 206 e LDB </a:t>
            </a:r>
            <a:r>
              <a:rPr lang="pt-BR" sz="2400" dirty="0" err="1" smtClean="0">
                <a:latin typeface="Calibri" pitchFamily="34" charset="0"/>
              </a:rPr>
              <a:t>Art</a:t>
            </a:r>
            <a:r>
              <a:rPr lang="pt-BR" sz="2400" dirty="0" smtClean="0">
                <a:latin typeface="Calibri" pitchFamily="34" charset="0"/>
              </a:rPr>
              <a:t> 3º -O ensino será ministrado com base nos seguintes princípios: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908720"/>
            <a:ext cx="10297144" cy="37467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600" dirty="0" smtClean="0"/>
              <a:t>I - </a:t>
            </a:r>
            <a:r>
              <a:rPr lang="pt-BR" sz="1600" b="1" dirty="0" smtClean="0"/>
              <a:t>igualdade</a:t>
            </a:r>
            <a:r>
              <a:rPr lang="pt-BR" sz="1600" dirty="0" smtClean="0"/>
              <a:t> de condições para o acesso e permanência na escola;</a:t>
            </a:r>
          </a:p>
          <a:p>
            <a:pPr>
              <a:buNone/>
            </a:pPr>
            <a:r>
              <a:rPr lang="pt-BR" sz="1600" dirty="0" smtClean="0"/>
              <a:t>II - </a:t>
            </a:r>
            <a:r>
              <a:rPr lang="pt-BR" sz="1600" b="1" dirty="0" smtClean="0"/>
              <a:t>liberdade</a:t>
            </a:r>
            <a:r>
              <a:rPr lang="pt-BR" sz="1600" dirty="0" smtClean="0"/>
              <a:t> de aprender, ensinar, pesquisar e divulgar a cultura, o pensamento, a arte e o saber;</a:t>
            </a:r>
          </a:p>
          <a:p>
            <a:pPr>
              <a:buNone/>
            </a:pPr>
            <a:r>
              <a:rPr lang="pt-BR" sz="1600" dirty="0" smtClean="0"/>
              <a:t>III - </a:t>
            </a:r>
            <a:r>
              <a:rPr lang="pt-BR" sz="1600" b="1" dirty="0" smtClean="0"/>
              <a:t>pluralismo</a:t>
            </a:r>
            <a:r>
              <a:rPr lang="pt-BR" sz="1600" dirty="0" smtClean="0"/>
              <a:t> de ideias e de concepções pedagógicas;</a:t>
            </a:r>
          </a:p>
          <a:p>
            <a:pPr>
              <a:buNone/>
            </a:pPr>
            <a:r>
              <a:rPr lang="pt-BR" sz="1600" dirty="0" smtClean="0"/>
              <a:t>IV - respeito à liberdade e apreço à tolerância;</a:t>
            </a:r>
          </a:p>
          <a:p>
            <a:pPr>
              <a:buNone/>
            </a:pPr>
            <a:r>
              <a:rPr lang="pt-BR" sz="1600" dirty="0" smtClean="0"/>
              <a:t>V - </a:t>
            </a:r>
            <a:r>
              <a:rPr lang="pt-BR" sz="1600" b="1" dirty="0" smtClean="0"/>
              <a:t>coexistência de instituições públicas e privadas de ensino</a:t>
            </a:r>
            <a:r>
              <a:rPr lang="pt-BR" sz="1600" dirty="0" smtClean="0"/>
              <a:t>;</a:t>
            </a:r>
          </a:p>
          <a:p>
            <a:pPr>
              <a:buNone/>
            </a:pPr>
            <a:r>
              <a:rPr lang="pt-BR" sz="1600" dirty="0" smtClean="0"/>
              <a:t>VI - </a:t>
            </a:r>
            <a:r>
              <a:rPr lang="pt-BR" sz="1600" b="1" dirty="0" smtClean="0"/>
              <a:t>gratuidade do ensino público em estabelecimentos oficiais</a:t>
            </a:r>
            <a:r>
              <a:rPr lang="pt-BR" sz="1600" dirty="0" smtClean="0"/>
              <a:t>;</a:t>
            </a:r>
          </a:p>
          <a:p>
            <a:pPr>
              <a:buNone/>
            </a:pPr>
            <a:r>
              <a:rPr lang="pt-BR" sz="1600" dirty="0" smtClean="0"/>
              <a:t>VII - valorização do profissional da educação escolar;</a:t>
            </a:r>
          </a:p>
          <a:p>
            <a:pPr>
              <a:buNone/>
            </a:pPr>
            <a:r>
              <a:rPr lang="pt-BR" sz="1600" dirty="0" smtClean="0"/>
              <a:t>VIII - </a:t>
            </a:r>
            <a:r>
              <a:rPr lang="pt-BR" sz="1600" b="1" dirty="0" smtClean="0"/>
              <a:t>gestão democrática do ensino público</a:t>
            </a:r>
            <a:r>
              <a:rPr lang="pt-BR" sz="1600" dirty="0" smtClean="0"/>
              <a:t>, na forma desta Lei e da legislação dos sistemas de ensino;</a:t>
            </a:r>
          </a:p>
          <a:p>
            <a:pPr>
              <a:buNone/>
            </a:pPr>
            <a:r>
              <a:rPr lang="pt-BR" sz="1600" dirty="0" smtClean="0"/>
              <a:t>IX - garantia de padrão de qualidade;</a:t>
            </a:r>
          </a:p>
          <a:p>
            <a:pPr>
              <a:buNone/>
            </a:pPr>
            <a:r>
              <a:rPr lang="pt-BR" sz="1600" dirty="0" smtClean="0"/>
              <a:t>X - valorização da experiência extraescolar;</a:t>
            </a:r>
          </a:p>
          <a:p>
            <a:pPr>
              <a:buNone/>
            </a:pPr>
            <a:r>
              <a:rPr lang="pt-BR" sz="1600" dirty="0" smtClean="0"/>
              <a:t>XI - vinculação entre a educação escolar, o trabalho e as práticas sociais.</a:t>
            </a:r>
          </a:p>
          <a:p>
            <a:pPr>
              <a:buNone/>
            </a:pPr>
            <a:r>
              <a:rPr lang="pt-BR" sz="1600" dirty="0" smtClean="0"/>
              <a:t>XII - consideração com a diversidade étnico-racial. </a:t>
            </a:r>
          </a:p>
          <a:p>
            <a:pPr marL="274320" indent="-274320">
              <a:buNone/>
              <a:defRPr/>
            </a:pPr>
            <a:endParaRPr lang="pt-BR" sz="1600" dirty="0" smtClean="0">
              <a:latin typeface="Calibri Light" pitchFamily="34" charset="0"/>
              <a:cs typeface="Arial" pitchFamily="34" charset="0"/>
            </a:endParaRPr>
          </a:p>
          <a:p>
            <a:pPr>
              <a:buNone/>
            </a:pPr>
            <a:endParaRPr lang="pt-BR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896101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115_TF03896101.potx" id="{89497A73-0C88-4195-8A38-43AAC8638EE2}" vid="{E6B5ECC8-341F-41AB-B193-AACEAE7B9011}"/>
    </a:ext>
  </a:extLst>
</a:theme>
</file>

<file path=ppt/theme/theme2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tf03896101</Template>
  <TotalTime>2336</TotalTime>
  <Words>1206</Words>
  <Application>Microsoft Office PowerPoint</Application>
  <PresentationFormat>Personalizar</PresentationFormat>
  <Paragraphs>170</Paragraphs>
  <Slides>25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tf03896101</vt:lpstr>
      <vt:lpstr>Histórico e Legislações do Ensino Superior </vt:lpstr>
      <vt:lpstr>Objetivos da aula</vt:lpstr>
      <vt:lpstr>Slide 3</vt:lpstr>
      <vt:lpstr>Caracterização das IES</vt:lpstr>
      <vt:lpstr>Slide 5</vt:lpstr>
      <vt:lpstr>LEGISLAÇÃO EDUCACIONAL</vt:lpstr>
      <vt:lpstr>Slide 7</vt:lpstr>
      <vt:lpstr>LDB 9394-1996 </vt:lpstr>
      <vt:lpstr>CF Art 206 e LDB Art 3º -O ensino será ministrado com base nos seguintes princípios:</vt:lpstr>
      <vt:lpstr>CF  Art 208 e LDB Art 4º - Quanto aos deveres: </vt:lpstr>
      <vt:lpstr>Slide 11</vt:lpstr>
      <vt:lpstr>LDB – Educação Superior  </vt:lpstr>
      <vt:lpstr>Slide 13</vt:lpstr>
      <vt:lpstr>DIRETRIZES CURRICULARES NACIONAIS</vt:lpstr>
      <vt:lpstr>De onde vieram as DCNs?</vt:lpstr>
      <vt:lpstr>Slide 16</vt:lpstr>
      <vt:lpstr>Slide 17</vt:lpstr>
      <vt:lpstr>O que as DCNs de 2002 trouxeram:</vt:lpstr>
      <vt:lpstr>O que as DCNs de 2017 trazem:</vt:lpstr>
      <vt:lpstr>Atividade: Estudo de Texto</vt:lpstr>
      <vt:lpstr>PLANO NACIONAL DE EDUCAÇÃO 2014</vt:lpstr>
      <vt:lpstr>Projeto Político Pedagógico</vt:lpstr>
      <vt:lpstr>Slide 23</vt:lpstr>
      <vt:lpstr>Slide 24</vt:lpstr>
      <vt:lpstr>Elementos de um PPP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Histórico e Legislações do Ensino Superior</dc:title>
  <dc:creator>fcfrp</dc:creator>
  <cp:lastModifiedBy>Elaine </cp:lastModifiedBy>
  <cp:revision>94</cp:revision>
  <dcterms:created xsi:type="dcterms:W3CDTF">2017-08-22T11:40:05Z</dcterms:created>
  <dcterms:modified xsi:type="dcterms:W3CDTF">2019-02-21T15:07:43Z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