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167" r:id="rId2"/>
    <p:sldId id="1168" r:id="rId3"/>
    <p:sldId id="1169" r:id="rId4"/>
    <p:sldId id="1170" r:id="rId5"/>
    <p:sldId id="1171" r:id="rId6"/>
    <p:sldId id="1172" r:id="rId7"/>
    <p:sldId id="1173" r:id="rId8"/>
    <p:sldId id="1174" r:id="rId9"/>
    <p:sldId id="1175" r:id="rId10"/>
    <p:sldId id="1176" r:id="rId11"/>
    <p:sldId id="1177" r:id="rId1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Artur Berti Junior" initials="JABJ" lastIdx="1" clrIdx="0">
    <p:extLst>
      <p:ext uri="{19B8F6BF-5375-455C-9EA6-DF929625EA0E}">
        <p15:presenceInfo xmlns:p15="http://schemas.microsoft.com/office/powerpoint/2012/main" xmlns="" userId="188aac434f55f9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FF"/>
    <a:srgbClr val="00CC99"/>
    <a:srgbClr val="33CCFF"/>
    <a:srgbClr val="0000FF"/>
    <a:srgbClr val="009999"/>
    <a:srgbClr val="FF0000"/>
    <a:srgbClr val="FFFFFF"/>
    <a:srgbClr val="01794E"/>
    <a:srgbClr val="F8F8F8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0838" autoAdjust="0"/>
  </p:normalViewPr>
  <p:slideViewPr>
    <p:cSldViewPr>
      <p:cViewPr varScale="1">
        <p:scale>
          <a:sx n="69" d="100"/>
          <a:sy n="69" d="100"/>
        </p:scale>
        <p:origin x="-4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79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8F65A58-EA45-474D-97F6-FC594B16E144}" type="datetimeFigureOut">
              <a:rPr lang="pt-BR"/>
              <a:pPr>
                <a:defRPr/>
              </a:pPr>
              <a:t>06/06/2018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D28211D-0039-456B-A67A-916D5A64C86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48323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8211D-0039-456B-A67A-916D5A64C869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0964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25344"/>
            <a:ext cx="2133600" cy="476250"/>
          </a:xfrm>
          <a:ln/>
        </p:spPr>
        <p:txBody>
          <a:bodyPr/>
          <a:lstStyle>
            <a:lvl1pPr>
              <a:defRPr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>
              <a:defRPr/>
            </a:pPr>
            <a:fld id="{192622E5-F3AF-4FC5-A2AE-D0EF2AE26AD8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F63E5-ECE6-4B86-A41D-9A515786986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7E551-E626-478F-9FA9-3363872130D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AEF3D-50F9-4C63-990A-CBC04ACA5B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9A489-F00E-4F4C-89D1-A0C84595B7E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F3390-E5FE-4973-B9C0-7E6AB32864F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7C37-486C-4CB4-88AE-D59C0CE7E99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C1D3C-5B0B-4130-A4DC-B1F3BB2D6F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30707-9C91-4715-819D-758BF3AD030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4E10-7477-4702-92F4-7F9DD411897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11DF-E2CF-43A7-B745-8EE240DC60C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A5972A0-F8E9-4871-A6E4-3BE15375B57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 flipH="1">
            <a:off x="18000" y="116632"/>
            <a:ext cx="9108000" cy="69850"/>
          </a:xfrm>
          <a:prstGeom prst="rect">
            <a:avLst/>
          </a:prstGeom>
          <a:gradFill rotWithShape="1">
            <a:gsLst>
              <a:gs pos="24000">
                <a:schemeClr val="bg1"/>
              </a:gs>
              <a:gs pos="95000">
                <a:srgbClr val="009999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 flipH="1">
            <a:off x="107504" y="-1"/>
            <a:ext cx="71437" cy="6624000"/>
          </a:xfrm>
          <a:prstGeom prst="rect">
            <a:avLst/>
          </a:prstGeom>
          <a:gradFill rotWithShape="1">
            <a:gsLst>
              <a:gs pos="15000">
                <a:srgbClr val="0099FF"/>
              </a:gs>
              <a:gs pos="72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820150" y="0"/>
            <a:ext cx="69850" cy="6858000"/>
          </a:xfrm>
          <a:prstGeom prst="rect">
            <a:avLst/>
          </a:prstGeom>
          <a:gradFill rotWithShape="1">
            <a:gsLst>
              <a:gs pos="32000">
                <a:schemeClr val="bg1"/>
              </a:gs>
              <a:gs pos="87000">
                <a:srgbClr val="0099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6597650"/>
            <a:ext cx="9144000" cy="69850"/>
          </a:xfrm>
          <a:prstGeom prst="rect">
            <a:avLst/>
          </a:prstGeom>
          <a:gradFill rotWithShape="1">
            <a:gsLst>
              <a:gs pos="33000">
                <a:schemeClr val="bg1"/>
              </a:gs>
              <a:gs pos="83000">
                <a:srgbClr val="009999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239489" y="1955181"/>
            <a:ext cx="8665022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4000" dirty="0">
                <a:solidFill>
                  <a:srgbClr val="0099FF"/>
                </a:solidFill>
                <a:latin typeface="Berlin Sans FB Demi" panose="020E0802020502020306" pitchFamily="34" charset="0"/>
              </a:rPr>
              <a:t>Exercícios Estruturados no Voleibol</a:t>
            </a:r>
            <a:endParaRPr lang="pt-BR" sz="3600" b="1" kern="0" dirty="0">
              <a:solidFill>
                <a:srgbClr val="0099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70501" y="4873539"/>
            <a:ext cx="480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Prof. </a:t>
            </a:r>
            <a:r>
              <a:rPr lang="pt-BR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Rodrigo Aquino</a:t>
            </a:r>
            <a:endParaRPr lang="pt-BR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cs typeface="Times New Roman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73257" y="6134765"/>
            <a:ext cx="499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Ribeirão Preto, 2018</a:t>
            </a:r>
            <a:endParaRPr lang="pt-BR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550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3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07754EB4-EBEB-4077-8BE8-96B6F83E3C33}"/>
              </a:ext>
            </a:extLst>
          </p:cNvPr>
          <p:cNvSpPr txBox="1"/>
          <p:nvPr/>
        </p:nvSpPr>
        <p:spPr>
          <a:xfrm>
            <a:off x="857224" y="500042"/>
            <a:ext cx="7528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Pensar no Jogo!</a:t>
            </a:r>
          </a:p>
          <a:p>
            <a:pPr algn="ctr"/>
            <a:endParaRPr lang="pt-BR" sz="3600" b="1" dirty="0" smtClean="0"/>
          </a:p>
          <a:p>
            <a:pPr algn="ctr"/>
            <a:r>
              <a:rPr lang="pt-BR" sz="3600" b="1" dirty="0" smtClean="0"/>
              <a:t>O que devemos ensinar primeiro?</a:t>
            </a:r>
          </a:p>
          <a:p>
            <a:pPr algn="ctr"/>
            <a:endParaRPr lang="pt-BR" sz="3600" b="1" dirty="0" smtClean="0"/>
          </a:p>
          <a:p>
            <a:pPr algn="ctr"/>
            <a:r>
              <a:rPr lang="pt-BR" sz="3600" b="1" dirty="0" smtClean="0"/>
              <a:t>O mais </a:t>
            </a:r>
            <a:r>
              <a:rPr lang="pt-BR" sz="3600" b="1" dirty="0" err="1" smtClean="0"/>
              <a:t>motivante</a:t>
            </a:r>
            <a:r>
              <a:rPr lang="pt-BR" sz="3600" b="1" dirty="0" smtClean="0"/>
              <a:t>?</a:t>
            </a:r>
          </a:p>
          <a:p>
            <a:pPr algn="ctr"/>
            <a:endParaRPr lang="pt-BR" sz="3600" b="1" dirty="0" smtClean="0"/>
          </a:p>
          <a:p>
            <a:pPr algn="ctr"/>
            <a:r>
              <a:rPr lang="pt-BR" sz="3600" b="1" dirty="0" smtClean="0"/>
              <a:t>O mais difícil?</a:t>
            </a:r>
          </a:p>
          <a:p>
            <a:pPr algn="ctr"/>
            <a:endParaRPr lang="pt-BR" sz="3600" b="1" dirty="0" smtClean="0"/>
          </a:p>
          <a:p>
            <a:pPr algn="ctr"/>
            <a:r>
              <a:rPr lang="pt-BR" sz="3600" b="1" dirty="0" smtClean="0"/>
              <a:t>O que permite jogar antes?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xmlns="" val="15996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3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07754EB4-EBEB-4077-8BE8-96B6F83E3C33}"/>
              </a:ext>
            </a:extLst>
          </p:cNvPr>
          <p:cNvSpPr txBox="1"/>
          <p:nvPr/>
        </p:nvSpPr>
        <p:spPr>
          <a:xfrm>
            <a:off x="857224" y="500042"/>
            <a:ext cx="7528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Juntem em duplas e criem exercícios e jogos para:</a:t>
            </a:r>
          </a:p>
          <a:p>
            <a:pPr algn="ctr"/>
            <a:endParaRPr lang="pt-BR" sz="3600" b="1" dirty="0" smtClean="0"/>
          </a:p>
          <a:p>
            <a:pPr algn="just">
              <a:buFont typeface="Arial" pitchFamily="34" charset="0"/>
              <a:buChar char="•"/>
            </a:pPr>
            <a:r>
              <a:rPr lang="pt-BR" sz="3600" b="1" dirty="0" smtClean="0"/>
              <a:t> Saque;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b="1" dirty="0" smtClean="0"/>
              <a:t> </a:t>
            </a:r>
            <a:r>
              <a:rPr lang="pt-BR" sz="3600" b="1" dirty="0" smtClean="0"/>
              <a:t>Cortada;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b="1" smtClean="0"/>
              <a:t> </a:t>
            </a:r>
            <a:r>
              <a:rPr lang="pt-BR" sz="3600" b="1" smtClean="0"/>
              <a:t>Bloqueio;</a:t>
            </a:r>
            <a:endParaRPr lang="pt-BR" sz="3600" b="1" dirty="0" smtClean="0"/>
          </a:p>
          <a:p>
            <a:pPr algn="just">
              <a:buFont typeface="Arial" pitchFamily="34" charset="0"/>
              <a:buChar char="•"/>
            </a:pPr>
            <a:r>
              <a:rPr lang="pt-BR" sz="3600" b="1" dirty="0" smtClean="0"/>
              <a:t> </a:t>
            </a:r>
            <a:r>
              <a:rPr lang="pt-BR" sz="3600" b="1" dirty="0" smtClean="0"/>
              <a:t>Toque e manchete.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xmlns="" val="15996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645414" y="620688"/>
            <a:ext cx="385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Introdução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Volei">
            <a:hlinkClick r:id="" action="ppaction://media"/>
            <a:extLst>
              <a:ext uri="{FF2B5EF4-FFF2-40B4-BE49-F238E27FC236}">
                <a16:creationId xmlns:a16="http://schemas.microsoft.com/office/drawing/2014/main" xmlns="" id="{CC295758-E79C-4114-8E5D-4033EB84D1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0500" end="180995.6666"/>
                  <p14:fade in="10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772816"/>
            <a:ext cx="3744415" cy="2808312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Right"/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  <p:pic>
        <p:nvPicPr>
          <p:cNvPr id="1030" name="Picture 6" descr="Imagem relacionada">
            <a:extLst>
              <a:ext uri="{FF2B5EF4-FFF2-40B4-BE49-F238E27FC236}">
                <a16:creationId xmlns:a16="http://schemas.microsoft.com/office/drawing/2014/main" xmlns="" id="{ABB62D8F-BD1C-4083-93F8-2C2087C32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340768"/>
            <a:ext cx="2800019" cy="18632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xmlns="" id="{982A26BA-8AD1-4AC9-A672-6A160EC2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90847"/>
            <a:ext cx="2800020" cy="18666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xmlns="" id="{8BA2CCBF-26EA-4C9D-BFB3-2CE4F0FC6037}"/>
              </a:ext>
            </a:extLst>
          </p:cNvPr>
          <p:cNvSpPr/>
          <p:nvPr/>
        </p:nvSpPr>
        <p:spPr bwMode="auto">
          <a:xfrm rot="4285595">
            <a:off x="4649714" y="2301924"/>
            <a:ext cx="372892" cy="43204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xmlns="" id="{9DECD5D2-6C5A-4132-9B35-C6B07CBC248B}"/>
              </a:ext>
            </a:extLst>
          </p:cNvPr>
          <p:cNvSpPr/>
          <p:nvPr/>
        </p:nvSpPr>
        <p:spPr bwMode="auto">
          <a:xfrm rot="17314405" flipV="1">
            <a:off x="4654031" y="4322667"/>
            <a:ext cx="372892" cy="43204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40091BF9-3C15-4E78-BA09-2502BB4953B7}"/>
              </a:ext>
            </a:extLst>
          </p:cNvPr>
          <p:cNvSpPr txBox="1"/>
          <p:nvPr/>
        </p:nvSpPr>
        <p:spPr>
          <a:xfrm>
            <a:off x="831731" y="6196504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dirty="0"/>
              <a:t>URL do vídeo: </a:t>
            </a:r>
            <a:r>
              <a:rPr lang="pt-BR" sz="800" dirty="0"/>
              <a:t>https://www.youtube.com/watch?v=Uirb3rub7Yk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0156880-14E8-47D6-86FA-CDF4331BD01D}"/>
              </a:ext>
            </a:extLst>
          </p:cNvPr>
          <p:cNvSpPr txBox="1"/>
          <p:nvPr/>
        </p:nvSpPr>
        <p:spPr>
          <a:xfrm rot="20688437">
            <a:off x="895666" y="2961710"/>
            <a:ext cx="7208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Estratégias de ensino</a:t>
            </a:r>
          </a:p>
        </p:txBody>
      </p:sp>
    </p:spTree>
    <p:extLst>
      <p:ext uri="{BB962C8B-B14F-4D97-AF65-F5344CB8AC3E}">
        <p14:creationId xmlns:p14="http://schemas.microsoft.com/office/powerpoint/2010/main" xmlns="" val="34329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645414" y="620688"/>
            <a:ext cx="385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Introdução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43C65D4-0A1E-404C-AD90-824E248D9AB0}"/>
              </a:ext>
            </a:extLst>
          </p:cNvPr>
          <p:cNvSpPr txBox="1"/>
          <p:nvPr/>
        </p:nvSpPr>
        <p:spPr>
          <a:xfrm>
            <a:off x="647414" y="1700808"/>
            <a:ext cx="39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ESTRATÉGIAS DE ENSINO: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DF85AF1-801B-4065-A0C9-FDE57E5FE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150" y="2601028"/>
            <a:ext cx="2886552" cy="21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4" name="Picture 2" descr="Resultado de imagem para volei jogos reduzidos">
            <a:extLst>
              <a:ext uri="{FF2B5EF4-FFF2-40B4-BE49-F238E27FC236}">
                <a16:creationId xmlns:a16="http://schemas.microsoft.com/office/drawing/2014/main" xmlns="" id="{DA8B7357-F5AA-40D0-8420-7D0C0528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10" y="2601028"/>
            <a:ext cx="2880000" cy="216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84869F5-EF0A-403B-8224-D0C5A2BB689D}"/>
              </a:ext>
            </a:extLst>
          </p:cNvPr>
          <p:cNvSpPr txBox="1"/>
          <p:nvPr/>
        </p:nvSpPr>
        <p:spPr>
          <a:xfrm>
            <a:off x="671601" y="483402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Exercícios estruturados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B0DF758B-1066-4A22-B3EC-B0106C1773FF}"/>
              </a:ext>
            </a:extLst>
          </p:cNvPr>
          <p:cNvSpPr txBox="1"/>
          <p:nvPr/>
        </p:nvSpPr>
        <p:spPr>
          <a:xfrm>
            <a:off x="3155006" y="483402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Jogos reduzidos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9F1C34DB-CE67-4953-A8E5-180871BBD28F}"/>
              </a:ext>
            </a:extLst>
          </p:cNvPr>
          <p:cNvSpPr txBox="1"/>
          <p:nvPr/>
        </p:nvSpPr>
        <p:spPr>
          <a:xfrm>
            <a:off x="6479342" y="483402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Jogo formal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5FF1A440-F4E5-4D73-A198-9E37A9339BC3}"/>
              </a:ext>
            </a:extLst>
          </p:cNvPr>
          <p:cNvGrpSpPr/>
          <p:nvPr/>
        </p:nvGrpSpPr>
        <p:grpSpPr>
          <a:xfrm>
            <a:off x="465299" y="2601028"/>
            <a:ext cx="1924772" cy="2160000"/>
            <a:chOff x="465299" y="2601028"/>
            <a:chExt cx="1924772" cy="216000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B7849B53-9921-4EAA-8E29-F859CF69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299" y="2601028"/>
              <a:ext cx="1924772" cy="216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7C6A369B-BF92-42D4-9191-9CB3C17A97A8}"/>
                </a:ext>
              </a:extLst>
            </p:cNvPr>
            <p:cNvSpPr/>
            <p:nvPr/>
          </p:nvSpPr>
          <p:spPr bwMode="auto">
            <a:xfrm>
              <a:off x="1259632" y="3068960"/>
              <a:ext cx="216000" cy="108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3D79E578-7989-44AB-A973-52D51C0A37E6}"/>
                </a:ext>
              </a:extLst>
            </p:cNvPr>
            <p:cNvSpPr/>
            <p:nvPr/>
          </p:nvSpPr>
          <p:spPr bwMode="auto">
            <a:xfrm>
              <a:off x="1547664" y="2670061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xmlns="" id="{C47E19BC-F870-48A4-8832-AEE2CD41806E}"/>
                </a:ext>
              </a:extLst>
            </p:cNvPr>
            <p:cNvSpPr/>
            <p:nvPr/>
          </p:nvSpPr>
          <p:spPr bwMode="auto">
            <a:xfrm>
              <a:off x="1896859" y="2655232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xmlns="" id="{ABEDD816-231D-41F2-8454-25E6E943A764}"/>
                </a:ext>
              </a:extLst>
            </p:cNvPr>
            <p:cNvSpPr/>
            <p:nvPr/>
          </p:nvSpPr>
          <p:spPr bwMode="auto">
            <a:xfrm>
              <a:off x="1115616" y="2620761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2F6E56B6-FB04-455F-9E98-BAF0D9CB390D}"/>
              </a:ext>
            </a:extLst>
          </p:cNvPr>
          <p:cNvSpPr/>
          <p:nvPr/>
        </p:nvSpPr>
        <p:spPr>
          <a:xfrm>
            <a:off x="7668343" y="6122044"/>
            <a:ext cx="12961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ROSE JUNIOR (2006)</a:t>
            </a:r>
            <a:endParaRPr lang="pt-BR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33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uiExpand="1" build="p"/>
      <p:bldP spid="13" grpId="0" uiExpand="1" build="p"/>
      <p:bldP spid="13" grpId="1" build="allAtOnce"/>
      <p:bldP spid="14" grpId="0" uiExpand="1" build="p"/>
      <p:bldP spid="14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xmlns="" id="{750EE4DD-EB42-40D4-A7B2-B56ACDF7277E}"/>
              </a:ext>
            </a:extLst>
          </p:cNvPr>
          <p:cNvGrpSpPr/>
          <p:nvPr/>
        </p:nvGrpSpPr>
        <p:grpSpPr>
          <a:xfrm>
            <a:off x="465299" y="2601028"/>
            <a:ext cx="1924772" cy="2160000"/>
            <a:chOff x="465299" y="2601028"/>
            <a:chExt cx="1924772" cy="2160000"/>
          </a:xfrm>
        </p:grpSpPr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1EB6B396-9482-4029-B1E9-105B9F99F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299" y="2601028"/>
              <a:ext cx="1924772" cy="216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xmlns="" id="{BC622CEC-D60D-4652-AE36-498918DF7CCB}"/>
                </a:ext>
              </a:extLst>
            </p:cNvPr>
            <p:cNvSpPr/>
            <p:nvPr/>
          </p:nvSpPr>
          <p:spPr bwMode="auto">
            <a:xfrm>
              <a:off x="1259632" y="3068960"/>
              <a:ext cx="216000" cy="108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xmlns="" id="{5A88B77B-5A99-46A8-9A7E-481DE628F032}"/>
                </a:ext>
              </a:extLst>
            </p:cNvPr>
            <p:cNvSpPr/>
            <p:nvPr/>
          </p:nvSpPr>
          <p:spPr bwMode="auto">
            <a:xfrm>
              <a:off x="1547664" y="2670061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xmlns="" id="{E56C2B5A-A9FC-4930-8B8C-59A2E4B5B77D}"/>
                </a:ext>
              </a:extLst>
            </p:cNvPr>
            <p:cNvSpPr/>
            <p:nvPr/>
          </p:nvSpPr>
          <p:spPr bwMode="auto">
            <a:xfrm>
              <a:off x="1896859" y="2655232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xmlns="" id="{F713AB3C-AEED-4D79-9719-47BCC2997B20}"/>
                </a:ext>
              </a:extLst>
            </p:cNvPr>
            <p:cNvSpPr/>
            <p:nvPr/>
          </p:nvSpPr>
          <p:spPr bwMode="auto">
            <a:xfrm>
              <a:off x="1115616" y="2620761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1A655251-A8F8-4F6C-B2B7-8D7CDA0652BC}"/>
              </a:ext>
            </a:extLst>
          </p:cNvPr>
          <p:cNvSpPr/>
          <p:nvPr/>
        </p:nvSpPr>
        <p:spPr bwMode="auto">
          <a:xfrm>
            <a:off x="307138" y="2496239"/>
            <a:ext cx="2248638" cy="23702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645414" y="620688"/>
            <a:ext cx="385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Introdução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43C65D4-0A1E-404C-AD90-824E248D9AB0}"/>
              </a:ext>
            </a:extLst>
          </p:cNvPr>
          <p:cNvSpPr txBox="1"/>
          <p:nvPr/>
        </p:nvSpPr>
        <p:spPr>
          <a:xfrm>
            <a:off x="647414" y="1700808"/>
            <a:ext cx="39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ESTRATÉGIAS DE ENSINO: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84869F5-EF0A-403B-8224-D0C5A2BB689D}"/>
              </a:ext>
            </a:extLst>
          </p:cNvPr>
          <p:cNvSpPr txBox="1"/>
          <p:nvPr/>
        </p:nvSpPr>
        <p:spPr>
          <a:xfrm>
            <a:off x="787528" y="2893828"/>
            <a:ext cx="508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Apresentação dos objetivos aos praticantes.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04CE65BB-7157-4304-A398-A26C5C89CEB8}"/>
              </a:ext>
            </a:extLst>
          </p:cNvPr>
          <p:cNvSpPr txBox="1"/>
          <p:nvPr/>
        </p:nvSpPr>
        <p:spPr>
          <a:xfrm>
            <a:off x="647414" y="22062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Pontos principais: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959113CA-4536-4190-823F-69E5F89255BD}"/>
              </a:ext>
            </a:extLst>
          </p:cNvPr>
          <p:cNvSpPr txBox="1"/>
          <p:nvPr/>
        </p:nvSpPr>
        <p:spPr>
          <a:xfrm>
            <a:off x="1464986" y="3780656"/>
            <a:ext cx="321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 que deseja que seja feito;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6CA85219-2136-45F3-9F1F-E9A44F47638A}"/>
              </a:ext>
            </a:extLst>
          </p:cNvPr>
          <p:cNvSpPr txBox="1"/>
          <p:nvPr/>
        </p:nvSpPr>
        <p:spPr>
          <a:xfrm>
            <a:off x="1985771" y="4137353"/>
            <a:ext cx="27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Mensagem (Emissor, receptor)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7ADC0C38-4403-42C9-8048-A5A63A4AC7B5}"/>
              </a:ext>
            </a:extLst>
          </p:cNvPr>
          <p:cNvSpPr txBox="1"/>
          <p:nvPr/>
        </p:nvSpPr>
        <p:spPr>
          <a:xfrm>
            <a:off x="1991491" y="4414741"/>
            <a:ext cx="279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Programa motor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4AB810B0-93C7-4706-BFF2-2A4075FBDCA1}"/>
              </a:ext>
            </a:extLst>
          </p:cNvPr>
          <p:cNvSpPr txBox="1"/>
          <p:nvPr/>
        </p:nvSpPr>
        <p:spPr>
          <a:xfrm>
            <a:off x="899592" y="5039871"/>
            <a:ext cx="267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dirty="0"/>
              <a:t>Demonstrações.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C062E529-E1D9-41D1-AAEE-1E25BA147F96}"/>
              </a:ext>
            </a:extLst>
          </p:cNvPr>
          <p:cNvGrpSpPr/>
          <p:nvPr/>
        </p:nvGrpSpPr>
        <p:grpSpPr>
          <a:xfrm>
            <a:off x="5940152" y="2395525"/>
            <a:ext cx="2016000" cy="1315791"/>
            <a:chOff x="5940152" y="2395525"/>
            <a:chExt cx="2016000" cy="131579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58371B4B-8725-4033-8849-158BBA193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4" t="5395" r="1898" b="2830"/>
            <a:stretch/>
          </p:blipFill>
          <p:spPr>
            <a:xfrm>
              <a:off x="5940152" y="2395525"/>
              <a:ext cx="2016000" cy="13157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CC46D3C7-CBA3-45FD-BE32-BC369A3F14C8}"/>
                </a:ext>
              </a:extLst>
            </p:cNvPr>
            <p:cNvSpPr/>
            <p:nvPr/>
          </p:nvSpPr>
          <p:spPr bwMode="auto">
            <a:xfrm>
              <a:off x="6516216" y="2538312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xmlns="" id="{67AD6B71-70C8-4D12-9505-4D8BB3D9F13A}"/>
                </a:ext>
              </a:extLst>
            </p:cNvPr>
            <p:cNvSpPr/>
            <p:nvPr/>
          </p:nvSpPr>
          <p:spPr bwMode="auto">
            <a:xfrm>
              <a:off x="7308304" y="2874286"/>
              <a:ext cx="144016" cy="9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105F1122-05A7-45E5-AE5A-909D41331D32}"/>
              </a:ext>
            </a:extLst>
          </p:cNvPr>
          <p:cNvGrpSpPr/>
          <p:nvPr/>
        </p:nvGrpSpPr>
        <p:grpSpPr>
          <a:xfrm>
            <a:off x="5940152" y="3989098"/>
            <a:ext cx="2016000" cy="2016000"/>
            <a:chOff x="5940152" y="3989098"/>
            <a:chExt cx="2016000" cy="2016000"/>
          </a:xfrm>
        </p:grpSpPr>
        <p:pic>
          <p:nvPicPr>
            <p:cNvPr id="4098" name="Picture 2" descr="Resultado de imagem para professor volei">
              <a:extLst>
                <a:ext uri="{FF2B5EF4-FFF2-40B4-BE49-F238E27FC236}">
                  <a16:creationId xmlns:a16="http://schemas.microsoft.com/office/drawing/2014/main" xmlns="" id="{569D785C-8089-4BAD-8EFA-51F4BE11D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989098"/>
              <a:ext cx="2016000" cy="2016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xmlns="" id="{1B5DDC6B-1AC7-46BA-A11D-136B049FF486}"/>
                </a:ext>
              </a:extLst>
            </p:cNvPr>
            <p:cNvSpPr/>
            <p:nvPr/>
          </p:nvSpPr>
          <p:spPr bwMode="auto">
            <a:xfrm>
              <a:off x="6192180" y="4960293"/>
              <a:ext cx="648072" cy="43433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8823DAE6-F267-4B44-821F-1684DCFB0A90}"/>
              </a:ext>
            </a:extLst>
          </p:cNvPr>
          <p:cNvSpPr txBox="1"/>
          <p:nvPr/>
        </p:nvSpPr>
        <p:spPr>
          <a:xfrm>
            <a:off x="1051992" y="3356992"/>
            <a:ext cx="267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dirty="0"/>
              <a:t>Instruções verbais.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648ACE54-8632-4066-B8B5-48264AA21F20}"/>
              </a:ext>
            </a:extLst>
          </p:cNvPr>
          <p:cNvSpPr/>
          <p:nvPr/>
        </p:nvSpPr>
        <p:spPr bwMode="auto">
          <a:xfrm>
            <a:off x="616944" y="4941168"/>
            <a:ext cx="1512168" cy="936104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Centro de Controle do Movimento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31943921-D092-4C95-A64F-7EBC477112F5}"/>
              </a:ext>
            </a:extLst>
          </p:cNvPr>
          <p:cNvSpPr/>
          <p:nvPr/>
        </p:nvSpPr>
        <p:spPr bwMode="auto">
          <a:xfrm>
            <a:off x="7025656" y="4941168"/>
            <a:ext cx="1512168" cy="936104"/>
          </a:xfrm>
          <a:prstGeom prst="rect">
            <a:avLst/>
          </a:prstGeom>
          <a:solidFill>
            <a:srgbClr val="00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Executores do Movimento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xmlns="" id="{DCF119BF-234F-4D23-90E9-0BEE5B2EC711}"/>
              </a:ext>
            </a:extLst>
          </p:cNvPr>
          <p:cNvCxnSpPr/>
          <p:nvPr/>
        </p:nvCxnSpPr>
        <p:spPr bwMode="auto">
          <a:xfrm rot="5400000">
            <a:off x="1193008" y="4761148"/>
            <a:ext cx="36004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8F523F65-BADD-420A-9C1F-9659AEED93CE}"/>
              </a:ext>
            </a:extLst>
          </p:cNvPr>
          <p:cNvCxnSpPr/>
          <p:nvPr/>
        </p:nvCxnSpPr>
        <p:spPr bwMode="auto">
          <a:xfrm rot="5400000">
            <a:off x="7601720" y="4761148"/>
            <a:ext cx="36004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xmlns="" id="{D102B7DD-4350-41E2-85FC-038C78BAEE46}"/>
              </a:ext>
            </a:extLst>
          </p:cNvPr>
          <p:cNvCxnSpPr/>
          <p:nvPr/>
        </p:nvCxnSpPr>
        <p:spPr bwMode="auto">
          <a:xfrm>
            <a:off x="1355400" y="4581128"/>
            <a:ext cx="643320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F76AEDBA-F2EA-4E18-A348-76A218CA20ED}"/>
              </a:ext>
            </a:extLst>
          </p:cNvPr>
          <p:cNvSpPr txBox="1"/>
          <p:nvPr/>
        </p:nvSpPr>
        <p:spPr>
          <a:xfrm>
            <a:off x="3353248" y="4293096"/>
            <a:ext cx="2267744" cy="30777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Comandos do movimento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xmlns="" id="{D3D4D163-9484-4626-B6C1-3D4FEA6491B8}"/>
              </a:ext>
            </a:extLst>
          </p:cNvPr>
          <p:cNvSpPr txBox="1"/>
          <p:nvPr/>
        </p:nvSpPr>
        <p:spPr>
          <a:xfrm>
            <a:off x="935596" y="620688"/>
            <a:ext cx="72728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Exercícios Estruturados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xmlns="" id="{ECBDF61F-AAF8-4F82-B680-043B6E31C399}"/>
              </a:ext>
            </a:extLst>
          </p:cNvPr>
          <p:cNvSpPr/>
          <p:nvPr/>
        </p:nvSpPr>
        <p:spPr>
          <a:xfrm>
            <a:off x="6840252" y="6122044"/>
            <a:ext cx="21464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MAGILL</a:t>
            </a:r>
            <a:r>
              <a:rPr lang="en-US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(2000</a:t>
            </a: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ROSE JUNIOR (2006).</a:t>
            </a:r>
            <a:endParaRPr lang="pt-BR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08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33" grpId="0"/>
      <p:bldP spid="35" grpId="0" animBg="1"/>
      <p:bldP spid="35" grpId="1" animBg="1"/>
      <p:bldP spid="36" grpId="0" animBg="1"/>
      <p:bldP spid="36" grpId="1" animBg="1"/>
      <p:bldP spid="40" grpId="0"/>
      <p:bldP spid="40" grpId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4CE143B0-F4D6-47E6-9F6E-22FCB3BA7D22}"/>
              </a:ext>
            </a:extLst>
          </p:cNvPr>
          <p:cNvCxnSpPr/>
          <p:nvPr/>
        </p:nvCxnSpPr>
        <p:spPr bwMode="auto">
          <a:xfrm>
            <a:off x="1259632" y="5013176"/>
            <a:ext cx="259200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B934A599-A749-477A-9F4E-F805C911D03C}"/>
              </a:ext>
            </a:extLst>
          </p:cNvPr>
          <p:cNvSpPr/>
          <p:nvPr/>
        </p:nvSpPr>
        <p:spPr bwMode="auto">
          <a:xfrm>
            <a:off x="2267744" y="3573016"/>
            <a:ext cx="4464496" cy="936104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36000" rIns="108000" bIns="10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Órgão sensoriais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C00EBF4-FD78-45A2-8B8B-63F9F406409E}"/>
              </a:ext>
            </a:extLst>
          </p:cNvPr>
          <p:cNvSpPr/>
          <p:nvPr/>
        </p:nvSpPr>
        <p:spPr bwMode="auto">
          <a:xfrm>
            <a:off x="521176" y="3573016"/>
            <a:ext cx="1512168" cy="936104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Centro de Controle do Movimento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9A510854-EC53-44B0-BA1F-156F0C140AB8}"/>
              </a:ext>
            </a:extLst>
          </p:cNvPr>
          <p:cNvSpPr/>
          <p:nvPr/>
        </p:nvSpPr>
        <p:spPr bwMode="auto">
          <a:xfrm>
            <a:off x="6929888" y="3573016"/>
            <a:ext cx="1512168" cy="936104"/>
          </a:xfrm>
          <a:prstGeom prst="rect">
            <a:avLst/>
          </a:prstGeom>
          <a:solidFill>
            <a:srgbClr val="00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Executores do Movimento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DF082732-1AB3-4CBC-9025-C09BA326AC3C}"/>
              </a:ext>
            </a:extLst>
          </p:cNvPr>
          <p:cNvCxnSpPr/>
          <p:nvPr/>
        </p:nvCxnSpPr>
        <p:spPr bwMode="auto">
          <a:xfrm rot="5400000">
            <a:off x="1097240" y="3392996"/>
            <a:ext cx="36004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53B5F5F1-A736-41FE-8ACB-6D95AF8F5C84}"/>
              </a:ext>
            </a:extLst>
          </p:cNvPr>
          <p:cNvCxnSpPr/>
          <p:nvPr/>
        </p:nvCxnSpPr>
        <p:spPr bwMode="auto">
          <a:xfrm rot="5400000">
            <a:off x="7505952" y="3392996"/>
            <a:ext cx="36004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97EB1C27-F3CB-48D2-8BD9-50001009A9B3}"/>
              </a:ext>
            </a:extLst>
          </p:cNvPr>
          <p:cNvCxnSpPr/>
          <p:nvPr/>
        </p:nvCxnSpPr>
        <p:spPr bwMode="auto">
          <a:xfrm>
            <a:off x="1259632" y="3212976"/>
            <a:ext cx="643320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6DC8CBBF-1DAF-4221-96F6-60B7B683F04E}"/>
              </a:ext>
            </a:extLst>
          </p:cNvPr>
          <p:cNvSpPr txBox="1"/>
          <p:nvPr/>
        </p:nvSpPr>
        <p:spPr>
          <a:xfrm>
            <a:off x="3257480" y="2924944"/>
            <a:ext cx="2267744" cy="30777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Comandos do movimento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3332721D-D1EF-4647-861E-FC765E65D50F}"/>
              </a:ext>
            </a:extLst>
          </p:cNvPr>
          <p:cNvCxnSpPr/>
          <p:nvPr/>
        </p:nvCxnSpPr>
        <p:spPr bwMode="auto">
          <a:xfrm rot="5400000">
            <a:off x="7416158" y="4761306"/>
            <a:ext cx="522000" cy="17628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CDEF896A-5386-4576-84BC-9B915E1ADD59}"/>
              </a:ext>
            </a:extLst>
          </p:cNvPr>
          <p:cNvCxnSpPr/>
          <p:nvPr/>
        </p:nvCxnSpPr>
        <p:spPr bwMode="auto">
          <a:xfrm rot="16200000" flipV="1">
            <a:off x="1007632" y="4769864"/>
            <a:ext cx="50400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0A6427DF-6C35-4716-9F85-A9F3CFFE7DA8}"/>
              </a:ext>
            </a:extLst>
          </p:cNvPr>
          <p:cNvCxnSpPr/>
          <p:nvPr/>
        </p:nvCxnSpPr>
        <p:spPr bwMode="auto">
          <a:xfrm>
            <a:off x="5076056" y="5013176"/>
            <a:ext cx="2613600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 w="med" len="med"/>
          </a:ln>
          <a:effectLst/>
        </p:spPr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2E114261-0588-4914-9E48-DD2FBDBA181B}"/>
              </a:ext>
            </a:extLst>
          </p:cNvPr>
          <p:cNvSpPr/>
          <p:nvPr/>
        </p:nvSpPr>
        <p:spPr bwMode="auto">
          <a:xfrm>
            <a:off x="2393384" y="4005064"/>
            <a:ext cx="1152128" cy="36004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Visão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A93F7D1E-EABD-46E0-B29C-750C8A668336}"/>
              </a:ext>
            </a:extLst>
          </p:cNvPr>
          <p:cNvSpPr/>
          <p:nvPr/>
        </p:nvSpPr>
        <p:spPr bwMode="auto">
          <a:xfrm>
            <a:off x="3905552" y="4005064"/>
            <a:ext cx="1152128" cy="36004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Audição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E2CBB7F1-7054-44D8-83B6-C65C3F7C5E3E}"/>
              </a:ext>
            </a:extLst>
          </p:cNvPr>
          <p:cNvSpPr/>
          <p:nvPr/>
        </p:nvSpPr>
        <p:spPr bwMode="auto">
          <a:xfrm>
            <a:off x="5417720" y="4005064"/>
            <a:ext cx="1152128" cy="36004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Tato e propriocepção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201CF646-B9D6-4821-B7BF-509F24C05FA1}"/>
              </a:ext>
            </a:extLst>
          </p:cNvPr>
          <p:cNvCxnSpPr/>
          <p:nvPr/>
        </p:nvCxnSpPr>
        <p:spPr bwMode="auto">
          <a:xfrm rot="5400000">
            <a:off x="4355976" y="4653136"/>
            <a:ext cx="288032" cy="0"/>
          </a:xfrm>
          <a:prstGeom prst="line">
            <a:avLst/>
          </a:prstGeom>
          <a:solidFill>
            <a:srgbClr val="FF99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FAF91DC9-8CAE-4CE1-9813-79180360E48A}"/>
              </a:ext>
            </a:extLst>
          </p:cNvPr>
          <p:cNvSpPr/>
          <p:nvPr/>
        </p:nvSpPr>
        <p:spPr bwMode="auto">
          <a:xfrm>
            <a:off x="3851920" y="4797152"/>
            <a:ext cx="1224136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Feedback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69B1F63E-E503-439C-A8A9-E2A61F8798DC}"/>
              </a:ext>
            </a:extLst>
          </p:cNvPr>
          <p:cNvSpPr txBox="1"/>
          <p:nvPr/>
        </p:nvSpPr>
        <p:spPr>
          <a:xfrm>
            <a:off x="647414" y="1700808"/>
            <a:ext cx="399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ESTRATÉGIAS DE ENSINO: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5CB6BDDE-DFAF-4E33-8024-A1B6A702CBF9}"/>
              </a:ext>
            </a:extLst>
          </p:cNvPr>
          <p:cNvSpPr txBox="1"/>
          <p:nvPr/>
        </p:nvSpPr>
        <p:spPr>
          <a:xfrm>
            <a:off x="647414" y="22062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Pontos principais: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57729781-4380-4CE4-A957-440A9B1137F9}"/>
              </a:ext>
            </a:extLst>
          </p:cNvPr>
          <p:cNvSpPr txBox="1"/>
          <p:nvPr/>
        </p:nvSpPr>
        <p:spPr>
          <a:xfrm>
            <a:off x="935596" y="620688"/>
            <a:ext cx="72728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Exercícios Estruturados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ED67AA27-ADDE-48DD-953E-91020AE498C7}"/>
              </a:ext>
            </a:extLst>
          </p:cNvPr>
          <p:cNvSpPr/>
          <p:nvPr/>
        </p:nvSpPr>
        <p:spPr>
          <a:xfrm>
            <a:off x="7980093" y="6122044"/>
            <a:ext cx="10066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MAGILL</a:t>
            </a:r>
            <a:r>
              <a:rPr lang="en-US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(2000</a:t>
            </a: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pt-BR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2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6" presetID="22" presetClass="exit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4" presetID="14" presetClass="entr" presetSubtype="1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18" grpId="1"/>
      <p:bldP spid="18" grpId="2"/>
      <p:bldP spid="18" grpId="3"/>
      <p:bldP spid="18" grpId="4"/>
      <p:bldP spid="27" grpId="0" animBg="1"/>
      <p:bldP spid="29" grpId="0" animBg="1"/>
      <p:bldP spid="31" grpId="0" animBg="1"/>
      <p:bldP spid="33" grpId="0" animBg="1"/>
      <p:bldP spid="33" grpId="1" animBg="1"/>
      <p:bldP spid="33" grpId="2" animBg="1"/>
      <p:bldP spid="33" grpId="3" animBg="1"/>
      <p:bldP spid="33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69B1F63E-E503-439C-A8A9-E2A61F8798DC}"/>
              </a:ext>
            </a:extLst>
          </p:cNvPr>
          <p:cNvSpPr txBox="1"/>
          <p:nvPr/>
        </p:nvSpPr>
        <p:spPr>
          <a:xfrm>
            <a:off x="647414" y="1700808"/>
            <a:ext cx="399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ESTRATÉGIAS DE ENSINO: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5CB6BDDE-DFAF-4E33-8024-A1B6A702CBF9}"/>
              </a:ext>
            </a:extLst>
          </p:cNvPr>
          <p:cNvSpPr txBox="1"/>
          <p:nvPr/>
        </p:nvSpPr>
        <p:spPr>
          <a:xfrm>
            <a:off x="647414" y="22062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Pontos principais: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6653DAFD-14E6-42AC-A911-0E243177B0A7}"/>
              </a:ext>
            </a:extLst>
          </p:cNvPr>
          <p:cNvSpPr txBox="1"/>
          <p:nvPr/>
        </p:nvSpPr>
        <p:spPr>
          <a:xfrm>
            <a:off x="787528" y="2893828"/>
            <a:ext cx="571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pt-BR" dirty="0"/>
              <a:t>Deixe que seus atletas experimentem a execução.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1ECAA49C-63E7-4D4E-A9B6-D59631C6446A}"/>
              </a:ext>
            </a:extLst>
          </p:cNvPr>
          <p:cNvSpPr/>
          <p:nvPr/>
        </p:nvSpPr>
        <p:spPr bwMode="auto">
          <a:xfrm>
            <a:off x="2370498" y="5031220"/>
            <a:ext cx="1440000" cy="7560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Busca do SNC pelo Programa Motor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8CA5F1FE-C51E-4B1A-91F8-9F2E4CAA14AA}"/>
              </a:ext>
            </a:extLst>
          </p:cNvPr>
          <p:cNvSpPr/>
          <p:nvPr/>
        </p:nvSpPr>
        <p:spPr bwMode="auto">
          <a:xfrm>
            <a:off x="251520" y="5031220"/>
            <a:ext cx="1440000" cy="756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Como recepcionar</a:t>
            </a:r>
            <a:r>
              <a:rPr kumimoji="0" lang="pt-BR" sz="1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?</a:t>
            </a:r>
            <a:endParaRPr kumimoji="0" lang="pt-BR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DB877403-990F-4B64-98DD-307804386F77}"/>
              </a:ext>
            </a:extLst>
          </p:cNvPr>
          <p:cNvSpPr/>
          <p:nvPr/>
        </p:nvSpPr>
        <p:spPr bwMode="auto">
          <a:xfrm>
            <a:off x="7164288" y="4437112"/>
            <a:ext cx="1512168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 que eu sinto?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xmlns="" id="{BB1F1D57-761C-4295-999A-8863072C4409}"/>
              </a:ext>
            </a:extLst>
          </p:cNvPr>
          <p:cNvSpPr/>
          <p:nvPr/>
        </p:nvSpPr>
        <p:spPr bwMode="auto">
          <a:xfrm>
            <a:off x="7092280" y="4221088"/>
            <a:ext cx="1656184" cy="2880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 que eu vejo?</a:t>
            </a:r>
          </a:p>
        </p:txBody>
      </p:sp>
      <p:sp>
        <p:nvSpPr>
          <p:cNvPr id="39" name="Seta para a direita 20">
            <a:extLst>
              <a:ext uri="{FF2B5EF4-FFF2-40B4-BE49-F238E27FC236}">
                <a16:creationId xmlns:a16="http://schemas.microsoft.com/office/drawing/2014/main" xmlns="" id="{7D686A28-E5AB-4CB3-8878-2D49044DC462}"/>
              </a:ext>
            </a:extLst>
          </p:cNvPr>
          <p:cNvSpPr/>
          <p:nvPr/>
        </p:nvSpPr>
        <p:spPr>
          <a:xfrm>
            <a:off x="1814985" y="5265204"/>
            <a:ext cx="432048" cy="288032"/>
          </a:xfrm>
          <a:prstGeom prst="rightArrow">
            <a:avLst>
              <a:gd name="adj1" fmla="val 50000"/>
              <a:gd name="adj2" fmla="val 102121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40" name="Seta para a direita 24">
            <a:extLst>
              <a:ext uri="{FF2B5EF4-FFF2-40B4-BE49-F238E27FC236}">
                <a16:creationId xmlns:a16="http://schemas.microsoft.com/office/drawing/2014/main" xmlns="" id="{C6394621-0151-487A-B2A5-ABD00E430EDD}"/>
              </a:ext>
            </a:extLst>
          </p:cNvPr>
          <p:cNvSpPr/>
          <p:nvPr/>
        </p:nvSpPr>
        <p:spPr>
          <a:xfrm>
            <a:off x="3933963" y="5265204"/>
            <a:ext cx="432048" cy="288032"/>
          </a:xfrm>
          <a:prstGeom prst="rightArrow">
            <a:avLst>
              <a:gd name="adj1" fmla="val 50000"/>
              <a:gd name="adj2" fmla="val 102121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41" name="Fluxograma: Decisão 40">
            <a:extLst>
              <a:ext uri="{FF2B5EF4-FFF2-40B4-BE49-F238E27FC236}">
                <a16:creationId xmlns:a16="http://schemas.microsoft.com/office/drawing/2014/main" xmlns="" id="{2621895F-3130-4537-B8AE-A97F701544DE}"/>
              </a:ext>
            </a:extLst>
          </p:cNvPr>
          <p:cNvSpPr/>
          <p:nvPr/>
        </p:nvSpPr>
        <p:spPr>
          <a:xfrm>
            <a:off x="4489476" y="4981250"/>
            <a:ext cx="1923828" cy="855940"/>
          </a:xfrm>
          <a:prstGeom prst="flowChartDecision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Encontrou resposta?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xmlns="" id="{1C9E712D-D205-4704-861F-609367FD6108}"/>
              </a:ext>
            </a:extLst>
          </p:cNvPr>
          <p:cNvSpPr/>
          <p:nvPr/>
        </p:nvSpPr>
        <p:spPr bwMode="auto">
          <a:xfrm>
            <a:off x="4299262" y="3285772"/>
            <a:ext cx="2304256" cy="106975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Cada</a:t>
            </a:r>
            <a:r>
              <a:rPr kumimoji="0" lang="pt-BR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detalhe é analisado como um programa motor isolado que dará origem à um novo e único </a:t>
            </a:r>
            <a:r>
              <a:rPr kumimoji="0" lang="pt-BR" sz="1200" b="0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programa motor</a:t>
            </a:r>
            <a:endParaRPr kumimoji="0" lang="pt-BR" sz="1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43" name="Seta para a direita 28">
            <a:extLst>
              <a:ext uri="{FF2B5EF4-FFF2-40B4-BE49-F238E27FC236}">
                <a16:creationId xmlns:a16="http://schemas.microsoft.com/office/drawing/2014/main" xmlns="" id="{0D90DD94-8CC9-4EAD-A5C6-27C0ED453419}"/>
              </a:ext>
            </a:extLst>
          </p:cNvPr>
          <p:cNvSpPr/>
          <p:nvPr/>
        </p:nvSpPr>
        <p:spPr>
          <a:xfrm rot="16200000">
            <a:off x="5235366" y="4524373"/>
            <a:ext cx="432048" cy="288032"/>
          </a:xfrm>
          <a:prstGeom prst="rightArrow">
            <a:avLst>
              <a:gd name="adj1" fmla="val 50000"/>
              <a:gd name="adj2" fmla="val 102121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xmlns="" id="{17A07ED5-F726-43D9-BD69-1221DB92ACA5}"/>
              </a:ext>
            </a:extLst>
          </p:cNvPr>
          <p:cNvSpPr txBox="1"/>
          <p:nvPr/>
        </p:nvSpPr>
        <p:spPr>
          <a:xfrm>
            <a:off x="4911134" y="4617132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Não</a:t>
            </a:r>
          </a:p>
        </p:txBody>
      </p:sp>
      <p:sp>
        <p:nvSpPr>
          <p:cNvPr id="45" name="Seta para a direita 39">
            <a:extLst>
              <a:ext uri="{FF2B5EF4-FFF2-40B4-BE49-F238E27FC236}">
                <a16:creationId xmlns:a16="http://schemas.microsoft.com/office/drawing/2014/main" xmlns="" id="{FD830E01-5E61-4501-9C4C-AD202098F9CA}"/>
              </a:ext>
            </a:extLst>
          </p:cNvPr>
          <p:cNvSpPr/>
          <p:nvPr/>
        </p:nvSpPr>
        <p:spPr>
          <a:xfrm>
            <a:off x="6536769" y="5265204"/>
            <a:ext cx="432048" cy="288032"/>
          </a:xfrm>
          <a:prstGeom prst="rightArrow">
            <a:avLst>
              <a:gd name="adj1" fmla="val 50000"/>
              <a:gd name="adj2" fmla="val 102121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xmlns="" id="{81A62552-08BF-4D08-8485-630C431CEBB2}"/>
              </a:ext>
            </a:extLst>
          </p:cNvPr>
          <p:cNvSpPr txBox="1"/>
          <p:nvPr/>
        </p:nvSpPr>
        <p:spPr>
          <a:xfrm>
            <a:off x="6526493" y="5506846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Sim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xmlns="" id="{C9EE026A-6F28-43C0-B68E-C5B3B9C9116D}"/>
              </a:ext>
            </a:extLst>
          </p:cNvPr>
          <p:cNvSpPr/>
          <p:nvPr/>
        </p:nvSpPr>
        <p:spPr bwMode="auto">
          <a:xfrm>
            <a:off x="7092280" y="4941168"/>
            <a:ext cx="1656184" cy="936104"/>
          </a:xfrm>
          <a:prstGeom prst="rect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Problema dos Graus de Liberdade</a:t>
            </a:r>
          </a:p>
        </p:txBody>
      </p:sp>
      <p:sp>
        <p:nvSpPr>
          <p:cNvPr id="48" name="Seta para a direita 24">
            <a:extLst>
              <a:ext uri="{FF2B5EF4-FFF2-40B4-BE49-F238E27FC236}">
                <a16:creationId xmlns:a16="http://schemas.microsoft.com/office/drawing/2014/main" xmlns="" id="{66F8925B-2DBC-4B2F-8D66-73350327516F}"/>
              </a:ext>
            </a:extLst>
          </p:cNvPr>
          <p:cNvSpPr/>
          <p:nvPr/>
        </p:nvSpPr>
        <p:spPr>
          <a:xfrm rot="7965600">
            <a:off x="2797426" y="4249194"/>
            <a:ext cx="1645720" cy="288032"/>
          </a:xfrm>
          <a:prstGeom prst="rightArrow">
            <a:avLst>
              <a:gd name="adj1" fmla="val 50000"/>
              <a:gd name="adj2" fmla="val 102121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xmlns="" id="{A97EF334-093C-4552-A41B-D0EADB22850C}"/>
              </a:ext>
            </a:extLst>
          </p:cNvPr>
          <p:cNvSpPr txBox="1"/>
          <p:nvPr/>
        </p:nvSpPr>
        <p:spPr>
          <a:xfrm>
            <a:off x="935596" y="620688"/>
            <a:ext cx="72728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Exercícios Estruturados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xmlns="" id="{818AAE83-3D72-476F-B15B-6C8DCA02412C}"/>
              </a:ext>
            </a:extLst>
          </p:cNvPr>
          <p:cNvSpPr/>
          <p:nvPr/>
        </p:nvSpPr>
        <p:spPr>
          <a:xfrm>
            <a:off x="7980093" y="6122044"/>
            <a:ext cx="10066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MAGILL</a:t>
            </a:r>
            <a:r>
              <a:rPr lang="en-US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(2000</a:t>
            </a: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pt-BR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95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30" grpId="1" animBg="1"/>
      <p:bldP spid="36" grpId="0" animBg="1"/>
      <p:bldP spid="37" grpId="0"/>
      <p:bldP spid="38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5" grpId="0" animBg="1"/>
      <p:bldP spid="46" grpId="0"/>
      <p:bldP spid="47" grpId="0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69B1F63E-E503-439C-A8A9-E2A61F8798DC}"/>
              </a:ext>
            </a:extLst>
          </p:cNvPr>
          <p:cNvSpPr txBox="1"/>
          <p:nvPr/>
        </p:nvSpPr>
        <p:spPr>
          <a:xfrm>
            <a:off x="647414" y="1700808"/>
            <a:ext cx="399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ESTRATÉGIAS DE ENSINO: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5CB6BDDE-DFAF-4E33-8024-A1B6A702CBF9}"/>
              </a:ext>
            </a:extLst>
          </p:cNvPr>
          <p:cNvSpPr txBox="1"/>
          <p:nvPr/>
        </p:nvSpPr>
        <p:spPr>
          <a:xfrm>
            <a:off x="647414" y="22062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Pontos principais: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6653DAFD-14E6-42AC-A911-0E243177B0A7}"/>
              </a:ext>
            </a:extLst>
          </p:cNvPr>
          <p:cNvSpPr txBox="1"/>
          <p:nvPr/>
        </p:nvSpPr>
        <p:spPr>
          <a:xfrm>
            <a:off x="787528" y="2893828"/>
            <a:ext cx="571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pt-BR" dirty="0"/>
              <a:t>Avalie as dificuldades.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C83CEF80-3410-4613-83B1-E93C142AFED9}"/>
              </a:ext>
            </a:extLst>
          </p:cNvPr>
          <p:cNvSpPr txBox="1"/>
          <p:nvPr/>
        </p:nvSpPr>
        <p:spPr>
          <a:xfrm>
            <a:off x="791560" y="3648649"/>
            <a:ext cx="571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pt-BR" dirty="0"/>
              <a:t>Forneça “feedback” específico.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719C274B-1ED8-45DC-939B-7C366BF9D50F}"/>
              </a:ext>
            </a:extLst>
          </p:cNvPr>
          <p:cNvSpPr txBox="1"/>
          <p:nvPr/>
        </p:nvSpPr>
        <p:spPr>
          <a:xfrm>
            <a:off x="787528" y="4455772"/>
            <a:ext cx="571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pt-BR" dirty="0"/>
              <a:t>Deixem que pratiquem novamente.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60FEB19-BA3B-4FAD-AF07-0712AAD45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6" r="13471" b="3813"/>
          <a:stretch/>
        </p:blipFill>
        <p:spPr>
          <a:xfrm>
            <a:off x="6084168" y="1953848"/>
            <a:ext cx="2196000" cy="1598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5088C630-EAF9-4794-93C0-6212927A7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937587"/>
            <a:ext cx="2196000" cy="15734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222EB721-BFA3-4159-B080-71508D1F9B6D}"/>
              </a:ext>
            </a:extLst>
          </p:cNvPr>
          <p:cNvSpPr txBox="1"/>
          <p:nvPr/>
        </p:nvSpPr>
        <p:spPr>
          <a:xfrm>
            <a:off x="935596" y="620688"/>
            <a:ext cx="72728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Exercícios Estruturados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22955E85-AA15-4547-A4B8-94E9AB263EB2}"/>
              </a:ext>
            </a:extLst>
          </p:cNvPr>
          <p:cNvSpPr/>
          <p:nvPr/>
        </p:nvSpPr>
        <p:spPr>
          <a:xfrm>
            <a:off x="6948263" y="6122044"/>
            <a:ext cx="20384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MAGILL</a:t>
            </a:r>
            <a:r>
              <a:rPr lang="en-US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(2000</a:t>
            </a: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BARBANTI (2005)</a:t>
            </a:r>
            <a:endParaRPr lang="pt-BR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6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69B1F63E-E503-439C-A8A9-E2A61F8798DC}"/>
              </a:ext>
            </a:extLst>
          </p:cNvPr>
          <p:cNvSpPr txBox="1"/>
          <p:nvPr/>
        </p:nvSpPr>
        <p:spPr>
          <a:xfrm>
            <a:off x="647414" y="1700808"/>
            <a:ext cx="399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ESTRATÉGIAS DE ENSINO: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5CB6BDDE-DFAF-4E33-8024-A1B6A702CBF9}"/>
              </a:ext>
            </a:extLst>
          </p:cNvPr>
          <p:cNvSpPr txBox="1"/>
          <p:nvPr/>
        </p:nvSpPr>
        <p:spPr>
          <a:xfrm>
            <a:off x="647414" y="2206256"/>
            <a:ext cx="291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Cuide do seu ambiente: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6653DAFD-14E6-42AC-A911-0E243177B0A7}"/>
              </a:ext>
            </a:extLst>
          </p:cNvPr>
          <p:cNvSpPr txBox="1"/>
          <p:nvPr/>
        </p:nvSpPr>
        <p:spPr>
          <a:xfrm>
            <a:off x="787528" y="2727752"/>
            <a:ext cx="571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Quão estável deve ser seu ambiente?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8417CA07-BBA8-415F-8A1E-8D7BD1A06D10}"/>
              </a:ext>
            </a:extLst>
          </p:cNvPr>
          <p:cNvSpPr txBox="1"/>
          <p:nvPr/>
        </p:nvSpPr>
        <p:spPr>
          <a:xfrm>
            <a:off x="4907151" y="3758490"/>
            <a:ext cx="185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Ações de jogo.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FA0FE6FA-DB1A-438E-85FA-8E382BA6E7CD}"/>
              </a:ext>
            </a:extLst>
          </p:cNvPr>
          <p:cNvSpPr txBox="1"/>
          <p:nvPr/>
        </p:nvSpPr>
        <p:spPr>
          <a:xfrm>
            <a:off x="1115233" y="3758490"/>
            <a:ext cx="185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Fundamentos.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C600F2AA-3830-44E6-A5EE-990A4773F2FD}"/>
              </a:ext>
            </a:extLst>
          </p:cNvPr>
          <p:cNvSpPr txBox="1"/>
          <p:nvPr/>
        </p:nvSpPr>
        <p:spPr>
          <a:xfrm>
            <a:off x="787528" y="3249248"/>
            <a:ext cx="571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Resposta: Depende do objetivo do exercício.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FDBB573-930F-40C5-8319-C4D79238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08" y="4184338"/>
            <a:ext cx="1223993" cy="18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F47CD6D-3EC3-4D22-BE15-98BCB0A12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93" y="4184338"/>
            <a:ext cx="1240459" cy="18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33690222-84B7-4358-9235-2AF8C0EDFD07}"/>
              </a:ext>
            </a:extLst>
          </p:cNvPr>
          <p:cNvSpPr txBox="1"/>
          <p:nvPr/>
        </p:nvSpPr>
        <p:spPr>
          <a:xfrm>
            <a:off x="935596" y="620688"/>
            <a:ext cx="72728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4138"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rgbClr val="0099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Exercícios Estruturados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58017DC4-DD7F-4D34-AF1E-436258A8CA46}"/>
              </a:ext>
            </a:extLst>
          </p:cNvPr>
          <p:cNvSpPr/>
          <p:nvPr/>
        </p:nvSpPr>
        <p:spPr>
          <a:xfrm>
            <a:off x="6948263" y="6122044"/>
            <a:ext cx="20384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MAGILL</a:t>
            </a:r>
            <a:r>
              <a:rPr lang="en-US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(2000</a:t>
            </a:r>
            <a:r>
              <a:rPr lang="pt-BR" sz="9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BARBANTI (2005)</a:t>
            </a:r>
            <a:endParaRPr lang="pt-BR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2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6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12FBF938-3C5C-457A-9787-D44781E27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6" t="9903" r="26498" b="37889"/>
          <a:stretch/>
        </p:blipFill>
        <p:spPr>
          <a:xfrm>
            <a:off x="148938" y="6059470"/>
            <a:ext cx="662070" cy="646331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DDB61A43-C432-49DF-AE1B-9D8B65A50D0A}"/>
              </a:ext>
            </a:extLst>
          </p:cNvPr>
          <p:cNvGrpSpPr/>
          <p:nvPr/>
        </p:nvGrpSpPr>
        <p:grpSpPr>
          <a:xfrm>
            <a:off x="815180" y="6399611"/>
            <a:ext cx="8064000" cy="137361"/>
            <a:chOff x="815180" y="6399611"/>
            <a:chExt cx="7452000" cy="137361"/>
          </a:xfrm>
        </p:grpSpPr>
        <p:sp>
          <p:nvSpPr>
            <p:cNvPr id="2" name="Retângulo 1"/>
            <p:cNvSpPr/>
            <p:nvPr/>
          </p:nvSpPr>
          <p:spPr bwMode="auto">
            <a:xfrm>
              <a:off x="815180" y="6399611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E5C3E176-9704-43F7-A4EA-6911B6998562}"/>
                </a:ext>
              </a:extLst>
            </p:cNvPr>
            <p:cNvSpPr/>
            <p:nvPr/>
          </p:nvSpPr>
          <p:spPr bwMode="auto">
            <a:xfrm flipH="1">
              <a:off x="815180" y="6491253"/>
              <a:ext cx="7452000" cy="45719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48700">
                  <a:schemeClr val="bg1"/>
                </a:gs>
                <a:gs pos="100000">
                  <a:srgbClr val="00CC99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07754EB4-EBEB-4077-8BE8-96B6F83E3C33}"/>
              </a:ext>
            </a:extLst>
          </p:cNvPr>
          <p:cNvSpPr txBox="1"/>
          <p:nvPr/>
        </p:nvSpPr>
        <p:spPr>
          <a:xfrm>
            <a:off x="807556" y="1606341"/>
            <a:ext cx="75288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aprendizagem do movimento no voleibol depende de uma sequência didática e progressiva baseada na estruturação de exercícios específicos desta modalidade esportiva, que possam proporcionar ao atleta melhor absorção dos ensinamentos, do ponto de vista qualitativo. </a:t>
            </a:r>
          </a:p>
        </p:txBody>
      </p:sp>
    </p:spTree>
    <p:extLst>
      <p:ext uri="{BB962C8B-B14F-4D97-AF65-F5344CB8AC3E}">
        <p14:creationId xmlns:p14="http://schemas.microsoft.com/office/powerpoint/2010/main" xmlns="" val="15996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65815</TotalTime>
  <Words>356</Words>
  <Application>Microsoft Office PowerPoint</Application>
  <PresentationFormat>Apresentação na tela (4:3)</PresentationFormat>
  <Paragraphs>84</Paragraphs>
  <Slides>11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Design padrão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das Diferentes Ações Musculares</dc:title>
  <dc:creator>José Artur Berti Junior</dc:creator>
  <cp:lastModifiedBy>Aula</cp:lastModifiedBy>
  <cp:revision>1668</cp:revision>
  <dcterms:created xsi:type="dcterms:W3CDTF">2003-01-09T16:22:56Z</dcterms:created>
  <dcterms:modified xsi:type="dcterms:W3CDTF">2018-06-06T12:28:05Z</dcterms:modified>
</cp:coreProperties>
</file>