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2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A557-4488-4448-9DA6-EA1F248F9301}" type="datetimeFigureOut">
              <a:rPr lang="en-US" smtClean="0"/>
              <a:t>11/11/21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8091-B643-1643-891E-18AE13E7D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2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A557-4488-4448-9DA6-EA1F248F9301}" type="datetimeFigureOut">
              <a:rPr lang="en-US" smtClean="0"/>
              <a:t>11/11/21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8091-B643-1643-891E-18AE13E7D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9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A557-4488-4448-9DA6-EA1F248F9301}" type="datetimeFigureOut">
              <a:rPr lang="en-US" smtClean="0"/>
              <a:t>11/11/21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8091-B643-1643-891E-18AE13E7D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907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A557-4488-4448-9DA6-EA1F248F9301}" type="datetimeFigureOut">
              <a:rPr lang="en-US" smtClean="0"/>
              <a:t>11/11/21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8091-B643-1643-891E-18AE13E7D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02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A557-4488-4448-9DA6-EA1F248F9301}" type="datetimeFigureOut">
              <a:rPr lang="en-US" smtClean="0"/>
              <a:t>11/11/21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8091-B643-1643-891E-18AE13E7D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11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A557-4488-4448-9DA6-EA1F248F9301}" type="datetimeFigureOut">
              <a:rPr lang="en-US" smtClean="0"/>
              <a:t>11/11/21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8091-B643-1643-891E-18AE13E7D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84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A557-4488-4448-9DA6-EA1F248F9301}" type="datetimeFigureOut">
              <a:rPr lang="en-US" smtClean="0"/>
              <a:t>11/11/21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8091-B643-1643-891E-18AE13E7D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89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A557-4488-4448-9DA6-EA1F248F9301}" type="datetimeFigureOut">
              <a:rPr lang="en-US" smtClean="0"/>
              <a:t>11/11/21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8091-B643-1643-891E-18AE13E7D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270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A557-4488-4448-9DA6-EA1F248F9301}" type="datetimeFigureOut">
              <a:rPr lang="en-US" smtClean="0"/>
              <a:t>11/11/21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8091-B643-1643-891E-18AE13E7D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68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A557-4488-4448-9DA6-EA1F248F9301}" type="datetimeFigureOut">
              <a:rPr lang="en-US" smtClean="0"/>
              <a:t>11/11/21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8091-B643-1643-891E-18AE13E7D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4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A557-4488-4448-9DA6-EA1F248F9301}" type="datetimeFigureOut">
              <a:rPr lang="en-US" smtClean="0"/>
              <a:t>11/11/21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8091-B643-1643-891E-18AE13E7D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324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BA557-4488-4448-9DA6-EA1F248F9301}" type="datetimeFigureOut">
              <a:rPr lang="en-US" smtClean="0"/>
              <a:t>11/11/21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C8091-B643-1643-891E-18AE13E7D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0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Controle de </a:t>
            </a:r>
            <a:r>
              <a:rPr lang="pt-BR" b="1" dirty="0" smtClean="0"/>
              <a:t>constitucionalidade: </a:t>
            </a:r>
            <a:r>
              <a:rPr lang="pt-BR" b="1" dirty="0" smtClean="0"/>
              <a:t>modelo europeu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/>
          <a:p>
            <a:r>
              <a:rPr lang="en-US" dirty="0" smtClean="0"/>
              <a:t>Prof. José Levi Mello do Amaral Júnior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315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Características do Tribunal </a:t>
            </a:r>
            <a:r>
              <a:rPr lang="pt-BR" b="1" dirty="0"/>
              <a:t>Constitucional (cf. </a:t>
            </a:r>
            <a:r>
              <a:rPr lang="pt-BR" b="1" dirty="0" smtClean="0"/>
              <a:t>Kelsen</a:t>
            </a:r>
            <a:r>
              <a:rPr lang="pt-BR" b="1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O número dos seus componentes não deve ser muito alto: questões jurídicas;</a:t>
            </a:r>
          </a:p>
          <a:p>
            <a:r>
              <a:rPr lang="pt-BR" dirty="0" smtClean="0"/>
              <a:t>Não se pode sugerir sem reservas nem a simples eleição da parte do parlamento nem a nomeação exclusiva por parte do Chefe de Estado ou de Governo.</a:t>
            </a:r>
          </a:p>
          <a:p>
            <a:r>
              <a:rPr lang="pt-BR" dirty="0" smtClean="0"/>
              <a:t>É da máxima importância que na composição do órgão esteja garantido espaço adequado a juristas de profissão.</a:t>
            </a:r>
          </a:p>
          <a:p>
            <a:pPr marL="0" indent="0" algn="r">
              <a:buNone/>
            </a:pPr>
            <a:r>
              <a:rPr lang="pt-BR" dirty="0"/>
              <a:t>(p. </a:t>
            </a:r>
            <a:r>
              <a:rPr lang="pt-BR" dirty="0" smtClean="0"/>
              <a:t>175)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294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Características do Tribunal Constitucional (cf. Kelsen)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43227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É igualmente importante excluir da jurisdição constitucional os membros do parlamento e do governo, porque serão controlados os seus próprios atos (isso sem prejuízo da </a:t>
            </a:r>
            <a:r>
              <a:rPr lang="pt-BR" b="1" dirty="0" smtClean="0"/>
              <a:t>muito boa </a:t>
            </a:r>
            <a:r>
              <a:rPr lang="pt-BR" dirty="0" smtClean="0"/>
              <a:t>prática brasileira).</a:t>
            </a:r>
          </a:p>
          <a:p>
            <a:r>
              <a:rPr lang="pt-BR" dirty="0" smtClean="0"/>
              <a:t>É quase preferível aceitar – ao invés da influência oculta e, portanto, incontrolável dos partidos políticos – a sua participação legítima na formação do tribunal, fazendo, por exemplo, preencher uma parte das vagas pela via eletiva do parlamento, tomando em consideração a força de cada partido.</a:t>
            </a:r>
          </a:p>
          <a:p>
            <a:pPr marL="0" indent="0" algn="r">
              <a:buNone/>
            </a:pPr>
            <a:r>
              <a:rPr lang="pt-BR" dirty="0" smtClean="0"/>
              <a:t>(p. 175-176)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3090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Características do modelo europeu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Concentrado: </a:t>
            </a:r>
            <a:r>
              <a:rPr lang="pt-BR" b="1" dirty="0" smtClean="0"/>
              <a:t>monopólio </a:t>
            </a:r>
            <a:r>
              <a:rPr lang="pt-BR" b="1" dirty="0" smtClean="0"/>
              <a:t>do </a:t>
            </a:r>
            <a:r>
              <a:rPr lang="pt-BR" b="1" smtClean="0"/>
              <a:t>ju</a:t>
            </a:r>
            <a:r>
              <a:rPr lang="pt-BR" b="1" smtClean="0"/>
              <a:t>ízo de </a:t>
            </a:r>
            <a:r>
              <a:rPr lang="pt-BR" b="1" smtClean="0"/>
              <a:t>inconstitucionalidade </a:t>
            </a:r>
            <a:r>
              <a:rPr lang="pt-BR" b="1" dirty="0" smtClean="0"/>
              <a:t>com o TC</a:t>
            </a:r>
          </a:p>
          <a:p>
            <a:r>
              <a:rPr lang="pt-BR" dirty="0" smtClean="0"/>
              <a:t>Em abstrato: a própria lei colocada em causa</a:t>
            </a:r>
          </a:p>
          <a:p>
            <a:r>
              <a:rPr lang="pt-BR" dirty="0" smtClean="0"/>
              <a:t>Principal: não há um caso concreto, mas “apenas” a questão constitucional</a:t>
            </a:r>
          </a:p>
          <a:p>
            <a:r>
              <a:rPr lang="pt-BR" i="1" dirty="0" smtClean="0"/>
              <a:t>Erga omnes: </a:t>
            </a:r>
            <a:r>
              <a:rPr lang="pt-BR" dirty="0" smtClean="0"/>
              <a:t>resolve de modo geral</a:t>
            </a:r>
          </a:p>
          <a:p>
            <a:r>
              <a:rPr lang="pt-BR" i="1" dirty="0" err="1" smtClean="0"/>
              <a:t>Ex</a:t>
            </a:r>
            <a:r>
              <a:rPr lang="pt-BR" i="1" dirty="0" smtClean="0"/>
              <a:t> nunc </a:t>
            </a:r>
            <a:r>
              <a:rPr lang="pt-BR" dirty="0" smtClean="0"/>
              <a:t>(em regra, </a:t>
            </a:r>
            <a:r>
              <a:rPr lang="pt-BR" b="1" dirty="0" smtClean="0"/>
              <a:t>segundo Kelsen, </a:t>
            </a:r>
            <a:r>
              <a:rPr lang="pt-BR" dirty="0" smtClean="0"/>
              <a:t>a bem da segurança jurídica, admitido o </a:t>
            </a:r>
            <a:r>
              <a:rPr lang="pt-BR" i="1" dirty="0" err="1" smtClean="0"/>
              <a:t>ex</a:t>
            </a:r>
            <a:r>
              <a:rPr lang="pt-BR" i="1" dirty="0" smtClean="0"/>
              <a:t> </a:t>
            </a:r>
            <a:r>
              <a:rPr lang="pt-BR" i="1" dirty="0" err="1" smtClean="0"/>
              <a:t>tunc</a:t>
            </a:r>
            <a:r>
              <a:rPr lang="pt-BR" i="1" dirty="0" smtClean="0"/>
              <a:t>, </a:t>
            </a:r>
            <a:r>
              <a:rPr lang="pt-BR" dirty="0" smtClean="0"/>
              <a:t>também a bem da mesma segurança jurídica)*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432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*</a:t>
            </a:r>
            <a:r>
              <a:rPr lang="pt-BR" b="1" dirty="0" smtClean="0"/>
              <a:t>Ainda sobre o aspecto temporal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i="1" dirty="0" err="1" smtClean="0"/>
              <a:t>Ex</a:t>
            </a:r>
            <a:r>
              <a:rPr lang="pt-BR" i="1" dirty="0" smtClean="0"/>
              <a:t> nunc </a:t>
            </a:r>
            <a:r>
              <a:rPr lang="pt-BR" dirty="0" smtClean="0"/>
              <a:t>(em regra, </a:t>
            </a:r>
            <a:r>
              <a:rPr lang="pt-BR" b="1" dirty="0" smtClean="0"/>
              <a:t>segundo Kelsen, </a:t>
            </a:r>
            <a:r>
              <a:rPr lang="pt-BR" dirty="0" smtClean="0"/>
              <a:t>a bem da segurança jurídica, admitido o </a:t>
            </a:r>
            <a:r>
              <a:rPr lang="pt-BR" i="1" dirty="0" err="1" smtClean="0"/>
              <a:t>ex</a:t>
            </a:r>
            <a:r>
              <a:rPr lang="pt-BR" i="1" dirty="0" smtClean="0"/>
              <a:t> </a:t>
            </a:r>
            <a:r>
              <a:rPr lang="pt-BR" i="1" dirty="0" err="1" smtClean="0"/>
              <a:t>tunc</a:t>
            </a:r>
            <a:r>
              <a:rPr lang="pt-BR" i="1" dirty="0" smtClean="0"/>
              <a:t>, </a:t>
            </a:r>
            <a:r>
              <a:rPr lang="pt-BR" dirty="0" smtClean="0"/>
              <a:t>também a bem da mesma segurança jurídica). Como se fosse uma </a:t>
            </a:r>
            <a:r>
              <a:rPr lang="pt-BR" i="1" dirty="0" err="1" smtClean="0"/>
              <a:t>vacatio</a:t>
            </a:r>
            <a:r>
              <a:rPr lang="pt-BR" i="1" dirty="0" smtClean="0"/>
              <a:t> legis </a:t>
            </a:r>
            <a:r>
              <a:rPr lang="pt-BR" dirty="0" smtClean="0"/>
              <a:t>própria a uma decisão de natureza legislativa (negativa).</a:t>
            </a:r>
          </a:p>
          <a:p>
            <a:r>
              <a:rPr lang="pt-BR" b="1" dirty="0" smtClean="0"/>
              <a:t>Porém, </a:t>
            </a:r>
            <a:r>
              <a:rPr lang="pt-BR" dirty="0" smtClean="0"/>
              <a:t>na prática, a larga maioria dos Tribunais Constitucionais: </a:t>
            </a:r>
            <a:r>
              <a:rPr lang="pt-BR" i="1" dirty="0" err="1" smtClean="0"/>
              <a:t>ex</a:t>
            </a:r>
            <a:r>
              <a:rPr lang="pt-BR" i="1" dirty="0" smtClean="0"/>
              <a:t> </a:t>
            </a:r>
            <a:r>
              <a:rPr lang="pt-BR" i="1" dirty="0" err="1" smtClean="0"/>
              <a:t>tunc</a:t>
            </a:r>
            <a:r>
              <a:rPr lang="pt-BR" i="1" dirty="0" smtClean="0"/>
              <a:t>, </a:t>
            </a:r>
            <a:r>
              <a:rPr lang="pt-BR" dirty="0" smtClean="0"/>
              <a:t>em regra, admitido o </a:t>
            </a:r>
            <a:r>
              <a:rPr lang="pt-BR" i="1" dirty="0" err="1" smtClean="0"/>
              <a:t>ex</a:t>
            </a:r>
            <a:r>
              <a:rPr lang="pt-BR" i="1" dirty="0" smtClean="0"/>
              <a:t> nunc.</a:t>
            </a:r>
          </a:p>
          <a:p>
            <a:r>
              <a:rPr lang="pt-BR" b="1" dirty="0" smtClean="0"/>
              <a:t>Exceção: </a:t>
            </a:r>
            <a:r>
              <a:rPr lang="pt-BR" dirty="0" smtClean="0"/>
              <a:t>Tribunal Constitucional austríaco, que procede cf. doutrina de Kelsen.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0525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Comparação</a:t>
            </a:r>
            <a:endParaRPr lang="pt-BR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3679919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noProof="0" smtClean="0"/>
                        <a:t>Modelo americano</a:t>
                      </a:r>
                      <a:endParaRPr lang="pt-BR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noProof="0" smtClean="0"/>
                        <a:t>Modelo europeu</a:t>
                      </a:r>
                      <a:endParaRPr lang="pt-BR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noProof="0" smtClean="0"/>
                        <a:t>Difuso</a:t>
                      </a:r>
                      <a:endParaRPr lang="pt-BR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noProof="0" smtClean="0"/>
                        <a:t>Concentrado</a:t>
                      </a:r>
                      <a:endParaRPr lang="pt-BR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noProof="0" smtClean="0"/>
                        <a:t>Em concreto</a:t>
                      </a:r>
                      <a:endParaRPr lang="pt-BR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noProof="0" smtClean="0"/>
                        <a:t>Em abstrato</a:t>
                      </a:r>
                      <a:endParaRPr lang="pt-BR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noProof="0" smtClean="0"/>
                        <a:t>Incidental</a:t>
                      </a:r>
                      <a:endParaRPr lang="pt-BR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noProof="0" smtClean="0"/>
                        <a:t>Principal</a:t>
                      </a:r>
                      <a:endParaRPr lang="pt-BR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i="1" noProof="0" smtClean="0"/>
                        <a:t>Inter partes</a:t>
                      </a:r>
                      <a:endParaRPr lang="pt-BR" i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1" noProof="0" smtClean="0"/>
                        <a:t>Erga omnes</a:t>
                      </a:r>
                      <a:endParaRPr lang="pt-BR" i="1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i="1" noProof="0" smtClean="0"/>
                        <a:t>Ex tunc </a:t>
                      </a:r>
                      <a:r>
                        <a:rPr lang="pt-BR" noProof="0" smtClean="0"/>
                        <a:t>(admitido o </a:t>
                      </a:r>
                      <a:r>
                        <a:rPr lang="pt-BR" i="1" noProof="0" smtClean="0"/>
                        <a:t>ex nunc</a:t>
                      </a:r>
                      <a:r>
                        <a:rPr lang="pt-BR" noProof="0" smtClean="0"/>
                        <a:t>)</a:t>
                      </a:r>
                      <a:endParaRPr lang="pt-BR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i="1" noProof="0" dirty="0" err="1" smtClean="0"/>
                        <a:t>Ex</a:t>
                      </a:r>
                      <a:r>
                        <a:rPr lang="pt-BR" i="1" noProof="0" dirty="0" smtClean="0"/>
                        <a:t> </a:t>
                      </a:r>
                      <a:r>
                        <a:rPr lang="pt-BR" i="1" noProof="0" dirty="0" err="1" smtClean="0"/>
                        <a:t>tunc</a:t>
                      </a:r>
                      <a:r>
                        <a:rPr lang="pt-BR" i="1" noProof="0" dirty="0" smtClean="0"/>
                        <a:t> </a:t>
                      </a:r>
                      <a:r>
                        <a:rPr lang="pt-BR" noProof="0" dirty="0" smtClean="0"/>
                        <a:t>(admitido o </a:t>
                      </a:r>
                      <a:r>
                        <a:rPr lang="pt-BR" i="1" noProof="0" dirty="0" err="1" smtClean="0"/>
                        <a:t>ex</a:t>
                      </a:r>
                      <a:r>
                        <a:rPr lang="pt-BR" i="1" noProof="0" dirty="0" smtClean="0"/>
                        <a:t> nunc</a:t>
                      </a:r>
                      <a:r>
                        <a:rPr lang="pt-BR" noProof="0" dirty="0" smtClean="0"/>
                        <a:t>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144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Antecedentes europeus imediatos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“projeto de «júri constitucional» elaborado por </a:t>
            </a:r>
            <a:r>
              <a:rPr lang="pt-BR" dirty="0" err="1" smtClean="0"/>
              <a:t>Sieyès</a:t>
            </a:r>
            <a:r>
              <a:rPr lang="pt-BR" dirty="0" smtClean="0"/>
              <a:t>, sem dúvida influenciado pela argumentação de Alexander Hamilton”</a:t>
            </a:r>
            <a:endParaRPr lang="pt-BR" dirty="0" smtClean="0">
              <a:effectLst/>
            </a:endParaRPr>
          </a:p>
          <a:p>
            <a:pPr marL="0" indent="0" algn="r">
              <a:buNone/>
            </a:pPr>
            <a:r>
              <a:rPr lang="pt-BR" sz="2800" dirty="0" smtClean="0">
                <a:effectLst/>
              </a:rPr>
              <a:t>(</a:t>
            </a:r>
            <a:r>
              <a:rPr lang="pt-BR" sz="2800" b="1" dirty="0" smtClean="0"/>
              <a:t>FAVOREU, </a:t>
            </a:r>
            <a:r>
              <a:rPr lang="pt-BR" sz="2800" dirty="0" smtClean="0"/>
              <a:t>Louis. </a:t>
            </a:r>
            <a:r>
              <a:rPr lang="pt-BR" sz="2800" i="1" dirty="0" err="1" smtClean="0"/>
              <a:t>Droit</a:t>
            </a:r>
            <a:r>
              <a:rPr lang="pt-BR" sz="2800" i="1" dirty="0" smtClean="0"/>
              <a:t> </a:t>
            </a:r>
            <a:r>
              <a:rPr lang="pt-BR" sz="2800" i="1" dirty="0" err="1" smtClean="0"/>
              <a:t>constitutionnel</a:t>
            </a:r>
            <a:r>
              <a:rPr lang="pt-BR" sz="2800" i="1" dirty="0" smtClean="0"/>
              <a:t>, </a:t>
            </a:r>
            <a:r>
              <a:rPr lang="pt-BR" sz="2800" dirty="0" smtClean="0"/>
              <a:t>14ª edição, Paris: </a:t>
            </a:r>
            <a:r>
              <a:rPr lang="pt-BR" sz="2800" dirty="0" err="1" smtClean="0"/>
              <a:t>Dalloz</a:t>
            </a:r>
            <a:r>
              <a:rPr lang="pt-BR" sz="2800" dirty="0" smtClean="0"/>
              <a:t>, 2011, p. 241)</a:t>
            </a:r>
          </a:p>
          <a:p>
            <a:pPr marL="0" indent="0" algn="r">
              <a:buNone/>
            </a:pPr>
            <a:endParaRPr lang="pt-BR" sz="2800" dirty="0" smtClean="0"/>
          </a:p>
          <a:p>
            <a:pPr marL="0" indent="0">
              <a:buNone/>
            </a:pPr>
            <a:r>
              <a:rPr lang="pt-BR" dirty="0" smtClean="0"/>
              <a:t>Controle difuso: Alemanha, Espanha, Portugal…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3012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Por que não “pegou”?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HANS KELSEN </a:t>
            </a:r>
            <a:r>
              <a:rPr lang="pt-BR" dirty="0" smtClean="0"/>
              <a:t>e o artigo de 1928 “La </a:t>
            </a:r>
            <a:r>
              <a:rPr lang="pt-BR" dirty="0" err="1" smtClean="0"/>
              <a:t>garantie</a:t>
            </a:r>
            <a:r>
              <a:rPr lang="pt-BR" dirty="0" smtClean="0"/>
              <a:t> </a:t>
            </a:r>
            <a:r>
              <a:rPr lang="pt-BR" dirty="0" err="1" smtClean="0"/>
              <a:t>jurisdictionnelle</a:t>
            </a:r>
            <a:r>
              <a:rPr lang="pt-BR" dirty="0" smtClean="0"/>
              <a:t> de </a:t>
            </a:r>
            <a:r>
              <a:rPr lang="pt-BR" dirty="0" err="1" smtClean="0"/>
              <a:t>la</a:t>
            </a:r>
            <a:r>
              <a:rPr lang="pt-BR" dirty="0" smtClean="0"/>
              <a:t> </a:t>
            </a:r>
            <a:r>
              <a:rPr lang="pt-BR" dirty="0" err="1" smtClean="0"/>
              <a:t>Constitution</a:t>
            </a:r>
            <a:r>
              <a:rPr lang="pt-BR" dirty="0" smtClean="0"/>
              <a:t> (La justice </a:t>
            </a:r>
            <a:r>
              <a:rPr lang="pt-BR" dirty="0" err="1" smtClean="0"/>
              <a:t>constitutionnelle</a:t>
            </a:r>
            <a:r>
              <a:rPr lang="pt-BR" dirty="0" smtClean="0"/>
              <a:t>)”.</a:t>
            </a:r>
          </a:p>
          <a:p>
            <a:r>
              <a:rPr lang="pt-BR" b="1" dirty="0" smtClean="0"/>
              <a:t>Na presente exposição:</a:t>
            </a:r>
          </a:p>
          <a:p>
            <a:r>
              <a:rPr lang="pt-BR" b="1" dirty="0" smtClean="0"/>
              <a:t>KELSEN, </a:t>
            </a:r>
            <a:r>
              <a:rPr lang="pt-BR" dirty="0" smtClean="0"/>
              <a:t>Hans. </a:t>
            </a:r>
            <a:r>
              <a:rPr lang="pt-BR" i="1" dirty="0" smtClean="0"/>
              <a:t>La </a:t>
            </a:r>
            <a:r>
              <a:rPr lang="pt-BR" i="1" dirty="0" err="1" smtClean="0"/>
              <a:t>garanzia</a:t>
            </a:r>
            <a:r>
              <a:rPr lang="pt-BR" i="1" dirty="0" smtClean="0"/>
              <a:t> </a:t>
            </a:r>
            <a:r>
              <a:rPr lang="pt-BR" i="1" dirty="0" err="1" smtClean="0"/>
              <a:t>giurisdizionale</a:t>
            </a:r>
            <a:r>
              <a:rPr lang="pt-BR" i="1" dirty="0" smtClean="0"/>
              <a:t> </a:t>
            </a:r>
            <a:r>
              <a:rPr lang="pt-BR" i="1" dirty="0" err="1" smtClean="0"/>
              <a:t>della</a:t>
            </a:r>
            <a:r>
              <a:rPr lang="pt-BR" i="1" dirty="0" smtClean="0"/>
              <a:t> </a:t>
            </a:r>
            <a:r>
              <a:rPr lang="pt-BR" i="1" dirty="0" err="1" smtClean="0"/>
              <a:t>Costituzione</a:t>
            </a:r>
            <a:r>
              <a:rPr lang="pt-BR" i="1" dirty="0" smtClean="0"/>
              <a:t> (La </a:t>
            </a:r>
            <a:r>
              <a:rPr lang="pt-BR" i="1" dirty="0" err="1" smtClean="0"/>
              <a:t>giustizia</a:t>
            </a:r>
            <a:r>
              <a:rPr lang="pt-BR" i="1" dirty="0" smtClean="0"/>
              <a:t> </a:t>
            </a:r>
            <a:r>
              <a:rPr lang="pt-BR" i="1" dirty="0" err="1" smtClean="0"/>
              <a:t>costituzionale</a:t>
            </a:r>
            <a:r>
              <a:rPr lang="pt-BR" i="1" dirty="0" smtClean="0"/>
              <a:t>) </a:t>
            </a:r>
            <a:r>
              <a:rPr lang="pt-BR" b="1" dirty="0" smtClean="0"/>
              <a:t>in</a:t>
            </a:r>
            <a:r>
              <a:rPr lang="pt-BR" dirty="0" smtClean="0"/>
              <a:t> </a:t>
            </a:r>
            <a:r>
              <a:rPr lang="pt-BR" i="1" dirty="0" smtClean="0"/>
              <a:t>La </a:t>
            </a:r>
            <a:r>
              <a:rPr lang="pt-BR" i="1" dirty="0" err="1" smtClean="0"/>
              <a:t>giustizia</a:t>
            </a:r>
            <a:r>
              <a:rPr lang="pt-BR" i="1" dirty="0" smtClean="0"/>
              <a:t> </a:t>
            </a:r>
            <a:r>
              <a:rPr lang="pt-BR" i="1" dirty="0" err="1" smtClean="0"/>
              <a:t>costituzionale</a:t>
            </a:r>
            <a:r>
              <a:rPr lang="pt-BR" i="1" dirty="0" smtClean="0"/>
              <a:t>, </a:t>
            </a:r>
            <a:r>
              <a:rPr lang="pt-BR" dirty="0" smtClean="0"/>
              <a:t>Milano: </a:t>
            </a:r>
            <a:r>
              <a:rPr lang="pt-BR" dirty="0" err="1" smtClean="0"/>
              <a:t>Giuffrè</a:t>
            </a:r>
            <a:r>
              <a:rPr lang="pt-BR" dirty="0" smtClean="0"/>
              <a:t> Editore, 1981, p. 143-206.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2886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Conceitos iniciais de Kelsen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Regularidade: correspondência entre um grau superior e um inferior do ordenamento jurídico (p. 148).</a:t>
            </a:r>
          </a:p>
          <a:p>
            <a:r>
              <a:rPr lang="pt-BR" dirty="0" smtClean="0"/>
              <a:t>Garantia da Constituição: garantia da regularidade das regras imediatamente subordinadas à Constituição = constitucionalidade das leis (p. 148).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989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Conceitos iniciais de Kelsen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Além de normas sobre a formação das leis, a Constituição disciplina também o conteúdo das leis; mais do que normas sobre órgãos fundamentais e processo legislativo, há todo um conjunto de Direitos Fundamentais na Constituição (p. 153).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4035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Conceitos iniciais de Kelsen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Nulidade</a:t>
            </a:r>
            <a:r>
              <a:rPr lang="pt-BR" dirty="0" smtClean="0"/>
              <a:t> (plano da existência: decisão declaratória, </a:t>
            </a:r>
            <a:r>
              <a:rPr lang="pt-BR" i="1" dirty="0" smtClean="0"/>
              <a:t>“</a:t>
            </a:r>
            <a:r>
              <a:rPr lang="pt-BR" i="1" dirty="0" err="1" smtClean="0"/>
              <a:t>ex</a:t>
            </a:r>
            <a:r>
              <a:rPr lang="pt-BR" i="1" dirty="0" smtClean="0"/>
              <a:t> </a:t>
            </a:r>
            <a:r>
              <a:rPr lang="pt-BR" i="1" dirty="0" err="1" smtClean="0"/>
              <a:t>tunc</a:t>
            </a:r>
            <a:r>
              <a:rPr lang="pt-BR" i="1" dirty="0" smtClean="0"/>
              <a:t>”</a:t>
            </a:r>
            <a:r>
              <a:rPr lang="pt-BR" dirty="0" smtClean="0"/>
              <a:t>); e</a:t>
            </a:r>
          </a:p>
          <a:p>
            <a:r>
              <a:rPr lang="pt-BR" b="1" dirty="0" smtClean="0"/>
              <a:t>Anulabilidade</a:t>
            </a:r>
            <a:r>
              <a:rPr lang="pt-BR" dirty="0" smtClean="0"/>
              <a:t> (plano da validade: decisão constitutiva, </a:t>
            </a:r>
            <a:r>
              <a:rPr lang="pt-BR" i="1" dirty="0" smtClean="0"/>
              <a:t>“</a:t>
            </a:r>
            <a:r>
              <a:rPr lang="pt-BR" i="1" dirty="0" err="1" smtClean="0"/>
              <a:t>ex</a:t>
            </a:r>
            <a:r>
              <a:rPr lang="pt-BR" i="1" dirty="0" smtClean="0"/>
              <a:t> nunc”</a:t>
            </a:r>
            <a:r>
              <a:rPr lang="pt-BR" dirty="0" smtClean="0"/>
              <a:t>, a bem da “certeza do Direito”).</a:t>
            </a:r>
          </a:p>
          <a:p>
            <a:r>
              <a:rPr lang="pt-BR" dirty="0" smtClean="0"/>
              <a:t>Um órgão totalmente novo e diferenciado para a anulação: Tribunal Constitucional.</a:t>
            </a:r>
          </a:p>
          <a:p>
            <a:pPr marL="0" indent="0" algn="r">
              <a:buNone/>
            </a:pPr>
            <a:r>
              <a:rPr lang="en-US" dirty="0" smtClean="0"/>
              <a:t>(p. 162-170)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302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Objeções identificadas por Kelsen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7186"/>
            <a:ext cx="8229600" cy="4220308"/>
          </a:xfrm>
        </p:spPr>
        <p:txBody>
          <a:bodyPr>
            <a:normAutofit/>
          </a:bodyPr>
          <a:lstStyle/>
          <a:p>
            <a:r>
              <a:rPr lang="pt-BR" b="1" dirty="0" smtClean="0"/>
              <a:t>“seria incompatível com a soberania do parlamento”</a:t>
            </a:r>
            <a:r>
              <a:rPr lang="pt-BR" dirty="0" smtClean="0"/>
              <a:t>.</a:t>
            </a:r>
          </a:p>
          <a:p>
            <a:r>
              <a:rPr lang="pt-BR" dirty="0" smtClean="0"/>
              <a:t>Resposta de Kelsen: não há soberania de um órgão particular, mas apenas do Estado como um todo (p. 172).</a:t>
            </a:r>
          </a:p>
        </p:txBody>
      </p:sp>
    </p:spTree>
    <p:extLst>
      <p:ext uri="{BB962C8B-B14F-4D97-AF65-F5344CB8AC3E}">
        <p14:creationId xmlns:p14="http://schemas.microsoft.com/office/powerpoint/2010/main" val="467501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Objeções identificadas por Kelsen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8630"/>
            <a:ext cx="8229600" cy="5285005"/>
          </a:xfrm>
        </p:spPr>
        <p:txBody>
          <a:bodyPr>
            <a:normAutofit lnSpcReduction="10000"/>
          </a:bodyPr>
          <a:lstStyle/>
          <a:p>
            <a:r>
              <a:rPr lang="pt-BR" b="1" dirty="0" smtClean="0"/>
              <a:t>“princípio da separação dos poderes”.</a:t>
            </a:r>
            <a:endParaRPr lang="pt-BR" dirty="0" smtClean="0"/>
          </a:p>
          <a:p>
            <a:r>
              <a:rPr lang="pt-BR" dirty="0" smtClean="0"/>
              <a:t>Resposta de Kelsen: não se trata de verdadeira função jurisdicional, mas de função legislativa, ainda que de sinal negativo, ou seja, </a:t>
            </a:r>
            <a:r>
              <a:rPr lang="pt-BR" b="1" dirty="0" smtClean="0"/>
              <a:t>um legislador negativo! </a:t>
            </a:r>
            <a:r>
              <a:rPr lang="pt-BR" dirty="0" smtClean="0"/>
              <a:t>Melhor que falar em “separação dos poderes” é falar em repartição de poderes; estes não devem estar isolados, mas controlarem-se reciprocamente (p. 172-173). Antes de contrastar, </a:t>
            </a:r>
            <a:r>
              <a:rPr lang="pt-BR" b="1" dirty="0" smtClean="0"/>
              <a:t>a jurisdição constitucional é uma afirmação da separação dos poderes </a:t>
            </a:r>
            <a:r>
              <a:rPr lang="pt-BR" dirty="0" smtClean="0"/>
              <a:t>(p. 174).</a:t>
            </a:r>
          </a:p>
        </p:txBody>
      </p:sp>
    </p:spTree>
    <p:extLst>
      <p:ext uri="{BB962C8B-B14F-4D97-AF65-F5344CB8AC3E}">
        <p14:creationId xmlns:p14="http://schemas.microsoft.com/office/powerpoint/2010/main" val="3146294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Objeções identificadas por Kelsen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6057"/>
          </a:xfrm>
        </p:spPr>
        <p:txBody>
          <a:bodyPr>
            <a:normAutofit fontScale="92500" lnSpcReduction="20000"/>
          </a:bodyPr>
          <a:lstStyle/>
          <a:p>
            <a:r>
              <a:rPr lang="pt-BR" sz="3500" dirty="0" smtClean="0"/>
              <a:t>Nobres de espada e nobres de toga (=juízes).</a:t>
            </a:r>
          </a:p>
          <a:p>
            <a:r>
              <a:rPr lang="pt-BR" sz="3500" i="1" dirty="0" smtClean="0"/>
              <a:t>Vide</a:t>
            </a:r>
            <a:r>
              <a:rPr lang="pt-BR" sz="3500" dirty="0" smtClean="0"/>
              <a:t> o Título VIII da Constituição francesa de 1958:</a:t>
            </a:r>
          </a:p>
          <a:p>
            <a:pPr marL="400050" lvl="1" indent="0" algn="ctr">
              <a:buNone/>
            </a:pPr>
            <a:r>
              <a:rPr lang="pt-BR" sz="2600" i="1" dirty="0" smtClean="0"/>
              <a:t>ARTIGO 64º</a:t>
            </a:r>
          </a:p>
          <a:p>
            <a:pPr marL="400050" lvl="1" indent="0" algn="just">
              <a:buNone/>
            </a:pPr>
            <a:r>
              <a:rPr lang="pt-BR" sz="2600" i="1" dirty="0" smtClean="0"/>
              <a:t>	O Presidente da República é o garante da independência </a:t>
            </a:r>
            <a:r>
              <a:rPr lang="pt-BR" sz="2600" i="1" dirty="0" smtClean="0"/>
              <a:t>da </a:t>
            </a:r>
            <a:r>
              <a:rPr lang="pt-BR" sz="2600" i="1" dirty="0" smtClean="0"/>
              <a:t>autoridade judiciária.</a:t>
            </a:r>
          </a:p>
          <a:p>
            <a:pPr marL="400050" lvl="1" indent="0" algn="just">
              <a:buNone/>
            </a:pPr>
            <a:r>
              <a:rPr lang="pt-BR" sz="2600" i="1" dirty="0" smtClean="0"/>
              <a:t>	Ele é assistido pelo Conselho Supremo de Magistratura.</a:t>
            </a:r>
          </a:p>
          <a:p>
            <a:pPr marL="400050" lvl="1" indent="0" algn="ctr">
              <a:buNone/>
            </a:pPr>
            <a:r>
              <a:rPr lang="pt-BR" sz="2600" i="1" dirty="0" smtClean="0"/>
              <a:t>(…)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sz="3500" dirty="0" smtClean="0"/>
              <a:t>Solução: um órgão novo, por vezes um novo Poder, distinto do Judiciário (por exemplo, Constituição italiana de 1947, Títulos IV e VI).</a:t>
            </a:r>
          </a:p>
          <a:p>
            <a:pPr marL="400050" lvl="1" indent="0" algn="just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96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825</Words>
  <Application>Microsoft Macintosh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Controle de constitucionalidade: modelo europeu</vt:lpstr>
      <vt:lpstr>Antecedentes europeus imediatos</vt:lpstr>
      <vt:lpstr>Por que não “pegou”?</vt:lpstr>
      <vt:lpstr>Conceitos iniciais de Kelsen</vt:lpstr>
      <vt:lpstr>Conceitos iniciais de Kelsen</vt:lpstr>
      <vt:lpstr>Conceitos iniciais de Kelsen</vt:lpstr>
      <vt:lpstr>Objeções identificadas por Kelsen</vt:lpstr>
      <vt:lpstr>Objeções identificadas por Kelsen</vt:lpstr>
      <vt:lpstr>Objeções identificadas por Kelsen</vt:lpstr>
      <vt:lpstr>Características do Tribunal Constitucional (cf. Kelsen)</vt:lpstr>
      <vt:lpstr>Características do Tribunal Constitucional (cf. Kelsen)</vt:lpstr>
      <vt:lpstr>Características do modelo europeu</vt:lpstr>
      <vt:lpstr>*Ainda sobre o aspecto temporal</vt:lpstr>
      <vt:lpstr>Comparação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Controle de constitucionalidade : modelo europeu</dc:title>
  <dc:creator>José Levi Mello do Amaral Júnior</dc:creator>
  <cp:lastModifiedBy>José Levi Mello do Amaral Júnior</cp:lastModifiedBy>
  <cp:revision>24</cp:revision>
  <dcterms:created xsi:type="dcterms:W3CDTF">2021-06-17T00:07:06Z</dcterms:created>
  <dcterms:modified xsi:type="dcterms:W3CDTF">2021-11-11T11:50:15Z</dcterms:modified>
</cp:coreProperties>
</file>