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EDF9B-0231-4C22-AB4E-C1BBFF79A061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15771-07CC-4847-A8B8-58635B82C17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473B34-52B1-4D7D-B9AC-872D1B14043D}" type="datetime1">
              <a:rPr lang="pt-BR" smtClean="0"/>
              <a:t>28/08/2014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5BA0-3A0C-4960-AF07-70B9D8822871}" type="datetime1">
              <a:rPr lang="pt-BR" smtClean="0"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3FF1-7209-49D5-AFF2-A8A96467A0DF}" type="datetime1">
              <a:rPr lang="pt-BR" smtClean="0"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E84690-56AB-4639-A46F-DAAC66A14E86}" type="datetime1">
              <a:rPr lang="pt-BR" smtClean="0"/>
              <a:t>28/08/2014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6F7B2A-0268-4A9D-ADD4-10BC581E018D}" type="datetime1">
              <a:rPr lang="pt-BR" smtClean="0"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AC44-BC99-4EF8-A654-F8A6F35BDCED}" type="datetime1">
              <a:rPr lang="pt-BR" smtClean="0"/>
              <a:t>28/08/2014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64AA-3E6A-4389-9BA0-12BD656BAC2B}" type="datetime1">
              <a:rPr lang="pt-BR" smtClean="0"/>
              <a:t>28/08/2014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D4AA2D-C0C8-4115-B998-ADFC23B9D87A}" type="datetime1">
              <a:rPr lang="pt-BR" smtClean="0"/>
              <a:t>28/08/2014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8E8F-513A-4CAA-B254-5FA7D4258786}" type="datetime1">
              <a:rPr lang="pt-BR" smtClean="0"/>
              <a:t>28/08/2014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016EA0-7C41-42CD-9A4C-84E6B7376790}" type="datetime1">
              <a:rPr lang="pt-BR" smtClean="0"/>
              <a:t>28/08/2014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2531D6-61FC-4BE4-A7E8-8D2DE22F7630}" type="datetime1">
              <a:rPr lang="pt-BR" smtClean="0"/>
              <a:t>28/08/2014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BB4355-0483-4D56-BA37-2B435A7C521B}" type="datetime1">
              <a:rPr lang="pt-BR" smtClean="0"/>
              <a:t>28/08/2014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21C893-6996-434C-8CFB-09D9BD56654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1556792"/>
            <a:ext cx="6172200" cy="158417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Estágio: legislação 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1760" y="4941168"/>
            <a:ext cx="6400800" cy="11521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x-none" sz="1900">
                <a:solidFill>
                  <a:schemeClr val="tx1"/>
                </a:solidFill>
              </a:rPr>
              <a:t>CBD0273 - Estágio Supervisionado em Unidades de </a:t>
            </a:r>
            <a:r>
              <a:rPr lang="x-none" sz="1900">
                <a:solidFill>
                  <a:schemeClr val="tx1"/>
                </a:solidFill>
              </a:rPr>
              <a:t>Informação </a:t>
            </a:r>
            <a:endParaRPr lang="pt-BR" sz="1900" dirty="0" smtClean="0">
              <a:solidFill>
                <a:schemeClr val="tx1"/>
              </a:solidFill>
            </a:endParaRPr>
          </a:p>
          <a:p>
            <a:pPr algn="ctr"/>
            <a:r>
              <a:rPr lang="pt-BR" sz="1900" dirty="0" smtClean="0">
                <a:solidFill>
                  <a:schemeClr val="tx1"/>
                </a:solidFill>
              </a:rPr>
              <a:t>2. semestre</a:t>
            </a:r>
            <a:r>
              <a:rPr lang="x-none" sz="1900" smtClean="0">
                <a:solidFill>
                  <a:schemeClr val="tx1"/>
                </a:solidFill>
              </a:rPr>
              <a:t> 2014</a:t>
            </a:r>
            <a:endParaRPr lang="pt-BR" sz="1900" dirty="0" smtClean="0">
              <a:solidFill>
                <a:schemeClr val="tx1"/>
              </a:solidFill>
            </a:endParaRPr>
          </a:p>
          <a:p>
            <a:pPr algn="ctr"/>
            <a:r>
              <a:rPr lang="x-none" sz="1900" smtClean="0">
                <a:solidFill>
                  <a:schemeClr val="tx1"/>
                </a:solidFill>
              </a:rPr>
              <a:t>Prof</a:t>
            </a:r>
            <a:r>
              <a:rPr lang="pt-BR" sz="1900" dirty="0">
                <a:solidFill>
                  <a:schemeClr val="tx1"/>
                </a:solidFill>
              </a:rPr>
              <a:t>a Dra</a:t>
            </a:r>
            <a:r>
              <a:rPr lang="x-none" sz="1900">
                <a:solidFill>
                  <a:schemeClr val="tx1"/>
                </a:solidFill>
              </a:rPr>
              <a:t>. </a:t>
            </a:r>
            <a:r>
              <a:rPr lang="pt-BR" sz="1900" dirty="0">
                <a:solidFill>
                  <a:schemeClr val="tx1"/>
                </a:solidFill>
              </a:rPr>
              <a:t>Vânia Mara Alves </a:t>
            </a:r>
            <a:r>
              <a:rPr lang="pt-BR" sz="1900" dirty="0" smtClean="0">
                <a:solidFill>
                  <a:schemeClr val="tx1"/>
                </a:solidFill>
              </a:rPr>
              <a:t>Lima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pt-BR" sz="3200" b="1" cap="none" dirty="0" smtClean="0"/>
              <a:t>DA </a:t>
            </a:r>
            <a:r>
              <a:rPr lang="pt-BR" sz="3200" b="1" cap="none" dirty="0" smtClean="0"/>
              <a:t>INSTITUIÇÃO CONCEDENTE</a:t>
            </a:r>
            <a:endParaRPr lang="pt-BR" sz="3200" b="1" cap="none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640960" cy="5493224"/>
          </a:xfrm>
        </p:spPr>
        <p:txBody>
          <a:bodyPr>
            <a:noAutofit/>
          </a:bodyPr>
          <a:lstStyle/>
          <a:p>
            <a:r>
              <a:rPr lang="pt-BR" sz="2000" dirty="0" smtClean="0"/>
              <a:t>- celebrar </a:t>
            </a:r>
            <a:r>
              <a:rPr lang="pt-BR" sz="2000" dirty="0" smtClean="0"/>
              <a:t>termo de compromisso com a instituição de ensino e o educando, zelando por seu cumprimento;</a:t>
            </a:r>
            <a:br>
              <a:rPr lang="pt-BR" sz="2000" dirty="0" smtClean="0"/>
            </a:br>
            <a:r>
              <a:rPr lang="pt-BR" sz="2000" dirty="0" smtClean="0"/>
              <a:t> </a:t>
            </a:r>
            <a:r>
              <a:rPr lang="pt-BR" sz="2000" dirty="0" smtClean="0"/>
              <a:t>- ofertar instalações que tenham condições de proporcionar ao educando atividades de aprendizagem social, profissional e cultural;</a:t>
            </a:r>
            <a:br>
              <a:rPr lang="pt-BR" sz="2000" dirty="0" smtClean="0"/>
            </a:br>
            <a:r>
              <a:rPr lang="pt-BR" sz="2000" dirty="0" smtClean="0"/>
              <a:t> </a:t>
            </a:r>
            <a:r>
              <a:rPr lang="pt-BR" sz="2000" dirty="0" smtClean="0"/>
              <a:t>- indicar funcionário de seu quadro de pessoal, com formação ou experiência profissional na área de conhecimento desenvolvida no curso do estagiário, para orientar e supervisionar até 10 (dez) estagiários simultaneamente;</a:t>
            </a:r>
            <a:br>
              <a:rPr lang="pt-BR" sz="2000" dirty="0" smtClean="0"/>
            </a:br>
            <a:r>
              <a:rPr lang="pt-BR" sz="2000" dirty="0" smtClean="0"/>
              <a:t> </a:t>
            </a:r>
            <a:r>
              <a:rPr lang="pt-BR" sz="2000" dirty="0" smtClean="0"/>
              <a:t>- contratar em favor do estagiário seguro contra acidentes pessoais, cuja apólice seja compatível com valores de mercado, conforme fique estabelecido no termo de compromisso;</a:t>
            </a:r>
            <a:br>
              <a:rPr lang="pt-BR" sz="2000" dirty="0" smtClean="0"/>
            </a:br>
            <a:r>
              <a:rPr lang="pt-BR" sz="2000" dirty="0" smtClean="0"/>
              <a:t> </a:t>
            </a:r>
            <a:r>
              <a:rPr lang="pt-BR" sz="2000" dirty="0" smtClean="0"/>
              <a:t>- por ocasião do desligamento do estagiário, entregar termo de realização do estágio com indicação resumida das atividades desenvolvidas, dos períodos e da avaliação de desempenho;</a:t>
            </a:r>
            <a:br>
              <a:rPr lang="pt-BR" sz="2000" dirty="0" smtClean="0"/>
            </a:br>
            <a:r>
              <a:rPr lang="pt-BR" sz="2000" dirty="0" smtClean="0"/>
              <a:t> </a:t>
            </a:r>
            <a:r>
              <a:rPr lang="pt-BR" sz="2000" dirty="0" smtClean="0"/>
              <a:t>- manter à disposição da fiscalização documentos que comprovem a relação de estágio;</a:t>
            </a:r>
            <a:br>
              <a:rPr lang="pt-BR" sz="2000" dirty="0" smtClean="0"/>
            </a:br>
            <a:r>
              <a:rPr lang="pt-BR" sz="2000" dirty="0" smtClean="0"/>
              <a:t> </a:t>
            </a:r>
            <a:r>
              <a:rPr lang="pt-BR" sz="2000" dirty="0" smtClean="0"/>
              <a:t>- enviar à instituição de ensino, com periodicidade mínima de 6 (seis) meses, relatório de atividades, com vista obrigatória ao estagiário.</a:t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pt-BR" b="1" dirty="0" smtClean="0"/>
              <a:t>A jornada de 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859216" cy="506117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Será </a:t>
            </a:r>
            <a:r>
              <a:rPr lang="pt-BR" dirty="0" smtClean="0"/>
              <a:t>definida de comum acordo entre a instituição de ensino, a parte concedente e o aluno </a:t>
            </a:r>
            <a:r>
              <a:rPr lang="pt-BR" dirty="0" smtClean="0"/>
              <a:t>devendo </a:t>
            </a:r>
            <a:r>
              <a:rPr lang="pt-BR" dirty="0" smtClean="0"/>
              <a:t>constar do termo de compromisso, ser compatível com as atividades escolares e não ultrapassar: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 - 4 (quatro) horas diárias e 20 (vinte) horas semanais, no caso de estudantes de educação especial e dos anos finais do ensino fundamental, na modalidade profissional de educação de jovens e adultos;</a:t>
            </a:r>
            <a:br>
              <a:rPr lang="pt-BR" dirty="0" smtClean="0"/>
            </a:br>
            <a:r>
              <a:rPr lang="pt-BR" dirty="0" smtClean="0"/>
              <a:t>II - </a:t>
            </a:r>
            <a:r>
              <a:rPr lang="pt-BR" b="1" dirty="0" smtClean="0"/>
              <a:t>6 (seis) horas diárias e 30 (trinta) horas semanais</a:t>
            </a:r>
            <a:r>
              <a:rPr lang="pt-BR" dirty="0" smtClean="0"/>
              <a:t>, no caso de estudantes do ensino superior, da educação profissional de nível médio e do ensino médio regular.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pt-BR" b="1" dirty="0" smtClean="0"/>
              <a:t>duração do estágio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pt-BR" dirty="0" smtClean="0"/>
              <a:t>Não </a:t>
            </a:r>
            <a:r>
              <a:rPr lang="pt-BR" dirty="0" smtClean="0"/>
              <a:t>poderá exceder 2 (dois) anos, exceto quando se tratar de estagiário portador de </a:t>
            </a:r>
            <a:r>
              <a:rPr lang="pt-BR" dirty="0" smtClean="0"/>
              <a:t>deficiência.</a:t>
            </a:r>
          </a:p>
          <a:p>
            <a:endParaRPr lang="pt-BR" dirty="0" smtClean="0"/>
          </a:p>
          <a:p>
            <a:r>
              <a:rPr lang="pt-BR" dirty="0" smtClean="0"/>
              <a:t>É assegurado ao estagiário, sempre que o estágio tenha duração igual ou superior a 1 (um) ano, período de recesso de 30 (trinta) dias, a ser gozado preferencialmente durante suas férias escolares.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Estagiário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Poderá </a:t>
            </a:r>
            <a:r>
              <a:rPr lang="pt-BR" dirty="0" smtClean="0"/>
              <a:t>receber </a:t>
            </a:r>
            <a:r>
              <a:rPr lang="pt-BR" dirty="0" smtClean="0"/>
              <a:t>bolsa, vale transporte, alimentação, mas não caracteriza vínculo empregatício.</a:t>
            </a:r>
          </a:p>
          <a:p>
            <a:endParaRPr lang="pt-BR" dirty="0" smtClean="0"/>
          </a:p>
          <a:p>
            <a:r>
              <a:rPr lang="pt-BR" dirty="0" smtClean="0"/>
              <a:t>Aplica-se ao estagiário a legislação relacionada à saúde e segurança no trabalho, sendo sua implementação de responsabilidade da parte concedente do </a:t>
            </a:r>
            <a:r>
              <a:rPr lang="pt-BR" dirty="0" smtClean="0"/>
              <a:t>estágio.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pt-BR" b="1" dirty="0" smtClean="0"/>
              <a:t>DA FISCALIZAÇÃO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75240" cy="5133184"/>
          </a:xfrm>
        </p:spPr>
        <p:txBody>
          <a:bodyPr/>
          <a:lstStyle/>
          <a:p>
            <a:r>
              <a:rPr lang="pt-BR" dirty="0" smtClean="0"/>
              <a:t>A manutenção de estagiários em desconformidade com esta Lei caracteriza vínculo de emprego do educando com a parte concedente do estágio para todos os fins da legislação trabalhista e </a:t>
            </a:r>
            <a:r>
              <a:rPr lang="pt-BR" dirty="0" smtClean="0"/>
              <a:t>previdenciária.</a:t>
            </a:r>
          </a:p>
          <a:p>
            <a:endParaRPr lang="pt-BR" dirty="0" smtClean="0"/>
          </a:p>
          <a:p>
            <a:r>
              <a:rPr lang="pt-BR" dirty="0" smtClean="0"/>
              <a:t>A instituição privada ou pública que reincidir na irregularidade de que trata este artigo ficará impedida de receber estagiários por 2 (dois) </a:t>
            </a:r>
            <a:r>
              <a:rPr lang="pt-BR" dirty="0" smtClean="0"/>
              <a:t>anos.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DAS DISPOSIÇÕES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O número máximo de estagiários em relação ao quadro de pessoal das entidades concedentes de estágio deverá atender às seguintes proporções: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I - de 1 (um) a 5 (cinco) empregados: 1 (um) estagiário;</a:t>
            </a:r>
            <a:br>
              <a:rPr lang="pt-BR" smtClean="0"/>
            </a:br>
            <a:r>
              <a:rPr lang="pt-BR" smtClean="0"/>
              <a:t>II - de 6 (seis) a 10 (dez) empregados: até 2 (dois) estagiários;</a:t>
            </a:r>
            <a:br>
              <a:rPr lang="pt-BR" smtClean="0"/>
            </a:br>
            <a:r>
              <a:rPr lang="pt-BR" smtClean="0"/>
              <a:t>III - de 11 (onze) a 25 (vinte e cinco) empregados: até 5 (cinco) estagiários;</a:t>
            </a:r>
            <a:br>
              <a:rPr lang="pt-BR" smtClean="0"/>
            </a:br>
            <a:r>
              <a:rPr lang="pt-BR" smtClean="0"/>
              <a:t>IV - acima de 25 (vinte e cinco) empregados, até 20% (vinte por cento) de estagiários.</a:t>
            </a:r>
            <a:br>
              <a:rPr lang="pt-BR" smtClean="0"/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15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/>
              <a:t>LEI Nº 11.788 DE 25/09/2008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/>
              <a:t>Definição: </a:t>
            </a:r>
            <a:r>
              <a:rPr lang="pt-BR" sz="2800" dirty="0" smtClean="0"/>
              <a:t>Estágio </a:t>
            </a:r>
            <a:r>
              <a:rPr lang="pt-BR" sz="2800" dirty="0"/>
              <a:t>é ato educativo escolar supervisionado, desenvolvido no ambiente de trabalho, que visa à preparação para o trabalho produtivo de </a:t>
            </a:r>
            <a:r>
              <a:rPr lang="pt-BR" sz="2800" dirty="0" err="1"/>
              <a:t>educandos</a:t>
            </a:r>
            <a:r>
              <a:rPr lang="pt-BR" sz="2800" dirty="0"/>
              <a:t> que estejam </a:t>
            </a:r>
            <a:r>
              <a:rPr lang="pt-BR" sz="2800" dirty="0" smtClean="0"/>
              <a:t>frequentando </a:t>
            </a:r>
            <a:r>
              <a:rPr lang="pt-BR" sz="2800" dirty="0"/>
              <a:t>o ensino regular, em instituições de educação superior, de educação profissional, de ensino médio, da educação especial e dos anos finais do ensino fundamental, na modalidade profissional da educação de jovens e adultos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Estágio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pt-BR" dirty="0" smtClean="0"/>
              <a:t>Faz parte do projeto </a:t>
            </a:r>
            <a:r>
              <a:rPr lang="pt-BR" dirty="0"/>
              <a:t>pedagógico </a:t>
            </a:r>
            <a:r>
              <a:rPr lang="pt-BR" dirty="0" smtClean="0"/>
              <a:t>doo curso.</a:t>
            </a:r>
          </a:p>
          <a:p>
            <a:r>
              <a:rPr lang="pt-BR" dirty="0" smtClean="0"/>
              <a:t>Visa </a:t>
            </a:r>
            <a:r>
              <a:rPr lang="pt-BR" dirty="0"/>
              <a:t>ao aprendizado de competências próprias da atividade profissional e à contextualização </a:t>
            </a:r>
            <a:r>
              <a:rPr lang="pt-BR" dirty="0" smtClean="0"/>
              <a:t>curricular.</a:t>
            </a:r>
          </a:p>
          <a:p>
            <a:r>
              <a:rPr lang="pt-BR" dirty="0" smtClean="0"/>
              <a:t>Poderá </a:t>
            </a:r>
            <a:r>
              <a:rPr lang="pt-BR" dirty="0" smtClean="0"/>
              <a:t>ser obrigatório ou </a:t>
            </a:r>
            <a:r>
              <a:rPr lang="pt-BR" dirty="0" smtClean="0"/>
              <a:t>não obrigatório</a:t>
            </a:r>
            <a:r>
              <a:rPr lang="pt-BR" dirty="0" smtClean="0"/>
              <a:t>, conforme determinação das diretrizes curriculares da etapa, modalidade e área de ensino e do projeto pedagógico do </a:t>
            </a:r>
            <a:r>
              <a:rPr lang="pt-BR" dirty="0" smtClean="0"/>
              <a:t>curso.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pt-BR" b="1" dirty="0" smtClean="0"/>
              <a:t>Estágio obrigatório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É </a:t>
            </a:r>
            <a:r>
              <a:rPr lang="pt-BR" sz="2800" dirty="0" smtClean="0"/>
              <a:t>aquele definido como tal no projeto do curso, cuja carga horária é requisito para </a:t>
            </a:r>
            <a:r>
              <a:rPr lang="pt-BR" sz="2800" dirty="0" smtClean="0"/>
              <a:t>aprovação </a:t>
            </a:r>
            <a:r>
              <a:rPr lang="pt-BR" sz="2800" dirty="0" smtClean="0"/>
              <a:t>e obtenção de diploma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As atividades de extensão, de monitorias e de iniciação científica na educação superior, desenvolvidas pelo estudante, somente poderão ser equiparadas ao estágio em caso de previsão no projeto pedagógico do </a:t>
            </a:r>
            <a:r>
              <a:rPr lang="pt-BR" sz="2800" dirty="0" smtClean="0"/>
              <a:t>curso.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Estágio </a:t>
            </a:r>
            <a:r>
              <a:rPr lang="pt-BR" b="1" dirty="0" smtClean="0"/>
              <a:t>não obrigatório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É </a:t>
            </a:r>
            <a:r>
              <a:rPr lang="pt-BR" sz="2800" dirty="0" smtClean="0"/>
              <a:t>aquele desenvolvido como atividade opcional, acrescida à carga horária regular e </a:t>
            </a:r>
            <a:r>
              <a:rPr lang="pt-BR" sz="2800" dirty="0" smtClean="0"/>
              <a:t>obrigatória.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Estágio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15200" cy="506117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Não </a:t>
            </a:r>
            <a:r>
              <a:rPr lang="pt-BR" dirty="0" smtClean="0"/>
              <a:t>cria vínculo empregatício de qualquer natureza, observados os seguintes requisitos: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 - matrícula e </a:t>
            </a:r>
            <a:r>
              <a:rPr lang="pt-BR" dirty="0" smtClean="0"/>
              <a:t>frequência </a:t>
            </a:r>
            <a:r>
              <a:rPr lang="pt-BR" dirty="0" smtClean="0"/>
              <a:t>regular do educando em curso de educação superior, de educação profissional, de ensino médio, da educação especial e nos anos finais do ensino fundamental, na modalidade profissional da educação de jovens e adultos e, atestados pela instituição de ensino;</a:t>
            </a:r>
            <a:br>
              <a:rPr lang="pt-BR" dirty="0" smtClean="0"/>
            </a:br>
            <a:r>
              <a:rPr lang="pt-BR" dirty="0" smtClean="0"/>
              <a:t>II - celebração de termo de compromisso entre o educando, a parte concedente do estágio e a instituição de ensino;</a:t>
            </a:r>
            <a:br>
              <a:rPr lang="pt-BR" dirty="0" smtClean="0"/>
            </a:br>
            <a:r>
              <a:rPr lang="pt-BR" dirty="0" smtClean="0"/>
              <a:t>III - compatibilidade entre as atividades desenvolvidas no estágio e aquelas previstas no termo de compromisso.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Estágio supervisionado </a:t>
            </a:r>
            <a:r>
              <a:rPr lang="pt-BR" dirty="0" err="1" smtClean="0"/>
              <a:t>obrigatorio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Deverá </a:t>
            </a:r>
            <a:r>
              <a:rPr lang="pt-BR" dirty="0" smtClean="0"/>
              <a:t>ter acompanhamento efetivo pelo professor orientador da instituição de ensino e por supervisor da parte concedente, comprovado por vistos nos </a:t>
            </a:r>
            <a:r>
              <a:rPr lang="pt-BR" dirty="0" smtClean="0"/>
              <a:t>relatórios.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Bibliotecário com registro no Conselho Regional de Biblioteconomia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agentes de integração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pt-BR" sz="2800" dirty="0" smtClean="0"/>
              <a:t>Identificar </a:t>
            </a:r>
            <a:r>
              <a:rPr lang="pt-BR" sz="2800" dirty="0" smtClean="0"/>
              <a:t>oportunidades de estágio;</a:t>
            </a:r>
            <a:br>
              <a:rPr lang="pt-BR" sz="2800" dirty="0" smtClean="0"/>
            </a:br>
            <a:r>
              <a:rPr lang="pt-BR" sz="2800" dirty="0" smtClean="0"/>
              <a:t>II - ajustar suas condições de realização;</a:t>
            </a:r>
            <a:br>
              <a:rPr lang="pt-BR" sz="2800" dirty="0" smtClean="0"/>
            </a:br>
            <a:r>
              <a:rPr lang="pt-BR" sz="2800" dirty="0" smtClean="0"/>
              <a:t>III - fazer o acompanhamento administrativo;</a:t>
            </a:r>
            <a:br>
              <a:rPr lang="pt-BR" sz="2800" dirty="0" smtClean="0"/>
            </a:br>
            <a:r>
              <a:rPr lang="pt-BR" sz="2800" dirty="0" smtClean="0"/>
              <a:t>IV - encaminhar negociação de seguros contra acidentes pessoais;</a:t>
            </a:r>
            <a:br>
              <a:rPr lang="pt-BR" sz="2800" dirty="0" smtClean="0"/>
            </a:br>
            <a:r>
              <a:rPr lang="pt-BR" sz="2800" dirty="0" smtClean="0"/>
              <a:t>V - cadastrar os estudantes</a:t>
            </a:r>
            <a:r>
              <a:rPr lang="pt-BR" sz="2800" dirty="0" smtClean="0"/>
              <a:t>.</a:t>
            </a:r>
          </a:p>
          <a:p>
            <a:pPr lvl="1">
              <a:buNone/>
            </a:pPr>
            <a:r>
              <a:rPr lang="pt-BR" sz="2800" b="1" dirty="0" smtClean="0"/>
              <a:t>Importante:  </a:t>
            </a:r>
            <a:r>
              <a:rPr lang="pt-BR" sz="2800" dirty="0" smtClean="0"/>
              <a:t>Proibida </a:t>
            </a:r>
            <a:r>
              <a:rPr lang="pt-BR" sz="2800" dirty="0" smtClean="0"/>
              <a:t>cobrança de qualquer taxa do </a:t>
            </a:r>
            <a:r>
              <a:rPr lang="pt-BR" sz="2800" dirty="0" smtClean="0"/>
              <a:t>estagiário</a:t>
            </a:r>
            <a:endParaRPr lang="pt-BR" sz="28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pt-BR" b="1" dirty="0" smtClean="0"/>
              <a:t>DA INSTITUIÇÃO DE ENSINO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 </a:t>
            </a:r>
            <a:r>
              <a:rPr lang="pt-BR" dirty="0" smtClean="0"/>
              <a:t>- </a:t>
            </a:r>
            <a:r>
              <a:rPr lang="pt-BR" sz="2600" dirty="0" smtClean="0"/>
              <a:t>celebrar termo de compromisso com o </a:t>
            </a:r>
            <a:r>
              <a:rPr lang="pt-BR" sz="2600" dirty="0" smtClean="0"/>
              <a:t>educando, </a:t>
            </a:r>
            <a:r>
              <a:rPr lang="pt-BR" sz="2600" dirty="0" smtClean="0"/>
              <a:t>indicando as condições de adequação do estágio à proposta pedagógica do curso, à etapa e modalidade da formação escolar do estudante e ao horário e calendário escolar; </a:t>
            </a:r>
            <a:br>
              <a:rPr lang="pt-BR" sz="2600" dirty="0" smtClean="0"/>
            </a:br>
            <a:r>
              <a:rPr lang="pt-BR" sz="2600" dirty="0" smtClean="0"/>
              <a:t>- </a:t>
            </a:r>
            <a:r>
              <a:rPr lang="pt-BR" sz="2600" dirty="0" smtClean="0"/>
              <a:t>avaliar as instalações da parte concedente do estágio e sua adequação à formação cultural e profissional do educando;</a:t>
            </a:r>
            <a:br>
              <a:rPr lang="pt-BR" sz="2600" dirty="0" smtClean="0"/>
            </a:br>
            <a:r>
              <a:rPr lang="pt-BR" sz="2600" dirty="0" smtClean="0"/>
              <a:t> </a:t>
            </a:r>
            <a:r>
              <a:rPr lang="pt-BR" sz="2600" dirty="0" smtClean="0"/>
              <a:t>- indicar professor orientador, da área a ser desenvolvida no estágio, como responsável pelo acompanhamento e avaliação das atividades do estagiário;</a:t>
            </a:r>
            <a:br>
              <a:rPr lang="pt-BR" sz="2600" dirty="0" smtClean="0"/>
            </a:br>
            <a:r>
              <a:rPr lang="pt-BR" sz="2600" dirty="0" smtClean="0"/>
              <a:t> </a:t>
            </a:r>
            <a:r>
              <a:rPr lang="pt-BR" sz="2600" dirty="0" smtClean="0"/>
              <a:t>- exigir do educando a apresentação periódica, em prazo não superior a seis meses, de relatório das atividades;</a:t>
            </a:r>
            <a:br>
              <a:rPr lang="pt-BR" sz="2600" dirty="0" smtClean="0"/>
            </a:br>
            <a:r>
              <a:rPr lang="pt-BR" sz="2600" dirty="0" smtClean="0"/>
              <a:t>- </a:t>
            </a:r>
            <a:r>
              <a:rPr lang="pt-BR" sz="2600" dirty="0" smtClean="0"/>
              <a:t>zelar pelo cumprimento do termo de compromisso, reorientando o estagiário para outro local em caso de descumprimento de suas normas;</a:t>
            </a:r>
            <a:br>
              <a:rPr lang="pt-BR" sz="2600" dirty="0" smtClean="0"/>
            </a:br>
            <a:r>
              <a:rPr lang="pt-BR" sz="2600" dirty="0" smtClean="0"/>
              <a:t> </a:t>
            </a:r>
            <a:r>
              <a:rPr lang="pt-BR" sz="2600" dirty="0" smtClean="0"/>
              <a:t>- elaborar normas complementares e instrumentos de avaliação dos estágios de seus </a:t>
            </a:r>
            <a:r>
              <a:rPr lang="pt-BR" sz="2600" dirty="0" err="1" smtClean="0"/>
              <a:t>educandos</a:t>
            </a:r>
            <a:r>
              <a:rPr lang="pt-BR" sz="2600" dirty="0" smtClean="0"/>
              <a:t>;</a:t>
            </a:r>
            <a:br>
              <a:rPr lang="pt-BR" sz="2600" dirty="0" smtClean="0"/>
            </a:br>
            <a:r>
              <a:rPr lang="pt-BR" sz="2600" dirty="0" smtClean="0"/>
              <a:t> </a:t>
            </a:r>
            <a:r>
              <a:rPr lang="pt-BR" sz="2600" dirty="0" smtClean="0"/>
              <a:t>- comunicar à parte concedente do estágio, no início do período letivo, as datas de realização de avaliações escolares ou acadêmicas.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1C893-6996-434C-8CFB-09D9BD566544}" type="slidenum">
              <a:rPr lang="pt-BR" smtClean="0"/>
              <a:t>9</a:t>
            </a:fld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582</Words>
  <Application>Microsoft Office PowerPoint</Application>
  <PresentationFormat>Apresentação na tela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Balcão Envidraçado</vt:lpstr>
      <vt:lpstr>Estágio: legislação </vt:lpstr>
      <vt:lpstr>LEI Nº 11.788 DE 25/09/2008</vt:lpstr>
      <vt:lpstr>Estágio</vt:lpstr>
      <vt:lpstr>Estágio obrigatório</vt:lpstr>
      <vt:lpstr>Estágio não obrigatório</vt:lpstr>
      <vt:lpstr>Estágio</vt:lpstr>
      <vt:lpstr>Estágio supervisionado obrigatorio</vt:lpstr>
      <vt:lpstr>agentes de integração</vt:lpstr>
      <vt:lpstr>DA INSTITUIÇÃO DE ENSINO</vt:lpstr>
      <vt:lpstr>DA INSTITUIÇÃO CONCEDENTE</vt:lpstr>
      <vt:lpstr>A jornada de atividade</vt:lpstr>
      <vt:lpstr>duração do estágio</vt:lpstr>
      <vt:lpstr>Estagiário</vt:lpstr>
      <vt:lpstr>DA FISCALIZAÇÃO</vt:lpstr>
      <vt:lpstr>DAS DISPOSIÇÕES GERAIS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Estágio: legislação </dc:title>
  <dc:creator>admcbd</dc:creator>
  <cp:lastModifiedBy>admcbd</cp:lastModifiedBy>
  <cp:revision>18</cp:revision>
  <dcterms:created xsi:type="dcterms:W3CDTF">2014-08-28T13:30:21Z</dcterms:created>
  <dcterms:modified xsi:type="dcterms:W3CDTF">2014-08-28T14:44:10Z</dcterms:modified>
</cp:coreProperties>
</file>