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7" r:id="rId2"/>
    <p:sldId id="258" r:id="rId3"/>
    <p:sldId id="259" r:id="rId4"/>
    <p:sldId id="267" r:id="rId5"/>
    <p:sldId id="260" r:id="rId6"/>
    <p:sldId id="265" r:id="rId7"/>
    <p:sldId id="261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8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2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0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4505-1851-2C41-9869-36A7EED3C476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153388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33D3-2D38-6340-98B3-4F782AE599BD}" type="slidenum">
              <a:rPr lang="pt-BR"/>
              <a:pPr>
                <a:defRPr/>
              </a:pPr>
              <a:t>‹nº›</a:t>
            </a:fld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625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8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9FC25FA-084E-3145-A50F-A2AEC0E79A4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3B35EE5-0D26-9448-BB9E-BC2EFAE1F1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295343"/>
            <a:ext cx="6477000" cy="1485999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000" b="1" dirty="0" smtClean="0">
                <a:cs typeface="+mj-cs"/>
              </a:rPr>
              <a:t>ATENÇÃO À MULHER NO PUERPÉRIO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66" y="342940"/>
            <a:ext cx="5809133" cy="35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uerpério: o pós-parto ainda é tabu?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2" y="1439439"/>
            <a:ext cx="4273298" cy="42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2570" y="2281472"/>
            <a:ext cx="4283735" cy="40800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500" b="1" u="sng" dirty="0" smtClean="0">
                <a:solidFill>
                  <a:srgbClr val="A50021"/>
                </a:solidFill>
                <a:cs typeface="+mn-cs"/>
              </a:rPr>
              <a:t>Puerpério</a:t>
            </a:r>
            <a:r>
              <a:rPr lang="pt-BR" sz="2500" dirty="0" smtClean="0">
                <a:cs typeface="+mn-cs"/>
              </a:rPr>
              <a:t>: </a:t>
            </a:r>
            <a:r>
              <a:rPr lang="pt-BR" sz="2500" b="1" dirty="0" smtClean="0">
                <a:cs typeface="+mn-cs"/>
              </a:rPr>
              <a:t>período do ciclo gravídico puerperal em que as modificações locais e sistêmicas, provocadas pela gravidez e parto no organismo da mulher, retornam à situação do estado </a:t>
            </a:r>
            <a:r>
              <a:rPr lang="pt-BR" sz="2500" b="1" dirty="0" err="1" smtClean="0">
                <a:cs typeface="+mn-cs"/>
              </a:rPr>
              <a:t>pré</a:t>
            </a:r>
            <a:r>
              <a:rPr lang="pt-BR" sz="2500" b="1" dirty="0" smtClean="0">
                <a:cs typeface="+mn-cs"/>
              </a:rPr>
              <a:t>-gravídico.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800" b="1" dirty="0" smtClean="0">
              <a:solidFill>
                <a:schemeClr val="tx2"/>
              </a:solidFill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9422" y="6002448"/>
            <a:ext cx="4927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https://studiopipoca.com/blogs/novidades/puerperio-o-pos-parto-ainda-e-tabu</a:t>
            </a:r>
          </a:p>
        </p:txBody>
      </p:sp>
    </p:spTree>
    <p:extLst>
      <p:ext uri="{BB962C8B-B14F-4D97-AF65-F5344CB8AC3E}">
        <p14:creationId xmlns:p14="http://schemas.microsoft.com/office/powerpoint/2010/main" val="417089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425512" y="2335793"/>
            <a:ext cx="8486115" cy="409813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 smtClean="0">
                <a:cs typeface="+mn-cs"/>
              </a:rPr>
              <a:t>Puerpério Imediato</a:t>
            </a:r>
            <a:r>
              <a:rPr lang="pt-BR" sz="2800" dirty="0" smtClean="0">
                <a:cs typeface="+mn-cs"/>
              </a:rPr>
              <a:t>: 1° ao 10° 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 smtClean="0">
                <a:solidFill>
                  <a:schemeClr val="tx2"/>
                </a:solidFill>
                <a:cs typeface="+mn-cs"/>
              </a:rPr>
              <a:t>Puerpério Tardio</a:t>
            </a:r>
            <a:r>
              <a:rPr lang="pt-BR" sz="2800" dirty="0" smtClean="0">
                <a:cs typeface="+mn-cs"/>
              </a:rPr>
              <a:t>: 11° ao 42° 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u="sng" dirty="0" smtClean="0">
                <a:solidFill>
                  <a:srgbClr val="143909"/>
                </a:solidFill>
                <a:cs typeface="+mn-cs"/>
              </a:rPr>
              <a:t>Puerpério Remoto</a:t>
            </a:r>
            <a:r>
              <a:rPr lang="pt-BR" sz="2800" dirty="0" smtClean="0">
                <a:cs typeface="+mn-cs"/>
              </a:rPr>
              <a:t>: a partir do 43° dia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cs typeface="+mn-cs"/>
              </a:rPr>
              <a:t>As primeiras duas horas correspondem ao chamado </a:t>
            </a:r>
            <a:r>
              <a:rPr lang="pt-BR" sz="2800" dirty="0" smtClean="0">
                <a:solidFill>
                  <a:srgbClr val="A50021"/>
                </a:solidFill>
                <a:cs typeface="+mn-cs"/>
              </a:rPr>
              <a:t>Quarto Período do parto</a:t>
            </a:r>
            <a:r>
              <a:rPr lang="pt-BR" sz="2800" dirty="0" smtClean="0">
                <a:cs typeface="+mn-cs"/>
              </a:rPr>
              <a:t>. Período de risco de hemorragias onde a mulher deve ser acompanhada ou no próprio centro obstétrico ou em enfermaria com suporte clínico. Estabilizada hemodinamicamente e formado o globo de segurança de </a:t>
            </a:r>
            <a:r>
              <a:rPr lang="pt-BR" sz="2800" dirty="0" err="1" smtClean="0">
                <a:cs typeface="+mn-cs"/>
              </a:rPr>
              <a:t>Pinard</a:t>
            </a:r>
            <a:r>
              <a:rPr lang="pt-BR" sz="2800" dirty="0" smtClean="0">
                <a:cs typeface="+mn-cs"/>
              </a:rPr>
              <a:t>, deverá ser encaminhada ao alojamento conjunto.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29623" y="796706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FASES DO PUERPÉRIO</a:t>
            </a:r>
            <a:endParaRPr lang="pt-BR" sz="4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5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154" y="552262"/>
            <a:ext cx="8470150" cy="1276538"/>
          </a:xfrm>
        </p:spPr>
        <p:txBody>
          <a:bodyPr/>
          <a:lstStyle/>
          <a:p>
            <a:r>
              <a:rPr lang="pt-BR" b="1" dirty="0" smtClean="0"/>
              <a:t>Pós-parto imediato: mudanças</a:t>
            </a:r>
            <a:br>
              <a:rPr lang="pt-BR" b="1" dirty="0" smtClean="0"/>
            </a:br>
            <a:r>
              <a:rPr lang="pt-BR" b="1" dirty="0" smtClean="0"/>
              <a:t>Contato pele a pele e corte do cordão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345" y="3448867"/>
            <a:ext cx="4321959" cy="28795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3" y="3757188"/>
            <a:ext cx="4135583" cy="27595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28" y="2036572"/>
            <a:ext cx="2987644" cy="199275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554" y="1937442"/>
            <a:ext cx="3723064" cy="20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3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009" y="2263367"/>
            <a:ext cx="5171256" cy="43063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200" b="1" dirty="0" smtClean="0">
                <a:solidFill>
                  <a:schemeClr val="tx2"/>
                </a:solidFill>
                <a:cs typeface="+mn-cs"/>
              </a:rPr>
              <a:t>A mulher no puerpério passa por uma série de transformações, devendo </a:t>
            </a:r>
            <a:r>
              <a:rPr lang="pt-BR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+mn-cs"/>
              </a:rPr>
              <a:t>ser vista integralmente</a:t>
            </a:r>
            <a:r>
              <a:rPr lang="pt-BR" sz="2200" b="1" dirty="0" smtClean="0">
                <a:solidFill>
                  <a:schemeClr val="tx2"/>
                </a:solidFill>
                <a:cs typeface="+mn-cs"/>
              </a:rPr>
              <a:t>, no seu lado endócrino, genital e psíquico</a:t>
            </a:r>
            <a:r>
              <a:rPr lang="pt-BR" sz="2200" dirty="0" smtClean="0"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200" b="1" dirty="0" smtClean="0">
                <a:solidFill>
                  <a:srgbClr val="143909"/>
                </a:solidFill>
                <a:cs typeface="+mn-cs"/>
              </a:rPr>
              <a:t>É comum que a mulher se sinta insegura</a:t>
            </a:r>
            <a:r>
              <a:rPr lang="pt-BR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+mn-cs"/>
              </a:rPr>
              <a:t>, experimente sentimentos contraditórios, especialmente se a experiência do parto foi difícil</a:t>
            </a:r>
            <a:r>
              <a:rPr lang="pt-BR" sz="2200" b="1" dirty="0" smtClean="0">
                <a:solidFill>
                  <a:srgbClr val="143909"/>
                </a:solidFill>
                <a:cs typeface="+mn-cs"/>
              </a:rPr>
              <a:t>. Cabe à equipe estar disponível para perceber a necessidade de cada mulher, na medida do possível.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638800" y="1600200"/>
          <a:ext cx="28114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hoto Editor Photo" r:id="rId3" imgW="1171429" imgH="1714739" progId="MSPhotoEd.3">
                  <p:embed/>
                </p:oleObj>
              </mc:Choice>
              <mc:Fallback>
                <p:oleObj name="Photo Editor Photo" r:id="rId3" imgW="1171429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00200"/>
                        <a:ext cx="28114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50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772" y="450093"/>
            <a:ext cx="8261428" cy="1363401"/>
          </a:xfrm>
        </p:spPr>
        <p:txBody>
          <a:bodyPr/>
          <a:lstStyle/>
          <a:p>
            <a:r>
              <a:rPr lang="en-US" sz="2700" b="1" dirty="0" err="1" smtClean="0"/>
              <a:t>Em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puérperas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saudáveis</a:t>
            </a:r>
            <a:r>
              <a:rPr lang="en-US" sz="2700" b="1" dirty="0" smtClean="0"/>
              <a:t>, o </a:t>
            </a:r>
            <a:r>
              <a:rPr lang="en-US" sz="2700" b="1" dirty="0" err="1" smtClean="0"/>
              <a:t>estado</a:t>
            </a:r>
            <a:r>
              <a:rPr lang="en-US" sz="2700" b="1" dirty="0" smtClean="0"/>
              <a:t> de </a:t>
            </a:r>
            <a:r>
              <a:rPr lang="en-US" sz="2700" b="1" dirty="0" err="1" smtClean="0"/>
              <a:t>saúde</a:t>
            </a:r>
            <a:r>
              <a:rPr lang="en-US" sz="2700" b="1" dirty="0" smtClean="0"/>
              <a:t> no </a:t>
            </a:r>
            <a:r>
              <a:rPr lang="en-US" sz="2700" b="1" dirty="0" err="1" smtClean="0"/>
              <a:t>dia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seguinte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depende</a:t>
            </a:r>
            <a:r>
              <a:rPr lang="en-US" sz="2700" b="1" dirty="0" smtClean="0"/>
              <a:t> das </a:t>
            </a:r>
            <a:r>
              <a:rPr lang="en-US" sz="2700" b="1" dirty="0" err="1" smtClean="0"/>
              <a:t>intervenções</a:t>
            </a:r>
            <a:r>
              <a:rPr lang="en-US" sz="2700" b="1" dirty="0" smtClean="0"/>
              <a:t> a </a:t>
            </a:r>
            <a:r>
              <a:rPr lang="en-US" sz="2700" b="1" dirty="0" err="1" smtClean="0"/>
              <a:t>que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foi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submetida</a:t>
            </a:r>
            <a:endParaRPr lang="en-US" sz="27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914" y="1939203"/>
            <a:ext cx="3037988" cy="427744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lipArt Placeholder 4" descr="MONTAGEMFINAL.jpg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r="17361"/>
          <a:stretch>
            <a:fillRect/>
          </a:stretch>
        </p:blipFill>
        <p:spPr>
          <a:xfrm>
            <a:off x="3810358" y="1939203"/>
            <a:ext cx="5028842" cy="4277447"/>
          </a:xfrm>
        </p:spPr>
      </p:pic>
      <p:pic>
        <p:nvPicPr>
          <p:cNvPr id="6" name="Picture 5" descr="royal-baby-carri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4" y="1939203"/>
            <a:ext cx="3037988" cy="44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3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smtClean="0">
                <a:cs typeface="+mj-cs"/>
              </a:rPr>
              <a:t>Alterações anatômicas e fisiológicas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36206"/>
            <a:ext cx="7772400" cy="39804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43909"/>
                </a:solidFill>
                <a:cs typeface="+mn-cs"/>
              </a:rPr>
              <a:t>A puérpera apresenta um estado de </a:t>
            </a:r>
            <a:r>
              <a:rPr lang="pt-BR" sz="2800" b="1" i="1" dirty="0" smtClean="0">
                <a:solidFill>
                  <a:srgbClr val="143909"/>
                </a:solidFill>
                <a:cs typeface="+mn-cs"/>
              </a:rPr>
              <a:t>exaustão e relaxamento</a:t>
            </a:r>
            <a:r>
              <a:rPr lang="pt-BR" sz="2800" dirty="0" smtClean="0">
                <a:solidFill>
                  <a:srgbClr val="143909"/>
                </a:solidFill>
                <a:cs typeface="+mn-cs"/>
              </a:rPr>
              <a:t>, que se manifesta por </a:t>
            </a:r>
            <a:r>
              <a:rPr lang="pt-BR" sz="2800" b="1" i="1" dirty="0" smtClean="0">
                <a:solidFill>
                  <a:srgbClr val="143909"/>
                </a:solidFill>
                <a:cs typeface="+mn-cs"/>
              </a:rPr>
              <a:t>sonolência</a:t>
            </a:r>
            <a:r>
              <a:rPr lang="pt-BR" sz="2800" dirty="0" smtClean="0">
                <a:solidFill>
                  <a:srgbClr val="143909"/>
                </a:solidFill>
                <a:cs typeface="+mn-cs"/>
              </a:rPr>
              <a:t>, devido principalmente, ao longo período sem adequada hidratação, alimentação e esforço. Necessita de repouso e após despertar, alimentação adequada, sem restrições. Poderá deambular e cuidar de seu filho.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chemeClr val="tx2"/>
                </a:solidFill>
                <a:cs typeface="+mn-cs"/>
              </a:rPr>
              <a:t>Ligeira elevação da temperatura axilar nas primeiras 24 horas sem que corresponda a quadro infeccioso.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D71501"/>
                </a:solidFill>
                <a:cs typeface="+mn-cs"/>
              </a:rPr>
              <a:t>Padrão respiratório é restabelecido</a:t>
            </a:r>
            <a:r>
              <a:rPr lang="pt-BR" sz="2800" dirty="0" smtClean="0"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948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525917"/>
            <a:ext cx="8515672" cy="406394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43909"/>
                </a:solidFill>
                <a:cs typeface="+mn-cs"/>
              </a:rPr>
              <a:t>No Brasil, as puérperas que estão bem e não se detectam anormalidades, a alta pode ser consentida após as primeiras 24 horas e nas cesáreas, com 48 horas. Alguns serviços, 72 horas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D71501"/>
                </a:solidFill>
                <a:cs typeface="+mn-cs"/>
              </a:rPr>
              <a:t>A revisão puerperal deve ser marcada em torno do 7 ao 10° dia de puerpério em unidade de saúde mais próxima da residência da mulher.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EC8304"/>
                </a:solidFill>
                <a:cs typeface="+mn-cs"/>
              </a:rPr>
              <a:t>Nova avaliação deverá ser realizada entre  30° e o 42° dia pós-parto.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43909"/>
                </a:solidFill>
                <a:cs typeface="+mn-cs"/>
              </a:rPr>
              <a:t>Nestes momentos de pós-parto é fundamental o incentivo, o apoio, o acolhimento nas questões referentes ao aleitamento materno.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>
                <a:solidFill>
                  <a:srgbClr val="1F4081"/>
                </a:solidFill>
                <a:cs typeface="+mn-cs"/>
              </a:rPr>
              <a:t>Avaliar com a mulher sua necessidade de contracepção.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95469" y="986828"/>
            <a:ext cx="714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Rotina de assistência pós-natal</a:t>
            </a:r>
            <a:endParaRPr lang="pt-BR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1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3751"/>
            <a:ext cx="7313613" cy="1372886"/>
          </a:xfrm>
        </p:spPr>
        <p:txBody>
          <a:bodyPr/>
          <a:lstStyle/>
          <a:p>
            <a:pPr algn="ctr"/>
            <a:r>
              <a:rPr lang="en-US" sz="3600" b="1" dirty="0" err="1" smtClean="0"/>
              <a:t>Grupos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apoio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pós-parto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Cinematerna</a:t>
            </a:r>
            <a:r>
              <a:rPr lang="en-US" sz="3600" b="1" dirty="0" smtClean="0"/>
              <a:t> e outros</a:t>
            </a:r>
            <a:endParaRPr lang="en-US" sz="3600" b="1" dirty="0"/>
          </a:p>
        </p:txBody>
      </p:sp>
      <p:pic>
        <p:nvPicPr>
          <p:cNvPr id="4" name="Content Placeholder 3" descr="cinematern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55" y="2489200"/>
            <a:ext cx="5043714" cy="3530600"/>
          </a:xfrm>
        </p:spPr>
      </p:pic>
    </p:spTree>
    <p:extLst>
      <p:ext uri="{BB962C8B-B14F-4D97-AF65-F5344CB8AC3E}">
        <p14:creationId xmlns:p14="http://schemas.microsoft.com/office/powerpoint/2010/main" val="18227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408</Words>
  <Application>Microsoft Office PowerPoint</Application>
  <PresentationFormat>Apresentação na tela (4:3)</PresentationFormat>
  <Paragraphs>24</Paragraphs>
  <Slides>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 3</vt:lpstr>
      <vt:lpstr>Íon - Sala da Diretoria</vt:lpstr>
      <vt:lpstr>Photo Editor Photo</vt:lpstr>
      <vt:lpstr>ATENÇÃO À MULHER NO PUERPÉRIO</vt:lpstr>
      <vt:lpstr>Apresentação do PowerPoint</vt:lpstr>
      <vt:lpstr>Apresentação do PowerPoint</vt:lpstr>
      <vt:lpstr>Pós-parto imediato: mudanças Contato pele a pele e corte do cordão</vt:lpstr>
      <vt:lpstr>Apresentação do PowerPoint</vt:lpstr>
      <vt:lpstr>Em puérperas saudáveis, o estado de saúde no dia seguinte depende das intervenções a que foi submetida</vt:lpstr>
      <vt:lpstr>Alterações anatômicas e fisiológicas</vt:lpstr>
      <vt:lpstr>Apresentação do PowerPoint</vt:lpstr>
      <vt:lpstr>Grupos de apoio ao pós-parto: Cinematerna e outros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À MULHER NO PUERPÉRIO</dc:title>
  <dc:creator>Simone  Diniz</dc:creator>
  <cp:lastModifiedBy>Carmen Simone G. Diniz</cp:lastModifiedBy>
  <cp:revision>11</cp:revision>
  <dcterms:created xsi:type="dcterms:W3CDTF">2015-05-22T09:20:08Z</dcterms:created>
  <dcterms:modified xsi:type="dcterms:W3CDTF">2023-04-17T16:44:44Z</dcterms:modified>
</cp:coreProperties>
</file>