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27"/>
  </p:notesMasterIdLst>
  <p:sldIdLst>
    <p:sldId id="269" r:id="rId5"/>
    <p:sldId id="271" r:id="rId6"/>
    <p:sldId id="266" r:id="rId7"/>
    <p:sldId id="323" r:id="rId8"/>
    <p:sldId id="325" r:id="rId9"/>
    <p:sldId id="324" r:id="rId10"/>
    <p:sldId id="326" r:id="rId11"/>
    <p:sldId id="327" r:id="rId12"/>
    <p:sldId id="328" r:id="rId13"/>
    <p:sldId id="330" r:id="rId14"/>
    <p:sldId id="329" r:id="rId15"/>
    <p:sldId id="331" r:id="rId16"/>
    <p:sldId id="332" r:id="rId17"/>
    <p:sldId id="333" r:id="rId18"/>
    <p:sldId id="334" r:id="rId19"/>
    <p:sldId id="335" r:id="rId20"/>
    <p:sldId id="336" r:id="rId21"/>
    <p:sldId id="338" r:id="rId22"/>
    <p:sldId id="337" r:id="rId23"/>
    <p:sldId id="339" r:id="rId24"/>
    <p:sldId id="341" r:id="rId25"/>
    <p:sldId id="340" r:id="rId2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E43A43-8349-43A1-B931-8B91F217D936}" v="2" dt="2024-02-03T19:00:00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71" autoAdjust="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tor Vitor Mendonça Sica" userId="889284d4-ab46-481a-a6a7-7ccb7afe6eef" providerId="ADAL" clId="{71541AED-F6E6-49D3-A2BE-3E76A5D4B467}"/>
    <pc:docChg chg="custSel modSld">
      <pc:chgData name="Heitor Vitor Mendonça Sica" userId="889284d4-ab46-481a-a6a7-7ccb7afe6eef" providerId="ADAL" clId="{71541AED-F6E6-49D3-A2BE-3E76A5D4B467}" dt="2023-08-06T14:24:07.574" v="1" actId="478"/>
      <pc:docMkLst>
        <pc:docMk/>
      </pc:docMkLst>
      <pc:sldChg chg="addSp delSp modSp mod">
        <pc:chgData name="Heitor Vitor Mendonça Sica" userId="889284d4-ab46-481a-a6a7-7ccb7afe6eef" providerId="ADAL" clId="{71541AED-F6E6-49D3-A2BE-3E76A5D4B467}" dt="2023-08-06T14:24:07.574" v="1" actId="478"/>
        <pc:sldMkLst>
          <pc:docMk/>
          <pc:sldMk cId="4077218146" sldId="269"/>
        </pc:sldMkLst>
        <pc:spChg chg="del">
          <ac:chgData name="Heitor Vitor Mendonça Sica" userId="889284d4-ab46-481a-a6a7-7ccb7afe6eef" providerId="ADAL" clId="{71541AED-F6E6-49D3-A2BE-3E76A5D4B467}" dt="2023-08-06T14:24:02.927" v="0" actId="478"/>
          <ac:spMkLst>
            <pc:docMk/>
            <pc:sldMk cId="4077218146" sldId="269"/>
            <ac:spMk id="3" creationId="{00000000-0000-0000-0000-000000000000}"/>
          </ac:spMkLst>
        </pc:spChg>
        <pc:spChg chg="add del mod">
          <ac:chgData name="Heitor Vitor Mendonça Sica" userId="889284d4-ab46-481a-a6a7-7ccb7afe6eef" providerId="ADAL" clId="{71541AED-F6E6-49D3-A2BE-3E76A5D4B467}" dt="2023-08-06T14:24:07.574" v="1" actId="478"/>
          <ac:spMkLst>
            <pc:docMk/>
            <pc:sldMk cId="4077218146" sldId="269"/>
            <ac:spMk id="5" creationId="{90466DDF-CF63-C02C-23F4-0D8A72D85870}"/>
          </ac:spMkLst>
        </pc:spChg>
      </pc:sldChg>
    </pc:docChg>
  </pc:docChgLst>
  <pc:docChgLst>
    <pc:chgData name="Heitor Sica | TUCCI ADVOGADOS ASSOCIADOS" userId="d5d484dc-ad3b-4f31-8f07-b93543c22204" providerId="ADAL" clId="{584D1F6D-B816-46AD-970F-DC45FF6CACD8}"/>
    <pc:docChg chg="delSld modSld">
      <pc:chgData name="Heitor Sica | TUCCI ADVOGADOS ASSOCIADOS" userId="d5d484dc-ad3b-4f31-8f07-b93543c22204" providerId="ADAL" clId="{584D1F6D-B816-46AD-970F-DC45FF6CACD8}" dt="2021-10-07T10:24:04.601" v="6" actId="20577"/>
      <pc:docMkLst>
        <pc:docMk/>
      </pc:docMkLst>
      <pc:sldChg chg="modSp mod">
        <pc:chgData name="Heitor Sica | TUCCI ADVOGADOS ASSOCIADOS" userId="d5d484dc-ad3b-4f31-8f07-b93543c22204" providerId="ADAL" clId="{584D1F6D-B816-46AD-970F-DC45FF6CACD8}" dt="2021-10-07T10:24:04.601" v="6" actId="20577"/>
        <pc:sldMkLst>
          <pc:docMk/>
          <pc:sldMk cId="4077218146" sldId="269"/>
        </pc:sldMkLst>
        <pc:spChg chg="mod">
          <ac:chgData name="Heitor Sica | TUCCI ADVOGADOS ASSOCIADOS" userId="d5d484dc-ad3b-4f31-8f07-b93543c22204" providerId="ADAL" clId="{584D1F6D-B816-46AD-970F-DC45FF6CACD8}" dt="2021-10-07T10:24:04.601" v="6" actId="20577"/>
          <ac:spMkLst>
            <pc:docMk/>
            <pc:sldMk cId="4077218146" sldId="269"/>
            <ac:spMk id="3" creationId="{00000000-0000-0000-0000-000000000000}"/>
          </ac:spMkLst>
        </pc:spChg>
      </pc:sldChg>
      <pc:sldChg chg="del">
        <pc:chgData name="Heitor Sica | TUCCI ADVOGADOS ASSOCIADOS" userId="d5d484dc-ad3b-4f31-8f07-b93543c22204" providerId="ADAL" clId="{584D1F6D-B816-46AD-970F-DC45FF6CACD8}" dt="2021-10-07T10:23:26.700" v="0" actId="47"/>
        <pc:sldMkLst>
          <pc:docMk/>
          <pc:sldMk cId="3388757923" sldId="3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3DA1A-B0A3-43AD-AABC-5A304B2FB7C6}" type="datetimeFigureOut">
              <a:rPr lang="pt-BR" smtClean="0"/>
              <a:t>03/02/2024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476EF-2ECE-4912-AAFB-D770416DD7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9803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B158A-3D77-47EF-8A49-2DDD774CA92B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42AD2-047F-41F1-B91D-26C2B205656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244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7DFDB-121D-4B2E-8F6D-1A730AD84925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D19C2-A359-49D7-803D-6B6A82DCDBD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07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B08901-C71A-48A7-AE1A-8389FADF1E90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963FF-2EB9-4AEF-8FF9-98091B55F93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6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1AEC-2578-46DE-BB73-C6824DF09A86}" type="datetimeFigureOut">
              <a:rPr lang="pt-BR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F3ADB-2098-474A-BA4B-B46FB85123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9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FEA8-DE71-48F7-92F6-EB96B2AAADCD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865A2-580A-4267-92BC-ACA4F33D36C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72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74580-65AE-4193-903D-076DD0273467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2FAA0-2C2F-4F3E-A969-695FF4CFDED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594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13BC16-618F-4911-86B2-B75C603909AB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3C70C-ACFD-4BD5-8D97-23E5B44C6A4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73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44FF6D-C26B-4A94-85BF-39010FB9EE53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72A095-68C2-4A24-BF89-DE5B4C6424D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14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FF7526-9912-4733-B557-0C87EDF6F743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BEE28-1417-4E0D-8ED0-E8B0FBD06A6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99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CF8F-B28F-4DF4-8836-1F932A790EC2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2FCC0-7196-496D-B316-BF807C5FE40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32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503416-4735-4B9B-AB35-01779C09029F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B3DC9-A9A9-443D-AFAC-AB1CDB38F6A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22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3367D7-F5B3-42DA-B7B8-EF0374BA1FF2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1DCC7-9C65-4534-A768-A5D3F781435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55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E62ACBE-BA5F-4492-BB06-B5AD02D3C4AA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0E68629-7631-41D6-954B-D1D4470DCE6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33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2060848"/>
            <a:ext cx="8640960" cy="1470025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Ordem dos processos nos tribunais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pt-BR" sz="3600" b="1" dirty="0" err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arts</a:t>
            </a: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932 a 946, CPC)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Julgamento estendido 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(art. 942, CPC)</a:t>
            </a:r>
          </a:p>
        </p:txBody>
      </p:sp>
    </p:spTree>
    <p:extLst>
      <p:ext uri="{BB962C8B-B14F-4D97-AF65-F5344CB8AC3E}">
        <p14:creationId xmlns:p14="http://schemas.microsoft.com/office/powerpoint/2010/main" val="4077218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Dinâmica anterior à sessão não virtual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4419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>
                <a:solidFill>
                  <a:srgbClr val="FF0000"/>
                </a:solidFill>
                <a:latin typeface="Verdana" pitchFamily="34" charset="0"/>
              </a:rPr>
              <a:t>Nulidade do acórdão em razão da falta ou nulidade da intimação?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>
                <a:latin typeface="Verdana" pitchFamily="34" charset="0"/>
              </a:rPr>
              <a:t>Apenas quando cabível sustentação oral (posição largamente majoritária)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>
                <a:latin typeface="Verdana" pitchFamily="34" charset="0"/>
              </a:rPr>
              <a:t>Sim, sempre (</a:t>
            </a:r>
            <a:r>
              <a:rPr lang="pt-BR" sz="2400" dirty="0" err="1">
                <a:latin typeface="Verdana" pitchFamily="34" charset="0"/>
              </a:rPr>
              <a:t>EDcl</a:t>
            </a:r>
            <a:r>
              <a:rPr lang="pt-BR" sz="2400" dirty="0">
                <a:latin typeface="Verdana" pitchFamily="34" charset="0"/>
              </a:rPr>
              <a:t> no </a:t>
            </a:r>
            <a:r>
              <a:rPr lang="pt-BR" sz="2400" dirty="0" err="1">
                <a:latin typeface="Verdana" pitchFamily="34" charset="0"/>
              </a:rPr>
              <a:t>AgInt</a:t>
            </a:r>
            <a:r>
              <a:rPr lang="pt-BR" sz="2400" dirty="0">
                <a:latin typeface="Verdana" pitchFamily="34" charset="0"/>
              </a:rPr>
              <a:t> no </a:t>
            </a:r>
            <a:r>
              <a:rPr lang="pt-BR" sz="2400" dirty="0" err="1">
                <a:latin typeface="Verdana" pitchFamily="34" charset="0"/>
              </a:rPr>
              <a:t>AREsp</a:t>
            </a:r>
            <a:r>
              <a:rPr lang="pt-BR" sz="2400" dirty="0">
                <a:latin typeface="Verdana" pitchFamily="34" charset="0"/>
              </a:rPr>
              <a:t> 865.319/PB, Rel. Ministro OG FERNANDES, SEGUNDA TURMA, julgado em 06/04/2017, </a:t>
            </a:r>
            <a:r>
              <a:rPr lang="pt-BR" sz="2400" dirty="0" err="1">
                <a:latin typeface="Verdana" pitchFamily="34" charset="0"/>
              </a:rPr>
              <a:t>DJe</a:t>
            </a:r>
            <a:r>
              <a:rPr lang="pt-BR" sz="2400" dirty="0">
                <a:latin typeface="Verdana" pitchFamily="34" charset="0"/>
              </a:rPr>
              <a:t> 17/04/2017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pt-BR" sz="24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094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Intercorrências anteriores à sessão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44193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Faros supervenientes (art. 933, CPC)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000" b="1" dirty="0" err="1">
                <a:latin typeface="Verdana" pitchFamily="34" charset="0"/>
              </a:rPr>
              <a:t>Sanabilidade</a:t>
            </a:r>
            <a:r>
              <a:rPr lang="pt-BR" sz="2000" b="1" dirty="0">
                <a:latin typeface="Verdana" pitchFamily="34" charset="0"/>
              </a:rPr>
              <a:t> de vícios do recurso ou do processo como um todo (arts.932, </a:t>
            </a:r>
            <a:r>
              <a:rPr lang="pt-BR" sz="2000" b="1" dirty="0" err="1">
                <a:latin typeface="Verdana" pitchFamily="34" charset="0"/>
              </a:rPr>
              <a:t>par.ún</a:t>
            </a:r>
            <a:r>
              <a:rPr lang="pt-BR" sz="2000" b="1" dirty="0">
                <a:latin typeface="Verdana" pitchFamily="34" charset="0"/>
              </a:rPr>
              <a:t>. 938, §1º, 1029, §3º, CPC)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000" b="1" dirty="0" err="1">
                <a:latin typeface="Verdana" pitchFamily="34" charset="0"/>
              </a:rPr>
              <a:t>Sanabilidade</a:t>
            </a:r>
            <a:r>
              <a:rPr lang="pt-BR" sz="2000" b="1" dirty="0">
                <a:latin typeface="Verdana" pitchFamily="34" charset="0"/>
              </a:rPr>
              <a:t> do vício consistente na falta de prova não colhida em 1º grau (art. 938, §3º, 932, I, CPC):	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strike="sngStrike" dirty="0">
                <a:latin typeface="Verdana" pitchFamily="34" charset="0"/>
              </a:rPr>
              <a:t>Opção 1 – anulação da sentença por cerceamento de defesa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Opção 2 – Colheita da prova no tribunal ou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Opção 3 – Carta de ordem para colheita da prova em 1º grau</a:t>
            </a:r>
          </a:p>
        </p:txBody>
      </p:sp>
    </p:spTree>
    <p:extLst>
      <p:ext uri="{BB962C8B-B14F-4D97-AF65-F5344CB8AC3E}">
        <p14:creationId xmlns:p14="http://schemas.microsoft.com/office/powerpoint/2010/main" val="4098657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Dinâmica da sessão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6409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Ordem dos julgamentos </a:t>
            </a:r>
            <a:r>
              <a:rPr lang="pt-BR" sz="2000" dirty="0">
                <a:latin typeface="Verdana" pitchFamily="34" charset="0"/>
              </a:rPr>
              <a:t>(art. 936, CPC)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Leitura do relatório </a:t>
            </a:r>
            <a:r>
              <a:rPr lang="pt-BR" sz="2000" dirty="0">
                <a:latin typeface="Verdana" pitchFamily="34" charset="0"/>
              </a:rPr>
              <a:t>(art. 937, caput, CPC) –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dispensável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Sustentação oral </a:t>
            </a:r>
            <a:r>
              <a:rPr lang="pt-BR" sz="2000" dirty="0">
                <a:latin typeface="Verdana" pitchFamily="34" charset="0"/>
              </a:rPr>
              <a:t>(art.937, I a IX, CPC) –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se couber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Discussão da questão preliminar </a:t>
            </a:r>
            <a:r>
              <a:rPr lang="pt-BR" sz="2000" dirty="0">
                <a:latin typeface="Verdana" pitchFamily="34" charset="0"/>
              </a:rPr>
              <a:t>(art. 938, CPC) –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se houver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Discussão do mérito </a:t>
            </a:r>
            <a:r>
              <a:rPr lang="pt-BR" sz="2000" dirty="0">
                <a:latin typeface="Verdana" pitchFamily="34" charset="0"/>
              </a:rPr>
              <a:t>(art.939, CPC) –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se superada a preliminar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Proclamação do resultado </a:t>
            </a:r>
            <a:r>
              <a:rPr lang="pt-BR" sz="2000" dirty="0">
                <a:latin typeface="Verdana" pitchFamily="34" charset="0"/>
              </a:rPr>
              <a:t>(art.941, CPC)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Registro do debate? 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Notas taquigráficas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Gravação do tribunal / do advogado </a:t>
            </a:r>
          </a:p>
        </p:txBody>
      </p:sp>
    </p:spTree>
    <p:extLst>
      <p:ext uri="{BB962C8B-B14F-4D97-AF65-F5344CB8AC3E}">
        <p14:creationId xmlns:p14="http://schemas.microsoft.com/office/powerpoint/2010/main" val="372365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Intercorrências na sessão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0957" y="1610410"/>
            <a:ext cx="8441935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Pedido de vista </a:t>
            </a:r>
            <a:r>
              <a:rPr lang="pt-BR" sz="2000" dirty="0">
                <a:latin typeface="Verdana" pitchFamily="34" charset="0"/>
              </a:rPr>
              <a:t>(art.940, CPC)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Prazo máximo de 10 dias –  Designação de  substituto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pt-BR" sz="2000" b="1" dirty="0">
              <a:latin typeface="Verdana" pitchFamily="34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Divergência 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Cômputo separado de votos para cada questão (Regimentos Internos)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Possibilidade de alteração até a proclamação do resultado (art.941, §1º, CPC)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Com / sem julgamento estendido (art. 942, CPC)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Relator sorteado / relator designado (art.941, caput, CPC)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“Voto médio” </a:t>
            </a:r>
          </a:p>
        </p:txBody>
      </p:sp>
    </p:spTree>
    <p:extLst>
      <p:ext uri="{BB962C8B-B14F-4D97-AF65-F5344CB8AC3E}">
        <p14:creationId xmlns:p14="http://schemas.microsoft.com/office/powerpoint/2010/main" val="4015927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Julgamento estendido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0957" y="1610410"/>
            <a:ext cx="8441935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2000" b="1" dirty="0">
                <a:latin typeface="Verdana" pitchFamily="34" charset="0"/>
              </a:rPr>
              <a:t>Substituto dos embargos infringentes – mero incidente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2000" b="1" dirty="0">
                <a:latin typeface="Verdana" pitchFamily="34" charset="0"/>
              </a:rPr>
              <a:t>Julgamento não unânime de turma / câmara em 2º grau: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apelação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ação rescisória procedente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agravo de instrumento contra decisão parcial de mérito provido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000" dirty="0">
              <a:latin typeface="Verdana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2000" b="1" dirty="0">
                <a:latin typeface="Verdana" pitchFamily="34" charset="0"/>
              </a:rPr>
              <a:t>Inclusão de julgadores 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Número capaz de garantir a inversão x IAC n.1 TRF2?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Mesmo órgão x outro órgão?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pt-BR" sz="2000" dirty="0">
              <a:solidFill>
                <a:srgbClr val="FF0000"/>
              </a:solidFill>
              <a:latin typeface="Verdana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2000" b="1" dirty="0">
                <a:latin typeface="Verdana" pitchFamily="34" charset="0"/>
              </a:rPr>
              <a:t>Mesma sessão x sessão seguinte </a:t>
            </a:r>
            <a:r>
              <a:rPr lang="pt-BR" sz="2000" dirty="0">
                <a:latin typeface="Verdana" pitchFamily="34" charset="0"/>
              </a:rPr>
              <a:t>- </a:t>
            </a: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nova sustentação oral? </a:t>
            </a:r>
          </a:p>
        </p:txBody>
      </p:sp>
    </p:spTree>
    <p:extLst>
      <p:ext uri="{BB962C8B-B14F-4D97-AF65-F5344CB8AC3E}">
        <p14:creationId xmlns:p14="http://schemas.microsoft.com/office/powerpoint/2010/main" val="1844947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“Julgamento estendido”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07019095-ED64-4973-8471-E11D410F1743}"/>
              </a:ext>
            </a:extLst>
          </p:cNvPr>
          <p:cNvSpPr/>
          <p:nvPr/>
        </p:nvSpPr>
        <p:spPr>
          <a:xfrm>
            <a:off x="979964" y="2288356"/>
            <a:ext cx="2656318" cy="892496"/>
          </a:xfrm>
          <a:prstGeom prst="rect">
            <a:avLst/>
          </a:prstGeom>
          <a:noFill/>
          <a:ln w="2540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0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7D72EFA8-9E88-461C-A068-8DEF3A508206}"/>
              </a:ext>
            </a:extLst>
          </p:cNvPr>
          <p:cNvSpPr/>
          <p:nvPr/>
        </p:nvSpPr>
        <p:spPr>
          <a:xfrm>
            <a:off x="5034222" y="2290887"/>
            <a:ext cx="2786352" cy="892496"/>
          </a:xfrm>
          <a:prstGeom prst="rect">
            <a:avLst/>
          </a:prstGeom>
          <a:noFill/>
          <a:ln w="2540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0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6A0DEF50-3AEF-4FEC-81E6-0E451D1928DD}"/>
              </a:ext>
            </a:extLst>
          </p:cNvPr>
          <p:cNvSpPr/>
          <p:nvPr/>
        </p:nvSpPr>
        <p:spPr>
          <a:xfrm>
            <a:off x="2679837" y="1281024"/>
            <a:ext cx="3307377" cy="449967"/>
          </a:xfrm>
          <a:prstGeom prst="rect">
            <a:avLst/>
          </a:prstGeom>
          <a:noFill/>
          <a:ln w="2540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0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1FE459B9-3B6C-4A72-9117-21DCCDF642E9}"/>
              </a:ext>
            </a:extLst>
          </p:cNvPr>
          <p:cNvSpPr/>
          <p:nvPr/>
        </p:nvSpPr>
        <p:spPr>
          <a:xfrm>
            <a:off x="1835696" y="5885900"/>
            <a:ext cx="5307847" cy="589041"/>
          </a:xfrm>
          <a:prstGeom prst="rect">
            <a:avLst/>
          </a:prstGeom>
          <a:noFill/>
          <a:ln w="2540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0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CAF2F5C-73B0-462F-9DFD-FE52A8EADB05}"/>
              </a:ext>
            </a:extLst>
          </p:cNvPr>
          <p:cNvSpPr/>
          <p:nvPr/>
        </p:nvSpPr>
        <p:spPr>
          <a:xfrm>
            <a:off x="2720894" y="4752672"/>
            <a:ext cx="3307377" cy="589041"/>
          </a:xfrm>
          <a:prstGeom prst="rect">
            <a:avLst/>
          </a:prstGeom>
          <a:noFill/>
          <a:ln w="2540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0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5D825807-A8BA-4F88-A0A1-EEBCEB3EF752}"/>
              </a:ext>
            </a:extLst>
          </p:cNvPr>
          <p:cNvSpPr/>
          <p:nvPr/>
        </p:nvSpPr>
        <p:spPr>
          <a:xfrm>
            <a:off x="5004048" y="3936557"/>
            <a:ext cx="2816526" cy="351431"/>
          </a:xfrm>
          <a:prstGeom prst="rect">
            <a:avLst/>
          </a:prstGeom>
          <a:noFill/>
          <a:ln w="2540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0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EF934B9C-4927-4C8D-8932-C7C1D8B102AC}"/>
              </a:ext>
            </a:extLst>
          </p:cNvPr>
          <p:cNvCxnSpPr>
            <a:cxnSpLocks/>
          </p:cNvCxnSpPr>
          <p:nvPr/>
        </p:nvCxnSpPr>
        <p:spPr>
          <a:xfrm flipH="1">
            <a:off x="3636284" y="1745150"/>
            <a:ext cx="713583" cy="500878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25677002-C523-41C9-AB4D-F53F6BCF9DCA}"/>
              </a:ext>
            </a:extLst>
          </p:cNvPr>
          <p:cNvCxnSpPr>
            <a:cxnSpLocks/>
          </p:cNvCxnSpPr>
          <p:nvPr/>
        </p:nvCxnSpPr>
        <p:spPr>
          <a:xfrm>
            <a:off x="4349867" y="1722117"/>
            <a:ext cx="654181" cy="533873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BFDD882C-D6B2-4774-9347-6FC4EF4707B2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6028271" y="4287988"/>
            <a:ext cx="384040" cy="425623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536E6F46-AC62-4EF8-AE2B-8FF42BE6DF27}"/>
              </a:ext>
            </a:extLst>
          </p:cNvPr>
          <p:cNvCxnSpPr>
            <a:cxnSpLocks/>
          </p:cNvCxnSpPr>
          <p:nvPr/>
        </p:nvCxnSpPr>
        <p:spPr>
          <a:xfrm>
            <a:off x="2000457" y="3181662"/>
            <a:ext cx="679380" cy="1501440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F1B7B3B1-5A83-4590-8CF9-843BBEE663D1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6464164" y="3286894"/>
            <a:ext cx="16183" cy="613405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037907D5-2AAD-46C2-9075-CB31185D1582}"/>
              </a:ext>
            </a:extLst>
          </p:cNvPr>
          <p:cNvCxnSpPr>
            <a:cxnSpLocks/>
          </p:cNvCxnSpPr>
          <p:nvPr/>
        </p:nvCxnSpPr>
        <p:spPr>
          <a:xfrm>
            <a:off x="4349868" y="5445224"/>
            <a:ext cx="0" cy="337165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330EC9D6-521A-4F99-B0BB-D28882689EBA}"/>
              </a:ext>
            </a:extLst>
          </p:cNvPr>
          <p:cNvSpPr txBox="1"/>
          <p:nvPr/>
        </p:nvSpPr>
        <p:spPr>
          <a:xfrm>
            <a:off x="2976094" y="1318507"/>
            <a:ext cx="274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Constatação da divergência</a:t>
            </a:r>
          </a:p>
          <a:p>
            <a:endParaRPr lang="pt-BR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75CC95BA-7D77-4A91-ADB2-0DA638AB5D08}"/>
              </a:ext>
            </a:extLst>
          </p:cNvPr>
          <p:cNvSpPr txBox="1"/>
          <p:nvPr/>
        </p:nvSpPr>
        <p:spPr>
          <a:xfrm>
            <a:off x="925107" y="2288121"/>
            <a:ext cx="2711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Órgão já formado por mais julgadores, em nº capaz de inverter o resultado 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DE4FCCED-3E06-48A1-AA6D-10714F4E845D}"/>
              </a:ext>
            </a:extLst>
          </p:cNvPr>
          <p:cNvSpPr txBox="1"/>
          <p:nvPr/>
        </p:nvSpPr>
        <p:spPr>
          <a:xfrm>
            <a:off x="5018039" y="2255990"/>
            <a:ext cx="28922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Necessidade de convocar novos julgadores de outro(s) órgãos colegiados</a:t>
            </a:r>
          </a:p>
          <a:p>
            <a:endParaRPr lang="pt-BR" dirty="0"/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51ECE275-FD76-4B6B-890F-FE7C28922081}"/>
              </a:ext>
            </a:extLst>
          </p:cNvPr>
          <p:cNvSpPr txBox="1"/>
          <p:nvPr/>
        </p:nvSpPr>
        <p:spPr>
          <a:xfrm>
            <a:off x="5034222" y="3900299"/>
            <a:ext cx="2892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Suspensão e </a:t>
            </a:r>
            <a:r>
              <a:rPr lang="pt-BR" dirty="0" err="1"/>
              <a:t>resdesigmação</a:t>
            </a:r>
            <a:endParaRPr lang="pt-BR" dirty="0"/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E1430613-EAE0-47DB-AE02-08020AE5BD70}"/>
              </a:ext>
            </a:extLst>
          </p:cNvPr>
          <p:cNvSpPr txBox="1"/>
          <p:nvPr/>
        </p:nvSpPr>
        <p:spPr>
          <a:xfrm>
            <a:off x="2928457" y="4713701"/>
            <a:ext cx="28922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Nova sustentação oral</a:t>
            </a:r>
          </a:p>
          <a:p>
            <a:pPr algn="ctr"/>
            <a:r>
              <a:rPr lang="pt-BR" dirty="0"/>
              <a:t>(art.942, caput)</a:t>
            </a:r>
          </a:p>
          <a:p>
            <a:endParaRPr lang="pt-BR" dirty="0"/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8EC48029-8A30-4943-8399-AEA2C0644A33}"/>
              </a:ext>
            </a:extLst>
          </p:cNvPr>
          <p:cNvSpPr txBox="1"/>
          <p:nvPr/>
        </p:nvSpPr>
        <p:spPr>
          <a:xfrm>
            <a:off x="1835696" y="5842492"/>
            <a:ext cx="53078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Nova decisão (em que os membros do colegiado que já votaram podem mudar seus votos (art.942, §2º)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4691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Acórdão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0957" y="1610410"/>
            <a:ext cx="844193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Ementa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Certidão de julgamento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Relatório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Voto(s) Vencedor(es) </a:t>
            </a:r>
            <a:r>
              <a:rPr lang="pt-BR" sz="2400" dirty="0">
                <a:latin typeface="Verdana" pitchFamily="34" charset="0"/>
              </a:rPr>
              <a:t>– obrigatoriedade de ao menos um (art.941, caput, CPC)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Voto(s) vencido(s) </a:t>
            </a:r>
            <a:r>
              <a:rPr lang="pt-BR" sz="2400" dirty="0">
                <a:latin typeface="Verdana" pitchFamily="34" charset="0"/>
              </a:rPr>
              <a:t>– obrigatoriedade de ao menos um, quando não unânime (art.941, §3º, CPC)</a:t>
            </a:r>
          </a:p>
        </p:txBody>
      </p:sp>
    </p:spTree>
    <p:extLst>
      <p:ext uri="{BB962C8B-B14F-4D97-AF65-F5344CB8AC3E}">
        <p14:creationId xmlns:p14="http://schemas.microsoft.com/office/powerpoint/2010/main" val="3119489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0957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Voto vencido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0957" y="1610410"/>
            <a:ext cx="844193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Funções: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itchFamily="34" charset="0"/>
              </a:rPr>
              <a:t>Acréscimo à fundamentação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itchFamily="34" charset="0"/>
              </a:rPr>
              <a:t>Auxílio à interpretação dos votos vencedores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itchFamily="34" charset="0"/>
              </a:rPr>
              <a:t>Sinalização da superação do precedente 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itchFamily="34" charset="0"/>
              </a:rPr>
              <a:t>Prequestionamento (Súmula 320 STJ x Art. 941, §3º, CPC)</a:t>
            </a:r>
          </a:p>
        </p:txBody>
      </p:sp>
    </p:spTree>
    <p:extLst>
      <p:ext uri="{BB962C8B-B14F-4D97-AF65-F5344CB8AC3E}">
        <p14:creationId xmlns:p14="http://schemas.microsoft.com/office/powerpoint/2010/main" val="1458063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 IV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Poderes do Relator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3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777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0956" y="188640"/>
            <a:ext cx="8441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Poderes do Relator </a:t>
            </a:r>
          </a:p>
          <a:p>
            <a:pPr algn="ctr"/>
            <a:r>
              <a:rPr lang="pt-BR" sz="3600" b="1" dirty="0">
                <a:latin typeface="Verdana" pitchFamily="34" charset="0"/>
              </a:rPr>
              <a:t>(art.932, CPC)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0957" y="1610410"/>
            <a:ext cx="8441935" cy="522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Ordenar / dirigir + Produzir provas + Homologar autocomposição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Tutela provisória </a:t>
            </a:r>
            <a:r>
              <a:rPr lang="pt-BR" sz="2000" dirty="0">
                <a:latin typeface="Verdana" pitchFamily="34" charset="0"/>
              </a:rPr>
              <a:t>(art. 1012, §3º, 1025, §5º, CPC)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Não conhecer recurso / extinguir processo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Negar provimento a recurso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Sem contraditório 	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art.932, III x  Sumula 568/ STJ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Dar provimento a recurso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com contraditório 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art.932, III x  Sumula 568/ STJ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Julgar IDPJ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Intimação MP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pt-BR" sz="2000" b="1" dirty="0">
                <a:latin typeface="Verdana" pitchFamily="34" charset="0"/>
              </a:rPr>
              <a:t>Outras funções atribuídas apelo Regimento </a:t>
            </a:r>
          </a:p>
        </p:txBody>
      </p:sp>
    </p:spTree>
    <p:extLst>
      <p:ext uri="{BB962C8B-B14F-4D97-AF65-F5344CB8AC3E}">
        <p14:creationId xmlns:p14="http://schemas.microsoft.com/office/powerpoint/2010/main" val="77770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 I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Conceitos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3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38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0957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Demais poderes do Relator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0957" y="1610410"/>
            <a:ext cx="821148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Poderes gerais do juiz </a:t>
            </a:r>
            <a:r>
              <a:rPr lang="pt-BR" sz="2400" dirty="0">
                <a:latin typeface="Verdana" pitchFamily="34" charset="0"/>
              </a:rPr>
              <a:t>(art.139, CPC)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Apreciar pedido de gratuidade de justiça</a:t>
            </a:r>
            <a:r>
              <a:rPr lang="pt-BR" sz="2400" dirty="0">
                <a:latin typeface="Verdana" pitchFamily="34" charset="0"/>
              </a:rPr>
              <a:t>              (art.99, §7º, 101 CPC)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Intervenção de amicus </a:t>
            </a:r>
            <a:r>
              <a:rPr lang="pt-BR" sz="2400" b="1" dirty="0" err="1">
                <a:latin typeface="Verdana" pitchFamily="34" charset="0"/>
              </a:rPr>
              <a:t>curiae</a:t>
            </a:r>
            <a:r>
              <a:rPr lang="pt-BR" sz="2400" b="1" dirty="0">
                <a:latin typeface="Verdana" pitchFamily="34" charset="0"/>
              </a:rPr>
              <a:t> </a:t>
            </a:r>
            <a:r>
              <a:rPr lang="pt-BR" sz="2400" dirty="0">
                <a:latin typeface="Verdana" pitchFamily="34" charset="0"/>
              </a:rPr>
              <a:t>(art. 138, CPC)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Propor IAC </a:t>
            </a:r>
            <a:r>
              <a:rPr lang="pt-BR" sz="2400" dirty="0">
                <a:latin typeface="Verdana" pitchFamily="34" charset="0"/>
              </a:rPr>
              <a:t>(art.947, CPC)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Propor incidente de constitucionalidade </a:t>
            </a:r>
            <a:r>
              <a:rPr lang="pt-BR" sz="2400" dirty="0">
                <a:latin typeface="Verdana" pitchFamily="34" charset="0"/>
              </a:rPr>
              <a:t>(art.950, CPC)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latin typeface="Verdana" pitchFamily="34" charset="0"/>
              </a:rPr>
              <a:t>Propor IRDR </a:t>
            </a:r>
            <a:r>
              <a:rPr lang="pt-BR" sz="2400" dirty="0">
                <a:latin typeface="Verdana" pitchFamily="34" charset="0"/>
              </a:rPr>
              <a:t>(art.977, I, CPC)</a:t>
            </a:r>
          </a:p>
        </p:txBody>
      </p:sp>
    </p:spTree>
    <p:extLst>
      <p:ext uri="{BB962C8B-B14F-4D97-AF65-F5344CB8AC3E}">
        <p14:creationId xmlns:p14="http://schemas.microsoft.com/office/powerpoint/2010/main" val="1934334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 V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Sustentação oral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3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75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0957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Sustentação oral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0957" y="1610410"/>
            <a:ext cx="857152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Oralidade processual em 1º e em 2ºgraus </a:t>
            </a:r>
            <a:r>
              <a:rPr lang="pt-BR" sz="2000" dirty="0">
                <a:latin typeface="Verdana" pitchFamily="34" charset="0"/>
              </a:rPr>
              <a:t>– mão e contramão?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Momento da sustentação oral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Após relatório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itchFamily="34" charset="0"/>
              </a:rPr>
              <a:t>Após voto do relator – STF, ADIN 1105, 17.05.2006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Cabimento – art. 937, CPC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Agravo contra decisão parcial de mérito?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FF0000"/>
                </a:solidFill>
                <a:latin typeface="Verdana" pitchFamily="34" charset="0"/>
              </a:rPr>
              <a:t>Falência?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Esclarecimento de matéria de fato </a:t>
            </a:r>
            <a:r>
              <a:rPr lang="pt-BR" sz="2000" dirty="0">
                <a:latin typeface="Verdana" pitchFamily="34" charset="0"/>
              </a:rPr>
              <a:t>(art.7º, X, Lei n. 8906/94) 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Críticas ao sistema brasileiro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000" b="1" dirty="0">
                <a:latin typeface="Verdana" pitchFamily="34" charset="0"/>
              </a:rPr>
              <a:t>Recomendações práticas </a:t>
            </a:r>
          </a:p>
        </p:txBody>
      </p:sp>
    </p:spTree>
    <p:extLst>
      <p:ext uri="{BB962C8B-B14F-4D97-AF65-F5344CB8AC3E}">
        <p14:creationId xmlns:p14="http://schemas.microsoft.com/office/powerpoint/2010/main" val="150012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Processo nos tribunais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441935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2200" b="1" dirty="0">
                <a:latin typeface="Verdana" pitchFamily="34" charset="0"/>
              </a:rPr>
              <a:t>Competência originária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200" dirty="0">
                <a:latin typeface="Verdana" pitchFamily="34" charset="0"/>
              </a:rPr>
              <a:t>MS, HC, ação rescisória, reclamação, ADIN etc.</a:t>
            </a:r>
          </a:p>
          <a:p>
            <a:pPr>
              <a:spcBef>
                <a:spcPts val="600"/>
              </a:spcBef>
            </a:pPr>
            <a:r>
              <a:rPr lang="pt-BR" sz="2200" dirty="0">
                <a:latin typeface="Verdana" pitchFamily="34" charset="0"/>
              </a:rPr>
              <a:t>	</a:t>
            </a:r>
          </a:p>
          <a:p>
            <a:pPr>
              <a:spcBef>
                <a:spcPts val="600"/>
              </a:spcBef>
            </a:pPr>
            <a:r>
              <a:rPr lang="pt-BR" sz="2200" b="1" dirty="0">
                <a:latin typeface="Verdana" pitchFamily="34" charset="0"/>
              </a:rPr>
              <a:t>Competência recursal ordinária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200" b="1" dirty="0">
                <a:latin typeface="Verdana" pitchFamily="34" charset="0"/>
              </a:rPr>
              <a:t>2º grau </a:t>
            </a:r>
            <a:r>
              <a:rPr lang="pt-BR" sz="2200" dirty="0">
                <a:latin typeface="Verdana" pitchFamily="34" charset="0"/>
              </a:rPr>
              <a:t>– apelação / agravo de instrumento / remessa necessária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200" b="1" dirty="0">
                <a:latin typeface="Verdana" pitchFamily="34" charset="0"/>
              </a:rPr>
              <a:t>STF / STJ </a:t>
            </a:r>
            <a:r>
              <a:rPr lang="pt-BR" sz="2200" dirty="0">
                <a:latin typeface="Verdana" pitchFamily="34" charset="0"/>
              </a:rPr>
              <a:t>– recurso ordinário </a:t>
            </a:r>
          </a:p>
          <a:p>
            <a:pPr>
              <a:spcBef>
                <a:spcPts val="600"/>
              </a:spcBef>
            </a:pPr>
            <a:endParaRPr lang="pt-BR" sz="2200" dirty="0">
              <a:latin typeface="Verdana" pitchFamily="34" charset="0"/>
            </a:endParaRPr>
          </a:p>
          <a:p>
            <a:pPr>
              <a:spcBef>
                <a:spcPts val="600"/>
              </a:spcBef>
            </a:pPr>
            <a:r>
              <a:rPr lang="pt-BR" sz="2200" b="1" dirty="0">
                <a:latin typeface="Verdana" pitchFamily="34" charset="0"/>
              </a:rPr>
              <a:t>Competência recursal extraordinária 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200" b="1" dirty="0">
                <a:latin typeface="Verdana" pitchFamily="34" charset="0"/>
              </a:rPr>
              <a:t>STF / STJ </a:t>
            </a:r>
            <a:r>
              <a:rPr lang="pt-BR" sz="2200" dirty="0">
                <a:latin typeface="Verdana" pitchFamily="34" charset="0"/>
              </a:rPr>
              <a:t>– RE / </a:t>
            </a:r>
            <a:r>
              <a:rPr lang="pt-BR" sz="2200" dirty="0" err="1">
                <a:latin typeface="Verdana" pitchFamily="34" charset="0"/>
              </a:rPr>
              <a:t>REsp</a:t>
            </a:r>
            <a:r>
              <a:rPr lang="pt-BR" sz="2200" dirty="0">
                <a:latin typeface="Verdana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endParaRPr lang="pt-BR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70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Processo nos tribunais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441935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2400" b="1" dirty="0">
                <a:latin typeface="Verdana" pitchFamily="34" charset="0"/>
              </a:rPr>
              <a:t>Colegialidade </a:t>
            </a:r>
            <a:r>
              <a:rPr lang="pt-BR" sz="2400" dirty="0">
                <a:solidFill>
                  <a:srgbClr val="FF0000"/>
                </a:solidFill>
                <a:latin typeface="Verdana" pitchFamily="34" charset="0"/>
              </a:rPr>
              <a:t>– princípio constitucional?</a:t>
            </a:r>
          </a:p>
          <a:p>
            <a:pPr>
              <a:spcBef>
                <a:spcPts val="600"/>
              </a:spcBef>
            </a:pPr>
            <a:r>
              <a:rPr lang="pt-BR" sz="2400" dirty="0">
                <a:latin typeface="Verdana" pitchFamily="34" charset="0"/>
              </a:rPr>
              <a:t>	</a:t>
            </a:r>
          </a:p>
          <a:p>
            <a:pPr>
              <a:spcBef>
                <a:spcPts val="600"/>
              </a:spcBef>
            </a:pPr>
            <a:r>
              <a:rPr lang="pt-BR" sz="2400" b="1" dirty="0">
                <a:latin typeface="Verdana" pitchFamily="34" charset="0"/>
              </a:rPr>
              <a:t>Composição e estrutura dos órgãos fracionários </a:t>
            </a:r>
          </a:p>
          <a:p>
            <a:pPr>
              <a:spcBef>
                <a:spcPts val="600"/>
              </a:spcBef>
            </a:pPr>
            <a:endParaRPr lang="pt-BR" sz="2400" dirty="0">
              <a:latin typeface="Verdana" pitchFamily="34" charset="0"/>
            </a:endParaRPr>
          </a:p>
          <a:p>
            <a:pPr>
              <a:spcBef>
                <a:spcPts val="600"/>
              </a:spcBef>
            </a:pPr>
            <a:r>
              <a:rPr lang="pt-BR" sz="2400" dirty="0">
                <a:latin typeface="Verdana" pitchFamily="34" charset="0"/>
              </a:rPr>
              <a:t> </a:t>
            </a:r>
            <a:r>
              <a:rPr lang="pt-BR" sz="2400" b="1" dirty="0">
                <a:latin typeface="Verdana" pitchFamily="34" charset="0"/>
              </a:rPr>
              <a:t>Papel dos Regimentos Internos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itchFamily="34" charset="0"/>
              </a:rPr>
              <a:t>Art. 96, I, ‘a’, CF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400" dirty="0" err="1">
                <a:latin typeface="Verdana" pitchFamily="34" charset="0"/>
              </a:rPr>
              <a:t>Arts</a:t>
            </a:r>
            <a:r>
              <a:rPr lang="pt-BR" sz="2400" dirty="0">
                <a:latin typeface="Verdana" pitchFamily="34" charset="0"/>
              </a:rPr>
              <a:t>. 926, §1º, 930, 932, VIII, 937, IX, 940, §2º, 942, 947, §1º, CPC </a:t>
            </a:r>
          </a:p>
          <a:p>
            <a:pPr>
              <a:spcBef>
                <a:spcPts val="600"/>
              </a:spcBef>
            </a:pPr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17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 II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Prevenção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3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326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Prevenção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44193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Distribuição nos tribunais </a:t>
            </a:r>
            <a:r>
              <a:rPr lang="pt-BR" sz="2200" dirty="0">
                <a:latin typeface="Verdana" pitchFamily="34" charset="0"/>
              </a:rPr>
              <a:t>(= 1º grau – art. 285, CPC)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Verdana" pitchFamily="34" charset="0"/>
              </a:rPr>
              <a:t>Alternada, eletrônica, pública, igualitária, imediata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Verdana" pitchFamily="34" charset="0"/>
              </a:rPr>
              <a:t>art.929 e 930, CPC + art. 93, XV, CF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200" dirty="0">
              <a:latin typeface="Verdana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Prevenção em 1º grau x Prevenção nos tribunais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Verdana" pitchFamily="34" charset="0"/>
              </a:rPr>
              <a:t>Art. 55, §1º, 58, 286, CPC x Art.930, </a:t>
            </a:r>
            <a:r>
              <a:rPr lang="pt-BR" sz="2200" dirty="0" err="1">
                <a:latin typeface="Verdana" pitchFamily="34" charset="0"/>
              </a:rPr>
              <a:t>par.ún</a:t>
            </a:r>
            <a:r>
              <a:rPr lang="pt-BR" sz="2200" dirty="0">
                <a:latin typeface="Verdana" pitchFamily="34" charset="0"/>
              </a:rPr>
              <a:t>., CPC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solidFill>
                  <a:srgbClr val="FF0000"/>
                </a:solidFill>
                <a:latin typeface="Verdana" pitchFamily="34" charset="0"/>
              </a:rPr>
              <a:t>Prevenção com reunião de processos e sem reunião de processos?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solidFill>
                  <a:srgbClr val="FF0000"/>
                </a:solidFill>
                <a:latin typeface="Verdana" pitchFamily="34" charset="0"/>
              </a:rPr>
              <a:t>Prevenção do Relator x Prevenção da Câmara? </a:t>
            </a:r>
            <a:endParaRPr lang="pt-BR" sz="2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23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PARTE III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Julgamento nos tribunais</a:t>
            </a:r>
            <a:br>
              <a:rPr lang="pt-BR" sz="3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3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323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Tipos de sessão 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7129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Verdana" pitchFamily="34" charset="0"/>
              </a:rPr>
              <a:t>Presencial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400" b="1" u="sng" dirty="0">
              <a:latin typeface="Verdana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400" b="1" dirty="0" err="1">
                <a:latin typeface="Verdana" pitchFamily="34" charset="0"/>
              </a:rPr>
              <a:t>Telepresencial</a:t>
            </a:r>
            <a:r>
              <a:rPr lang="pt-BR" sz="2400" b="1" dirty="0">
                <a:latin typeface="Verdana" pitchFamily="34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Verdana" pitchFamily="34" charset="0"/>
              </a:rPr>
              <a:t>art.236, §3º, 937, §4º, CPC + Res. 313, CNJ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400" b="1" u="sng" dirty="0">
              <a:latin typeface="Verdana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Verdana" pitchFamily="34" charset="0"/>
              </a:rPr>
              <a:t>Virtual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Verdana" pitchFamily="34" charset="0"/>
              </a:rPr>
              <a:t>RISTF, RISTJ, Regimentos de diversos outros tribunais, Decisão CNJ Consulta n. 0002337-88.2020.2.00.0000</a:t>
            </a:r>
          </a:p>
        </p:txBody>
      </p:sp>
    </p:spTree>
    <p:extLst>
      <p:ext uri="{BB962C8B-B14F-4D97-AF65-F5344CB8AC3E}">
        <p14:creationId xmlns:p14="http://schemas.microsoft.com/office/powerpoint/2010/main" val="1937909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441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Dinâmica anterior à sessão não virtual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1916832"/>
            <a:ext cx="8441935" cy="4855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Protocolo </a:t>
            </a:r>
            <a:r>
              <a:rPr lang="pt-BR" sz="2200" dirty="0">
                <a:latin typeface="Verdana" pitchFamily="34" charset="0"/>
              </a:rPr>
              <a:t>(art.929, CPC)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Registro</a:t>
            </a:r>
            <a:r>
              <a:rPr lang="pt-BR" sz="2200" dirty="0">
                <a:latin typeface="Verdana" pitchFamily="34" charset="0"/>
              </a:rPr>
              <a:t> (art.929, CPC)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Distribuição </a:t>
            </a:r>
            <a:r>
              <a:rPr lang="pt-BR" sz="2200" dirty="0">
                <a:latin typeface="Verdana" pitchFamily="34" charset="0"/>
              </a:rPr>
              <a:t>(art.930, CPC)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Exercício dos poderes do relator </a:t>
            </a:r>
            <a:r>
              <a:rPr lang="pt-BR" sz="2200" dirty="0">
                <a:latin typeface="Verdana" pitchFamily="34" charset="0"/>
              </a:rPr>
              <a:t>(arts.931-933, CPC)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Inclusão em pauta pelo Presidente </a:t>
            </a:r>
            <a:r>
              <a:rPr lang="pt-BR" sz="2200" dirty="0">
                <a:latin typeface="Verdana" pitchFamily="34" charset="0"/>
              </a:rPr>
              <a:t>(art.934. CPC) – </a:t>
            </a:r>
            <a:r>
              <a:rPr lang="pt-BR" sz="2200" dirty="0">
                <a:solidFill>
                  <a:srgbClr val="FF0000"/>
                </a:solidFill>
                <a:latin typeface="Verdana" pitchFamily="34" charset="0"/>
              </a:rPr>
              <a:t>salvo quando for julgamento virtual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Verdana" pitchFamily="34" charset="0"/>
              </a:rPr>
              <a:t>Intimação das partes </a:t>
            </a:r>
            <a:r>
              <a:rPr lang="pt-BR" sz="2200" dirty="0">
                <a:latin typeface="Verdana" pitchFamily="34" charset="0"/>
              </a:rPr>
              <a:t>(art.935, CPC) – </a:t>
            </a:r>
            <a:r>
              <a:rPr lang="pt-BR" sz="2200" dirty="0">
                <a:solidFill>
                  <a:srgbClr val="FF0000"/>
                </a:solidFill>
                <a:latin typeface="Verdana" pitchFamily="34" charset="0"/>
              </a:rPr>
              <a:t>salvo quando for julgamento virtual </a:t>
            </a:r>
          </a:p>
        </p:txBody>
      </p:sp>
    </p:spTree>
    <p:extLst>
      <p:ext uri="{BB962C8B-B14F-4D97-AF65-F5344CB8AC3E}">
        <p14:creationId xmlns:p14="http://schemas.microsoft.com/office/powerpoint/2010/main" val="3039295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adrão AASP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1cfb705-d9ac-42b3-b963-f1bd7d971bad" xsi:nil="true"/>
    <lcf76f155ced4ddcb4097134ff3c332f xmlns="ea5a77e5-6684-4ad9-8b25-61dc983aefc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8963C68C474046B1D2A056626EA4D7" ma:contentTypeVersion="15" ma:contentTypeDescription="Crie um novo documento." ma:contentTypeScope="" ma:versionID="f6641f28864c200ec28fd604576400e2">
  <xsd:schema xmlns:xsd="http://www.w3.org/2001/XMLSchema" xmlns:xs="http://www.w3.org/2001/XMLSchema" xmlns:p="http://schemas.microsoft.com/office/2006/metadata/properties" xmlns:ns2="ea5a77e5-6684-4ad9-8b25-61dc983aefc5" xmlns:ns3="11cfb705-d9ac-42b3-b963-f1bd7d971bad" targetNamespace="http://schemas.microsoft.com/office/2006/metadata/properties" ma:root="true" ma:fieldsID="f0acc4504183464e2cdfac044ec63945" ns2:_="" ns3:_="">
    <xsd:import namespace="ea5a77e5-6684-4ad9-8b25-61dc983aefc5"/>
    <xsd:import namespace="11cfb705-d9ac-42b3-b963-f1bd7d971b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a77e5-6684-4ad9-8b25-61dc983aef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626653-a8e6-41fb-a107-d49cf4946c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fb705-d9ac-42b3-b963-f1bd7d971ba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b25a10d-76b7-499a-8673-dd40967e1b77}" ma:internalName="TaxCatchAll" ma:showField="CatchAllData" ma:web="11cfb705-d9ac-42b3-b963-f1bd7d971b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59DD4E-2DB0-42CF-B33A-9CEFAA70D5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E51243-AC9C-403C-8AB4-9B1297EABD04}">
  <ds:schemaRefs>
    <ds:schemaRef ds:uri="http://schemas.microsoft.com/office/2006/metadata/properties"/>
    <ds:schemaRef ds:uri="http://schemas.microsoft.com/office/infopath/2007/PartnerControls"/>
    <ds:schemaRef ds:uri="11cfb705-d9ac-42b3-b963-f1bd7d971bad"/>
    <ds:schemaRef ds:uri="ea5a77e5-6684-4ad9-8b25-61dc983aefc5"/>
  </ds:schemaRefs>
</ds:datastoreItem>
</file>

<file path=customXml/itemProps3.xml><?xml version="1.0" encoding="utf-8"?>
<ds:datastoreItem xmlns:ds="http://schemas.openxmlformats.org/officeDocument/2006/customXml" ds:itemID="{E20C61C8-E014-43BE-AB5C-B96EB6E6BB54}"/>
</file>

<file path=docProps/app.xml><?xml version="1.0" encoding="utf-8"?>
<Properties xmlns="http://schemas.openxmlformats.org/officeDocument/2006/extended-properties" xmlns:vt="http://schemas.openxmlformats.org/officeDocument/2006/docPropsVTypes">
  <Template>template padrão AASP</Template>
  <TotalTime>1656</TotalTime>
  <Words>1167</Words>
  <Application>Microsoft Office PowerPoint</Application>
  <PresentationFormat>Apresentação na tela (4:3)</PresentationFormat>
  <Paragraphs>143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6" baseType="lpstr">
      <vt:lpstr>Arial</vt:lpstr>
      <vt:lpstr>Calibri</vt:lpstr>
      <vt:lpstr>Verdana</vt:lpstr>
      <vt:lpstr>template padrão AASP</vt:lpstr>
      <vt:lpstr>Ordem dos processos nos tribunais (arts. 932 a 946, CPC)  Julgamento estendido  (art. 942, CPC)</vt:lpstr>
      <vt:lpstr>PARTE I  Conceitos </vt:lpstr>
      <vt:lpstr>Apresentação do PowerPoint</vt:lpstr>
      <vt:lpstr>Apresentação do PowerPoint</vt:lpstr>
      <vt:lpstr>PARTE II  Prevenção </vt:lpstr>
      <vt:lpstr>Apresentação do PowerPoint</vt:lpstr>
      <vt:lpstr>PARTE III  Julgamento nos tribunais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PARTE IV  Poderes do Relator  </vt:lpstr>
      <vt:lpstr>Apresentação do PowerPoint</vt:lpstr>
      <vt:lpstr>Apresentação do PowerPoint</vt:lpstr>
      <vt:lpstr>PARTE V  Sustentação oral  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Silva Viveiros</dc:creator>
  <cp:lastModifiedBy>Heitor Vitor Mendonça Sica</cp:lastModifiedBy>
  <cp:revision>103</cp:revision>
  <dcterms:created xsi:type="dcterms:W3CDTF">2013-04-16T21:36:50Z</dcterms:created>
  <dcterms:modified xsi:type="dcterms:W3CDTF">2024-02-03T19:00:08Z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0x0101006F8963C68C474046B1D2A056626EA4D7</vt:lpwstr>
  </property>
  <property fmtid="{D5CDD505-2E9C-101B-9397-08002B2CF9AE}" pid="3" name="MediaServiceImageTags">
    <vt:lpwstr/>
  </property>
</Properties>
</file>