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530" r:id="rId3"/>
    <p:sldId id="531" r:id="rId4"/>
    <p:sldId id="532" r:id="rId5"/>
    <p:sldId id="270" r:id="rId6"/>
    <p:sldId id="271" r:id="rId7"/>
    <p:sldId id="533" r:id="rId8"/>
    <p:sldId id="264" r:id="rId9"/>
    <p:sldId id="273" r:id="rId10"/>
    <p:sldId id="265" r:id="rId11"/>
    <p:sldId id="266" r:id="rId12"/>
    <p:sldId id="274" r:id="rId13"/>
    <p:sldId id="267" r:id="rId14"/>
    <p:sldId id="268" r:id="rId15"/>
    <p:sldId id="275" r:id="rId16"/>
    <p:sldId id="276" r:id="rId17"/>
    <p:sldId id="290" r:id="rId18"/>
    <p:sldId id="29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2"/>
  </p:normalViewPr>
  <p:slideViewPr>
    <p:cSldViewPr snapToGrid="0" snapToObjects="1">
      <p:cViewPr varScale="1">
        <p:scale>
          <a:sx n="88" d="100"/>
          <a:sy n="88" d="100"/>
        </p:scale>
        <p:origin x="18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2EEAAF-BDEC-469E-A425-56AEDD8CED0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t-BR"/>
        </a:p>
      </dgm:t>
    </dgm:pt>
    <dgm:pt modelId="{8383D6DA-A26E-4874-8736-BB77E0C03C9C}">
      <dgm:prSet phldrT="[Texto]"/>
      <dgm:spPr/>
      <dgm:t>
        <a:bodyPr/>
        <a:lstStyle/>
        <a:p>
          <a:r>
            <a:rPr lang="pt-BR">
              <a:latin typeface="+mn-lt"/>
            </a:rPr>
            <a:t>Litigiosidade Repetitiva: Judiciário e processo</a:t>
          </a:r>
        </a:p>
      </dgm:t>
    </dgm:pt>
    <dgm:pt modelId="{3DE044E6-D876-4A06-95F5-92222665D9FB}" type="parTrans" cxnId="{90143F2D-5103-46C5-BEB3-C60339D90C1F}">
      <dgm:prSet/>
      <dgm:spPr/>
      <dgm:t>
        <a:bodyPr/>
        <a:lstStyle/>
        <a:p>
          <a:endParaRPr lang="pt-BR">
            <a:latin typeface="Cambria" panose="02040503050406030204" pitchFamily="18" charset="0"/>
          </a:endParaRPr>
        </a:p>
      </dgm:t>
    </dgm:pt>
    <dgm:pt modelId="{FA9EE02B-FFD9-4EE1-89D6-3417924FECCD}" type="sibTrans" cxnId="{90143F2D-5103-46C5-BEB3-C60339D90C1F}">
      <dgm:prSet/>
      <dgm:spPr/>
      <dgm:t>
        <a:bodyPr/>
        <a:lstStyle/>
        <a:p>
          <a:endParaRPr lang="pt-BR">
            <a:latin typeface="Cambria" panose="02040503050406030204" pitchFamily="18" charset="0"/>
          </a:endParaRPr>
        </a:p>
      </dgm:t>
    </dgm:pt>
    <dgm:pt modelId="{C10B6D77-819A-449F-A95D-8E9F8715D3A1}">
      <dgm:prSet phldrT="[Texto]" custT="1"/>
      <dgm:spPr/>
      <dgm:t>
        <a:bodyPr/>
        <a:lstStyle/>
        <a:p>
          <a:r>
            <a:rPr lang="pt-BR" sz="2200">
              <a:latin typeface="+mn-lt"/>
            </a:rPr>
            <a:t>Acesso</a:t>
          </a:r>
        </a:p>
      </dgm:t>
    </dgm:pt>
    <dgm:pt modelId="{F0AF9221-FCC8-42BC-9830-D24BF3EBAEB5}" type="parTrans" cxnId="{FC54AC97-8D33-45A5-BE5A-2D14DF7CCACB}">
      <dgm:prSet/>
      <dgm:spPr/>
      <dgm:t>
        <a:bodyPr/>
        <a:lstStyle/>
        <a:p>
          <a:endParaRPr lang="pt-BR">
            <a:latin typeface="Cambria" panose="02040503050406030204" pitchFamily="18" charset="0"/>
          </a:endParaRPr>
        </a:p>
      </dgm:t>
    </dgm:pt>
    <dgm:pt modelId="{E042799D-A32E-4BDF-8ED8-5DC1909524D3}" type="sibTrans" cxnId="{FC54AC97-8D33-45A5-BE5A-2D14DF7CCACB}">
      <dgm:prSet/>
      <dgm:spPr/>
      <dgm:t>
        <a:bodyPr/>
        <a:lstStyle/>
        <a:p>
          <a:endParaRPr lang="pt-BR">
            <a:latin typeface="Cambria" panose="02040503050406030204" pitchFamily="18" charset="0"/>
          </a:endParaRPr>
        </a:p>
      </dgm:t>
    </dgm:pt>
    <dgm:pt modelId="{A26C3A47-8FBE-4755-B413-25BC0E4AFBE7}" type="pres">
      <dgm:prSet presAssocID="{D72EEAAF-BDEC-469E-A425-56AEDD8CED08}" presName="Name0" presStyleCnt="0">
        <dgm:presLayoutVars>
          <dgm:dir/>
          <dgm:animLvl val="lvl"/>
          <dgm:resizeHandles/>
        </dgm:presLayoutVars>
      </dgm:prSet>
      <dgm:spPr/>
    </dgm:pt>
    <dgm:pt modelId="{B55C6AD5-4BCF-4864-854B-00651938A718}" type="pres">
      <dgm:prSet presAssocID="{8383D6DA-A26E-4874-8736-BB77E0C03C9C}" presName="linNode" presStyleCnt="0"/>
      <dgm:spPr/>
    </dgm:pt>
    <dgm:pt modelId="{3F5C4F9F-A21D-4E70-AE41-5EDDFDB2A083}" type="pres">
      <dgm:prSet presAssocID="{8383D6DA-A26E-4874-8736-BB77E0C03C9C}" presName="parentShp" presStyleLbl="node1" presStyleIdx="0" presStyleCnt="1">
        <dgm:presLayoutVars>
          <dgm:bulletEnabled val="1"/>
        </dgm:presLayoutVars>
      </dgm:prSet>
      <dgm:spPr/>
    </dgm:pt>
    <dgm:pt modelId="{4D8774E3-887D-486B-8F2F-22DF8222B0F3}" type="pres">
      <dgm:prSet presAssocID="{8383D6DA-A26E-4874-8736-BB77E0C03C9C}" presName="childShp" presStyleLbl="bgAccFollowNode1" presStyleIdx="0" presStyleCnt="1">
        <dgm:presLayoutVars>
          <dgm:bulletEnabled val="1"/>
        </dgm:presLayoutVars>
      </dgm:prSet>
      <dgm:spPr/>
    </dgm:pt>
  </dgm:ptLst>
  <dgm:cxnLst>
    <dgm:cxn modelId="{C8651E04-C3BA-2A4E-9E44-ADDEF9CD7EBB}" type="presOf" srcId="{8383D6DA-A26E-4874-8736-BB77E0C03C9C}" destId="{3F5C4F9F-A21D-4E70-AE41-5EDDFDB2A083}" srcOrd="0" destOrd="0" presId="urn:microsoft.com/office/officeart/2005/8/layout/vList6"/>
    <dgm:cxn modelId="{90143F2D-5103-46C5-BEB3-C60339D90C1F}" srcId="{D72EEAAF-BDEC-469E-A425-56AEDD8CED08}" destId="{8383D6DA-A26E-4874-8736-BB77E0C03C9C}" srcOrd="0" destOrd="0" parTransId="{3DE044E6-D876-4A06-95F5-92222665D9FB}" sibTransId="{FA9EE02B-FFD9-4EE1-89D6-3417924FECCD}"/>
    <dgm:cxn modelId="{C82E038B-F3EA-D648-889A-48E0CCEA4F11}" type="presOf" srcId="{C10B6D77-819A-449F-A95D-8E9F8715D3A1}" destId="{4D8774E3-887D-486B-8F2F-22DF8222B0F3}" srcOrd="0" destOrd="0" presId="urn:microsoft.com/office/officeart/2005/8/layout/vList6"/>
    <dgm:cxn modelId="{FC54AC97-8D33-45A5-BE5A-2D14DF7CCACB}" srcId="{8383D6DA-A26E-4874-8736-BB77E0C03C9C}" destId="{C10B6D77-819A-449F-A95D-8E9F8715D3A1}" srcOrd="0" destOrd="0" parTransId="{F0AF9221-FCC8-42BC-9830-D24BF3EBAEB5}" sibTransId="{E042799D-A32E-4BDF-8ED8-5DC1909524D3}"/>
    <dgm:cxn modelId="{107985A8-D18D-AC41-B8FA-E19F3D2500D2}" type="presOf" srcId="{D72EEAAF-BDEC-469E-A425-56AEDD8CED08}" destId="{A26C3A47-8FBE-4755-B413-25BC0E4AFBE7}" srcOrd="0" destOrd="0" presId="urn:microsoft.com/office/officeart/2005/8/layout/vList6"/>
    <dgm:cxn modelId="{1C16B3E5-8901-3F48-89BD-28533668BB33}" type="presParOf" srcId="{A26C3A47-8FBE-4755-B413-25BC0E4AFBE7}" destId="{B55C6AD5-4BCF-4864-854B-00651938A718}" srcOrd="0" destOrd="0" presId="urn:microsoft.com/office/officeart/2005/8/layout/vList6"/>
    <dgm:cxn modelId="{66E2DA6E-B5B1-8C45-AA6D-675B022D7DE7}" type="presParOf" srcId="{B55C6AD5-4BCF-4864-854B-00651938A718}" destId="{3F5C4F9F-A21D-4E70-AE41-5EDDFDB2A083}" srcOrd="0" destOrd="0" presId="urn:microsoft.com/office/officeart/2005/8/layout/vList6"/>
    <dgm:cxn modelId="{E6B9F680-C624-8D4C-ABB2-04AC0422F8BF}" type="presParOf" srcId="{B55C6AD5-4BCF-4864-854B-00651938A718}" destId="{4D8774E3-887D-486B-8F2F-22DF8222B0F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2EEAAF-BDEC-469E-A425-56AEDD8CED0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t-BR"/>
        </a:p>
      </dgm:t>
    </dgm:pt>
    <dgm:pt modelId="{8383D6DA-A26E-4874-8736-BB77E0C03C9C}">
      <dgm:prSet phldrT="[Texto]"/>
      <dgm:spPr/>
      <dgm:t>
        <a:bodyPr/>
        <a:lstStyle/>
        <a:p>
          <a:r>
            <a:rPr lang="pt-BR">
              <a:latin typeface="+mn-lt"/>
            </a:rPr>
            <a:t>Litigiosidade Repetitiva: Judiciário e processo</a:t>
          </a:r>
        </a:p>
      </dgm:t>
    </dgm:pt>
    <dgm:pt modelId="{3DE044E6-D876-4A06-95F5-92222665D9FB}" type="parTrans" cxnId="{90143F2D-5103-46C5-BEB3-C60339D90C1F}">
      <dgm:prSet/>
      <dgm:spPr/>
      <dgm:t>
        <a:bodyPr/>
        <a:lstStyle/>
        <a:p>
          <a:endParaRPr lang="pt-BR">
            <a:latin typeface="Cambria" panose="02040503050406030204" pitchFamily="18" charset="0"/>
          </a:endParaRPr>
        </a:p>
      </dgm:t>
    </dgm:pt>
    <dgm:pt modelId="{FA9EE02B-FFD9-4EE1-89D6-3417924FECCD}" type="sibTrans" cxnId="{90143F2D-5103-46C5-BEB3-C60339D90C1F}">
      <dgm:prSet/>
      <dgm:spPr/>
      <dgm:t>
        <a:bodyPr/>
        <a:lstStyle/>
        <a:p>
          <a:endParaRPr lang="pt-BR">
            <a:latin typeface="Cambria" panose="02040503050406030204" pitchFamily="18" charset="0"/>
          </a:endParaRPr>
        </a:p>
      </dgm:t>
    </dgm:pt>
    <dgm:pt modelId="{C10B6D77-819A-449F-A95D-8E9F8715D3A1}">
      <dgm:prSet phldrT="[Texto]" custT="1"/>
      <dgm:spPr/>
      <dgm:t>
        <a:bodyPr/>
        <a:lstStyle/>
        <a:p>
          <a:r>
            <a:rPr lang="pt-BR" sz="2200">
              <a:latin typeface="+mn-lt"/>
            </a:rPr>
            <a:t>Volume</a:t>
          </a:r>
        </a:p>
      </dgm:t>
    </dgm:pt>
    <dgm:pt modelId="{F0AF9221-FCC8-42BC-9830-D24BF3EBAEB5}" type="parTrans" cxnId="{FC54AC97-8D33-45A5-BE5A-2D14DF7CCACB}">
      <dgm:prSet/>
      <dgm:spPr/>
      <dgm:t>
        <a:bodyPr/>
        <a:lstStyle/>
        <a:p>
          <a:endParaRPr lang="pt-BR">
            <a:latin typeface="Cambria" panose="02040503050406030204" pitchFamily="18" charset="0"/>
          </a:endParaRPr>
        </a:p>
      </dgm:t>
    </dgm:pt>
    <dgm:pt modelId="{E042799D-A32E-4BDF-8ED8-5DC1909524D3}" type="sibTrans" cxnId="{FC54AC97-8D33-45A5-BE5A-2D14DF7CCACB}">
      <dgm:prSet/>
      <dgm:spPr/>
      <dgm:t>
        <a:bodyPr/>
        <a:lstStyle/>
        <a:p>
          <a:endParaRPr lang="pt-BR">
            <a:latin typeface="Cambria" panose="02040503050406030204" pitchFamily="18" charset="0"/>
          </a:endParaRPr>
        </a:p>
      </dgm:t>
    </dgm:pt>
    <dgm:pt modelId="{A26C3A47-8FBE-4755-B413-25BC0E4AFBE7}" type="pres">
      <dgm:prSet presAssocID="{D72EEAAF-BDEC-469E-A425-56AEDD8CED08}" presName="Name0" presStyleCnt="0">
        <dgm:presLayoutVars>
          <dgm:dir/>
          <dgm:animLvl val="lvl"/>
          <dgm:resizeHandles/>
        </dgm:presLayoutVars>
      </dgm:prSet>
      <dgm:spPr/>
    </dgm:pt>
    <dgm:pt modelId="{B55C6AD5-4BCF-4864-854B-00651938A718}" type="pres">
      <dgm:prSet presAssocID="{8383D6DA-A26E-4874-8736-BB77E0C03C9C}" presName="linNode" presStyleCnt="0"/>
      <dgm:spPr/>
    </dgm:pt>
    <dgm:pt modelId="{3F5C4F9F-A21D-4E70-AE41-5EDDFDB2A083}" type="pres">
      <dgm:prSet presAssocID="{8383D6DA-A26E-4874-8736-BB77E0C03C9C}" presName="parentShp" presStyleLbl="node1" presStyleIdx="0" presStyleCnt="1">
        <dgm:presLayoutVars>
          <dgm:bulletEnabled val="1"/>
        </dgm:presLayoutVars>
      </dgm:prSet>
      <dgm:spPr/>
    </dgm:pt>
    <dgm:pt modelId="{4D8774E3-887D-486B-8F2F-22DF8222B0F3}" type="pres">
      <dgm:prSet presAssocID="{8383D6DA-A26E-4874-8736-BB77E0C03C9C}" presName="childShp" presStyleLbl="bgAccFollowNode1" presStyleIdx="0" presStyleCnt="1">
        <dgm:presLayoutVars>
          <dgm:bulletEnabled val="1"/>
        </dgm:presLayoutVars>
      </dgm:prSet>
      <dgm:spPr/>
    </dgm:pt>
  </dgm:ptLst>
  <dgm:cxnLst>
    <dgm:cxn modelId="{C8651E04-C3BA-2A4E-9E44-ADDEF9CD7EBB}" type="presOf" srcId="{8383D6DA-A26E-4874-8736-BB77E0C03C9C}" destId="{3F5C4F9F-A21D-4E70-AE41-5EDDFDB2A083}" srcOrd="0" destOrd="0" presId="urn:microsoft.com/office/officeart/2005/8/layout/vList6"/>
    <dgm:cxn modelId="{90143F2D-5103-46C5-BEB3-C60339D90C1F}" srcId="{D72EEAAF-BDEC-469E-A425-56AEDD8CED08}" destId="{8383D6DA-A26E-4874-8736-BB77E0C03C9C}" srcOrd="0" destOrd="0" parTransId="{3DE044E6-D876-4A06-95F5-92222665D9FB}" sibTransId="{FA9EE02B-FFD9-4EE1-89D6-3417924FECCD}"/>
    <dgm:cxn modelId="{C82E038B-F3EA-D648-889A-48E0CCEA4F11}" type="presOf" srcId="{C10B6D77-819A-449F-A95D-8E9F8715D3A1}" destId="{4D8774E3-887D-486B-8F2F-22DF8222B0F3}" srcOrd="0" destOrd="0" presId="urn:microsoft.com/office/officeart/2005/8/layout/vList6"/>
    <dgm:cxn modelId="{FC54AC97-8D33-45A5-BE5A-2D14DF7CCACB}" srcId="{8383D6DA-A26E-4874-8736-BB77E0C03C9C}" destId="{C10B6D77-819A-449F-A95D-8E9F8715D3A1}" srcOrd="0" destOrd="0" parTransId="{F0AF9221-FCC8-42BC-9830-D24BF3EBAEB5}" sibTransId="{E042799D-A32E-4BDF-8ED8-5DC1909524D3}"/>
    <dgm:cxn modelId="{107985A8-D18D-AC41-B8FA-E19F3D2500D2}" type="presOf" srcId="{D72EEAAF-BDEC-469E-A425-56AEDD8CED08}" destId="{A26C3A47-8FBE-4755-B413-25BC0E4AFBE7}" srcOrd="0" destOrd="0" presId="urn:microsoft.com/office/officeart/2005/8/layout/vList6"/>
    <dgm:cxn modelId="{1C16B3E5-8901-3F48-89BD-28533668BB33}" type="presParOf" srcId="{A26C3A47-8FBE-4755-B413-25BC0E4AFBE7}" destId="{B55C6AD5-4BCF-4864-854B-00651938A718}" srcOrd="0" destOrd="0" presId="urn:microsoft.com/office/officeart/2005/8/layout/vList6"/>
    <dgm:cxn modelId="{66E2DA6E-B5B1-8C45-AA6D-675B022D7DE7}" type="presParOf" srcId="{B55C6AD5-4BCF-4864-854B-00651938A718}" destId="{3F5C4F9F-A21D-4E70-AE41-5EDDFDB2A083}" srcOrd="0" destOrd="0" presId="urn:microsoft.com/office/officeart/2005/8/layout/vList6"/>
    <dgm:cxn modelId="{E6B9F680-C624-8D4C-ABB2-04AC0422F8BF}" type="presParOf" srcId="{B55C6AD5-4BCF-4864-854B-00651938A718}" destId="{4D8774E3-887D-486B-8F2F-22DF8222B0F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2EEAAF-BDEC-469E-A425-56AEDD8CED0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t-BR"/>
        </a:p>
      </dgm:t>
    </dgm:pt>
    <dgm:pt modelId="{8383D6DA-A26E-4874-8736-BB77E0C03C9C}">
      <dgm:prSet phldrT="[Texto]"/>
      <dgm:spPr/>
      <dgm:t>
        <a:bodyPr/>
        <a:lstStyle/>
        <a:p>
          <a:r>
            <a:rPr lang="pt-BR">
              <a:latin typeface="+mn-lt"/>
            </a:rPr>
            <a:t>Litigiosidade Repetitiva: Judiciário e processo</a:t>
          </a:r>
        </a:p>
      </dgm:t>
    </dgm:pt>
    <dgm:pt modelId="{3DE044E6-D876-4A06-95F5-92222665D9FB}" type="parTrans" cxnId="{90143F2D-5103-46C5-BEB3-C60339D90C1F}">
      <dgm:prSet/>
      <dgm:spPr/>
      <dgm:t>
        <a:bodyPr/>
        <a:lstStyle/>
        <a:p>
          <a:endParaRPr lang="pt-BR">
            <a:latin typeface="Cambria" panose="02040503050406030204" pitchFamily="18" charset="0"/>
          </a:endParaRPr>
        </a:p>
      </dgm:t>
    </dgm:pt>
    <dgm:pt modelId="{FA9EE02B-FFD9-4EE1-89D6-3417924FECCD}" type="sibTrans" cxnId="{90143F2D-5103-46C5-BEB3-C60339D90C1F}">
      <dgm:prSet/>
      <dgm:spPr/>
      <dgm:t>
        <a:bodyPr/>
        <a:lstStyle/>
        <a:p>
          <a:endParaRPr lang="pt-BR">
            <a:latin typeface="Cambria" panose="02040503050406030204" pitchFamily="18" charset="0"/>
          </a:endParaRPr>
        </a:p>
      </dgm:t>
    </dgm:pt>
    <dgm:pt modelId="{C10B6D77-819A-449F-A95D-8E9F8715D3A1}">
      <dgm:prSet phldrT="[Texto]" custT="1"/>
      <dgm:spPr/>
      <dgm:t>
        <a:bodyPr/>
        <a:lstStyle/>
        <a:p>
          <a:r>
            <a:rPr lang="pt-BR" sz="2200">
              <a:latin typeface="+mn-lt"/>
            </a:rPr>
            <a:t>Produtividade</a:t>
          </a:r>
        </a:p>
      </dgm:t>
    </dgm:pt>
    <dgm:pt modelId="{F0AF9221-FCC8-42BC-9830-D24BF3EBAEB5}" type="parTrans" cxnId="{FC54AC97-8D33-45A5-BE5A-2D14DF7CCACB}">
      <dgm:prSet/>
      <dgm:spPr/>
      <dgm:t>
        <a:bodyPr/>
        <a:lstStyle/>
        <a:p>
          <a:endParaRPr lang="pt-BR">
            <a:latin typeface="Cambria" panose="02040503050406030204" pitchFamily="18" charset="0"/>
          </a:endParaRPr>
        </a:p>
      </dgm:t>
    </dgm:pt>
    <dgm:pt modelId="{E042799D-A32E-4BDF-8ED8-5DC1909524D3}" type="sibTrans" cxnId="{FC54AC97-8D33-45A5-BE5A-2D14DF7CCACB}">
      <dgm:prSet/>
      <dgm:spPr/>
      <dgm:t>
        <a:bodyPr/>
        <a:lstStyle/>
        <a:p>
          <a:endParaRPr lang="pt-BR">
            <a:latin typeface="Cambria" panose="02040503050406030204" pitchFamily="18" charset="0"/>
          </a:endParaRPr>
        </a:p>
      </dgm:t>
    </dgm:pt>
    <dgm:pt modelId="{4CFAF341-0C1F-0943-B404-2DF61956EA52}">
      <dgm:prSet phldrT="[Texto]" custT="1"/>
      <dgm:spPr/>
      <dgm:t>
        <a:bodyPr/>
        <a:lstStyle/>
        <a:p>
          <a:endParaRPr lang="pt-BR" sz="2200">
            <a:latin typeface="+mn-lt"/>
          </a:endParaRPr>
        </a:p>
      </dgm:t>
    </dgm:pt>
    <dgm:pt modelId="{EAE127F6-37EF-AC4F-837E-47CB672EB715}" type="parTrans" cxnId="{9BBE8D1C-D45A-3C43-B90D-1DEB98BBC5C2}">
      <dgm:prSet/>
      <dgm:spPr/>
      <dgm:t>
        <a:bodyPr/>
        <a:lstStyle/>
        <a:p>
          <a:endParaRPr lang="en-US"/>
        </a:p>
      </dgm:t>
    </dgm:pt>
    <dgm:pt modelId="{6F95A072-9B8E-0F4A-BE08-97F4F04FC3D9}" type="sibTrans" cxnId="{9BBE8D1C-D45A-3C43-B90D-1DEB98BBC5C2}">
      <dgm:prSet/>
      <dgm:spPr/>
      <dgm:t>
        <a:bodyPr/>
        <a:lstStyle/>
        <a:p>
          <a:endParaRPr lang="en-US"/>
        </a:p>
      </dgm:t>
    </dgm:pt>
    <dgm:pt modelId="{A26C3A47-8FBE-4755-B413-25BC0E4AFBE7}" type="pres">
      <dgm:prSet presAssocID="{D72EEAAF-BDEC-469E-A425-56AEDD8CED08}" presName="Name0" presStyleCnt="0">
        <dgm:presLayoutVars>
          <dgm:dir/>
          <dgm:animLvl val="lvl"/>
          <dgm:resizeHandles/>
        </dgm:presLayoutVars>
      </dgm:prSet>
      <dgm:spPr/>
    </dgm:pt>
    <dgm:pt modelId="{B55C6AD5-4BCF-4864-854B-00651938A718}" type="pres">
      <dgm:prSet presAssocID="{8383D6DA-A26E-4874-8736-BB77E0C03C9C}" presName="linNode" presStyleCnt="0"/>
      <dgm:spPr/>
    </dgm:pt>
    <dgm:pt modelId="{3F5C4F9F-A21D-4E70-AE41-5EDDFDB2A083}" type="pres">
      <dgm:prSet presAssocID="{8383D6DA-A26E-4874-8736-BB77E0C03C9C}" presName="parentShp" presStyleLbl="node1" presStyleIdx="0" presStyleCnt="1">
        <dgm:presLayoutVars>
          <dgm:bulletEnabled val="1"/>
        </dgm:presLayoutVars>
      </dgm:prSet>
      <dgm:spPr/>
    </dgm:pt>
    <dgm:pt modelId="{4D8774E3-887D-486B-8F2F-22DF8222B0F3}" type="pres">
      <dgm:prSet presAssocID="{8383D6DA-A26E-4874-8736-BB77E0C03C9C}" presName="childShp" presStyleLbl="bgAccFollowNode1" presStyleIdx="0" presStyleCnt="1">
        <dgm:presLayoutVars>
          <dgm:bulletEnabled val="1"/>
        </dgm:presLayoutVars>
      </dgm:prSet>
      <dgm:spPr/>
    </dgm:pt>
  </dgm:ptLst>
  <dgm:cxnLst>
    <dgm:cxn modelId="{A710971B-D7A5-0043-9C48-0533D9B37D9D}" type="presOf" srcId="{D72EEAAF-BDEC-469E-A425-56AEDD8CED08}" destId="{A26C3A47-8FBE-4755-B413-25BC0E4AFBE7}" srcOrd="0" destOrd="0" presId="urn:microsoft.com/office/officeart/2005/8/layout/vList6"/>
    <dgm:cxn modelId="{9BBE8D1C-D45A-3C43-B90D-1DEB98BBC5C2}" srcId="{8383D6DA-A26E-4874-8736-BB77E0C03C9C}" destId="{4CFAF341-0C1F-0943-B404-2DF61956EA52}" srcOrd="1" destOrd="0" parTransId="{EAE127F6-37EF-AC4F-837E-47CB672EB715}" sibTransId="{6F95A072-9B8E-0F4A-BE08-97F4F04FC3D9}"/>
    <dgm:cxn modelId="{90143F2D-5103-46C5-BEB3-C60339D90C1F}" srcId="{D72EEAAF-BDEC-469E-A425-56AEDD8CED08}" destId="{8383D6DA-A26E-4874-8736-BB77E0C03C9C}" srcOrd="0" destOrd="0" parTransId="{3DE044E6-D876-4A06-95F5-92222665D9FB}" sibTransId="{FA9EE02B-FFD9-4EE1-89D6-3417924FECCD}"/>
    <dgm:cxn modelId="{121CED45-40A1-9849-B1CB-419A4E20BD91}" type="presOf" srcId="{4CFAF341-0C1F-0943-B404-2DF61956EA52}" destId="{4D8774E3-887D-486B-8F2F-22DF8222B0F3}" srcOrd="0" destOrd="1" presId="urn:microsoft.com/office/officeart/2005/8/layout/vList6"/>
    <dgm:cxn modelId="{FC54AC97-8D33-45A5-BE5A-2D14DF7CCACB}" srcId="{8383D6DA-A26E-4874-8736-BB77E0C03C9C}" destId="{C10B6D77-819A-449F-A95D-8E9F8715D3A1}" srcOrd="0" destOrd="0" parTransId="{F0AF9221-FCC8-42BC-9830-D24BF3EBAEB5}" sibTransId="{E042799D-A32E-4BDF-8ED8-5DC1909524D3}"/>
    <dgm:cxn modelId="{7664A8B9-AD67-FB40-B472-5D6008D44B21}" type="presOf" srcId="{C10B6D77-819A-449F-A95D-8E9F8715D3A1}" destId="{4D8774E3-887D-486B-8F2F-22DF8222B0F3}" srcOrd="0" destOrd="0" presId="urn:microsoft.com/office/officeart/2005/8/layout/vList6"/>
    <dgm:cxn modelId="{6870B7F0-E3A3-5B42-BA1C-7A6D6F782910}" type="presOf" srcId="{8383D6DA-A26E-4874-8736-BB77E0C03C9C}" destId="{3F5C4F9F-A21D-4E70-AE41-5EDDFDB2A083}" srcOrd="0" destOrd="0" presId="urn:microsoft.com/office/officeart/2005/8/layout/vList6"/>
    <dgm:cxn modelId="{A7CB93DD-B905-9D48-B2FE-45F4CA9FBB61}" type="presParOf" srcId="{A26C3A47-8FBE-4755-B413-25BC0E4AFBE7}" destId="{B55C6AD5-4BCF-4864-854B-00651938A718}" srcOrd="0" destOrd="0" presId="urn:microsoft.com/office/officeart/2005/8/layout/vList6"/>
    <dgm:cxn modelId="{C9C6923B-8C5D-6F42-9449-ECB7A1EECDD4}" type="presParOf" srcId="{B55C6AD5-4BCF-4864-854B-00651938A718}" destId="{3F5C4F9F-A21D-4E70-AE41-5EDDFDB2A083}" srcOrd="0" destOrd="0" presId="urn:microsoft.com/office/officeart/2005/8/layout/vList6"/>
    <dgm:cxn modelId="{72EEA224-EB20-0B4A-83B7-CEC2113AD954}" type="presParOf" srcId="{B55C6AD5-4BCF-4864-854B-00651938A718}" destId="{4D8774E3-887D-486B-8F2F-22DF8222B0F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774E3-887D-486B-8F2F-22DF8222B0F3}">
      <dsp:nvSpPr>
        <dsp:cNvPr id="0" name=""/>
        <dsp:cNvSpPr/>
      </dsp:nvSpPr>
      <dsp:spPr>
        <a:xfrm>
          <a:off x="3417381" y="0"/>
          <a:ext cx="5126072" cy="115884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pt-BR" sz="2200" kern="1200">
              <a:latin typeface="+mn-lt"/>
            </a:rPr>
            <a:t>Acesso</a:t>
          </a:r>
        </a:p>
      </dsp:txBody>
      <dsp:txXfrm>
        <a:off x="3417381" y="144856"/>
        <a:ext cx="4691505" cy="869133"/>
      </dsp:txXfrm>
    </dsp:sp>
    <dsp:sp modelId="{3F5C4F9F-A21D-4E70-AE41-5EDDFDB2A083}">
      <dsp:nvSpPr>
        <dsp:cNvPr id="0" name=""/>
        <dsp:cNvSpPr/>
      </dsp:nvSpPr>
      <dsp:spPr>
        <a:xfrm>
          <a:off x="0" y="0"/>
          <a:ext cx="3417381" cy="1158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pt-BR" sz="2500" kern="1200">
              <a:latin typeface="+mn-lt"/>
            </a:rPr>
            <a:t>Litigiosidade Repetitiva: Judiciário e processo</a:t>
          </a:r>
        </a:p>
      </dsp:txBody>
      <dsp:txXfrm>
        <a:off x="56570" y="56570"/>
        <a:ext cx="3304241" cy="10457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774E3-887D-486B-8F2F-22DF8222B0F3}">
      <dsp:nvSpPr>
        <dsp:cNvPr id="0" name=""/>
        <dsp:cNvSpPr/>
      </dsp:nvSpPr>
      <dsp:spPr>
        <a:xfrm>
          <a:off x="3417381" y="0"/>
          <a:ext cx="5126072" cy="115884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pt-BR" sz="2200" kern="1200">
              <a:latin typeface="+mn-lt"/>
            </a:rPr>
            <a:t>Volume</a:t>
          </a:r>
        </a:p>
      </dsp:txBody>
      <dsp:txXfrm>
        <a:off x="3417381" y="144856"/>
        <a:ext cx="4691505" cy="869133"/>
      </dsp:txXfrm>
    </dsp:sp>
    <dsp:sp modelId="{3F5C4F9F-A21D-4E70-AE41-5EDDFDB2A083}">
      <dsp:nvSpPr>
        <dsp:cNvPr id="0" name=""/>
        <dsp:cNvSpPr/>
      </dsp:nvSpPr>
      <dsp:spPr>
        <a:xfrm>
          <a:off x="0" y="0"/>
          <a:ext cx="3417381" cy="1158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pt-BR" sz="2500" kern="1200">
              <a:latin typeface="+mn-lt"/>
            </a:rPr>
            <a:t>Litigiosidade Repetitiva: Judiciário e processo</a:t>
          </a:r>
        </a:p>
      </dsp:txBody>
      <dsp:txXfrm>
        <a:off x="56570" y="56570"/>
        <a:ext cx="3304241" cy="10457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774E3-887D-486B-8F2F-22DF8222B0F3}">
      <dsp:nvSpPr>
        <dsp:cNvPr id="0" name=""/>
        <dsp:cNvSpPr/>
      </dsp:nvSpPr>
      <dsp:spPr>
        <a:xfrm>
          <a:off x="3417381" y="0"/>
          <a:ext cx="5126072" cy="115884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pt-BR" sz="2200" kern="1200">
              <a:latin typeface="+mn-lt"/>
            </a:rPr>
            <a:t>Produtividade</a:t>
          </a:r>
        </a:p>
        <a:p>
          <a:pPr marL="228600" lvl="1" indent="-228600" algn="l" defTabSz="977900">
            <a:lnSpc>
              <a:spcPct val="90000"/>
            </a:lnSpc>
            <a:spcBef>
              <a:spcPct val="0"/>
            </a:spcBef>
            <a:spcAft>
              <a:spcPct val="15000"/>
            </a:spcAft>
            <a:buChar char="•"/>
          </a:pPr>
          <a:endParaRPr lang="pt-BR" sz="2200" kern="1200">
            <a:latin typeface="+mn-lt"/>
          </a:endParaRPr>
        </a:p>
      </dsp:txBody>
      <dsp:txXfrm>
        <a:off x="3417381" y="144856"/>
        <a:ext cx="4691505" cy="869133"/>
      </dsp:txXfrm>
    </dsp:sp>
    <dsp:sp modelId="{3F5C4F9F-A21D-4E70-AE41-5EDDFDB2A083}">
      <dsp:nvSpPr>
        <dsp:cNvPr id="0" name=""/>
        <dsp:cNvSpPr/>
      </dsp:nvSpPr>
      <dsp:spPr>
        <a:xfrm>
          <a:off x="0" y="0"/>
          <a:ext cx="3417381" cy="115884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pt-BR" sz="2500" kern="1200">
              <a:latin typeface="+mn-lt"/>
            </a:rPr>
            <a:t>Litigiosidade Repetitiva: Judiciário e processo</a:t>
          </a:r>
        </a:p>
      </dsp:txBody>
      <dsp:txXfrm>
        <a:off x="56570" y="56570"/>
        <a:ext cx="3304241" cy="104570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B0BE6-369A-5446-8774-687944B34FA2}" type="datetimeFigureOut">
              <a:rPr lang="pt-BR" smtClean="0"/>
              <a:t>23/08/2023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34D58-2BDD-8D4F-BF42-618506EA38B1}" type="slidenum">
              <a:rPr lang="pt-BR" smtClean="0"/>
              <a:t>‹nº›</a:t>
            </a:fld>
            <a:endParaRPr lang="pt-BR"/>
          </a:p>
        </p:txBody>
      </p:sp>
    </p:spTree>
    <p:extLst>
      <p:ext uri="{BB962C8B-B14F-4D97-AF65-F5344CB8AC3E}">
        <p14:creationId xmlns:p14="http://schemas.microsoft.com/office/powerpoint/2010/main" val="96742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Espaço Reservado para Anotaçõ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Litigiosidade repetitiva no Judiciário e no processo</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Gerenciamento de processos e padronização decisória no processo civil e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Técnicas decisórias existentes e previstas no Novo Código de processo Civil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Aplicação de mecanismos de gerenciamento e técnicas processuais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Questões para debate</a:t>
            </a:r>
            <a:endParaRPr lang="en-US">
              <a:latin typeface="Cambria" charset="0"/>
              <a:ea typeface="MS PGothic" charset="0"/>
            </a:endParaRPr>
          </a:p>
          <a:p>
            <a:pPr marL="826303" indent="-495782"/>
            <a:endParaRPr lang="pt-BR">
              <a:latin typeface="Calibri" charset="0"/>
              <a:ea typeface="MS PGothic" charset="0"/>
            </a:endParaRPr>
          </a:p>
        </p:txBody>
      </p:sp>
      <p:sp>
        <p:nvSpPr>
          <p:cNvPr id="21507" name="Espaço Reservado para Número de Slid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a:solidFill>
                  <a:schemeClr val="tx1"/>
                </a:solidFill>
                <a:latin typeface="Century Gothic" charset="0"/>
                <a:ea typeface="MS PGothic" charset="0"/>
                <a:cs typeface="MS PGothic" charset="0"/>
              </a:defRPr>
            </a:lvl1pPr>
            <a:lvl2pPr marL="716130" indent="-275434">
              <a:defRPr sz="2300">
                <a:solidFill>
                  <a:schemeClr val="tx1"/>
                </a:solidFill>
                <a:latin typeface="Century Gothic" charset="0"/>
                <a:ea typeface="MS PGothic" charset="0"/>
                <a:cs typeface="MS PGothic" charset="0"/>
              </a:defRPr>
            </a:lvl2pPr>
            <a:lvl3pPr marL="1101738" indent="-220348">
              <a:defRPr sz="2300">
                <a:solidFill>
                  <a:schemeClr val="tx1"/>
                </a:solidFill>
                <a:latin typeface="Century Gothic" charset="0"/>
                <a:ea typeface="MS PGothic" charset="0"/>
                <a:cs typeface="MS PGothic" charset="0"/>
              </a:defRPr>
            </a:lvl3pPr>
            <a:lvl4pPr marL="1542433" indent="-220348">
              <a:defRPr sz="2300">
                <a:solidFill>
                  <a:schemeClr val="tx1"/>
                </a:solidFill>
                <a:latin typeface="Century Gothic" charset="0"/>
                <a:ea typeface="MS PGothic" charset="0"/>
                <a:cs typeface="MS PGothic" charset="0"/>
              </a:defRPr>
            </a:lvl4pPr>
            <a:lvl5pPr marL="1983128" indent="-220348">
              <a:defRPr sz="2300">
                <a:solidFill>
                  <a:schemeClr val="tx1"/>
                </a:solidFill>
                <a:latin typeface="Century Gothic" charset="0"/>
                <a:ea typeface="MS PGothic" charset="0"/>
                <a:cs typeface="MS PGothic" charset="0"/>
              </a:defRPr>
            </a:lvl5pPr>
            <a:lvl6pPr marL="2423823" indent="-220348" eaLnBrk="0" fontAlgn="base" hangingPunct="0">
              <a:spcBef>
                <a:spcPct val="0"/>
              </a:spcBef>
              <a:spcAft>
                <a:spcPct val="0"/>
              </a:spcAft>
              <a:defRPr sz="2300">
                <a:solidFill>
                  <a:schemeClr val="tx1"/>
                </a:solidFill>
                <a:latin typeface="Century Gothic" charset="0"/>
                <a:ea typeface="MS PGothic" charset="0"/>
                <a:cs typeface="MS PGothic" charset="0"/>
              </a:defRPr>
            </a:lvl6pPr>
            <a:lvl7pPr marL="2864518" indent="-220348" eaLnBrk="0" fontAlgn="base" hangingPunct="0">
              <a:spcBef>
                <a:spcPct val="0"/>
              </a:spcBef>
              <a:spcAft>
                <a:spcPct val="0"/>
              </a:spcAft>
              <a:defRPr sz="2300">
                <a:solidFill>
                  <a:schemeClr val="tx1"/>
                </a:solidFill>
                <a:latin typeface="Century Gothic" charset="0"/>
                <a:ea typeface="MS PGothic" charset="0"/>
                <a:cs typeface="MS PGothic" charset="0"/>
              </a:defRPr>
            </a:lvl7pPr>
            <a:lvl8pPr marL="3305213" indent="-220348" eaLnBrk="0" fontAlgn="base" hangingPunct="0">
              <a:spcBef>
                <a:spcPct val="0"/>
              </a:spcBef>
              <a:spcAft>
                <a:spcPct val="0"/>
              </a:spcAft>
              <a:defRPr sz="2300">
                <a:solidFill>
                  <a:schemeClr val="tx1"/>
                </a:solidFill>
                <a:latin typeface="Century Gothic" charset="0"/>
                <a:ea typeface="MS PGothic" charset="0"/>
                <a:cs typeface="MS PGothic" charset="0"/>
              </a:defRPr>
            </a:lvl8pPr>
            <a:lvl9pPr marL="3745908" indent="-220348" eaLnBrk="0" fontAlgn="base" hangingPunct="0">
              <a:spcBef>
                <a:spcPct val="0"/>
              </a:spcBef>
              <a:spcAft>
                <a:spcPct val="0"/>
              </a:spcAft>
              <a:defRPr sz="2300">
                <a:solidFill>
                  <a:schemeClr val="tx1"/>
                </a:solidFill>
                <a:latin typeface="Century Gothic" charset="0"/>
                <a:ea typeface="MS PGothic" charset="0"/>
                <a:cs typeface="MS PGothic" charset="0"/>
              </a:defRPr>
            </a:lvl9pPr>
          </a:lstStyle>
          <a:p>
            <a:fld id="{E351883A-9FC9-EA42-B670-763C7CBCFD74}" type="slidenum">
              <a:rPr lang="en-US" sz="1200">
                <a:latin typeface="Calibri" charset="0"/>
              </a:rPr>
              <a:pPr/>
              <a:t>2</a:t>
            </a:fld>
            <a:endParaRPr lang="en-US" sz="1200">
              <a:latin typeface="Calibri" charset="0"/>
            </a:endParaRPr>
          </a:p>
        </p:txBody>
      </p:sp>
    </p:spTree>
    <p:extLst>
      <p:ext uri="{BB962C8B-B14F-4D97-AF65-F5344CB8AC3E}">
        <p14:creationId xmlns:p14="http://schemas.microsoft.com/office/powerpoint/2010/main" val="314617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Espaço Reservado para Anotaçõ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Litigiosidade repetitiva no Judiciário e no processo</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Gerenciamento de processos e padronização decisória no processo civil e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Técnicas decisórias existentes e previstas no Novo Código de processo Civil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Aplicação de mecanismos de gerenciamento e técnicas processuais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Questões para debate</a:t>
            </a:r>
            <a:endParaRPr lang="en-US">
              <a:latin typeface="Cambria" charset="0"/>
              <a:ea typeface="MS PGothic" charset="0"/>
            </a:endParaRPr>
          </a:p>
          <a:p>
            <a:pPr marL="826303" indent="-495782"/>
            <a:endParaRPr lang="pt-BR">
              <a:latin typeface="Calibri" charset="0"/>
              <a:ea typeface="MS PGothic" charset="0"/>
            </a:endParaRPr>
          </a:p>
        </p:txBody>
      </p:sp>
      <p:sp>
        <p:nvSpPr>
          <p:cNvPr id="21507" name="Espaço Reservado para Número de Slid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a:solidFill>
                  <a:schemeClr val="tx1"/>
                </a:solidFill>
                <a:latin typeface="Century Gothic" charset="0"/>
                <a:ea typeface="MS PGothic" charset="0"/>
                <a:cs typeface="MS PGothic" charset="0"/>
              </a:defRPr>
            </a:lvl1pPr>
            <a:lvl2pPr marL="716130" indent="-275434">
              <a:defRPr sz="2300">
                <a:solidFill>
                  <a:schemeClr val="tx1"/>
                </a:solidFill>
                <a:latin typeface="Century Gothic" charset="0"/>
                <a:ea typeface="MS PGothic" charset="0"/>
                <a:cs typeface="MS PGothic" charset="0"/>
              </a:defRPr>
            </a:lvl2pPr>
            <a:lvl3pPr marL="1101738" indent="-220348">
              <a:defRPr sz="2300">
                <a:solidFill>
                  <a:schemeClr val="tx1"/>
                </a:solidFill>
                <a:latin typeface="Century Gothic" charset="0"/>
                <a:ea typeface="MS PGothic" charset="0"/>
                <a:cs typeface="MS PGothic" charset="0"/>
              </a:defRPr>
            </a:lvl3pPr>
            <a:lvl4pPr marL="1542433" indent="-220348">
              <a:defRPr sz="2300">
                <a:solidFill>
                  <a:schemeClr val="tx1"/>
                </a:solidFill>
                <a:latin typeface="Century Gothic" charset="0"/>
                <a:ea typeface="MS PGothic" charset="0"/>
                <a:cs typeface="MS PGothic" charset="0"/>
              </a:defRPr>
            </a:lvl4pPr>
            <a:lvl5pPr marL="1983128" indent="-220348">
              <a:defRPr sz="2300">
                <a:solidFill>
                  <a:schemeClr val="tx1"/>
                </a:solidFill>
                <a:latin typeface="Century Gothic" charset="0"/>
                <a:ea typeface="MS PGothic" charset="0"/>
                <a:cs typeface="MS PGothic" charset="0"/>
              </a:defRPr>
            </a:lvl5pPr>
            <a:lvl6pPr marL="2423823" indent="-220348" eaLnBrk="0" fontAlgn="base" hangingPunct="0">
              <a:spcBef>
                <a:spcPct val="0"/>
              </a:spcBef>
              <a:spcAft>
                <a:spcPct val="0"/>
              </a:spcAft>
              <a:defRPr sz="2300">
                <a:solidFill>
                  <a:schemeClr val="tx1"/>
                </a:solidFill>
                <a:latin typeface="Century Gothic" charset="0"/>
                <a:ea typeface="MS PGothic" charset="0"/>
                <a:cs typeface="MS PGothic" charset="0"/>
              </a:defRPr>
            </a:lvl6pPr>
            <a:lvl7pPr marL="2864518" indent="-220348" eaLnBrk="0" fontAlgn="base" hangingPunct="0">
              <a:spcBef>
                <a:spcPct val="0"/>
              </a:spcBef>
              <a:spcAft>
                <a:spcPct val="0"/>
              </a:spcAft>
              <a:defRPr sz="2300">
                <a:solidFill>
                  <a:schemeClr val="tx1"/>
                </a:solidFill>
                <a:latin typeface="Century Gothic" charset="0"/>
                <a:ea typeface="MS PGothic" charset="0"/>
                <a:cs typeface="MS PGothic" charset="0"/>
              </a:defRPr>
            </a:lvl7pPr>
            <a:lvl8pPr marL="3305213" indent="-220348" eaLnBrk="0" fontAlgn="base" hangingPunct="0">
              <a:spcBef>
                <a:spcPct val="0"/>
              </a:spcBef>
              <a:spcAft>
                <a:spcPct val="0"/>
              </a:spcAft>
              <a:defRPr sz="2300">
                <a:solidFill>
                  <a:schemeClr val="tx1"/>
                </a:solidFill>
                <a:latin typeface="Century Gothic" charset="0"/>
                <a:ea typeface="MS PGothic" charset="0"/>
                <a:cs typeface="MS PGothic" charset="0"/>
              </a:defRPr>
            </a:lvl8pPr>
            <a:lvl9pPr marL="3745908" indent="-220348" eaLnBrk="0" fontAlgn="base" hangingPunct="0">
              <a:spcBef>
                <a:spcPct val="0"/>
              </a:spcBef>
              <a:spcAft>
                <a:spcPct val="0"/>
              </a:spcAft>
              <a:defRPr sz="2300">
                <a:solidFill>
                  <a:schemeClr val="tx1"/>
                </a:solidFill>
                <a:latin typeface="Century Gothic" charset="0"/>
                <a:ea typeface="MS PGothic" charset="0"/>
                <a:cs typeface="MS PGothic" charset="0"/>
              </a:defRPr>
            </a:lvl9pPr>
          </a:lstStyle>
          <a:p>
            <a:fld id="{E351883A-9FC9-EA42-B670-763C7CBCFD74}" type="slidenum">
              <a:rPr lang="en-US" sz="1200">
                <a:latin typeface="Calibri" charset="0"/>
              </a:rPr>
              <a:pPr/>
              <a:t>3</a:t>
            </a:fld>
            <a:endParaRPr lang="en-US" sz="1200">
              <a:latin typeface="Calibri" charset="0"/>
            </a:endParaRPr>
          </a:p>
        </p:txBody>
      </p:sp>
    </p:spTree>
    <p:extLst>
      <p:ext uri="{BB962C8B-B14F-4D97-AF65-F5344CB8AC3E}">
        <p14:creationId xmlns:p14="http://schemas.microsoft.com/office/powerpoint/2010/main" val="305765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Espaço Reservado para Anotaçõ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Litigiosidade repetitiva no Judiciário e no processo</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Gerenciamento de processos e padronização decisória no processo civil e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Técnicas decisórias existentes e previstas no Novo Código de processo Civil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Aplicação de mecanismos de gerenciamento e técnicas processuais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Questões para debate</a:t>
            </a:r>
            <a:endParaRPr lang="en-US">
              <a:latin typeface="Cambria" charset="0"/>
              <a:ea typeface="MS PGothic" charset="0"/>
            </a:endParaRPr>
          </a:p>
          <a:p>
            <a:pPr marL="826303" indent="-495782"/>
            <a:endParaRPr lang="pt-BR">
              <a:latin typeface="Calibri" charset="0"/>
              <a:ea typeface="MS PGothic" charset="0"/>
            </a:endParaRPr>
          </a:p>
        </p:txBody>
      </p:sp>
      <p:sp>
        <p:nvSpPr>
          <p:cNvPr id="21507" name="Espaço Reservado para Número de Slid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a:solidFill>
                  <a:schemeClr val="tx1"/>
                </a:solidFill>
                <a:latin typeface="Century Gothic" charset="0"/>
                <a:ea typeface="MS PGothic" charset="0"/>
                <a:cs typeface="MS PGothic" charset="0"/>
              </a:defRPr>
            </a:lvl1pPr>
            <a:lvl2pPr marL="716130" indent="-275434">
              <a:defRPr sz="2300">
                <a:solidFill>
                  <a:schemeClr val="tx1"/>
                </a:solidFill>
                <a:latin typeface="Century Gothic" charset="0"/>
                <a:ea typeface="MS PGothic" charset="0"/>
                <a:cs typeface="MS PGothic" charset="0"/>
              </a:defRPr>
            </a:lvl2pPr>
            <a:lvl3pPr marL="1101738" indent="-220348">
              <a:defRPr sz="2300">
                <a:solidFill>
                  <a:schemeClr val="tx1"/>
                </a:solidFill>
                <a:latin typeface="Century Gothic" charset="0"/>
                <a:ea typeface="MS PGothic" charset="0"/>
                <a:cs typeface="MS PGothic" charset="0"/>
              </a:defRPr>
            </a:lvl3pPr>
            <a:lvl4pPr marL="1542433" indent="-220348">
              <a:defRPr sz="2300">
                <a:solidFill>
                  <a:schemeClr val="tx1"/>
                </a:solidFill>
                <a:latin typeface="Century Gothic" charset="0"/>
                <a:ea typeface="MS PGothic" charset="0"/>
                <a:cs typeface="MS PGothic" charset="0"/>
              </a:defRPr>
            </a:lvl4pPr>
            <a:lvl5pPr marL="1983128" indent="-220348">
              <a:defRPr sz="2300">
                <a:solidFill>
                  <a:schemeClr val="tx1"/>
                </a:solidFill>
                <a:latin typeface="Century Gothic" charset="0"/>
                <a:ea typeface="MS PGothic" charset="0"/>
                <a:cs typeface="MS PGothic" charset="0"/>
              </a:defRPr>
            </a:lvl5pPr>
            <a:lvl6pPr marL="2423823" indent="-220348" eaLnBrk="0" fontAlgn="base" hangingPunct="0">
              <a:spcBef>
                <a:spcPct val="0"/>
              </a:spcBef>
              <a:spcAft>
                <a:spcPct val="0"/>
              </a:spcAft>
              <a:defRPr sz="2300">
                <a:solidFill>
                  <a:schemeClr val="tx1"/>
                </a:solidFill>
                <a:latin typeface="Century Gothic" charset="0"/>
                <a:ea typeface="MS PGothic" charset="0"/>
                <a:cs typeface="MS PGothic" charset="0"/>
              </a:defRPr>
            </a:lvl6pPr>
            <a:lvl7pPr marL="2864518" indent="-220348" eaLnBrk="0" fontAlgn="base" hangingPunct="0">
              <a:spcBef>
                <a:spcPct val="0"/>
              </a:spcBef>
              <a:spcAft>
                <a:spcPct val="0"/>
              </a:spcAft>
              <a:defRPr sz="2300">
                <a:solidFill>
                  <a:schemeClr val="tx1"/>
                </a:solidFill>
                <a:latin typeface="Century Gothic" charset="0"/>
                <a:ea typeface="MS PGothic" charset="0"/>
                <a:cs typeface="MS PGothic" charset="0"/>
              </a:defRPr>
            </a:lvl7pPr>
            <a:lvl8pPr marL="3305213" indent="-220348" eaLnBrk="0" fontAlgn="base" hangingPunct="0">
              <a:spcBef>
                <a:spcPct val="0"/>
              </a:spcBef>
              <a:spcAft>
                <a:spcPct val="0"/>
              </a:spcAft>
              <a:defRPr sz="2300">
                <a:solidFill>
                  <a:schemeClr val="tx1"/>
                </a:solidFill>
                <a:latin typeface="Century Gothic" charset="0"/>
                <a:ea typeface="MS PGothic" charset="0"/>
                <a:cs typeface="MS PGothic" charset="0"/>
              </a:defRPr>
            </a:lvl8pPr>
            <a:lvl9pPr marL="3745908" indent="-220348" eaLnBrk="0" fontAlgn="base" hangingPunct="0">
              <a:spcBef>
                <a:spcPct val="0"/>
              </a:spcBef>
              <a:spcAft>
                <a:spcPct val="0"/>
              </a:spcAft>
              <a:defRPr sz="2300">
                <a:solidFill>
                  <a:schemeClr val="tx1"/>
                </a:solidFill>
                <a:latin typeface="Century Gothic" charset="0"/>
                <a:ea typeface="MS PGothic" charset="0"/>
                <a:cs typeface="MS PGothic" charset="0"/>
              </a:defRPr>
            </a:lvl9pPr>
          </a:lstStyle>
          <a:p>
            <a:fld id="{E351883A-9FC9-EA42-B670-763C7CBCFD74}" type="slidenum">
              <a:rPr lang="en-US" sz="1200">
                <a:latin typeface="Calibri" charset="0"/>
              </a:rPr>
              <a:pPr/>
              <a:t>4</a:t>
            </a:fld>
            <a:endParaRPr lang="en-US" sz="1200">
              <a:latin typeface="Calibri" charset="0"/>
            </a:endParaRPr>
          </a:p>
        </p:txBody>
      </p:sp>
    </p:spTree>
    <p:extLst>
      <p:ext uri="{BB962C8B-B14F-4D97-AF65-F5344CB8AC3E}">
        <p14:creationId xmlns:p14="http://schemas.microsoft.com/office/powerpoint/2010/main" val="413576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Espaço Reservado para Anotaçõ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Litigiosidade repetitiva no Judiciário e no processo</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Gerenciamento de processos e padronização decisória no processo civil e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Técnicas decisórias existentes e previstas no Novo Código de processo Civil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Aplicação de mecanismos de gerenciamento e técnicas processuais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Questões para debate</a:t>
            </a:r>
            <a:endParaRPr lang="en-US">
              <a:latin typeface="Cambria" charset="0"/>
              <a:ea typeface="MS PGothic" charset="0"/>
            </a:endParaRPr>
          </a:p>
          <a:p>
            <a:pPr marL="826303" indent="-495782"/>
            <a:endParaRPr lang="pt-BR">
              <a:latin typeface="Calibri" charset="0"/>
              <a:ea typeface="MS PGothic" charset="0"/>
            </a:endParaRPr>
          </a:p>
        </p:txBody>
      </p:sp>
      <p:sp>
        <p:nvSpPr>
          <p:cNvPr id="23555" name="Espaço Reservado para Número de Slid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a:solidFill>
                  <a:schemeClr val="tx1"/>
                </a:solidFill>
                <a:latin typeface="Century Gothic" charset="0"/>
                <a:ea typeface="MS PGothic" charset="0"/>
                <a:cs typeface="MS PGothic" charset="0"/>
              </a:defRPr>
            </a:lvl1pPr>
            <a:lvl2pPr marL="716130" indent="-275434">
              <a:defRPr sz="2300">
                <a:solidFill>
                  <a:schemeClr val="tx1"/>
                </a:solidFill>
                <a:latin typeface="Century Gothic" charset="0"/>
                <a:ea typeface="MS PGothic" charset="0"/>
                <a:cs typeface="MS PGothic" charset="0"/>
              </a:defRPr>
            </a:lvl2pPr>
            <a:lvl3pPr marL="1101738" indent="-220348">
              <a:defRPr sz="2300">
                <a:solidFill>
                  <a:schemeClr val="tx1"/>
                </a:solidFill>
                <a:latin typeface="Century Gothic" charset="0"/>
                <a:ea typeface="MS PGothic" charset="0"/>
                <a:cs typeface="MS PGothic" charset="0"/>
              </a:defRPr>
            </a:lvl3pPr>
            <a:lvl4pPr marL="1542433" indent="-220348">
              <a:defRPr sz="2300">
                <a:solidFill>
                  <a:schemeClr val="tx1"/>
                </a:solidFill>
                <a:latin typeface="Century Gothic" charset="0"/>
                <a:ea typeface="MS PGothic" charset="0"/>
                <a:cs typeface="MS PGothic" charset="0"/>
              </a:defRPr>
            </a:lvl4pPr>
            <a:lvl5pPr marL="1983128" indent="-220348">
              <a:defRPr sz="2300">
                <a:solidFill>
                  <a:schemeClr val="tx1"/>
                </a:solidFill>
                <a:latin typeface="Century Gothic" charset="0"/>
                <a:ea typeface="MS PGothic" charset="0"/>
                <a:cs typeface="MS PGothic" charset="0"/>
              </a:defRPr>
            </a:lvl5pPr>
            <a:lvl6pPr marL="2423823" indent="-220348" eaLnBrk="0" fontAlgn="base" hangingPunct="0">
              <a:spcBef>
                <a:spcPct val="0"/>
              </a:spcBef>
              <a:spcAft>
                <a:spcPct val="0"/>
              </a:spcAft>
              <a:defRPr sz="2300">
                <a:solidFill>
                  <a:schemeClr val="tx1"/>
                </a:solidFill>
                <a:latin typeface="Century Gothic" charset="0"/>
                <a:ea typeface="MS PGothic" charset="0"/>
                <a:cs typeface="MS PGothic" charset="0"/>
              </a:defRPr>
            </a:lvl6pPr>
            <a:lvl7pPr marL="2864518" indent="-220348" eaLnBrk="0" fontAlgn="base" hangingPunct="0">
              <a:spcBef>
                <a:spcPct val="0"/>
              </a:spcBef>
              <a:spcAft>
                <a:spcPct val="0"/>
              </a:spcAft>
              <a:defRPr sz="2300">
                <a:solidFill>
                  <a:schemeClr val="tx1"/>
                </a:solidFill>
                <a:latin typeface="Century Gothic" charset="0"/>
                <a:ea typeface="MS PGothic" charset="0"/>
                <a:cs typeface="MS PGothic" charset="0"/>
              </a:defRPr>
            </a:lvl7pPr>
            <a:lvl8pPr marL="3305213" indent="-220348" eaLnBrk="0" fontAlgn="base" hangingPunct="0">
              <a:spcBef>
                <a:spcPct val="0"/>
              </a:spcBef>
              <a:spcAft>
                <a:spcPct val="0"/>
              </a:spcAft>
              <a:defRPr sz="2300">
                <a:solidFill>
                  <a:schemeClr val="tx1"/>
                </a:solidFill>
                <a:latin typeface="Century Gothic" charset="0"/>
                <a:ea typeface="MS PGothic" charset="0"/>
                <a:cs typeface="MS PGothic" charset="0"/>
              </a:defRPr>
            </a:lvl8pPr>
            <a:lvl9pPr marL="3745908" indent="-220348" eaLnBrk="0" fontAlgn="base" hangingPunct="0">
              <a:spcBef>
                <a:spcPct val="0"/>
              </a:spcBef>
              <a:spcAft>
                <a:spcPct val="0"/>
              </a:spcAft>
              <a:defRPr sz="2300">
                <a:solidFill>
                  <a:schemeClr val="tx1"/>
                </a:solidFill>
                <a:latin typeface="Century Gothic" charset="0"/>
                <a:ea typeface="MS PGothic" charset="0"/>
                <a:cs typeface="MS PGothic" charset="0"/>
              </a:defRPr>
            </a:lvl9pPr>
          </a:lstStyle>
          <a:p>
            <a:fld id="{B11DFAE5-B9B1-4245-9C55-426C53139208}" type="slidenum">
              <a:rPr lang="en-US" sz="1200">
                <a:latin typeface="Calibri" charset="0"/>
              </a:rPr>
              <a:pPr/>
              <a:t>5</a:t>
            </a:fld>
            <a:endParaRPr lang="en-US" sz="1200">
              <a:latin typeface="Calibri" charset="0"/>
            </a:endParaRPr>
          </a:p>
        </p:txBody>
      </p:sp>
    </p:spTree>
    <p:extLst>
      <p:ext uri="{BB962C8B-B14F-4D97-AF65-F5344CB8AC3E}">
        <p14:creationId xmlns:p14="http://schemas.microsoft.com/office/powerpoint/2010/main" val="3105476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Espaço Reservado para Anotaçõe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Litigiosidade repetitiva no Judiciário e no processo</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Gerenciamento de processos e padronização decisória no processo civil e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Técnicas decisórias existentes e previstas no Novo Código de processo Civil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Aplicação de mecanismos de gerenciamento e técnicas processuais no processo penal</a:t>
            </a:r>
          </a:p>
          <a:p>
            <a:pPr marL="826303" indent="-495782">
              <a:spcBef>
                <a:spcPts val="578"/>
              </a:spcBef>
              <a:spcAft>
                <a:spcPts val="578"/>
              </a:spcAft>
              <a:buClr>
                <a:srgbClr val="FF0000"/>
              </a:buClr>
              <a:buFont typeface="Calibri" charset="0"/>
              <a:buAutoNum type="arabicPeriod"/>
            </a:pPr>
            <a:r>
              <a:rPr lang="pt-BR">
                <a:latin typeface="Cambria" charset="0"/>
                <a:ea typeface="MS PGothic" charset="0"/>
              </a:rPr>
              <a:t>Questões para debate</a:t>
            </a:r>
            <a:endParaRPr lang="en-US">
              <a:latin typeface="Cambria" charset="0"/>
              <a:ea typeface="MS PGothic" charset="0"/>
            </a:endParaRPr>
          </a:p>
          <a:p>
            <a:pPr marL="826303" indent="-495782"/>
            <a:endParaRPr lang="pt-BR">
              <a:latin typeface="Calibri" charset="0"/>
              <a:ea typeface="MS PGothic" charset="0"/>
            </a:endParaRPr>
          </a:p>
        </p:txBody>
      </p:sp>
      <p:sp>
        <p:nvSpPr>
          <p:cNvPr id="25603" name="Espaço Reservado para Número de Slid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a:solidFill>
                  <a:schemeClr val="tx1"/>
                </a:solidFill>
                <a:latin typeface="Century Gothic" charset="0"/>
                <a:ea typeface="MS PGothic" charset="0"/>
                <a:cs typeface="MS PGothic" charset="0"/>
              </a:defRPr>
            </a:lvl1pPr>
            <a:lvl2pPr marL="716130" indent="-275434">
              <a:defRPr sz="2300">
                <a:solidFill>
                  <a:schemeClr val="tx1"/>
                </a:solidFill>
                <a:latin typeface="Century Gothic" charset="0"/>
                <a:ea typeface="MS PGothic" charset="0"/>
                <a:cs typeface="MS PGothic" charset="0"/>
              </a:defRPr>
            </a:lvl2pPr>
            <a:lvl3pPr marL="1101738" indent="-220348">
              <a:defRPr sz="2300">
                <a:solidFill>
                  <a:schemeClr val="tx1"/>
                </a:solidFill>
                <a:latin typeface="Century Gothic" charset="0"/>
                <a:ea typeface="MS PGothic" charset="0"/>
                <a:cs typeface="MS PGothic" charset="0"/>
              </a:defRPr>
            </a:lvl3pPr>
            <a:lvl4pPr marL="1542433" indent="-220348">
              <a:defRPr sz="2300">
                <a:solidFill>
                  <a:schemeClr val="tx1"/>
                </a:solidFill>
                <a:latin typeface="Century Gothic" charset="0"/>
                <a:ea typeface="MS PGothic" charset="0"/>
                <a:cs typeface="MS PGothic" charset="0"/>
              </a:defRPr>
            </a:lvl4pPr>
            <a:lvl5pPr marL="1983128" indent="-220348">
              <a:defRPr sz="2300">
                <a:solidFill>
                  <a:schemeClr val="tx1"/>
                </a:solidFill>
                <a:latin typeface="Century Gothic" charset="0"/>
                <a:ea typeface="MS PGothic" charset="0"/>
                <a:cs typeface="MS PGothic" charset="0"/>
              </a:defRPr>
            </a:lvl5pPr>
            <a:lvl6pPr marL="2423823" indent="-220348" eaLnBrk="0" fontAlgn="base" hangingPunct="0">
              <a:spcBef>
                <a:spcPct val="0"/>
              </a:spcBef>
              <a:spcAft>
                <a:spcPct val="0"/>
              </a:spcAft>
              <a:defRPr sz="2300">
                <a:solidFill>
                  <a:schemeClr val="tx1"/>
                </a:solidFill>
                <a:latin typeface="Century Gothic" charset="0"/>
                <a:ea typeface="MS PGothic" charset="0"/>
                <a:cs typeface="MS PGothic" charset="0"/>
              </a:defRPr>
            </a:lvl6pPr>
            <a:lvl7pPr marL="2864518" indent="-220348" eaLnBrk="0" fontAlgn="base" hangingPunct="0">
              <a:spcBef>
                <a:spcPct val="0"/>
              </a:spcBef>
              <a:spcAft>
                <a:spcPct val="0"/>
              </a:spcAft>
              <a:defRPr sz="2300">
                <a:solidFill>
                  <a:schemeClr val="tx1"/>
                </a:solidFill>
                <a:latin typeface="Century Gothic" charset="0"/>
                <a:ea typeface="MS PGothic" charset="0"/>
                <a:cs typeface="MS PGothic" charset="0"/>
              </a:defRPr>
            </a:lvl7pPr>
            <a:lvl8pPr marL="3305213" indent="-220348" eaLnBrk="0" fontAlgn="base" hangingPunct="0">
              <a:spcBef>
                <a:spcPct val="0"/>
              </a:spcBef>
              <a:spcAft>
                <a:spcPct val="0"/>
              </a:spcAft>
              <a:defRPr sz="2300">
                <a:solidFill>
                  <a:schemeClr val="tx1"/>
                </a:solidFill>
                <a:latin typeface="Century Gothic" charset="0"/>
                <a:ea typeface="MS PGothic" charset="0"/>
                <a:cs typeface="MS PGothic" charset="0"/>
              </a:defRPr>
            </a:lvl8pPr>
            <a:lvl9pPr marL="3745908" indent="-220348" eaLnBrk="0" fontAlgn="base" hangingPunct="0">
              <a:spcBef>
                <a:spcPct val="0"/>
              </a:spcBef>
              <a:spcAft>
                <a:spcPct val="0"/>
              </a:spcAft>
              <a:defRPr sz="2300">
                <a:solidFill>
                  <a:schemeClr val="tx1"/>
                </a:solidFill>
                <a:latin typeface="Century Gothic" charset="0"/>
                <a:ea typeface="MS PGothic" charset="0"/>
                <a:cs typeface="MS PGothic" charset="0"/>
              </a:defRPr>
            </a:lvl9pPr>
          </a:lstStyle>
          <a:p>
            <a:fld id="{86E594F3-4600-8B43-9F19-68F6988F5544}" type="slidenum">
              <a:rPr lang="en-US" sz="1200">
                <a:latin typeface="Calibri" charset="0"/>
              </a:rPr>
              <a:pPr/>
              <a:t>6</a:t>
            </a:fld>
            <a:endParaRPr lang="en-US" sz="1200">
              <a:latin typeface="Calibri" charset="0"/>
            </a:endParaRPr>
          </a:p>
        </p:txBody>
      </p:sp>
    </p:spTree>
    <p:extLst>
      <p:ext uri="{BB962C8B-B14F-4D97-AF65-F5344CB8AC3E}">
        <p14:creationId xmlns:p14="http://schemas.microsoft.com/office/powerpoint/2010/main" val="749376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EA5A4D7-6516-8741-963A-55362EFD375C}" type="datetimeFigureOut">
              <a:rPr lang="pt-BR" smtClean="0"/>
              <a:t>23/08/2023</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D741D479-E995-014C-BD7C-4F62AD03824E}"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7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A5A4D7-6516-8741-963A-55362EFD375C}"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741D479-E995-014C-BD7C-4F62AD03824E}"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382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A5A4D7-6516-8741-963A-55362EFD375C}"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741D479-E995-014C-BD7C-4F62AD03824E}"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194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EA5A4D7-6516-8741-963A-55362EFD375C}"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741D479-E995-014C-BD7C-4F62AD03824E}"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068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EA5A4D7-6516-8741-963A-55362EFD375C}"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741D479-E995-014C-BD7C-4F62AD03824E}"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728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EA5A4D7-6516-8741-963A-55362EFD375C}" type="datetimeFigureOut">
              <a:rPr lang="pt-BR" smtClean="0"/>
              <a:t>23/08/2023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741D479-E995-014C-BD7C-4F62AD03824E}"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503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EA5A4D7-6516-8741-963A-55362EFD375C}" type="datetimeFigureOut">
              <a:rPr lang="pt-BR" smtClean="0"/>
              <a:t>23/08/2023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741D479-E995-014C-BD7C-4F62AD03824E}"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973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EA5A4D7-6516-8741-963A-55362EFD375C}" type="datetimeFigureOut">
              <a:rPr lang="pt-BR" smtClean="0"/>
              <a:t>23/08/2023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741D479-E995-014C-BD7C-4F62AD03824E}"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5A4D7-6516-8741-963A-55362EFD375C}" type="datetimeFigureOut">
              <a:rPr lang="pt-BR" smtClean="0"/>
              <a:t>23/08/2023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741D479-E995-014C-BD7C-4F62AD03824E}" type="slidenum">
              <a:rPr lang="pt-BR" smtClean="0"/>
              <a:t>‹nº›</a:t>
            </a:fld>
            <a:endParaRPr lang="pt-BR"/>
          </a:p>
        </p:txBody>
      </p:sp>
    </p:spTree>
    <p:extLst>
      <p:ext uri="{BB962C8B-B14F-4D97-AF65-F5344CB8AC3E}">
        <p14:creationId xmlns:p14="http://schemas.microsoft.com/office/powerpoint/2010/main" val="2126507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EA5A4D7-6516-8741-963A-55362EFD375C}" type="datetimeFigureOut">
              <a:rPr lang="pt-BR" smtClean="0"/>
              <a:t>23/08/2023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741D479-E995-014C-BD7C-4F62AD03824E}"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905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EA5A4D7-6516-8741-963A-55362EFD375C}" type="datetimeFigureOut">
              <a:rPr lang="pt-BR" smtClean="0"/>
              <a:t>23/08/2023</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D741D479-E995-014C-BD7C-4F62AD03824E}"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178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EA5A4D7-6516-8741-963A-55362EFD375C}" type="datetimeFigureOut">
              <a:rPr lang="pt-BR" smtClean="0"/>
              <a:t>23/08/2023</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741D479-E995-014C-BD7C-4F62AD03824E}"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4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j.jus.br/webstj/processo/justica/jurisprudencia.asp?tipo=num_pro&amp;valor=Resp134055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418C08-85AB-5246-AD0B-ED273FCBCBC0}"/>
              </a:ext>
            </a:extLst>
          </p:cNvPr>
          <p:cNvSpPr>
            <a:spLocks noGrp="1"/>
          </p:cNvSpPr>
          <p:nvPr>
            <p:ph type="ctrTitle"/>
          </p:nvPr>
        </p:nvSpPr>
        <p:spPr/>
        <p:txBody>
          <a:bodyPr/>
          <a:lstStyle/>
          <a:p>
            <a:r>
              <a:rPr lang="pt-BR" dirty="0"/>
              <a:t>Execução FISCAL</a:t>
            </a:r>
          </a:p>
        </p:txBody>
      </p:sp>
      <p:sp>
        <p:nvSpPr>
          <p:cNvPr id="3" name="Subtítulo 2">
            <a:extLst>
              <a:ext uri="{FF2B5EF4-FFF2-40B4-BE49-F238E27FC236}">
                <a16:creationId xmlns:a16="http://schemas.microsoft.com/office/drawing/2014/main" id="{7C34DD55-5814-2642-A762-834413E4A4D7}"/>
              </a:ext>
            </a:extLst>
          </p:cNvPr>
          <p:cNvSpPr>
            <a:spLocks noGrp="1"/>
          </p:cNvSpPr>
          <p:nvPr>
            <p:ph type="subTitle" idx="1"/>
          </p:nvPr>
        </p:nvSpPr>
        <p:spPr/>
        <p:txBody>
          <a:bodyPr/>
          <a:lstStyle/>
          <a:p>
            <a:pPr algn="r"/>
            <a:r>
              <a:rPr lang="pt-BR" dirty="0"/>
              <a:t>Susana Henriques da costa</a:t>
            </a:r>
          </a:p>
          <a:p>
            <a:pPr algn="r"/>
            <a:r>
              <a:rPr lang="pt-BR" dirty="0"/>
              <a:t>24.8.23</a:t>
            </a:r>
          </a:p>
        </p:txBody>
      </p:sp>
    </p:spTree>
    <p:extLst>
      <p:ext uri="{BB962C8B-B14F-4D97-AF65-F5344CB8AC3E}">
        <p14:creationId xmlns:p14="http://schemas.microsoft.com/office/powerpoint/2010/main" val="4031337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8CF3B-1FB0-6448-974C-77F4DEB02E3E}"/>
              </a:ext>
            </a:extLst>
          </p:cNvPr>
          <p:cNvSpPr>
            <a:spLocks noGrp="1"/>
          </p:cNvSpPr>
          <p:nvPr>
            <p:ph type="title"/>
          </p:nvPr>
        </p:nvSpPr>
        <p:spPr/>
        <p:txBody>
          <a:bodyPr/>
          <a:lstStyle/>
          <a:p>
            <a:r>
              <a:rPr lang="pt-BR" dirty="0"/>
              <a:t>Competência</a:t>
            </a:r>
          </a:p>
        </p:txBody>
      </p:sp>
      <p:sp>
        <p:nvSpPr>
          <p:cNvPr id="3" name="Espaço Reservado para Conteúdo 2">
            <a:extLst>
              <a:ext uri="{FF2B5EF4-FFF2-40B4-BE49-F238E27FC236}">
                <a16:creationId xmlns:a16="http://schemas.microsoft.com/office/drawing/2014/main" id="{6704CA1A-E157-BF49-A093-137DAF55FF0D}"/>
              </a:ext>
            </a:extLst>
          </p:cNvPr>
          <p:cNvSpPr>
            <a:spLocks noGrp="1"/>
          </p:cNvSpPr>
          <p:nvPr>
            <p:ph idx="1"/>
          </p:nvPr>
        </p:nvSpPr>
        <p:spPr/>
        <p:txBody>
          <a:bodyPr>
            <a:normAutofit fontScale="92500" lnSpcReduction="20000"/>
          </a:bodyPr>
          <a:lstStyle/>
          <a:p>
            <a:r>
              <a:rPr lang="pt-BR" dirty="0"/>
              <a:t>Depende do sujeito ativo – Justiça Federal / Estadual</a:t>
            </a:r>
          </a:p>
          <a:p>
            <a:r>
              <a:rPr lang="pt-BR" dirty="0"/>
              <a:t>Art. 46, §5</a:t>
            </a:r>
            <a:r>
              <a:rPr lang="pt-BR" baseline="30000" dirty="0"/>
              <a:t>o </a:t>
            </a:r>
            <a:r>
              <a:rPr lang="pt-BR" dirty="0"/>
              <a:t>Código de Processo Civil</a:t>
            </a:r>
          </a:p>
          <a:p>
            <a:pPr lvl="1"/>
            <a:r>
              <a:rPr lang="pt-BR" dirty="0"/>
              <a:t>passa a prever um critério de competência territorial para as execuções fiscais</a:t>
            </a:r>
          </a:p>
          <a:p>
            <a:pPr lvl="1"/>
            <a:r>
              <a:rPr lang="pt-BR" dirty="0"/>
              <a:t>“[a] execução fiscal será proposta no foro de domicílio do réu, no de sua residência ou no do lugar onde for encontrado”</a:t>
            </a:r>
          </a:p>
          <a:p>
            <a:pPr lvl="1"/>
            <a:r>
              <a:rPr lang="pt-BR" dirty="0"/>
              <a:t>Foros concorrentes</a:t>
            </a:r>
          </a:p>
          <a:p>
            <a:r>
              <a:rPr lang="pt-BR" dirty="0"/>
              <a:t>Vara da Fazenda Pública, onde houver</a:t>
            </a:r>
          </a:p>
          <a:p>
            <a:pPr lvl="1"/>
            <a:r>
              <a:rPr lang="pt-BR" dirty="0"/>
              <a:t>Mesmo havendo recuperação judicial, a competência não se desloca para o juízo universal  - a penhora deve ser requerida no rosto dos autos da falência para garantia dos privilégios legais, especialmente os do próprio fisco</a:t>
            </a:r>
          </a:p>
          <a:p>
            <a:endParaRPr lang="pt-BR" dirty="0"/>
          </a:p>
        </p:txBody>
      </p:sp>
    </p:spTree>
    <p:extLst>
      <p:ext uri="{BB962C8B-B14F-4D97-AF65-F5344CB8AC3E}">
        <p14:creationId xmlns:p14="http://schemas.microsoft.com/office/powerpoint/2010/main" val="212930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03363E-7EC8-B94F-B59F-1398576474BE}"/>
              </a:ext>
            </a:extLst>
          </p:cNvPr>
          <p:cNvSpPr>
            <a:spLocks noGrp="1"/>
          </p:cNvSpPr>
          <p:nvPr>
            <p:ph type="title"/>
          </p:nvPr>
        </p:nvSpPr>
        <p:spPr/>
        <p:txBody>
          <a:bodyPr/>
          <a:lstStyle/>
          <a:p>
            <a:r>
              <a:rPr lang="pt-BR" dirty="0"/>
              <a:t>Petição inicial</a:t>
            </a:r>
          </a:p>
        </p:txBody>
      </p:sp>
      <p:sp>
        <p:nvSpPr>
          <p:cNvPr id="3" name="Espaço Reservado para Conteúdo 2">
            <a:extLst>
              <a:ext uri="{FF2B5EF4-FFF2-40B4-BE49-F238E27FC236}">
                <a16:creationId xmlns:a16="http://schemas.microsoft.com/office/drawing/2014/main" id="{D9E57935-F754-844C-854D-2645D72C65B0}"/>
              </a:ext>
            </a:extLst>
          </p:cNvPr>
          <p:cNvSpPr>
            <a:spLocks noGrp="1"/>
          </p:cNvSpPr>
          <p:nvPr>
            <p:ph idx="1"/>
          </p:nvPr>
        </p:nvSpPr>
        <p:spPr/>
        <p:txBody>
          <a:bodyPr/>
          <a:lstStyle/>
          <a:p>
            <a:r>
              <a:rPr lang="pt-BR" dirty="0"/>
              <a:t>Mais simplificada</a:t>
            </a:r>
          </a:p>
          <a:p>
            <a:r>
              <a:rPr lang="pt-BR" dirty="0"/>
              <a:t>Deve juntar a CDA</a:t>
            </a:r>
          </a:p>
          <a:p>
            <a:r>
              <a:rPr lang="pt-BR" dirty="0"/>
              <a:t>Art. 6º - A petição inicial indicará apenas:</a:t>
            </a:r>
          </a:p>
          <a:p>
            <a:pPr lvl="1"/>
            <a:r>
              <a:rPr lang="pt-BR" dirty="0" err="1"/>
              <a:t>I</a:t>
            </a:r>
            <a:r>
              <a:rPr lang="pt-BR" dirty="0"/>
              <a:t> - o Juiz a quem é dirigida;</a:t>
            </a:r>
          </a:p>
          <a:p>
            <a:pPr lvl="1"/>
            <a:r>
              <a:rPr lang="pt-BR" dirty="0"/>
              <a:t>II - o pedido; e</a:t>
            </a:r>
          </a:p>
          <a:p>
            <a:pPr lvl="1"/>
            <a:r>
              <a:rPr lang="pt-BR" dirty="0"/>
              <a:t>III - o requerimento para a citação.</a:t>
            </a:r>
          </a:p>
          <a:p>
            <a:endParaRPr lang="pt-BR" dirty="0"/>
          </a:p>
        </p:txBody>
      </p:sp>
    </p:spTree>
    <p:extLst>
      <p:ext uri="{BB962C8B-B14F-4D97-AF65-F5344CB8AC3E}">
        <p14:creationId xmlns:p14="http://schemas.microsoft.com/office/powerpoint/2010/main" val="282923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AD3DE6-9999-4A41-8210-7C2D261097D2}"/>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id="{1B45FC94-A317-5646-9A36-4CCDCF81D40D}"/>
              </a:ext>
            </a:extLst>
          </p:cNvPr>
          <p:cNvSpPr>
            <a:spLocks noGrp="1"/>
          </p:cNvSpPr>
          <p:nvPr>
            <p:ph idx="1"/>
          </p:nvPr>
        </p:nvSpPr>
        <p:spPr/>
        <p:txBody>
          <a:bodyPr>
            <a:normAutofit fontScale="85000" lnSpcReduction="10000"/>
          </a:bodyPr>
          <a:lstStyle/>
          <a:p>
            <a:r>
              <a:rPr lang="pt-BR" dirty="0"/>
              <a:t>Deferida a petição inicial – será citado o executado em 5 dias para pagamento, sob pena de penhora</a:t>
            </a:r>
          </a:p>
          <a:p>
            <a:r>
              <a:rPr lang="pt-BR" dirty="0"/>
              <a:t>Da penhora será o executado intimado para embargar a execução</a:t>
            </a:r>
          </a:p>
          <a:p>
            <a:r>
              <a:rPr lang="pt-BR" dirty="0"/>
              <a:t>30 dias para embargar – para ter efeito suspensivo deve garantir o juízo + requisitos da tutela provisória (CPC)</a:t>
            </a:r>
          </a:p>
          <a:p>
            <a:r>
              <a:rPr lang="pt-BR" dirty="0"/>
              <a:t>Pode alegar </a:t>
            </a:r>
            <a:r>
              <a:rPr lang="pt-BR" dirty="0" err="1"/>
              <a:t>qq</a:t>
            </a:r>
            <a:r>
              <a:rPr lang="pt-BR" dirty="0"/>
              <a:t> matéria</a:t>
            </a:r>
          </a:p>
          <a:p>
            <a:r>
              <a:rPr lang="pt-BR" dirty="0"/>
              <a:t>Resposta da Fazenda em 30 dias – sem prazo em dobro </a:t>
            </a:r>
            <a:r>
              <a:rPr lang="pt-BR" dirty="0" err="1"/>
              <a:t>pq</a:t>
            </a:r>
            <a:r>
              <a:rPr lang="pt-BR" dirty="0"/>
              <a:t> é prazo específico</a:t>
            </a:r>
          </a:p>
          <a:p>
            <a:r>
              <a:rPr lang="pt-BR" dirty="0"/>
              <a:t> Decisão judicial</a:t>
            </a:r>
          </a:p>
          <a:p>
            <a:r>
              <a:rPr lang="pt-BR" dirty="0"/>
              <a:t>Avaliação e expropriação do bem</a:t>
            </a:r>
          </a:p>
          <a:p>
            <a:endParaRPr lang="pt-BR" dirty="0"/>
          </a:p>
        </p:txBody>
      </p:sp>
    </p:spTree>
    <p:extLst>
      <p:ext uri="{BB962C8B-B14F-4D97-AF65-F5344CB8AC3E}">
        <p14:creationId xmlns:p14="http://schemas.microsoft.com/office/powerpoint/2010/main" val="61247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048B41-9B4F-2844-9433-DEE9E29DBAF6}"/>
              </a:ext>
            </a:extLst>
          </p:cNvPr>
          <p:cNvSpPr>
            <a:spLocks noGrp="1"/>
          </p:cNvSpPr>
          <p:nvPr>
            <p:ph type="title"/>
          </p:nvPr>
        </p:nvSpPr>
        <p:spPr/>
        <p:txBody>
          <a:bodyPr/>
          <a:lstStyle/>
          <a:p>
            <a:r>
              <a:rPr lang="pt-BR" dirty="0"/>
              <a:t>Prescrição intercorrente</a:t>
            </a:r>
          </a:p>
        </p:txBody>
      </p:sp>
      <p:sp>
        <p:nvSpPr>
          <p:cNvPr id="3" name="Espaço Reservado para Conteúdo 2">
            <a:extLst>
              <a:ext uri="{FF2B5EF4-FFF2-40B4-BE49-F238E27FC236}">
                <a16:creationId xmlns:a16="http://schemas.microsoft.com/office/drawing/2014/main" id="{5A0F5D43-8A28-894A-B439-8487C3465909}"/>
              </a:ext>
            </a:extLst>
          </p:cNvPr>
          <p:cNvSpPr>
            <a:spLocks noGrp="1"/>
          </p:cNvSpPr>
          <p:nvPr>
            <p:ph idx="1"/>
          </p:nvPr>
        </p:nvSpPr>
        <p:spPr>
          <a:xfrm>
            <a:off x="1451579" y="2015731"/>
            <a:ext cx="9978421" cy="4037749"/>
          </a:xfrm>
        </p:spPr>
        <p:txBody>
          <a:bodyPr>
            <a:normAutofit fontScale="77500" lnSpcReduction="20000"/>
          </a:bodyPr>
          <a:lstStyle/>
          <a:p>
            <a:pPr marL="0" indent="0" fontAlgn="base">
              <a:buNone/>
            </a:pPr>
            <a:r>
              <a:rPr lang="pt-BR" dirty="0"/>
              <a:t>Por maioria, nos termos do voto do relator, ministro Mauro Campbell, o colegiado aprovou as seguintes teses, no  </a:t>
            </a:r>
            <a:r>
              <a:rPr lang="pt-BR" u="sng" dirty="0">
                <a:hlinkClick r:id="rId2"/>
              </a:rPr>
              <a:t>Resp 1.340.553</a:t>
            </a:r>
            <a:r>
              <a:rPr lang="pt-BR" u="sng" dirty="0"/>
              <a:t>:</a:t>
            </a:r>
            <a:endParaRPr lang="pt-BR" dirty="0"/>
          </a:p>
          <a:p>
            <a:pPr marL="0" indent="0" algn="just" fontAlgn="base">
              <a:buNone/>
            </a:pPr>
            <a:r>
              <a:rPr lang="pt-BR" b="1" dirty="0"/>
              <a:t>1)</a:t>
            </a:r>
            <a:r>
              <a:rPr lang="pt-BR" dirty="0"/>
              <a:t> O prazo de 1 (um) ano de suspensão do processo e do respectivo prazo prescricional previsto no art. 40, §§ 1º e 2º da lei 6.830/80 - LEF tem início automaticamente na data da ciência da Fazenda Pública a respeito da não localização do devedor ou da inexistência de bens penhoráveis no endereço fornecido, havendo, sem prejuízo dessa contagem automática, o dever de o magistrado declarar ter ocorrido a suspensão da execução;</a:t>
            </a:r>
          </a:p>
          <a:p>
            <a:pPr algn="just" fontAlgn="base"/>
            <a:r>
              <a:rPr lang="pt-BR" b="1" dirty="0"/>
              <a:t>1.1)</a:t>
            </a:r>
            <a:r>
              <a:rPr lang="pt-BR" dirty="0"/>
              <a:t> Sem prejuízo do disposto no item 1, nos casos de execução fiscal para cobrança de dívida ativa de natureza tributária (cujo despacho ordenador da citação tenha sido proferido antes da vigência da LC 118/05), depois da citação válida, ainda que </a:t>
            </a:r>
            <a:r>
              <a:rPr lang="pt-BR" dirty="0" err="1"/>
              <a:t>editalícia</a:t>
            </a:r>
            <a:r>
              <a:rPr lang="pt-BR" dirty="0"/>
              <a:t>, logo após a primeira tentativa infrutífera de localização de bens penhoráveis, o Juiz declarará suspensa a execução.</a:t>
            </a:r>
          </a:p>
          <a:p>
            <a:pPr algn="just" fontAlgn="base"/>
            <a:r>
              <a:rPr lang="pt-BR" b="1" dirty="0"/>
              <a:t>1.2)</a:t>
            </a:r>
            <a:r>
              <a:rPr lang="pt-BR" dirty="0"/>
              <a:t> Sem prejuízo do disposto no item 1, em se tratando de execução fiscal para cobrança de dívida ativa de natureza tributária (cujo despacho ordenador da citação tenha sido proferido na vigência da LC 118/05) e de qualquer dívida ativa de natureza não tributária, logo após a primeira tentativa frustrada de citação do devedor ou de localização de bens penhoráveis, o Juiz declarará suspensa a execução.</a:t>
            </a:r>
          </a:p>
          <a:p>
            <a:endParaRPr lang="pt-BR" dirty="0"/>
          </a:p>
        </p:txBody>
      </p:sp>
    </p:spTree>
    <p:extLst>
      <p:ext uri="{BB962C8B-B14F-4D97-AF65-F5344CB8AC3E}">
        <p14:creationId xmlns:p14="http://schemas.microsoft.com/office/powerpoint/2010/main" val="2401780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BEC6F5-E44A-6047-B728-9E9871948DE2}"/>
              </a:ext>
            </a:extLst>
          </p:cNvPr>
          <p:cNvSpPr>
            <a:spLocks noGrp="1"/>
          </p:cNvSpPr>
          <p:nvPr>
            <p:ph type="title"/>
          </p:nvPr>
        </p:nvSpPr>
        <p:spPr/>
        <p:txBody>
          <a:bodyPr/>
          <a:lstStyle/>
          <a:p>
            <a:r>
              <a:rPr lang="pt-BR" dirty="0"/>
              <a:t>Prescrição intercorrente</a:t>
            </a:r>
          </a:p>
        </p:txBody>
      </p:sp>
      <p:sp>
        <p:nvSpPr>
          <p:cNvPr id="3" name="Espaço Reservado para Conteúdo 2">
            <a:extLst>
              <a:ext uri="{FF2B5EF4-FFF2-40B4-BE49-F238E27FC236}">
                <a16:creationId xmlns:a16="http://schemas.microsoft.com/office/drawing/2014/main" id="{F9814D65-E2DC-FE47-8C9F-46653407CE26}"/>
              </a:ext>
            </a:extLst>
          </p:cNvPr>
          <p:cNvSpPr>
            <a:spLocks noGrp="1"/>
          </p:cNvSpPr>
          <p:nvPr>
            <p:ph idx="1"/>
          </p:nvPr>
        </p:nvSpPr>
        <p:spPr/>
        <p:txBody>
          <a:bodyPr>
            <a:normAutofit fontScale="77500" lnSpcReduction="20000"/>
          </a:bodyPr>
          <a:lstStyle/>
          <a:p>
            <a:pPr algn="just" fontAlgn="base"/>
            <a:r>
              <a:rPr lang="pt-BR" b="1" dirty="0"/>
              <a:t>2)</a:t>
            </a:r>
            <a:r>
              <a:rPr lang="pt-BR" dirty="0"/>
              <a:t> Havendo ou não petição da Fazenda Pública e havendo ou não </a:t>
            </a:r>
            <a:r>
              <a:rPr lang="pt-BR" dirty="0" err="1"/>
              <a:t>pronuciamento</a:t>
            </a:r>
            <a:r>
              <a:rPr lang="pt-BR" dirty="0"/>
              <a:t> judicial nesse sentido, findo o prazo de 1 (um) ano de suspensão inicia-se automaticamente o prazo prescricional aplicável (de acordo com a natureza do crédito exequendo) durante o qual o processo deveria estar arquivado sem baixa na distribuição, na forma do art. 40, §§ 2º, 3º e 4º da lei 6.830/80 - LEF, findo o  qual o Juiz, depois de ouvida a Fazenda Pública, poderá, de ofício, reconhecer a prescrição intercorrente e decretá-la de imediato;</a:t>
            </a:r>
          </a:p>
          <a:p>
            <a:pPr algn="just" fontAlgn="base"/>
            <a:r>
              <a:rPr lang="pt-BR" b="1" dirty="0"/>
              <a:t>3)</a:t>
            </a:r>
            <a:r>
              <a:rPr lang="pt-BR" dirty="0"/>
              <a:t> A efetiva constrição patrimonial e a efetiva citação (ainda que por edital) são aptas a interromper o curso da prescrição intercorrente, não bastando para tal o mero </a:t>
            </a:r>
            <a:r>
              <a:rPr lang="pt-BR" dirty="0" err="1"/>
              <a:t>peticionamento</a:t>
            </a:r>
            <a:r>
              <a:rPr lang="pt-BR" dirty="0"/>
              <a:t> em juízo, requerendo, v.g., a feitura da penhora sobre ativos financeiros ou sobre outros bens. Os requerimentos feitos pelo exequente, dentro da soma do prazo máximo de 1 (um) ano de suspensão mais o prazo de prescrição aplicável (de acordo com a natureza do crédito exequendo) deverão ser processados, ainda que para além da soma desses dois prazos, pois, </a:t>
            </a:r>
            <a:r>
              <a:rPr lang="pt-BR" dirty="0" err="1"/>
              <a:t>citad</a:t>
            </a:r>
            <a:r>
              <a:rPr lang="pt-BR" dirty="0"/>
              <a:t> os (ainda que por edital) os devedores e penhorados os bens, a qualquer tempo – mesmo depois de escoados os referidos prazos –, considera-se interrompida a prescrição intercorrente, retroativamente, na data do protocolo da petição que requereu a providência frutífera.</a:t>
            </a:r>
          </a:p>
          <a:p>
            <a:pPr algn="just"/>
            <a:endParaRPr lang="pt-BR" dirty="0"/>
          </a:p>
        </p:txBody>
      </p:sp>
    </p:spTree>
    <p:extLst>
      <p:ext uri="{BB962C8B-B14F-4D97-AF65-F5344CB8AC3E}">
        <p14:creationId xmlns:p14="http://schemas.microsoft.com/office/powerpoint/2010/main" val="374882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DD8F8-21E3-7040-AD77-530490677ACC}"/>
              </a:ext>
            </a:extLst>
          </p:cNvPr>
          <p:cNvSpPr>
            <a:spLocks noGrp="1"/>
          </p:cNvSpPr>
          <p:nvPr>
            <p:ph type="title"/>
          </p:nvPr>
        </p:nvSpPr>
        <p:spPr/>
        <p:txBody>
          <a:bodyPr/>
          <a:lstStyle/>
          <a:p>
            <a:r>
              <a:rPr lang="pt-BR" dirty="0"/>
              <a:t>Prescrição intercorrente</a:t>
            </a:r>
          </a:p>
        </p:txBody>
      </p:sp>
      <p:sp>
        <p:nvSpPr>
          <p:cNvPr id="3" name="Espaço Reservado para Conteúdo 2">
            <a:extLst>
              <a:ext uri="{FF2B5EF4-FFF2-40B4-BE49-F238E27FC236}">
                <a16:creationId xmlns:a16="http://schemas.microsoft.com/office/drawing/2014/main" id="{A5E14AC4-39AF-3541-A53F-39CADDF96E4F}"/>
              </a:ext>
            </a:extLst>
          </p:cNvPr>
          <p:cNvSpPr>
            <a:spLocks noGrp="1"/>
          </p:cNvSpPr>
          <p:nvPr>
            <p:ph idx="1"/>
          </p:nvPr>
        </p:nvSpPr>
        <p:spPr/>
        <p:txBody>
          <a:bodyPr>
            <a:normAutofit lnSpcReduction="10000"/>
          </a:bodyPr>
          <a:lstStyle/>
          <a:p>
            <a:pPr algn="just" fontAlgn="base"/>
            <a:r>
              <a:rPr lang="pt-BR" b="1" dirty="0"/>
              <a:t>4)</a:t>
            </a:r>
            <a:r>
              <a:rPr lang="pt-BR" dirty="0"/>
              <a:t> A Fazenda Pública, em sua primeira oportunidade de falar nos autos (art. 245 do CPC/73, correspondente ao art. 278 do CPC/15), ao alegar nulidade pela falta de qualquer intimação dentro do procedimento do art. 40 da LEF, deverá demonstrar o prejuízo que sofreu (exceto a falta da intimação que constitui o termo inicial - 1., onde o prejuízo é presumido), por exemplo, deverá demonstrar a ocorrência de qualquer causa interruptiva ou suspensiva da prescrição.</a:t>
            </a:r>
          </a:p>
          <a:p>
            <a:pPr algn="just" fontAlgn="base"/>
            <a:r>
              <a:rPr lang="pt-BR" b="1" dirty="0"/>
              <a:t>5)</a:t>
            </a:r>
            <a:r>
              <a:rPr lang="pt-BR" dirty="0"/>
              <a:t> O magistrado, ao reconhecer a prescrição intercorrente, deverá fundamentar o ato judicial por meio da delimitação dos marcos legais que foram aplicados na contagem do respectivo prazo, inclusive quanto ao período em que a execução ficou suspensa.</a:t>
            </a:r>
          </a:p>
          <a:p>
            <a:pPr algn="just"/>
            <a:endParaRPr lang="pt-BR" dirty="0"/>
          </a:p>
        </p:txBody>
      </p:sp>
    </p:spTree>
    <p:extLst>
      <p:ext uri="{BB962C8B-B14F-4D97-AF65-F5344CB8AC3E}">
        <p14:creationId xmlns:p14="http://schemas.microsoft.com/office/powerpoint/2010/main" val="639425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2C3BC2-AADD-D647-8983-813EBB6D5BB4}"/>
              </a:ext>
            </a:extLst>
          </p:cNvPr>
          <p:cNvSpPr>
            <a:spLocks noGrp="1"/>
          </p:cNvSpPr>
          <p:nvPr>
            <p:ph type="title"/>
          </p:nvPr>
        </p:nvSpPr>
        <p:spPr/>
        <p:txBody>
          <a:bodyPr/>
          <a:lstStyle/>
          <a:p>
            <a:r>
              <a:rPr lang="pt-BR" dirty="0"/>
              <a:t>Desconsideração da Personalidade jurídica</a:t>
            </a:r>
          </a:p>
        </p:txBody>
      </p:sp>
      <p:sp>
        <p:nvSpPr>
          <p:cNvPr id="3" name="Espaço Reservado para Conteúdo 2">
            <a:extLst>
              <a:ext uri="{FF2B5EF4-FFF2-40B4-BE49-F238E27FC236}">
                <a16:creationId xmlns:a16="http://schemas.microsoft.com/office/drawing/2014/main" id="{8ECA8FFA-8C25-BF44-9FB7-1F944764BF12}"/>
              </a:ext>
            </a:extLst>
          </p:cNvPr>
          <p:cNvSpPr>
            <a:spLocks noGrp="1"/>
          </p:cNvSpPr>
          <p:nvPr>
            <p:ph idx="1"/>
          </p:nvPr>
        </p:nvSpPr>
        <p:spPr/>
        <p:txBody>
          <a:bodyPr/>
          <a:lstStyle/>
          <a:p>
            <a:endParaRPr lang="pt-BR" dirty="0"/>
          </a:p>
          <a:p>
            <a:endParaRPr lang="pt-BR" dirty="0"/>
          </a:p>
          <a:p>
            <a:r>
              <a:rPr lang="pt-BR" dirty="0"/>
              <a:t>Deve-se aplicar o incidente de desconsideração da personalidade jurídica às execuções fiscais</a:t>
            </a:r>
          </a:p>
          <a:p>
            <a:endParaRPr lang="pt-BR" dirty="0"/>
          </a:p>
        </p:txBody>
      </p:sp>
    </p:spTree>
    <p:extLst>
      <p:ext uri="{BB962C8B-B14F-4D97-AF65-F5344CB8AC3E}">
        <p14:creationId xmlns:p14="http://schemas.microsoft.com/office/powerpoint/2010/main" val="1175155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05191E-6B90-BE4B-9E15-B16692324ACC}"/>
              </a:ext>
            </a:extLst>
          </p:cNvPr>
          <p:cNvSpPr>
            <a:spLocks noGrp="1"/>
          </p:cNvSpPr>
          <p:nvPr>
            <p:ph type="title"/>
          </p:nvPr>
        </p:nvSpPr>
        <p:spPr/>
        <p:txBody>
          <a:bodyPr/>
          <a:lstStyle/>
          <a:p>
            <a:r>
              <a:rPr lang="pt-BR" dirty="0"/>
              <a:t>Filtros</a:t>
            </a:r>
          </a:p>
        </p:txBody>
      </p:sp>
      <p:sp>
        <p:nvSpPr>
          <p:cNvPr id="3" name="Espaço Reservado para Conteúdo 2">
            <a:extLst>
              <a:ext uri="{FF2B5EF4-FFF2-40B4-BE49-F238E27FC236}">
                <a16:creationId xmlns:a16="http://schemas.microsoft.com/office/drawing/2014/main" id="{29CF1BBC-E463-C14E-B460-7F87ED7E9C84}"/>
              </a:ext>
            </a:extLst>
          </p:cNvPr>
          <p:cNvSpPr>
            <a:spLocks noGrp="1"/>
          </p:cNvSpPr>
          <p:nvPr>
            <p:ph idx="1"/>
          </p:nvPr>
        </p:nvSpPr>
        <p:spPr/>
        <p:txBody>
          <a:bodyPr/>
          <a:lstStyle/>
          <a:p>
            <a:r>
              <a:rPr lang="pt-BR" dirty="0"/>
              <a:t>RE 568.657/MS – cobrança amigável</a:t>
            </a:r>
          </a:p>
          <a:p>
            <a:endParaRPr lang="pt-BR" dirty="0"/>
          </a:p>
          <a:p>
            <a:r>
              <a:rPr lang="pt-BR" dirty="0" err="1"/>
              <a:t>http</a:t>
            </a:r>
            <a:r>
              <a:rPr lang="pt-BR" dirty="0"/>
              <a:t>://</a:t>
            </a:r>
            <a:r>
              <a:rPr lang="pt-BR" dirty="0" err="1"/>
              <a:t>prefeitura.rio</a:t>
            </a:r>
            <a:r>
              <a:rPr lang="pt-BR" dirty="0"/>
              <a:t>/</a:t>
            </a:r>
            <a:r>
              <a:rPr lang="pt-BR" dirty="0" err="1"/>
              <a:t>pgm</a:t>
            </a:r>
            <a:r>
              <a:rPr lang="pt-BR" dirty="0"/>
              <a:t>/municipio-tem-a-maior-arrecadacao-da-divida-ativa-em-tres-anos-r-820-milhoes/</a:t>
            </a:r>
          </a:p>
        </p:txBody>
      </p:sp>
    </p:spTree>
    <p:extLst>
      <p:ext uri="{BB962C8B-B14F-4D97-AF65-F5344CB8AC3E}">
        <p14:creationId xmlns:p14="http://schemas.microsoft.com/office/powerpoint/2010/main" val="973407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86DD46-D36D-D64F-88D4-37A93FBF30F5}"/>
              </a:ext>
            </a:extLst>
          </p:cNvPr>
          <p:cNvSpPr>
            <a:spLocks noGrp="1"/>
          </p:cNvSpPr>
          <p:nvPr>
            <p:ph type="title"/>
          </p:nvPr>
        </p:nvSpPr>
        <p:spPr/>
        <p:txBody>
          <a:bodyPr/>
          <a:lstStyle/>
          <a:p>
            <a:r>
              <a:rPr lang="pt-BR" dirty="0" err="1"/>
              <a:t>Dejudicialização</a:t>
            </a:r>
            <a:endParaRPr lang="pt-BR" dirty="0"/>
          </a:p>
        </p:txBody>
      </p:sp>
      <p:sp>
        <p:nvSpPr>
          <p:cNvPr id="3" name="Espaço Reservado para Conteúdo 2">
            <a:extLst>
              <a:ext uri="{FF2B5EF4-FFF2-40B4-BE49-F238E27FC236}">
                <a16:creationId xmlns:a16="http://schemas.microsoft.com/office/drawing/2014/main" id="{C8A26D14-87B3-1144-84EC-C0E57A280CE5}"/>
              </a:ext>
            </a:extLst>
          </p:cNvPr>
          <p:cNvSpPr>
            <a:spLocks noGrp="1"/>
          </p:cNvSpPr>
          <p:nvPr>
            <p:ph idx="1"/>
          </p:nvPr>
        </p:nvSpPr>
        <p:spPr/>
        <p:txBody>
          <a:bodyPr/>
          <a:lstStyle/>
          <a:p>
            <a:pPr algn="just"/>
            <a:r>
              <a:rPr lang="pt-BR" dirty="0"/>
              <a:t>Projeto de Lei </a:t>
            </a:r>
            <a:r>
              <a:rPr lang="pt-BR" dirty="0" err="1"/>
              <a:t>n</a:t>
            </a:r>
            <a:r>
              <a:rPr lang="pt-BR" dirty="0"/>
              <a:t>. 4.257/2019 – execução fiscal administrativa</a:t>
            </a:r>
          </a:p>
        </p:txBody>
      </p:sp>
    </p:spTree>
    <p:extLst>
      <p:ext uri="{BB962C8B-B14F-4D97-AF65-F5344CB8AC3E}">
        <p14:creationId xmlns:p14="http://schemas.microsoft.com/office/powerpoint/2010/main" val="268672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0897" y="2494620"/>
            <a:ext cx="2117940" cy="1868760"/>
          </a:xfrm>
          <a:prstGeom prst="rect">
            <a:avLst/>
          </a:prstGeom>
        </p:spPr>
        <p:txBody>
          <a:bodyPr vert="horz" lIns="91440" tIns="45720" rIns="91440" bIns="0" rtlCol="0" anchor="b">
            <a:normAutofit/>
          </a:bodyPr>
          <a:lstStyle/>
          <a:p>
            <a:pPr defTabSz="914400">
              <a:lnSpc>
                <a:spcPct val="90000"/>
              </a:lnSpc>
              <a:spcBef>
                <a:spcPct val="0"/>
              </a:spcBef>
              <a:spcAft>
                <a:spcPts val="600"/>
              </a:spcAft>
            </a:pPr>
            <a:r>
              <a:rPr lang="en-US" sz="2400" cap="all" dirty="0">
                <a:latin typeface="+mj-lt"/>
                <a:ea typeface="+mj-ea"/>
                <a:cs typeface="+mj-cs"/>
              </a:rPr>
              <a:t>CNJ: </a:t>
            </a:r>
            <a:r>
              <a:rPr lang="en-US" sz="2400" cap="all" dirty="0" err="1">
                <a:latin typeface="+mj-lt"/>
                <a:ea typeface="+mj-ea"/>
                <a:cs typeface="+mj-cs"/>
              </a:rPr>
              <a:t>Justiça</a:t>
            </a:r>
            <a:r>
              <a:rPr lang="en-US" sz="2400" cap="all" dirty="0">
                <a:latin typeface="+mj-lt"/>
                <a:ea typeface="+mj-ea"/>
                <a:cs typeface="+mj-cs"/>
              </a:rPr>
              <a:t>  </a:t>
            </a:r>
            <a:r>
              <a:rPr lang="en-US" sz="2400" cap="all" dirty="0" err="1">
                <a:latin typeface="+mj-lt"/>
                <a:ea typeface="+mj-ea"/>
                <a:cs typeface="+mj-cs"/>
              </a:rPr>
              <a:t>em</a:t>
            </a:r>
            <a:r>
              <a:rPr lang="en-US" sz="2400" cap="all" dirty="0">
                <a:latin typeface="+mj-lt"/>
                <a:ea typeface="+mj-ea"/>
                <a:cs typeface="+mj-cs"/>
              </a:rPr>
              <a:t> </a:t>
            </a:r>
            <a:r>
              <a:rPr lang="en-US" sz="2400" cap="all" dirty="0" err="1">
                <a:latin typeface="+mj-lt"/>
                <a:ea typeface="+mj-ea"/>
                <a:cs typeface="+mj-cs"/>
              </a:rPr>
              <a:t>Números</a:t>
            </a:r>
            <a:r>
              <a:rPr lang="en-US" sz="2400" cap="all" dirty="0">
                <a:latin typeface="+mj-lt"/>
                <a:ea typeface="+mj-ea"/>
                <a:cs typeface="+mj-cs"/>
              </a:rPr>
              <a:t> – </a:t>
            </a:r>
            <a:r>
              <a:rPr lang="en-US" sz="2400" cap="all" dirty="0" err="1">
                <a:latin typeface="+mj-lt"/>
                <a:ea typeface="+mj-ea"/>
                <a:cs typeface="+mj-cs"/>
              </a:rPr>
              <a:t>ano</a:t>
            </a:r>
            <a:r>
              <a:rPr lang="en-US" sz="2400" cap="all" dirty="0">
                <a:latin typeface="+mj-lt"/>
                <a:ea typeface="+mj-ea"/>
                <a:cs typeface="+mj-cs"/>
              </a:rPr>
              <a:t> base 2021</a:t>
            </a:r>
          </a:p>
          <a:p>
            <a:pPr defTabSz="914400">
              <a:lnSpc>
                <a:spcPct val="90000"/>
              </a:lnSpc>
              <a:spcBef>
                <a:spcPct val="0"/>
              </a:spcBef>
              <a:spcAft>
                <a:spcPts val="600"/>
              </a:spcAft>
            </a:pPr>
            <a:endParaRPr lang="en-US" sz="2400" cap="all" dirty="0">
              <a:latin typeface="+mj-lt"/>
              <a:ea typeface="+mj-ea"/>
              <a:cs typeface="+mj-cs"/>
            </a:endParaRPr>
          </a:p>
        </p:txBody>
      </p:sp>
      <p:graphicFrame>
        <p:nvGraphicFramePr>
          <p:cNvPr id="3" name="Diagrama 2"/>
          <p:cNvGraphicFramePr/>
          <p:nvPr/>
        </p:nvGraphicFramePr>
        <p:xfrm>
          <a:off x="1880103" y="244443"/>
          <a:ext cx="8543454" cy="1158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m 3">
            <a:extLst>
              <a:ext uri="{FF2B5EF4-FFF2-40B4-BE49-F238E27FC236}">
                <a16:creationId xmlns:a16="http://schemas.microsoft.com/office/drawing/2014/main" id="{535635C9-A386-E9A6-10A3-57E6C2923E13}"/>
              </a:ext>
            </a:extLst>
          </p:cNvPr>
          <p:cNvPicPr>
            <a:picLocks noChangeAspect="1"/>
          </p:cNvPicPr>
          <p:nvPr/>
        </p:nvPicPr>
        <p:blipFill>
          <a:blip r:embed="rId8"/>
          <a:stretch>
            <a:fillRect/>
          </a:stretch>
        </p:blipFill>
        <p:spPr>
          <a:xfrm>
            <a:off x="4949442" y="2323488"/>
            <a:ext cx="4992039" cy="3243300"/>
          </a:xfrm>
          <a:prstGeom prst="rect">
            <a:avLst/>
          </a:prstGeom>
        </p:spPr>
      </p:pic>
    </p:spTree>
    <p:extLst>
      <p:ext uri="{BB962C8B-B14F-4D97-AF65-F5344CB8AC3E}">
        <p14:creationId xmlns:p14="http://schemas.microsoft.com/office/powerpoint/2010/main" val="62305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0897" y="2494620"/>
            <a:ext cx="2117940" cy="1868760"/>
          </a:xfrm>
          <a:prstGeom prst="rect">
            <a:avLst/>
          </a:prstGeom>
        </p:spPr>
        <p:txBody>
          <a:bodyPr vert="horz" lIns="91440" tIns="45720" rIns="91440" bIns="0" rtlCol="0" anchor="b">
            <a:normAutofit/>
          </a:bodyPr>
          <a:lstStyle/>
          <a:p>
            <a:pPr defTabSz="914400">
              <a:lnSpc>
                <a:spcPct val="90000"/>
              </a:lnSpc>
              <a:spcBef>
                <a:spcPct val="0"/>
              </a:spcBef>
              <a:spcAft>
                <a:spcPts val="600"/>
              </a:spcAft>
            </a:pPr>
            <a:r>
              <a:rPr lang="en-US" sz="2400" cap="all" dirty="0">
                <a:latin typeface="+mj-lt"/>
                <a:ea typeface="+mj-ea"/>
                <a:cs typeface="+mj-cs"/>
              </a:rPr>
              <a:t>CNJ: </a:t>
            </a:r>
            <a:r>
              <a:rPr lang="en-US" sz="2400" cap="all" dirty="0" err="1">
                <a:latin typeface="+mj-lt"/>
                <a:ea typeface="+mj-ea"/>
                <a:cs typeface="+mj-cs"/>
              </a:rPr>
              <a:t>Justiça</a:t>
            </a:r>
            <a:r>
              <a:rPr lang="en-US" sz="2400" cap="all" dirty="0">
                <a:latin typeface="+mj-lt"/>
                <a:ea typeface="+mj-ea"/>
                <a:cs typeface="+mj-cs"/>
              </a:rPr>
              <a:t>  </a:t>
            </a:r>
            <a:r>
              <a:rPr lang="en-US" sz="2400" cap="all" dirty="0" err="1">
                <a:latin typeface="+mj-lt"/>
                <a:ea typeface="+mj-ea"/>
                <a:cs typeface="+mj-cs"/>
              </a:rPr>
              <a:t>em</a:t>
            </a:r>
            <a:r>
              <a:rPr lang="en-US" sz="2400" cap="all" dirty="0">
                <a:latin typeface="+mj-lt"/>
                <a:ea typeface="+mj-ea"/>
                <a:cs typeface="+mj-cs"/>
              </a:rPr>
              <a:t> </a:t>
            </a:r>
            <a:r>
              <a:rPr lang="en-US" sz="2400" cap="all" dirty="0" err="1">
                <a:latin typeface="+mj-lt"/>
                <a:ea typeface="+mj-ea"/>
                <a:cs typeface="+mj-cs"/>
              </a:rPr>
              <a:t>Números</a:t>
            </a:r>
            <a:r>
              <a:rPr lang="en-US" sz="2400" cap="all" dirty="0">
                <a:latin typeface="+mj-lt"/>
                <a:ea typeface="+mj-ea"/>
                <a:cs typeface="+mj-cs"/>
              </a:rPr>
              <a:t> – </a:t>
            </a:r>
            <a:r>
              <a:rPr lang="en-US" sz="2400" cap="all" dirty="0" err="1">
                <a:latin typeface="+mj-lt"/>
                <a:ea typeface="+mj-ea"/>
                <a:cs typeface="+mj-cs"/>
              </a:rPr>
              <a:t>ano</a:t>
            </a:r>
            <a:r>
              <a:rPr lang="en-US" sz="2400" cap="all" dirty="0">
                <a:latin typeface="+mj-lt"/>
                <a:ea typeface="+mj-ea"/>
                <a:cs typeface="+mj-cs"/>
              </a:rPr>
              <a:t> base 2021</a:t>
            </a:r>
          </a:p>
          <a:p>
            <a:pPr defTabSz="914400">
              <a:lnSpc>
                <a:spcPct val="90000"/>
              </a:lnSpc>
              <a:spcBef>
                <a:spcPct val="0"/>
              </a:spcBef>
              <a:spcAft>
                <a:spcPts val="600"/>
              </a:spcAft>
            </a:pPr>
            <a:endParaRPr lang="en-US" sz="2400" cap="all" dirty="0">
              <a:latin typeface="+mj-lt"/>
              <a:ea typeface="+mj-ea"/>
              <a:cs typeface="+mj-cs"/>
            </a:endParaRPr>
          </a:p>
        </p:txBody>
      </p:sp>
      <p:graphicFrame>
        <p:nvGraphicFramePr>
          <p:cNvPr id="3" name="Diagrama 2"/>
          <p:cNvGraphicFramePr/>
          <p:nvPr/>
        </p:nvGraphicFramePr>
        <p:xfrm>
          <a:off x="1880103" y="244443"/>
          <a:ext cx="8543454" cy="1158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Imagem 7" descr="Gráfico&#10;&#10;Descrição gerada automaticamente">
            <a:extLst>
              <a:ext uri="{FF2B5EF4-FFF2-40B4-BE49-F238E27FC236}">
                <a16:creationId xmlns:a16="http://schemas.microsoft.com/office/drawing/2014/main" id="{42F1422F-0C89-3FE8-0971-9AE1E68CD17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61351" y="2124004"/>
            <a:ext cx="4949752" cy="3803793"/>
          </a:xfrm>
          <a:prstGeom prst="rect">
            <a:avLst/>
          </a:prstGeom>
        </p:spPr>
      </p:pic>
    </p:spTree>
    <p:extLst>
      <p:ext uri="{BB962C8B-B14F-4D97-AF65-F5344CB8AC3E}">
        <p14:creationId xmlns:p14="http://schemas.microsoft.com/office/powerpoint/2010/main" val="270446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0103" y="2494243"/>
            <a:ext cx="2117940" cy="1868760"/>
          </a:xfrm>
          <a:prstGeom prst="rect">
            <a:avLst/>
          </a:prstGeom>
        </p:spPr>
        <p:txBody>
          <a:bodyPr vert="horz" lIns="91440" tIns="45720" rIns="91440" bIns="0" rtlCol="0" anchor="b">
            <a:normAutofit/>
          </a:bodyPr>
          <a:lstStyle/>
          <a:p>
            <a:pPr defTabSz="914400">
              <a:lnSpc>
                <a:spcPct val="90000"/>
              </a:lnSpc>
              <a:spcBef>
                <a:spcPct val="0"/>
              </a:spcBef>
              <a:spcAft>
                <a:spcPts val="600"/>
              </a:spcAft>
            </a:pPr>
            <a:r>
              <a:rPr lang="en-US" sz="2400" cap="all" dirty="0">
                <a:latin typeface="+mj-lt"/>
                <a:ea typeface="+mj-ea"/>
                <a:cs typeface="+mj-cs"/>
              </a:rPr>
              <a:t>CNJ: </a:t>
            </a:r>
            <a:r>
              <a:rPr lang="en-US" sz="2400" cap="all" dirty="0" err="1">
                <a:latin typeface="+mj-lt"/>
                <a:ea typeface="+mj-ea"/>
                <a:cs typeface="+mj-cs"/>
              </a:rPr>
              <a:t>Justiça</a:t>
            </a:r>
            <a:r>
              <a:rPr lang="en-US" sz="2400" cap="all" dirty="0">
                <a:latin typeface="+mj-lt"/>
                <a:ea typeface="+mj-ea"/>
                <a:cs typeface="+mj-cs"/>
              </a:rPr>
              <a:t>  </a:t>
            </a:r>
            <a:r>
              <a:rPr lang="en-US" sz="2400" cap="all" dirty="0" err="1">
                <a:latin typeface="+mj-lt"/>
                <a:ea typeface="+mj-ea"/>
                <a:cs typeface="+mj-cs"/>
              </a:rPr>
              <a:t>em</a:t>
            </a:r>
            <a:r>
              <a:rPr lang="en-US" sz="2400" cap="all" dirty="0">
                <a:latin typeface="+mj-lt"/>
                <a:ea typeface="+mj-ea"/>
                <a:cs typeface="+mj-cs"/>
              </a:rPr>
              <a:t> </a:t>
            </a:r>
            <a:r>
              <a:rPr lang="en-US" sz="2400" cap="all" dirty="0" err="1">
                <a:latin typeface="+mj-lt"/>
                <a:ea typeface="+mj-ea"/>
                <a:cs typeface="+mj-cs"/>
              </a:rPr>
              <a:t>Números</a:t>
            </a:r>
            <a:r>
              <a:rPr lang="en-US" sz="2400" cap="all" dirty="0">
                <a:latin typeface="+mj-lt"/>
                <a:ea typeface="+mj-ea"/>
                <a:cs typeface="+mj-cs"/>
              </a:rPr>
              <a:t> – </a:t>
            </a:r>
            <a:r>
              <a:rPr lang="en-US" sz="2400" cap="all" dirty="0" err="1">
                <a:latin typeface="+mj-lt"/>
                <a:ea typeface="+mj-ea"/>
                <a:cs typeface="+mj-cs"/>
              </a:rPr>
              <a:t>ano</a:t>
            </a:r>
            <a:r>
              <a:rPr lang="en-US" sz="2400" cap="all" dirty="0">
                <a:latin typeface="+mj-lt"/>
                <a:ea typeface="+mj-ea"/>
                <a:cs typeface="+mj-cs"/>
              </a:rPr>
              <a:t> base 2021</a:t>
            </a:r>
          </a:p>
          <a:p>
            <a:pPr defTabSz="914400">
              <a:lnSpc>
                <a:spcPct val="90000"/>
              </a:lnSpc>
              <a:spcBef>
                <a:spcPct val="0"/>
              </a:spcBef>
              <a:spcAft>
                <a:spcPts val="600"/>
              </a:spcAft>
            </a:pPr>
            <a:endParaRPr lang="en-US" sz="2400" cap="all" dirty="0">
              <a:latin typeface="+mj-lt"/>
              <a:ea typeface="+mj-ea"/>
              <a:cs typeface="+mj-cs"/>
            </a:endParaRPr>
          </a:p>
        </p:txBody>
      </p:sp>
      <p:graphicFrame>
        <p:nvGraphicFramePr>
          <p:cNvPr id="3" name="Diagrama 2"/>
          <p:cNvGraphicFramePr/>
          <p:nvPr/>
        </p:nvGraphicFramePr>
        <p:xfrm>
          <a:off x="1880103" y="244443"/>
          <a:ext cx="8543454" cy="1158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Imagem 1">
            <a:extLst>
              <a:ext uri="{FF2B5EF4-FFF2-40B4-BE49-F238E27FC236}">
                <a16:creationId xmlns:a16="http://schemas.microsoft.com/office/drawing/2014/main" id="{ED1FD5B2-A618-B1EC-FF79-FCB49EF855B3}"/>
              </a:ext>
            </a:extLst>
          </p:cNvPr>
          <p:cNvPicPr>
            <a:picLocks noChangeAspect="1"/>
          </p:cNvPicPr>
          <p:nvPr/>
        </p:nvPicPr>
        <p:blipFill>
          <a:blip r:embed="rId8"/>
          <a:stretch>
            <a:fillRect/>
          </a:stretch>
        </p:blipFill>
        <p:spPr>
          <a:xfrm>
            <a:off x="5139319" y="2494243"/>
            <a:ext cx="4777421" cy="2841155"/>
          </a:xfrm>
          <a:prstGeom prst="rect">
            <a:avLst/>
          </a:prstGeom>
        </p:spPr>
      </p:pic>
    </p:spTree>
    <p:extLst>
      <p:ext uri="{BB962C8B-B14F-4D97-AF65-F5344CB8AC3E}">
        <p14:creationId xmlns:p14="http://schemas.microsoft.com/office/powerpoint/2010/main" val="237108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aixaDeTexto 3"/>
          <p:cNvSpPr txBox="1">
            <a:spLocks noChangeArrowheads="1"/>
          </p:cNvSpPr>
          <p:nvPr/>
        </p:nvSpPr>
        <p:spPr bwMode="auto">
          <a:xfrm>
            <a:off x="8540751" y="471489"/>
            <a:ext cx="2036763" cy="4955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charset="0"/>
                <a:ea typeface="MS PGothic" charset="0"/>
                <a:cs typeface="MS PGothic" charset="0"/>
              </a:defRPr>
            </a:lvl1pPr>
            <a:lvl2pPr marL="742950" indent="-285750">
              <a:defRPr sz="2400">
                <a:solidFill>
                  <a:schemeClr val="tx1"/>
                </a:solidFill>
                <a:latin typeface="Century Gothic" charset="0"/>
                <a:ea typeface="MS PGothic" charset="0"/>
                <a:cs typeface="MS PGothic" charset="0"/>
              </a:defRPr>
            </a:lvl2pPr>
            <a:lvl3pPr marL="1143000" indent="-228600">
              <a:defRPr sz="2400">
                <a:solidFill>
                  <a:schemeClr val="tx1"/>
                </a:solidFill>
                <a:latin typeface="Century Gothic" charset="0"/>
                <a:ea typeface="MS PGothic" charset="0"/>
                <a:cs typeface="MS PGothic" charset="0"/>
              </a:defRPr>
            </a:lvl3pPr>
            <a:lvl4pPr marL="1600200" indent="-228600">
              <a:defRPr sz="2400">
                <a:solidFill>
                  <a:schemeClr val="tx1"/>
                </a:solidFill>
                <a:latin typeface="Century Gothic" charset="0"/>
                <a:ea typeface="MS PGothic" charset="0"/>
                <a:cs typeface="MS PGothic" charset="0"/>
              </a:defRPr>
            </a:lvl4pPr>
            <a:lvl5pPr marL="2057400" indent="-228600">
              <a:defRPr sz="2400">
                <a:solidFill>
                  <a:schemeClr val="tx1"/>
                </a:solidFill>
                <a:latin typeface="Century Gothic"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9pPr>
          </a:lstStyle>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endParaRPr lang="pt-BR" sz="1800" b="1" dirty="0">
              <a:solidFill>
                <a:srgbClr val="C00000"/>
              </a:solidFill>
              <a:latin typeface="Calibri" charset="0"/>
            </a:endParaRPr>
          </a:p>
          <a:p>
            <a:pPr algn="ctr"/>
            <a:r>
              <a:rPr lang="pt-BR" sz="1800" b="1" dirty="0">
                <a:solidFill>
                  <a:srgbClr val="C00000"/>
                </a:solidFill>
                <a:latin typeface="Calibri" charset="0"/>
              </a:rPr>
              <a:t>Há mais execuções fiscais pendentes do que o total de processos de conhecimento </a:t>
            </a:r>
            <a:r>
              <a:rPr lang="pt-BR" sz="1400" dirty="0">
                <a:latin typeface="Calibri" charset="0"/>
              </a:rPr>
              <a:t>(Fonte: Justiça em </a:t>
            </a:r>
            <a:r>
              <a:rPr lang="pt-BR" sz="1400">
                <a:latin typeface="Calibri" charset="0"/>
              </a:rPr>
              <a:t>Números 2021 </a:t>
            </a:r>
            <a:r>
              <a:rPr lang="pt-BR" sz="1400" dirty="0">
                <a:latin typeface="Calibri" charset="0"/>
              </a:rPr>
              <a:t>– ano </a:t>
            </a:r>
            <a:r>
              <a:rPr lang="pt-BR" sz="1400">
                <a:latin typeface="Calibri" charset="0"/>
              </a:rPr>
              <a:t>base 2020)</a:t>
            </a:r>
            <a:r>
              <a:rPr lang="pt-BR" sz="1800" b="1">
                <a:solidFill>
                  <a:srgbClr val="C00000"/>
                </a:solidFill>
                <a:latin typeface="Calibri" charset="0"/>
              </a:rPr>
              <a:t> </a:t>
            </a:r>
            <a:endParaRPr lang="pt-BR" sz="1800" b="1" dirty="0">
              <a:solidFill>
                <a:srgbClr val="C00000"/>
              </a:solidFill>
              <a:latin typeface="Calibri" charset="0"/>
            </a:endParaRPr>
          </a:p>
          <a:p>
            <a:pPr algn="ctr"/>
            <a:endParaRPr lang="pt-BR" sz="1800" dirty="0">
              <a:latin typeface="Calibri" charset="0"/>
            </a:endParaRPr>
          </a:p>
          <a:p>
            <a:pPr algn="ctr"/>
            <a:endParaRPr lang="pt-BR" sz="1800" dirty="0">
              <a:latin typeface="Calibri" charset="0"/>
            </a:endParaRPr>
          </a:p>
          <a:p>
            <a:pPr algn="ctr"/>
            <a:endParaRPr lang="pt-BR" sz="1800" dirty="0">
              <a:latin typeface="Calibri" charset="0"/>
            </a:endParaRPr>
          </a:p>
        </p:txBody>
      </p:sp>
      <p:pic>
        <p:nvPicPr>
          <p:cNvPr id="4" name="Imagem 3" descr="Linha do tempo&#10;&#10;Descrição gerada automaticamente">
            <a:extLst>
              <a:ext uri="{FF2B5EF4-FFF2-40B4-BE49-F238E27FC236}">
                <a16:creationId xmlns:a16="http://schemas.microsoft.com/office/drawing/2014/main" id="{6483B22A-4BDE-B32C-BF3F-F1F303B8D6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4318" y="367862"/>
            <a:ext cx="5969877" cy="6022428"/>
          </a:xfrm>
          <a:prstGeom prst="rect">
            <a:avLst/>
          </a:prstGeom>
        </p:spPr>
      </p:pic>
    </p:spTree>
    <p:extLst>
      <p:ext uri="{BB962C8B-B14F-4D97-AF65-F5344CB8AC3E}">
        <p14:creationId xmlns:p14="http://schemas.microsoft.com/office/powerpoint/2010/main" val="70859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aixaDeTexto 5"/>
          <p:cNvSpPr txBox="1">
            <a:spLocks noChangeArrowheads="1"/>
          </p:cNvSpPr>
          <p:nvPr/>
        </p:nvSpPr>
        <p:spPr bwMode="auto">
          <a:xfrm>
            <a:off x="383912" y="3153457"/>
            <a:ext cx="2117940" cy="186876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0" rtlCol="0" anchor="b">
            <a:normAutofit/>
          </a:bodyPr>
          <a:lstStyle>
            <a:lvl1pPr>
              <a:defRPr sz="2400">
                <a:solidFill>
                  <a:schemeClr val="tx1"/>
                </a:solidFill>
                <a:latin typeface="Century Gothic" charset="0"/>
                <a:ea typeface="MS PGothic" charset="0"/>
                <a:cs typeface="MS PGothic" charset="0"/>
              </a:defRPr>
            </a:lvl1pPr>
            <a:lvl2pPr marL="742950" indent="-285750">
              <a:defRPr sz="2400">
                <a:solidFill>
                  <a:schemeClr val="tx1"/>
                </a:solidFill>
                <a:latin typeface="Century Gothic" charset="0"/>
                <a:ea typeface="MS PGothic" charset="0"/>
                <a:cs typeface="MS PGothic" charset="0"/>
              </a:defRPr>
            </a:lvl2pPr>
            <a:lvl3pPr marL="1143000" indent="-228600">
              <a:defRPr sz="2400">
                <a:solidFill>
                  <a:schemeClr val="tx1"/>
                </a:solidFill>
                <a:latin typeface="Century Gothic" charset="0"/>
                <a:ea typeface="MS PGothic" charset="0"/>
                <a:cs typeface="MS PGothic" charset="0"/>
              </a:defRPr>
            </a:lvl3pPr>
            <a:lvl4pPr marL="1600200" indent="-228600">
              <a:defRPr sz="2400">
                <a:solidFill>
                  <a:schemeClr val="tx1"/>
                </a:solidFill>
                <a:latin typeface="Century Gothic" charset="0"/>
                <a:ea typeface="MS PGothic" charset="0"/>
                <a:cs typeface="MS PGothic" charset="0"/>
              </a:defRPr>
            </a:lvl4pPr>
            <a:lvl5pPr marL="2057400" indent="-228600">
              <a:defRPr sz="2400">
                <a:solidFill>
                  <a:schemeClr val="tx1"/>
                </a:solidFill>
                <a:latin typeface="Century Gothic"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entury Gothic" charset="0"/>
                <a:ea typeface="MS PGothic" charset="0"/>
                <a:cs typeface="MS PGothic" charset="0"/>
              </a:defRPr>
            </a:lvl9pPr>
          </a:lstStyle>
          <a:p>
            <a:pPr defTabSz="914400">
              <a:lnSpc>
                <a:spcPct val="90000"/>
              </a:lnSpc>
              <a:spcBef>
                <a:spcPct val="0"/>
              </a:spcBef>
              <a:spcAft>
                <a:spcPts val="600"/>
              </a:spcAft>
            </a:pPr>
            <a:endParaRPr lang="en-US" sz="1900" cap="all" dirty="0">
              <a:latin typeface="+mj-lt"/>
              <a:ea typeface="+mj-ea"/>
              <a:cs typeface="+mj-cs"/>
            </a:endParaRPr>
          </a:p>
          <a:p>
            <a:pPr defTabSz="914400">
              <a:lnSpc>
                <a:spcPct val="90000"/>
              </a:lnSpc>
              <a:spcBef>
                <a:spcPct val="0"/>
              </a:spcBef>
              <a:spcAft>
                <a:spcPts val="600"/>
              </a:spcAft>
            </a:pPr>
            <a:r>
              <a:rPr lang="en-US" sz="1900" cap="all" dirty="0">
                <a:latin typeface="+mj-lt"/>
                <a:ea typeface="+mj-ea"/>
                <a:cs typeface="+mj-cs"/>
              </a:rPr>
              <a:t>(Fonte: </a:t>
            </a:r>
            <a:r>
              <a:rPr lang="en-US" sz="1900" cap="all" dirty="0" err="1">
                <a:latin typeface="+mj-lt"/>
                <a:ea typeface="+mj-ea"/>
                <a:cs typeface="+mj-cs"/>
              </a:rPr>
              <a:t>Justiça</a:t>
            </a:r>
            <a:r>
              <a:rPr lang="en-US" sz="1900" cap="all" dirty="0">
                <a:latin typeface="+mj-lt"/>
                <a:ea typeface="+mj-ea"/>
                <a:cs typeface="+mj-cs"/>
              </a:rPr>
              <a:t> </a:t>
            </a:r>
            <a:r>
              <a:rPr lang="en-US" sz="1900" cap="all" dirty="0" err="1">
                <a:latin typeface="+mj-lt"/>
                <a:ea typeface="+mj-ea"/>
                <a:cs typeface="+mj-cs"/>
              </a:rPr>
              <a:t>em</a:t>
            </a:r>
            <a:r>
              <a:rPr lang="en-US" sz="1900" cap="all" dirty="0">
                <a:latin typeface="+mj-lt"/>
                <a:ea typeface="+mj-ea"/>
                <a:cs typeface="+mj-cs"/>
              </a:rPr>
              <a:t> </a:t>
            </a:r>
            <a:r>
              <a:rPr lang="en-US" sz="1900" cap="all" dirty="0" err="1">
                <a:latin typeface="+mj-lt"/>
                <a:ea typeface="+mj-ea"/>
                <a:cs typeface="+mj-cs"/>
              </a:rPr>
              <a:t>Números</a:t>
            </a:r>
            <a:r>
              <a:rPr lang="en-US" sz="1900" cap="all" dirty="0">
                <a:latin typeface="+mj-lt"/>
                <a:ea typeface="+mj-ea"/>
                <a:cs typeface="+mj-cs"/>
              </a:rPr>
              <a:t> 2022 – </a:t>
            </a:r>
            <a:r>
              <a:rPr lang="en-US" sz="1900" cap="all" dirty="0" err="1">
                <a:latin typeface="+mj-lt"/>
                <a:ea typeface="+mj-ea"/>
                <a:cs typeface="+mj-cs"/>
              </a:rPr>
              <a:t>ano</a:t>
            </a:r>
            <a:r>
              <a:rPr lang="en-US" sz="1900" cap="all" dirty="0">
                <a:latin typeface="+mj-lt"/>
                <a:ea typeface="+mj-ea"/>
                <a:cs typeface="+mj-cs"/>
              </a:rPr>
              <a:t> base 2021) </a:t>
            </a:r>
          </a:p>
          <a:p>
            <a:pPr defTabSz="914400">
              <a:lnSpc>
                <a:spcPct val="90000"/>
              </a:lnSpc>
              <a:spcBef>
                <a:spcPct val="0"/>
              </a:spcBef>
              <a:spcAft>
                <a:spcPts val="600"/>
              </a:spcAft>
            </a:pPr>
            <a:endParaRPr lang="en-US" sz="1900" cap="all" dirty="0">
              <a:latin typeface="+mj-lt"/>
              <a:ea typeface="+mj-ea"/>
              <a:cs typeface="+mj-cs"/>
            </a:endParaRPr>
          </a:p>
          <a:p>
            <a:pPr defTabSz="914400">
              <a:lnSpc>
                <a:spcPct val="90000"/>
              </a:lnSpc>
              <a:spcBef>
                <a:spcPct val="0"/>
              </a:spcBef>
              <a:spcAft>
                <a:spcPts val="600"/>
              </a:spcAft>
            </a:pPr>
            <a:endParaRPr lang="en-US" sz="1900" cap="all" dirty="0">
              <a:latin typeface="+mj-lt"/>
              <a:ea typeface="+mj-ea"/>
              <a:cs typeface="+mj-cs"/>
            </a:endParaRPr>
          </a:p>
          <a:p>
            <a:pPr defTabSz="914400">
              <a:lnSpc>
                <a:spcPct val="90000"/>
              </a:lnSpc>
              <a:spcBef>
                <a:spcPct val="0"/>
              </a:spcBef>
              <a:spcAft>
                <a:spcPts val="600"/>
              </a:spcAft>
            </a:pPr>
            <a:endParaRPr lang="en-US" sz="1900" cap="all" dirty="0">
              <a:latin typeface="+mj-lt"/>
              <a:ea typeface="+mj-ea"/>
              <a:cs typeface="+mj-cs"/>
            </a:endParaRPr>
          </a:p>
        </p:txBody>
      </p:sp>
      <p:pic>
        <p:nvPicPr>
          <p:cNvPr id="4" name="Imagem 3" descr="Tabela&#10;&#10;Descrição gerada automaticamente">
            <a:extLst>
              <a:ext uri="{FF2B5EF4-FFF2-40B4-BE49-F238E27FC236}">
                <a16:creationId xmlns:a16="http://schemas.microsoft.com/office/drawing/2014/main" id="{2BEAFC25-989A-8F40-816D-18E77EF12AC1}"/>
              </a:ext>
            </a:extLst>
          </p:cNvPr>
          <p:cNvPicPr>
            <a:picLocks noChangeAspect="1"/>
          </p:cNvPicPr>
          <p:nvPr/>
        </p:nvPicPr>
        <p:blipFill rotWithShape="1">
          <a:blip r:embed="rId3"/>
          <a:srcRect l="11224" t="23379" r="11187" b="14338"/>
          <a:stretch/>
        </p:blipFill>
        <p:spPr>
          <a:xfrm>
            <a:off x="2651561" y="851771"/>
            <a:ext cx="8918533" cy="4271375"/>
          </a:xfrm>
          <a:prstGeom prst="rect">
            <a:avLst/>
          </a:prstGeom>
        </p:spPr>
      </p:pic>
    </p:spTree>
    <p:extLst>
      <p:ext uri="{BB962C8B-B14F-4D97-AF65-F5344CB8AC3E}">
        <p14:creationId xmlns:p14="http://schemas.microsoft.com/office/powerpoint/2010/main" val="16886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421F36-BE1E-C246-8D65-96D4A39C77BC}"/>
              </a:ext>
            </a:extLst>
          </p:cNvPr>
          <p:cNvSpPr>
            <a:spLocks noGrp="1"/>
          </p:cNvSpPr>
          <p:nvPr>
            <p:ph type="title"/>
          </p:nvPr>
        </p:nvSpPr>
        <p:spPr/>
        <p:txBody>
          <a:bodyPr/>
          <a:lstStyle/>
          <a:p>
            <a:r>
              <a:rPr lang="pt-BR" dirty="0"/>
              <a:t>SÉRIE HISTÓRICA TAXA DE CONGESTIONAMENTO</a:t>
            </a:r>
          </a:p>
        </p:txBody>
      </p:sp>
      <p:pic>
        <p:nvPicPr>
          <p:cNvPr id="4" name="Imagem 3" descr="Interface gráfica do usuário, Aplicativo&#10;&#10;Descrição gerada automaticamente">
            <a:extLst>
              <a:ext uri="{FF2B5EF4-FFF2-40B4-BE49-F238E27FC236}">
                <a16:creationId xmlns:a16="http://schemas.microsoft.com/office/drawing/2014/main" id="{B4394026-65D7-F44A-AE0C-84EAB377A742}"/>
              </a:ext>
            </a:extLst>
          </p:cNvPr>
          <p:cNvPicPr>
            <a:picLocks noChangeAspect="1"/>
          </p:cNvPicPr>
          <p:nvPr/>
        </p:nvPicPr>
        <p:blipFill rotWithShape="1">
          <a:blip r:embed="rId2"/>
          <a:srcRect l="11001" t="21376" r="13915" b="11731"/>
          <a:stretch/>
        </p:blipFill>
        <p:spPr>
          <a:xfrm>
            <a:off x="2815922" y="2052747"/>
            <a:ext cx="8238932" cy="4587539"/>
          </a:xfrm>
          <a:prstGeom prst="rect">
            <a:avLst/>
          </a:prstGeom>
        </p:spPr>
      </p:pic>
      <p:sp>
        <p:nvSpPr>
          <p:cNvPr id="5" name="CaixaDeTexto 4">
            <a:extLst>
              <a:ext uri="{FF2B5EF4-FFF2-40B4-BE49-F238E27FC236}">
                <a16:creationId xmlns:a16="http://schemas.microsoft.com/office/drawing/2014/main" id="{799E8A72-5192-8446-B471-D0AA3957E777}"/>
              </a:ext>
            </a:extLst>
          </p:cNvPr>
          <p:cNvSpPr txBox="1"/>
          <p:nvPr/>
        </p:nvSpPr>
        <p:spPr>
          <a:xfrm>
            <a:off x="580571" y="2728686"/>
            <a:ext cx="1654629" cy="1338828"/>
          </a:xfrm>
          <a:prstGeom prst="rect">
            <a:avLst/>
          </a:prstGeom>
          <a:noFill/>
        </p:spPr>
        <p:txBody>
          <a:bodyPr wrap="square" rtlCol="0">
            <a:spAutoFit/>
          </a:bodyPr>
          <a:lstStyle/>
          <a:p>
            <a:pPr defTabSz="914400">
              <a:lnSpc>
                <a:spcPct val="90000"/>
              </a:lnSpc>
              <a:spcBef>
                <a:spcPct val="0"/>
              </a:spcBef>
              <a:spcAft>
                <a:spcPts val="600"/>
              </a:spcAft>
            </a:pPr>
            <a:r>
              <a:rPr lang="en-US" sz="1800" cap="all" dirty="0">
                <a:latin typeface="+mj-lt"/>
                <a:ea typeface="+mj-ea"/>
                <a:cs typeface="+mj-cs"/>
              </a:rPr>
              <a:t>Fonte: </a:t>
            </a:r>
            <a:r>
              <a:rPr lang="en-US" sz="1800" cap="all" dirty="0" err="1">
                <a:latin typeface="+mj-lt"/>
                <a:ea typeface="+mj-ea"/>
                <a:cs typeface="+mj-cs"/>
              </a:rPr>
              <a:t>Justiça</a:t>
            </a:r>
            <a:r>
              <a:rPr lang="en-US" sz="1800" cap="all" dirty="0">
                <a:latin typeface="+mj-lt"/>
                <a:ea typeface="+mj-ea"/>
                <a:cs typeface="+mj-cs"/>
              </a:rPr>
              <a:t> </a:t>
            </a:r>
            <a:r>
              <a:rPr lang="en-US" sz="1800" cap="all" dirty="0" err="1">
                <a:latin typeface="+mj-lt"/>
                <a:ea typeface="+mj-ea"/>
                <a:cs typeface="+mj-cs"/>
              </a:rPr>
              <a:t>em</a:t>
            </a:r>
            <a:r>
              <a:rPr lang="en-US" sz="1800" cap="all" dirty="0">
                <a:latin typeface="+mj-lt"/>
                <a:ea typeface="+mj-ea"/>
                <a:cs typeface="+mj-cs"/>
              </a:rPr>
              <a:t> </a:t>
            </a:r>
            <a:r>
              <a:rPr lang="en-US" sz="1800" cap="all" dirty="0" err="1">
                <a:latin typeface="+mj-lt"/>
                <a:ea typeface="+mj-ea"/>
                <a:cs typeface="+mj-cs"/>
              </a:rPr>
              <a:t>Números</a:t>
            </a:r>
            <a:r>
              <a:rPr lang="en-US" sz="1800" cap="all" dirty="0">
                <a:latin typeface="+mj-lt"/>
                <a:ea typeface="+mj-ea"/>
                <a:cs typeface="+mj-cs"/>
              </a:rPr>
              <a:t> 2022 – </a:t>
            </a:r>
            <a:r>
              <a:rPr lang="en-US" sz="1800" cap="all" dirty="0" err="1">
                <a:latin typeface="+mj-lt"/>
                <a:ea typeface="+mj-ea"/>
                <a:cs typeface="+mj-cs"/>
              </a:rPr>
              <a:t>ano</a:t>
            </a:r>
            <a:r>
              <a:rPr lang="en-US" sz="1800" cap="all" dirty="0">
                <a:latin typeface="+mj-lt"/>
                <a:ea typeface="+mj-ea"/>
                <a:cs typeface="+mj-cs"/>
              </a:rPr>
              <a:t> base 2021) </a:t>
            </a:r>
          </a:p>
        </p:txBody>
      </p:sp>
    </p:spTree>
    <p:extLst>
      <p:ext uri="{BB962C8B-B14F-4D97-AF65-F5344CB8AC3E}">
        <p14:creationId xmlns:p14="http://schemas.microsoft.com/office/powerpoint/2010/main" val="406040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9B2C8DB-4ABD-CD44-A41E-E55DEF601171}"/>
              </a:ext>
            </a:extLst>
          </p:cNvPr>
          <p:cNvSpPr>
            <a:spLocks noGrp="1"/>
          </p:cNvSpPr>
          <p:nvPr>
            <p:ph type="title"/>
          </p:nvPr>
        </p:nvSpPr>
        <p:spPr>
          <a:xfrm>
            <a:off x="844476" y="1600199"/>
            <a:ext cx="3539266" cy="4297680"/>
          </a:xfrm>
        </p:spPr>
        <p:txBody>
          <a:bodyPr anchor="ctr">
            <a:normAutofit/>
          </a:bodyPr>
          <a:lstStyle/>
          <a:p>
            <a:r>
              <a:rPr lang="pt-BR" dirty="0"/>
              <a:t>EXECUÇÃO FISCAL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94260B24-65E7-EE4F-BE26-F11F0978227B}"/>
              </a:ext>
            </a:extLst>
          </p:cNvPr>
          <p:cNvSpPr>
            <a:spLocks noGrp="1"/>
          </p:cNvSpPr>
          <p:nvPr>
            <p:ph idx="1"/>
          </p:nvPr>
        </p:nvSpPr>
        <p:spPr>
          <a:xfrm>
            <a:off x="4924851" y="1600199"/>
            <a:ext cx="6130003" cy="4297680"/>
          </a:xfrm>
        </p:spPr>
        <p:txBody>
          <a:bodyPr anchor="ctr">
            <a:normAutofit/>
          </a:bodyPr>
          <a:lstStyle/>
          <a:p>
            <a:r>
              <a:rPr lang="pt-BR" sz="1900" dirty="0"/>
              <a:t>Lei 6830/80 </a:t>
            </a:r>
          </a:p>
          <a:p>
            <a:pPr algn="just"/>
            <a:r>
              <a:rPr lang="pt-BR" sz="1900" dirty="0"/>
              <a:t>Fazenda Pública no conceito geral – apesar de não explicitado abrange fundações – e alguns entes de direito privado por conta de lei específica – Embratur</a:t>
            </a:r>
          </a:p>
          <a:p>
            <a:pPr algn="just"/>
            <a:r>
              <a:rPr lang="pt-BR" sz="1900" dirty="0"/>
              <a:t>Inicia-se pela CDA (Certidão de Dívida Ativa), documento de elaboração unilateral pela Fazenda, seguidos os procedimentos legais – é um título executivo extrajudicial formado em decorrência de um lançamento tributário que goza de presunção de certeza, liquidez (art. 204, CTN) – fisco cria o próprio título executivo, com presunção relativa de certeza a liquidez</a:t>
            </a:r>
          </a:p>
          <a:p>
            <a:endParaRPr lang="pt-BR" sz="1900" dirty="0"/>
          </a:p>
          <a:p>
            <a:endParaRPr lang="pt-BR" sz="1900" dirty="0"/>
          </a:p>
        </p:txBody>
      </p:sp>
    </p:spTree>
    <p:extLst>
      <p:ext uri="{BB962C8B-B14F-4D97-AF65-F5344CB8AC3E}">
        <p14:creationId xmlns:p14="http://schemas.microsoft.com/office/powerpoint/2010/main" val="3031920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33E3C0-ACB1-5645-AD22-599C1A86B2FA}"/>
              </a:ext>
            </a:extLst>
          </p:cNvPr>
          <p:cNvSpPr>
            <a:spLocks noGrp="1"/>
          </p:cNvSpPr>
          <p:nvPr>
            <p:ph type="title"/>
          </p:nvPr>
        </p:nvSpPr>
        <p:spPr>
          <a:xfrm>
            <a:off x="844476" y="1600199"/>
            <a:ext cx="3539266" cy="4297680"/>
          </a:xfrm>
        </p:spPr>
        <p:txBody>
          <a:bodyPr anchor="ctr">
            <a:normAutofit/>
          </a:bodyPr>
          <a:lstStyle/>
          <a:p>
            <a:r>
              <a:rPr lang="pt-BR" dirty="0"/>
              <a:t>Créditos tributários e não tributários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70D1B3B3-2D9F-144D-86C9-A0C776F8F109}"/>
              </a:ext>
            </a:extLst>
          </p:cNvPr>
          <p:cNvSpPr>
            <a:spLocks noGrp="1"/>
          </p:cNvSpPr>
          <p:nvPr>
            <p:ph idx="1"/>
          </p:nvPr>
        </p:nvSpPr>
        <p:spPr>
          <a:xfrm>
            <a:off x="4924851" y="1600199"/>
            <a:ext cx="6130003" cy="4297680"/>
          </a:xfrm>
        </p:spPr>
        <p:txBody>
          <a:bodyPr anchor="ctr">
            <a:normAutofit/>
          </a:bodyPr>
          <a:lstStyle/>
          <a:p>
            <a:r>
              <a:rPr lang="pt-BR" dirty="0"/>
              <a:t>Crédito tributário e não tributário: </a:t>
            </a:r>
          </a:p>
          <a:p>
            <a:pPr lvl="1"/>
            <a:r>
              <a:rPr lang="pt-BR" dirty="0"/>
              <a:t>STJ: entende somente possível a formação de título executivo unilateral nas relações de direito privado em que a Administração Pública participar, quando houver fundamento legal ou contratual prévio para tanto;</a:t>
            </a:r>
            <a:endParaRPr lang="pt-BR"/>
          </a:p>
          <a:p>
            <a:pPr lvl="1"/>
            <a:r>
              <a:rPr lang="pt-BR" b="1" dirty="0"/>
              <a:t>Parecer PGFN/CDA nº 2.348/2012</a:t>
            </a:r>
            <a:r>
              <a:rPr lang="pt-BR" dirty="0"/>
              <a:t>, elaborado em decorrência de questionamento formulado no Parecer PGFN/CRJ nº 1299/2011: restringiu o conceito de Dívida Ativa não tributária àquela passível de ser constituída pela própria Administração Pública, conforme previsão legal específica. </a:t>
            </a:r>
            <a:endParaRPr lang="pt-BR"/>
          </a:p>
          <a:p>
            <a:endParaRPr lang="pt-BR" dirty="0"/>
          </a:p>
        </p:txBody>
      </p:sp>
    </p:spTree>
    <p:extLst>
      <p:ext uri="{BB962C8B-B14F-4D97-AF65-F5344CB8AC3E}">
        <p14:creationId xmlns:p14="http://schemas.microsoft.com/office/powerpoint/2010/main" val="2282243919"/>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1433</Words>
  <Application>Microsoft Macintosh PowerPoint</Application>
  <PresentationFormat>Widescreen</PresentationFormat>
  <Paragraphs>108</Paragraphs>
  <Slides>18</Slides>
  <Notes>5</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Cambria</vt:lpstr>
      <vt:lpstr>Gill Sans MT</vt:lpstr>
      <vt:lpstr>Galeria</vt:lpstr>
      <vt:lpstr>Execução FISCAL</vt:lpstr>
      <vt:lpstr>Apresentação do PowerPoint</vt:lpstr>
      <vt:lpstr>Apresentação do PowerPoint</vt:lpstr>
      <vt:lpstr>Apresentação do PowerPoint</vt:lpstr>
      <vt:lpstr>Apresentação do PowerPoint</vt:lpstr>
      <vt:lpstr>Apresentação do PowerPoint</vt:lpstr>
      <vt:lpstr>SÉRIE HISTÓRICA TAXA DE CONGESTIONAMENTO</vt:lpstr>
      <vt:lpstr>EXECUÇÃO FISCAL</vt:lpstr>
      <vt:lpstr>Créditos tributários e não tributários</vt:lpstr>
      <vt:lpstr>Competência</vt:lpstr>
      <vt:lpstr>Petição inicial</vt:lpstr>
      <vt:lpstr>Procedimento</vt:lpstr>
      <vt:lpstr>Prescrição intercorrente</vt:lpstr>
      <vt:lpstr>Prescrição intercorrente</vt:lpstr>
      <vt:lpstr>Prescrição intercorrente</vt:lpstr>
      <vt:lpstr>Desconsideração da Personalidade jurídica</vt:lpstr>
      <vt:lpstr>Filtros</vt:lpstr>
      <vt:lpstr>Dejudicialização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Execução e Fazenda pública</dc:title>
  <dc:creator>Susana Henriques da Costa</dc:creator>
  <cp:lastModifiedBy>Susana Henriques da Costa</cp:lastModifiedBy>
  <cp:revision>2</cp:revision>
  <dcterms:created xsi:type="dcterms:W3CDTF">2020-09-17T13:58:16Z</dcterms:created>
  <dcterms:modified xsi:type="dcterms:W3CDTF">2023-08-24T01:20:30Z</dcterms:modified>
</cp:coreProperties>
</file>