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9" r:id="rId3"/>
    <p:sldId id="297" r:id="rId4"/>
    <p:sldId id="270" r:id="rId5"/>
    <p:sldId id="271" r:id="rId6"/>
    <p:sldId id="277" r:id="rId7"/>
    <p:sldId id="278" r:id="rId8"/>
    <p:sldId id="282" r:id="rId9"/>
    <p:sldId id="283" r:id="rId10"/>
    <p:sldId id="285" r:id="rId11"/>
    <p:sldId id="286" r:id="rId12"/>
    <p:sldId id="290" r:id="rId13"/>
    <p:sldId id="291" r:id="rId14"/>
    <p:sldId id="281" r:id="rId15"/>
    <p:sldId id="292" r:id="rId16"/>
    <p:sldId id="293" r:id="rId17"/>
    <p:sldId id="294" r:id="rId18"/>
    <p:sldId id="296" r:id="rId19"/>
    <p:sldId id="298" r:id="rId20"/>
    <p:sldId id="299" r:id="rId21"/>
    <p:sldId id="300" r:id="rId22"/>
    <p:sldId id="325" r:id="rId23"/>
    <p:sldId id="303" r:id="rId24"/>
    <p:sldId id="304" r:id="rId25"/>
    <p:sldId id="306" r:id="rId26"/>
    <p:sldId id="307" r:id="rId27"/>
    <p:sldId id="308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289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2A1-794A-4660-86FD-DE0838BC0B06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45CFE-78E5-47D9-B328-10FB77ED4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15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3A72268-BEA1-46EE-B1EE-4B227344B42F}" type="slidenum">
              <a:rPr lang="pt-BR" altLang="pt-BR" sz="1000"/>
              <a:pPr/>
              <a:t>31</a:t>
            </a:fld>
            <a:endParaRPr lang="pt-BR" altLang="pt-BR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82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E82CE0-054C-4F3C-BD51-DA0378E76687}" type="slidenum">
              <a:rPr lang="pt-BR" altLang="pt-BR" sz="1000"/>
              <a:pPr/>
              <a:t>32</a:t>
            </a:fld>
            <a:endParaRPr lang="pt-BR" altLang="pt-BR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903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76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4B8DF1-E67B-42FD-97A0-08E1C0E7A3F0}" type="slidenum">
              <a:rPr lang="pt-BR" altLang="pt-BR" sz="1000"/>
              <a:pPr/>
              <a:t>33</a:t>
            </a:fld>
            <a:endParaRPr lang="pt-BR" altLang="pt-BR" sz="10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BD166F-64D8-433D-9319-6D0E361EEA0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31BB24-9428-44D3-A109-C7046153DE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/>
              <a:t>Indexação: análise, síntese e representação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CBD 0284 – Indexação: teoria e métodos</a:t>
            </a:r>
          </a:p>
          <a:p>
            <a:r>
              <a:rPr lang="pt-BR" dirty="0"/>
              <a:t>Profa. Dra. Giovana </a:t>
            </a:r>
            <a:r>
              <a:rPr lang="pt-BR" dirty="0" err="1"/>
              <a:t>Deliberali</a:t>
            </a:r>
            <a:r>
              <a:rPr lang="pt-BR" dirty="0"/>
              <a:t> </a:t>
            </a:r>
            <a:r>
              <a:rPr lang="pt-BR" dirty="0" err="1"/>
              <a:t>Maimone</a:t>
            </a:r>
            <a:endParaRPr lang="pt-BR" dirty="0"/>
          </a:p>
          <a:p>
            <a:endParaRPr lang="pt-BR" dirty="0"/>
          </a:p>
          <a:p>
            <a:r>
              <a:rPr lang="pt-BR" dirty="0"/>
              <a:t>Escola de Comunicações e Artes</a:t>
            </a:r>
          </a:p>
          <a:p>
            <a:r>
              <a:rPr lang="pt-BR" dirty="0"/>
              <a:t>Universidade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242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pt-BR" sz="3200" dirty="0" err="1"/>
              <a:t>Elaboração</a:t>
            </a:r>
            <a:r>
              <a:rPr lang="en-US" altLang="pt-BR" sz="3200" dirty="0"/>
              <a:t> do </a:t>
            </a:r>
            <a:r>
              <a:rPr lang="en-US" altLang="pt-BR" sz="3200" dirty="0" err="1"/>
              <a:t>enunciado</a:t>
            </a:r>
            <a:r>
              <a:rPr lang="en-US" altLang="pt-BR" sz="3200" dirty="0"/>
              <a:t> </a:t>
            </a:r>
            <a:r>
              <a:rPr lang="en-US" altLang="pt-BR" sz="3200" dirty="0" err="1"/>
              <a:t>temático</a:t>
            </a:r>
            <a:endParaRPr lang="en-US" altLang="pt-BR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391400" cy="914400"/>
          </a:xfrm>
        </p:spPr>
        <p:txBody>
          <a:bodyPr/>
          <a:lstStyle/>
          <a:p>
            <a:pPr algn="just"/>
            <a:r>
              <a:rPr lang="en-US" altLang="pt-BR" sz="2400" b="1" dirty="0" err="1">
                <a:solidFill>
                  <a:schemeClr val="tx2"/>
                </a:solidFill>
              </a:rPr>
              <a:t>Operação</a:t>
            </a:r>
            <a:r>
              <a:rPr lang="en-US" altLang="pt-BR" sz="2400" dirty="0">
                <a:solidFill>
                  <a:schemeClr val="tx2"/>
                </a:solidFill>
              </a:rPr>
              <a:t>: </a:t>
            </a:r>
            <a:r>
              <a:rPr lang="en-US" altLang="pt-BR" sz="2400" b="1" i="1" dirty="0" err="1">
                <a:solidFill>
                  <a:schemeClr val="tx2"/>
                </a:solidFill>
              </a:rPr>
              <a:t>seleção</a:t>
            </a:r>
            <a:r>
              <a:rPr lang="en-US" altLang="pt-BR" sz="2400" dirty="0">
                <a:solidFill>
                  <a:schemeClr val="tx2"/>
                </a:solidFill>
              </a:rPr>
              <a:t> e </a:t>
            </a:r>
            <a:r>
              <a:rPr lang="en-US" altLang="pt-BR" sz="2400" b="1" i="1" dirty="0" err="1">
                <a:solidFill>
                  <a:schemeClr val="tx2"/>
                </a:solidFill>
              </a:rPr>
              <a:t>combinação</a:t>
            </a:r>
            <a:r>
              <a:rPr lang="en-US" altLang="pt-BR" sz="2400" dirty="0">
                <a:solidFill>
                  <a:schemeClr val="tx2"/>
                </a:solidFill>
              </a:rPr>
              <a:t> das </a:t>
            </a:r>
            <a:r>
              <a:rPr lang="en-US" altLang="pt-BR" sz="2400" dirty="0" err="1">
                <a:solidFill>
                  <a:schemeClr val="tx2"/>
                </a:solidFill>
              </a:rPr>
              <a:t>categorias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temáticas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pertinentes</a:t>
            </a:r>
            <a:r>
              <a:rPr lang="en-US" altLang="pt-BR" sz="2400" dirty="0">
                <a:solidFill>
                  <a:schemeClr val="tx2"/>
                </a:solidFill>
              </a:rPr>
              <a:t>.</a:t>
            </a:r>
            <a:endParaRPr lang="en-US" altLang="pt-BR" sz="24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66800" y="2971800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4650" indent="-3746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51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Parâmetro</a:t>
            </a:r>
            <a:r>
              <a:rPr lang="en-US" altLang="pt-BR" b="1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seleção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política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sistema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indexação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.</a:t>
            </a:r>
            <a:endParaRPr lang="en-US" altLang="pt-BR" sz="1800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pt-BR" sz="3200" dirty="0" err="1"/>
              <a:t>Representação</a:t>
            </a:r>
            <a:r>
              <a:rPr lang="en-US" altLang="pt-BR" sz="3200" dirty="0"/>
              <a:t> do </a:t>
            </a:r>
            <a:r>
              <a:rPr lang="en-US" altLang="pt-BR" sz="3200" dirty="0" err="1"/>
              <a:t>tema</a:t>
            </a:r>
            <a:endParaRPr lang="en-US" altLang="pt-BR" sz="32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239000" cy="838200"/>
          </a:xfrm>
        </p:spPr>
        <p:txBody>
          <a:bodyPr/>
          <a:lstStyle/>
          <a:p>
            <a:pPr algn="just"/>
            <a:r>
              <a:rPr lang="en-US" altLang="pt-BR" sz="2400" b="1" dirty="0" err="1">
                <a:solidFill>
                  <a:schemeClr val="tx2"/>
                </a:solidFill>
              </a:rPr>
              <a:t>Operação</a:t>
            </a:r>
            <a:r>
              <a:rPr lang="en-US" altLang="pt-BR" sz="2400" b="1" dirty="0">
                <a:solidFill>
                  <a:schemeClr val="tx2"/>
                </a:solidFill>
              </a:rPr>
              <a:t>: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Conversão</a:t>
            </a:r>
            <a:r>
              <a:rPr lang="en-US" altLang="pt-BR" sz="2400" dirty="0">
                <a:solidFill>
                  <a:schemeClr val="tx2"/>
                </a:solidFill>
              </a:rPr>
              <a:t> do </a:t>
            </a:r>
            <a:r>
              <a:rPr lang="en-US" altLang="pt-BR" sz="2400" dirty="0" err="1">
                <a:solidFill>
                  <a:schemeClr val="tx2"/>
                </a:solidFill>
              </a:rPr>
              <a:t>enunciado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temático</a:t>
            </a:r>
            <a:r>
              <a:rPr lang="en-US" altLang="pt-BR" sz="2400" dirty="0">
                <a:solidFill>
                  <a:schemeClr val="tx2"/>
                </a:solidFill>
              </a:rPr>
              <a:t> para a </a:t>
            </a:r>
            <a:r>
              <a:rPr lang="en-US" altLang="pt-BR" sz="2400" dirty="0" err="1">
                <a:solidFill>
                  <a:schemeClr val="tx2"/>
                </a:solidFill>
              </a:rPr>
              <a:t>linguagem</a:t>
            </a:r>
            <a:r>
              <a:rPr lang="en-US" altLang="pt-BR" sz="2400" dirty="0">
                <a:solidFill>
                  <a:schemeClr val="tx2"/>
                </a:solidFill>
              </a:rPr>
              <a:t> do </a:t>
            </a:r>
            <a:r>
              <a:rPr lang="en-US" altLang="pt-BR" sz="2400" dirty="0" err="1">
                <a:solidFill>
                  <a:schemeClr val="tx2"/>
                </a:solidFill>
              </a:rPr>
              <a:t>sistema</a:t>
            </a:r>
            <a:endParaRPr lang="en-US" altLang="pt-BR" sz="2400" dirty="0">
              <a:solidFill>
                <a:schemeClr val="tx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66800" y="2971800"/>
            <a:ext cx="75771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4650" indent="-3746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51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Parâmetro</a:t>
            </a:r>
            <a:r>
              <a:rPr lang="en-US" altLang="pt-BR" b="1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conversão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Linguagem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de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indexação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e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política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sistema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de Indexação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Análise por tipo de material</a:t>
            </a:r>
          </a:p>
          <a:p>
            <a:pPr algn="just"/>
            <a:r>
              <a:rPr lang="pt-BR" dirty="0"/>
              <a:t>Estrutura do texto</a:t>
            </a:r>
          </a:p>
          <a:p>
            <a:pPr algn="just"/>
            <a:r>
              <a:rPr lang="pt-BR" dirty="0"/>
              <a:t>Identificação do assunto principal</a:t>
            </a:r>
          </a:p>
          <a:p>
            <a:pPr algn="just"/>
            <a:r>
              <a:rPr lang="pt-BR" dirty="0"/>
              <a:t>Recursos para informação digital</a:t>
            </a:r>
          </a:p>
          <a:p>
            <a:pPr algn="just"/>
            <a:r>
              <a:rPr lang="pt-BR" dirty="0"/>
              <a:t>Uso de resumo e palavras-chave</a:t>
            </a:r>
          </a:p>
          <a:p>
            <a:pPr algn="just"/>
            <a:r>
              <a:rPr lang="pt-BR" dirty="0"/>
              <a:t>Conhecimento da linguagem documentária</a:t>
            </a:r>
          </a:p>
          <a:p>
            <a:pPr algn="just"/>
            <a:r>
              <a:rPr lang="pt-BR" dirty="0"/>
              <a:t>Consulta à hierarquia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84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por tipo de material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Indexação relacionada ao tipo de material e as características/estruturas do texto.</a:t>
            </a:r>
          </a:p>
          <a:p>
            <a:pPr lvl="1" algn="just"/>
            <a:r>
              <a:rPr lang="pt-BR" dirty="0"/>
              <a:t>Obras literárias (ficção), roteiros, peças teatrais, filmes.</a:t>
            </a:r>
          </a:p>
          <a:p>
            <a:pPr lvl="2" algn="just"/>
            <a:r>
              <a:rPr lang="pt-BR" dirty="0"/>
              <a:t>estrutura narrativa</a:t>
            </a:r>
          </a:p>
          <a:p>
            <a:pPr lvl="1" algn="just"/>
            <a:r>
              <a:rPr lang="pt-BR" dirty="0"/>
              <a:t>Livros didáticos e/ou acadêmicos-científicos</a:t>
            </a:r>
          </a:p>
          <a:p>
            <a:pPr lvl="1" algn="just"/>
            <a:r>
              <a:rPr lang="pt-BR" dirty="0"/>
              <a:t>Artigos de jornais de divulgação</a:t>
            </a:r>
          </a:p>
          <a:p>
            <a:pPr lvl="1" algn="just"/>
            <a:r>
              <a:rPr lang="pt-BR" dirty="0"/>
              <a:t>Entrevistas</a:t>
            </a:r>
          </a:p>
          <a:p>
            <a:pPr lvl="2" algn="just"/>
            <a:r>
              <a:rPr lang="pt-BR" dirty="0"/>
              <a:t>estrutura descritiva</a:t>
            </a:r>
          </a:p>
          <a:p>
            <a:pPr lvl="1" algn="just"/>
            <a:r>
              <a:rPr lang="pt-BR" dirty="0"/>
              <a:t>Artigos de periódicos</a:t>
            </a:r>
          </a:p>
          <a:p>
            <a:pPr lvl="1" algn="just"/>
            <a:r>
              <a:rPr lang="pt-BR" dirty="0"/>
              <a:t>Dissertações e teses</a:t>
            </a:r>
          </a:p>
          <a:p>
            <a:pPr lvl="2" algn="just"/>
            <a:r>
              <a:rPr lang="pt-BR" dirty="0"/>
              <a:t>estrutura descritiva ou </a:t>
            </a:r>
            <a:r>
              <a:rPr lang="pt-BR" b="1" dirty="0"/>
              <a:t>argumentativa</a:t>
            </a:r>
          </a:p>
          <a:p>
            <a:pPr marL="411480" lvl="1" indent="0" algn="just">
              <a:buNone/>
            </a:pPr>
            <a:endParaRPr lang="pt-BR" dirty="0"/>
          </a:p>
          <a:p>
            <a:pPr marL="109728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28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dirty="0"/>
              <a:t>Tipos de textos (</a:t>
            </a:r>
            <a:r>
              <a:rPr lang="pt-BR" altLang="pt-BR" sz="3200" dirty="0" err="1"/>
              <a:t>Kobashi</a:t>
            </a:r>
            <a:r>
              <a:rPr lang="pt-BR" altLang="pt-BR" sz="3200" dirty="0"/>
              <a:t>, 1994)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Estrutura narrativa</a:t>
            </a:r>
          </a:p>
          <a:p>
            <a:endParaRPr lang="pt-BR" altLang="pt-BR" dirty="0"/>
          </a:p>
          <a:p>
            <a:pPr lvl="1"/>
            <a:r>
              <a:rPr lang="pt-BR" altLang="pt-BR" dirty="0"/>
              <a:t>Ações de pessoas</a:t>
            </a:r>
          </a:p>
          <a:p>
            <a:pPr lvl="1"/>
            <a:endParaRPr lang="pt-BR" altLang="pt-BR" dirty="0"/>
          </a:p>
          <a:p>
            <a:pPr lvl="1"/>
            <a:r>
              <a:rPr lang="pt-BR" altLang="pt-BR" dirty="0"/>
              <a:t>Exposição -&gt; complicação -&gt; avaliação -&gt; resolução -&gt; moral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>
            <a:normAutofit/>
          </a:bodyPr>
          <a:lstStyle/>
          <a:p>
            <a:r>
              <a:rPr lang="pt-BR" sz="3200" dirty="0"/>
              <a:t>Indexação de Livros : estrutura narrativa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lang="pt-BR" dirty="0"/>
              <a:t>Ações entre pessoas      exposição     complicação     avaliação     resolução</a:t>
            </a:r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5508104" y="2276872"/>
            <a:ext cx="379347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123728" y="2636912"/>
            <a:ext cx="3240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7740352" y="2204864"/>
            <a:ext cx="3240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67717"/>
              </p:ext>
            </p:extLst>
          </p:nvPr>
        </p:nvGraphicFramePr>
        <p:xfrm>
          <a:off x="356064" y="3140969"/>
          <a:ext cx="8424936" cy="352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34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Pergunta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Tabelas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Quem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Agente da 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Personagens</a:t>
                      </a:r>
                      <a:r>
                        <a:rPr lang="pt-BR" baseline="0" dirty="0"/>
                        <a:t>, Profissões e Ocupações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47">
                <a:tc>
                  <a:txBody>
                    <a:bodyPr/>
                    <a:lstStyle/>
                    <a:p>
                      <a:r>
                        <a:rPr lang="pt-BR" dirty="0"/>
                        <a:t>O quê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Evento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857">
                <a:tc>
                  <a:txBody>
                    <a:bodyPr/>
                    <a:lstStyle/>
                    <a:p>
                      <a:r>
                        <a:rPr lang="pt-BR" dirty="0"/>
                        <a:t>Quando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Caracterização</a:t>
                      </a:r>
                      <a:r>
                        <a:rPr lang="pt-BR" baseline="0" dirty="0"/>
                        <a:t> temporal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Qualificadores de tempo,  períodos históricos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98">
                <a:tc>
                  <a:txBody>
                    <a:bodyPr/>
                    <a:lstStyle/>
                    <a:p>
                      <a:r>
                        <a:rPr lang="pt-BR" dirty="0"/>
                        <a:t>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Caracterização</a:t>
                      </a:r>
                      <a:r>
                        <a:rPr lang="pt-BR" baseline="0" dirty="0"/>
                        <a:t>  espacial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Ge</a:t>
                      </a:r>
                      <a:r>
                        <a:rPr lang="pt-BR" baseline="0" dirty="0"/>
                        <a:t>ográficos e históricos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98">
                <a:tc>
                  <a:txBody>
                    <a:bodyPr/>
                    <a:lstStyle/>
                    <a:p>
                      <a:r>
                        <a:rPr lang="pt-BR" dirty="0"/>
                        <a:t>Como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Caracterização de modo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98">
                <a:tc>
                  <a:txBody>
                    <a:bodyPr/>
                    <a:lstStyle/>
                    <a:p>
                      <a:r>
                        <a:rPr lang="pt-BR" dirty="0"/>
                        <a:t>Porquê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Caracterização</a:t>
                      </a:r>
                      <a:r>
                        <a:rPr lang="pt-BR" baseline="0" dirty="0"/>
                        <a:t> da 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41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Gênero e forma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Igual 11"/>
          <p:cNvSpPr/>
          <p:nvPr/>
        </p:nvSpPr>
        <p:spPr>
          <a:xfrm>
            <a:off x="3779912" y="2132856"/>
            <a:ext cx="228600" cy="3608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20094"/>
            <a:ext cx="5976664" cy="5118046"/>
          </a:xfrm>
        </p:spPr>
      </p:pic>
    </p:spTree>
    <p:extLst>
      <p:ext uri="{BB962C8B-B14F-4D97-AF65-F5344CB8AC3E}">
        <p14:creationId xmlns:p14="http://schemas.microsoft.com/office/powerpoint/2010/main" val="332653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14" y="1052736"/>
            <a:ext cx="5502174" cy="518457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72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7172750" cy="2660005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34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400" dirty="0"/>
              <a:t>Texto jornalístico, entrevistas, livros didáticos, alguns: livros acadêmicos, artigos, dissertações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19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64877"/>
              </p:ext>
            </p:extLst>
          </p:nvPr>
        </p:nvGraphicFramePr>
        <p:xfrm>
          <a:off x="467544" y="3140968"/>
          <a:ext cx="8136903" cy="35718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9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Descrições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Texto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Tabelas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941">
                <a:tc>
                  <a:txBody>
                    <a:bodyPr/>
                    <a:lstStyle/>
                    <a:p>
                      <a:r>
                        <a:rPr lang="pt-BR" sz="1600" dirty="0"/>
                        <a:t>Tema chave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Sub- temas 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Objetivos</a:t>
                      </a:r>
                    </a:p>
                    <a:p>
                      <a:r>
                        <a:rPr lang="pt-BR" dirty="0"/>
                        <a:t>Contextualização</a:t>
                      </a:r>
                    </a:p>
                    <a:p>
                      <a:r>
                        <a:rPr lang="pt-BR" dirty="0"/>
                        <a:t>Justificativas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Assunto</a:t>
                      </a:r>
                    </a:p>
                    <a:p>
                      <a:r>
                        <a:rPr lang="pt-BR" dirty="0"/>
                        <a:t>Qualificadores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352">
                <a:tc>
                  <a:txBody>
                    <a:bodyPr/>
                    <a:lstStyle/>
                    <a:p>
                      <a:r>
                        <a:rPr lang="pt-BR" sz="1600" dirty="0"/>
                        <a:t>Expansões predicativas qualificativas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funcionais</a:t>
                      </a:r>
                    </a:p>
                    <a:p>
                      <a:endParaRPr lang="pt-BR" sz="1600" dirty="0"/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Desenvolvimento</a:t>
                      </a:r>
                    </a:p>
                    <a:p>
                      <a:r>
                        <a:rPr lang="pt-BR" dirty="0"/>
                        <a:t>Como</a:t>
                      </a:r>
                    </a:p>
                    <a:p>
                      <a:r>
                        <a:rPr lang="pt-BR" dirty="0"/>
                        <a:t>Onde</a:t>
                      </a:r>
                    </a:p>
                    <a:p>
                      <a:r>
                        <a:rPr lang="pt-BR" dirty="0"/>
                        <a:t>Quando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Discussão</a:t>
                      </a:r>
                    </a:p>
                    <a:p>
                      <a:r>
                        <a:rPr lang="pt-BR" dirty="0"/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Assunto</a:t>
                      </a:r>
                    </a:p>
                    <a:p>
                      <a:r>
                        <a:rPr lang="pt-BR" dirty="0"/>
                        <a:t>Qualificadores</a:t>
                      </a:r>
                    </a:p>
                    <a:p>
                      <a:r>
                        <a:rPr lang="pt-BR" dirty="0"/>
                        <a:t>Geográficos</a:t>
                      </a:r>
                    </a:p>
                    <a:p>
                      <a:r>
                        <a:rPr lang="pt-BR" dirty="0"/>
                        <a:t>Qualificadores de tempo</a:t>
                      </a:r>
                    </a:p>
                    <a:p>
                      <a:r>
                        <a:rPr lang="pt-BR" dirty="0"/>
                        <a:t>Assunto</a:t>
                      </a:r>
                    </a:p>
                    <a:p>
                      <a:r>
                        <a:rPr lang="pt-BR" dirty="0"/>
                        <a:t>Assunto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6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Organização de informação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>
                <a:solidFill>
                  <a:schemeClr val="tx2"/>
                </a:solidFill>
              </a:rPr>
              <a:t>Relacionada ao processo de indexação e representação.</a:t>
            </a: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Tem como ferramenta auxiliar e para normalização, as linguagens documentárias.</a:t>
            </a: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Exige especificação de métodos utilizados, identificação de tipologias documentárias.</a:t>
            </a: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 Requer política de tratamento da informação (política de indexação).</a:t>
            </a: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Questões terminológicas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6431884" cy="537708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46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560840" cy="393594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82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Estrutura argumentativa (</a:t>
            </a:r>
            <a:r>
              <a:rPr lang="pt-BR" altLang="pt-BR" sz="4000" dirty="0" err="1"/>
              <a:t>Kobashi</a:t>
            </a:r>
            <a:r>
              <a:rPr lang="pt-BR" altLang="pt-BR" sz="4000" dirty="0"/>
              <a:t>, 1994)</a:t>
            </a:r>
            <a:endParaRPr lang="pt-BR" altLang="pt-BR" dirty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tx2"/>
                </a:solidFill>
              </a:rPr>
              <a:t>Hipóteses (premissas)</a:t>
            </a:r>
          </a:p>
          <a:p>
            <a:endParaRPr lang="pt-BR" altLang="pt-BR" dirty="0">
              <a:solidFill>
                <a:schemeClr val="tx2"/>
              </a:solidFill>
            </a:endParaRPr>
          </a:p>
          <a:p>
            <a:r>
              <a:rPr lang="pt-BR" altLang="pt-BR" dirty="0">
                <a:solidFill>
                  <a:schemeClr val="tx2"/>
                </a:solidFill>
              </a:rPr>
              <a:t>Conclusão</a:t>
            </a:r>
          </a:p>
          <a:p>
            <a:endParaRPr lang="pt-BR" altLang="pt-BR" dirty="0">
              <a:solidFill>
                <a:schemeClr val="tx2"/>
              </a:solidFill>
            </a:endParaRPr>
          </a:p>
          <a:p>
            <a:pPr lvl="1"/>
            <a:r>
              <a:rPr lang="pt-BR" altLang="pt-BR" dirty="0">
                <a:solidFill>
                  <a:schemeClr val="tx2"/>
                </a:solidFill>
              </a:rPr>
              <a:t>Empenho de aumentar adesão</a:t>
            </a:r>
            <a:endParaRPr lang="pt-BR" altLang="pt-BR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003381"/>
            <a:ext cx="7200800" cy="457045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28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496944" cy="3960439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38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8024845" cy="442099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Identificação do assunto principal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26</a:t>
            </a:fld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048672" cy="4712861"/>
          </a:xfrm>
        </p:spPr>
      </p:pic>
    </p:spTree>
    <p:extLst>
      <p:ext uri="{BB962C8B-B14F-4D97-AF65-F5344CB8AC3E}">
        <p14:creationId xmlns:p14="http://schemas.microsoft.com/office/powerpoint/2010/main" val="1588306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Uso de resumo e palavras-chave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27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Resumos bem estruturados.</a:t>
            </a:r>
          </a:p>
          <a:p>
            <a:r>
              <a:rPr lang="pt-BR" sz="2000" dirty="0"/>
              <a:t>Palavras-chave: fornecidas pelo autor, podem indicar o assunto (ou não).</a:t>
            </a:r>
          </a:p>
          <a:p>
            <a:r>
              <a:rPr lang="pt-BR" sz="2000" dirty="0"/>
              <a:t>Resumo e palavras-chave não são pensados para o indexador.</a:t>
            </a:r>
          </a:p>
          <a:p>
            <a:r>
              <a:rPr lang="pt-BR" sz="2000" dirty="0"/>
              <a:t>Análise do texto: estrutura, leitura documentária, identificação de saliências.</a:t>
            </a:r>
          </a:p>
          <a:p>
            <a:pPr marL="109728" indent="0">
              <a:buNone/>
            </a:pP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817790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600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Consistência de indexação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dirty="0"/>
          </a:p>
          <a:p>
            <a:pPr marL="109728" indent="0">
              <a:buNone/>
            </a:pPr>
            <a:endParaRPr lang="pt-BR" alt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616624" cy="40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07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Consistência de indexação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Consulta ao </a:t>
            </a:r>
            <a:r>
              <a:rPr lang="pt-BR" b="1" dirty="0">
                <a:solidFill>
                  <a:srgbClr val="FF0000"/>
                </a:solidFill>
              </a:rPr>
              <a:t>Vocabulário</a:t>
            </a:r>
            <a:r>
              <a:rPr lang="pt-BR" dirty="0"/>
              <a:t> e ao </a:t>
            </a:r>
            <a:r>
              <a:rPr lang="pt-BR" b="1" dirty="0">
                <a:solidFill>
                  <a:srgbClr val="FF0000"/>
                </a:solidFill>
              </a:rPr>
              <a:t>DEDALUS.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29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" y="3140968"/>
            <a:ext cx="9144000" cy="31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394" y="609600"/>
            <a:ext cx="8229600" cy="990600"/>
          </a:xfrm>
        </p:spPr>
        <p:txBody>
          <a:bodyPr/>
          <a:lstStyle/>
          <a:p>
            <a:r>
              <a:rPr lang="pt-BR" altLang="pt-BR" dirty="0"/>
              <a:t>Organização da informação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9" y="1963921"/>
            <a:ext cx="8127918" cy="414935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9709" y="645795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OPAC – Catálogo de acesso público online</a:t>
            </a:r>
          </a:p>
        </p:txBody>
      </p:sp>
    </p:spTree>
    <p:extLst>
      <p:ext uri="{BB962C8B-B14F-4D97-AF65-F5344CB8AC3E}">
        <p14:creationId xmlns:p14="http://schemas.microsoft.com/office/powerpoint/2010/main" val="588178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Consistência de indexação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4730"/>
            <a:ext cx="8229600" cy="381386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538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t-BR" altLang="pt-BR" dirty="0"/>
              <a:t>Consistência de indexação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pt-BR" altLang="pt-BR" dirty="0"/>
              <a:t>Sugestões para o Vocabulário Controlado (descritores novos, alterações, exclusões, </a:t>
            </a:r>
            <a:r>
              <a:rPr lang="pt-BR" altLang="pt-BR" dirty="0">
                <a:solidFill>
                  <a:srgbClr val="FF0000"/>
                </a:solidFill>
              </a:rPr>
              <a:t>notas de escopo</a:t>
            </a:r>
            <a:r>
              <a:rPr lang="pt-BR" altLang="pt-BR" dirty="0"/>
              <a:t>).</a:t>
            </a:r>
          </a:p>
          <a:p>
            <a:pPr algn="just"/>
            <a:r>
              <a:rPr lang="pt-BR" altLang="pt-BR" dirty="0"/>
              <a:t>Terminologia da área.</a:t>
            </a:r>
          </a:p>
          <a:p>
            <a:pPr algn="just"/>
            <a:r>
              <a:rPr lang="pt-BR" altLang="pt-BR" dirty="0"/>
              <a:t>Assunto realmente tratado no documento.</a:t>
            </a:r>
          </a:p>
          <a:p>
            <a:pPr algn="just"/>
            <a:r>
              <a:rPr lang="pt-BR" altLang="pt-BR" dirty="0"/>
              <a:t>Instrumentos de auxílio: dicionários especializados, glossários e outros.</a:t>
            </a:r>
          </a:p>
          <a:p>
            <a:pPr algn="just"/>
            <a:r>
              <a:rPr lang="pt-BR" altLang="pt-BR" dirty="0"/>
              <a:t>Fatores dependentes dos indexadores: </a:t>
            </a:r>
            <a:r>
              <a:rPr lang="pt-BR" altLang="pt-BR" dirty="0">
                <a:solidFill>
                  <a:srgbClr val="FF0000"/>
                </a:solidFill>
              </a:rPr>
              <a:t>conhecimento</a:t>
            </a:r>
            <a:r>
              <a:rPr lang="pt-BR" altLang="pt-BR" dirty="0"/>
              <a:t>/</a:t>
            </a:r>
            <a:r>
              <a:rPr lang="pt-BR" altLang="pt-BR" dirty="0">
                <a:solidFill>
                  <a:srgbClr val="FF0000"/>
                </a:solidFill>
              </a:rPr>
              <a:t>estudo</a:t>
            </a:r>
            <a:r>
              <a:rPr lang="pt-BR" altLang="pt-BR" dirty="0"/>
              <a:t> da área, controle e anotações de uso, discussão em grupo e compartilhamento.  </a:t>
            </a:r>
          </a:p>
          <a:p>
            <a:pPr algn="just"/>
            <a:endParaRPr lang="pt-BR" alt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t-BR" altLang="pt-BR" dirty="0"/>
              <a:t>Problemas de Consistência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altLang="pt-BR" dirty="0"/>
              <a:t>Na análise conceitual</a:t>
            </a:r>
          </a:p>
          <a:p>
            <a:pPr lvl="1" algn="just"/>
            <a:r>
              <a:rPr lang="pt-BR" altLang="pt-BR" dirty="0"/>
              <a:t>Deixar de escolher um tópico de interesse para um grupo de usuários em potencial.</a:t>
            </a:r>
          </a:p>
          <a:p>
            <a:pPr lvl="1" algn="just"/>
            <a:r>
              <a:rPr lang="pt-BR" altLang="pt-BR" dirty="0"/>
              <a:t>Interpretar erroneamente um aspecto do documento, acarretando a atribuição de um termo (ou termos) inadequados.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t-BR" altLang="pt-BR" dirty="0"/>
              <a:t>Problemas de Consistência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pt-BR" altLang="pt-BR" dirty="0"/>
              <a:t>Na tradução do assunto identificado para o Vocabulário</a:t>
            </a:r>
          </a:p>
          <a:p>
            <a:pPr lvl="1" algn="just"/>
            <a:r>
              <a:rPr lang="pt-BR" altLang="pt-BR" dirty="0"/>
              <a:t>Deixar de usar o termo mais específico disponível para representar um assunto.	</a:t>
            </a:r>
          </a:p>
          <a:p>
            <a:pPr lvl="1" algn="just"/>
            <a:r>
              <a:rPr lang="pt-BR" altLang="pt-BR" dirty="0"/>
              <a:t>Empregar um termo que seja inadequado para o conteúdo temático, devido à falta de conhecimento especializado ou por desatenção.</a:t>
            </a:r>
          </a:p>
          <a:p>
            <a:pPr lvl="1" algn="just"/>
            <a:r>
              <a:rPr lang="pt-BR" altLang="pt-BR" dirty="0"/>
              <a:t>Fazer combinação descritor + qualificador para representar assunto que tem terminologia estabelecida na área.</a:t>
            </a:r>
          </a:p>
          <a:p>
            <a:pPr algn="just">
              <a:buFont typeface="Monotype Sorts" pitchFamily="2" charset="2"/>
              <a:buNone/>
            </a:pPr>
            <a:endParaRPr lang="pt-BR" alt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4161"/>
            <a:ext cx="8229600" cy="367500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64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0" y="3068960"/>
            <a:ext cx="8324248" cy="2399978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A1F-14C0-4C2F-91A7-CA56ACE57F92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673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066800" y="692696"/>
            <a:ext cx="7391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pt-BR" sz="1800" b="1" dirty="0" err="1"/>
              <a:t>Fontes</a:t>
            </a:r>
            <a:r>
              <a:rPr lang="en-US" altLang="pt-BR" sz="1800" b="1" dirty="0"/>
              <a:t> </a:t>
            </a:r>
            <a:r>
              <a:rPr lang="en-US" altLang="pt-BR" sz="1800" b="1" dirty="0" err="1"/>
              <a:t>consultadas</a:t>
            </a:r>
            <a:r>
              <a:rPr lang="en-US" altLang="pt-BR" sz="1800" b="1" dirty="0"/>
              <a:t>:</a:t>
            </a:r>
          </a:p>
          <a:p>
            <a:pPr algn="just"/>
            <a:endParaRPr lang="en-US" altLang="pt-BR" sz="1800" b="1" dirty="0"/>
          </a:p>
          <a:p>
            <a:pPr algn="just"/>
            <a:r>
              <a:rPr lang="en-US" altLang="pt-BR" sz="1800" dirty="0"/>
              <a:t>KOBASHI, N.Y. A</a:t>
            </a:r>
            <a:r>
              <a:rPr lang="en-US" altLang="pt-BR" sz="1800" i="1" dirty="0"/>
              <a:t> </a:t>
            </a:r>
            <a:r>
              <a:rPr lang="en-US" altLang="pt-BR" sz="1800" i="1" dirty="0" err="1"/>
              <a:t>elaboração</a:t>
            </a:r>
            <a:r>
              <a:rPr lang="en-US" altLang="pt-BR" sz="1800" i="1" dirty="0"/>
              <a:t> de </a:t>
            </a:r>
            <a:r>
              <a:rPr lang="en-US" altLang="pt-BR" sz="1800" i="1" dirty="0" err="1"/>
              <a:t>informações</a:t>
            </a:r>
            <a:r>
              <a:rPr lang="en-US" altLang="pt-BR" sz="1800" i="1" dirty="0"/>
              <a:t> </a:t>
            </a:r>
            <a:r>
              <a:rPr lang="en-US" altLang="pt-BR" sz="1800" i="1" dirty="0" err="1"/>
              <a:t>documentárias</a:t>
            </a:r>
            <a:r>
              <a:rPr lang="en-US" altLang="pt-BR" sz="1800" i="1" dirty="0"/>
              <a:t>: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busca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metodologia</a:t>
            </a:r>
            <a:r>
              <a:rPr lang="en-US" altLang="pt-BR" sz="1800" dirty="0"/>
              <a:t>. São Paulo : ECA-USP (</a:t>
            </a:r>
            <a:r>
              <a:rPr lang="en-US" altLang="pt-BR" sz="1800" dirty="0" err="1"/>
              <a:t>Tese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doutorado</a:t>
            </a:r>
            <a:r>
              <a:rPr lang="en-US" altLang="pt-BR" sz="1800" dirty="0"/>
              <a:t>), 1994.</a:t>
            </a:r>
          </a:p>
          <a:p>
            <a:pPr algn="just"/>
            <a:endParaRPr lang="en-US" altLang="pt-BR" dirty="0"/>
          </a:p>
          <a:p>
            <a:pPr algn="just"/>
            <a:r>
              <a:rPr lang="en-US" altLang="pt-BR" sz="1800" dirty="0"/>
              <a:t>Norma ABNT</a:t>
            </a:r>
          </a:p>
          <a:p>
            <a:pPr algn="just"/>
            <a:endParaRPr lang="en-US" altLang="pt-BR" dirty="0"/>
          </a:p>
          <a:p>
            <a:pPr algn="just"/>
            <a:r>
              <a:rPr lang="en-US" altLang="pt-BR" sz="1800" dirty="0"/>
              <a:t>FUJITA, M. S. L., org. A </a:t>
            </a:r>
            <a:r>
              <a:rPr lang="en-US" altLang="pt-BR" sz="1800" dirty="0" err="1"/>
              <a:t>indexação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livros</a:t>
            </a:r>
            <a:r>
              <a:rPr lang="en-US" altLang="pt-BR" sz="1800" dirty="0"/>
              <a:t>: a </a:t>
            </a:r>
            <a:r>
              <a:rPr lang="en-US" altLang="pt-BR" sz="1800" dirty="0" err="1"/>
              <a:t>percepção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catalogadores</a:t>
            </a:r>
            <a:r>
              <a:rPr lang="en-US" altLang="pt-BR" sz="1800" dirty="0"/>
              <a:t> e </a:t>
            </a:r>
            <a:r>
              <a:rPr lang="en-US" altLang="pt-BR" sz="1800" dirty="0" err="1"/>
              <a:t>usuários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bibliotecas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universitárias</a:t>
            </a:r>
            <a:r>
              <a:rPr lang="en-US" altLang="pt-BR" sz="1800" dirty="0"/>
              <a:t>. São Paulo, </a:t>
            </a:r>
            <a:r>
              <a:rPr lang="en-US" altLang="pt-BR" sz="1800" dirty="0" err="1"/>
              <a:t>Cultura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Acadêmica</a:t>
            </a:r>
            <a:r>
              <a:rPr lang="en-US" altLang="pt-BR" sz="1800" dirty="0"/>
              <a:t>, 2009.</a:t>
            </a:r>
          </a:p>
          <a:p>
            <a:pPr algn="just"/>
            <a:endParaRPr lang="en-US" altLang="pt-BR" dirty="0"/>
          </a:p>
          <a:p>
            <a:pPr algn="just"/>
            <a:endParaRPr lang="en-US" altLang="pt-BR" sz="1800" dirty="0"/>
          </a:p>
          <a:p>
            <a:pPr algn="just"/>
            <a:endParaRPr lang="en-US" altLang="pt-BR" dirty="0"/>
          </a:p>
          <a:p>
            <a:pPr algn="just"/>
            <a:endParaRPr lang="en-US" altLang="pt-BR" sz="1800" dirty="0"/>
          </a:p>
          <a:p>
            <a:pPr algn="just"/>
            <a:endParaRPr lang="en-US" altLang="pt-BR" sz="1800" b="1" dirty="0"/>
          </a:p>
          <a:p>
            <a:pPr algn="just"/>
            <a:endParaRPr lang="en-US" altLang="pt-BR" sz="1800" b="1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dirty="0"/>
              <a:t>Função  da Documentação</a:t>
            </a:r>
            <a:endParaRPr lang="pt-BR" altLang="pt-BR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800" dirty="0">
                <a:solidFill>
                  <a:schemeClr val="tx2"/>
                </a:solidFill>
              </a:rPr>
              <a:t>Estabelecer rede organizada de coleta e difusão</a:t>
            </a:r>
          </a:p>
          <a:p>
            <a:pPr algn="just">
              <a:lnSpc>
                <a:spcPct val="90000"/>
              </a:lnSpc>
            </a:pPr>
            <a:r>
              <a:rPr lang="pt-BR" altLang="pt-BR" sz="2800" dirty="0">
                <a:solidFill>
                  <a:schemeClr val="tx2"/>
                </a:solidFill>
              </a:rPr>
              <a:t>Formatar informação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dirty="0">
                <a:solidFill>
                  <a:schemeClr val="tx2"/>
                </a:solidFill>
              </a:rPr>
              <a:t>Com base em objetivos específicos</a:t>
            </a:r>
          </a:p>
          <a:p>
            <a:pPr algn="just">
              <a:lnSpc>
                <a:spcPct val="90000"/>
              </a:lnSpc>
            </a:pPr>
            <a:r>
              <a:rPr lang="pt-BR" altLang="pt-BR" sz="2800" dirty="0">
                <a:solidFill>
                  <a:schemeClr val="tx2"/>
                </a:solidFill>
              </a:rPr>
              <a:t>Assegurar eficácia do sistema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dirty="0">
                <a:solidFill>
                  <a:schemeClr val="tx2"/>
                </a:solidFill>
              </a:rPr>
              <a:t>Exaustividade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dirty="0">
                <a:solidFill>
                  <a:schemeClr val="tx2"/>
                </a:solidFill>
              </a:rPr>
              <a:t>Especificidade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dirty="0">
                <a:solidFill>
                  <a:schemeClr val="tx2"/>
                </a:solidFill>
              </a:rPr>
              <a:t>Confiabilidade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dirty="0">
                <a:solidFill>
                  <a:schemeClr val="tx2"/>
                </a:solidFill>
              </a:rPr>
              <a:t>Atualidade</a:t>
            </a:r>
          </a:p>
          <a:p>
            <a:pPr lvl="1" algn="just">
              <a:lnSpc>
                <a:spcPct val="90000"/>
              </a:lnSpc>
            </a:pPr>
            <a:r>
              <a:rPr lang="pt-BR" altLang="pt-BR" sz="2400" dirty="0">
                <a:solidFill>
                  <a:schemeClr val="tx2"/>
                </a:solidFill>
              </a:rPr>
              <a:t>Rapidez</a:t>
            </a:r>
          </a:p>
          <a:p>
            <a:pPr marL="274320" lvl="1" indent="0" algn="just">
              <a:lnSpc>
                <a:spcPct val="90000"/>
              </a:lnSpc>
              <a:buNone/>
            </a:pPr>
            <a:r>
              <a:rPr lang="pt-BR" altLang="pt-BR" sz="2400" dirty="0">
                <a:solidFill>
                  <a:schemeClr val="tx2"/>
                </a:solidFill>
              </a:rPr>
              <a:t>(KOBASHI, 1984)</a:t>
            </a:r>
          </a:p>
          <a:p>
            <a:pPr marL="274320" lvl="1" indent="0" algn="just">
              <a:lnSpc>
                <a:spcPct val="90000"/>
              </a:lnSpc>
              <a:buNone/>
            </a:pPr>
            <a:endParaRPr lang="pt-BR" alt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C</a:t>
            </a:r>
            <a:r>
              <a:rPr lang="pt-BR" altLang="pt-BR" sz="4000" dirty="0"/>
              <a:t>entro de Informação</a:t>
            </a:r>
            <a:endParaRPr lang="pt-BR" altLang="pt-BR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altLang="pt-BR" dirty="0">
                <a:solidFill>
                  <a:schemeClr val="tx2"/>
                </a:solidFill>
              </a:rPr>
              <a:t>Instituição ou grupo que responde pela organização informação.</a:t>
            </a: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Possui localização física ou virtual.</a:t>
            </a:r>
          </a:p>
          <a:p>
            <a:pPr algn="just"/>
            <a:r>
              <a:rPr lang="pt-BR" altLang="pt-BR" dirty="0">
                <a:solidFill>
                  <a:schemeClr val="tx2"/>
                </a:solidFill>
              </a:rPr>
              <a:t>Centro de Informação</a:t>
            </a:r>
          </a:p>
          <a:p>
            <a:pPr lvl="1" algn="just"/>
            <a:r>
              <a:rPr lang="pt-BR" altLang="pt-BR" dirty="0">
                <a:solidFill>
                  <a:schemeClr val="tx2"/>
                </a:solidFill>
              </a:rPr>
              <a:t>tipologia</a:t>
            </a:r>
          </a:p>
          <a:p>
            <a:pPr lvl="2" algn="just"/>
            <a:r>
              <a:rPr lang="pt-BR" altLang="pt-BR" dirty="0">
                <a:solidFill>
                  <a:schemeClr val="tx2"/>
                </a:solidFill>
              </a:rPr>
              <a:t>Centro de Documentação</a:t>
            </a:r>
          </a:p>
          <a:p>
            <a:pPr lvl="2" algn="just"/>
            <a:r>
              <a:rPr lang="pt-BR" altLang="pt-BR" dirty="0">
                <a:solidFill>
                  <a:schemeClr val="tx2"/>
                </a:solidFill>
              </a:rPr>
              <a:t>Biblioteca</a:t>
            </a:r>
          </a:p>
          <a:p>
            <a:pPr lvl="2" algn="just"/>
            <a:r>
              <a:rPr lang="pt-BR" altLang="pt-BR" dirty="0">
                <a:solidFill>
                  <a:schemeClr val="tx2"/>
                </a:solidFill>
              </a:rPr>
              <a:t>Biblioteca Virtual</a:t>
            </a:r>
          </a:p>
          <a:p>
            <a:pPr lvl="2" algn="just"/>
            <a:r>
              <a:rPr lang="pt-BR" altLang="pt-BR" dirty="0">
                <a:solidFill>
                  <a:schemeClr val="tx2"/>
                </a:solidFill>
              </a:rPr>
              <a:t>Centro de Informação e Referência</a:t>
            </a:r>
          </a:p>
          <a:p>
            <a:pPr lvl="1" algn="just"/>
            <a:r>
              <a:rPr lang="pt-BR" altLang="pt-BR" dirty="0">
                <a:solidFill>
                  <a:schemeClr val="tx2"/>
                </a:solidFill>
              </a:rPr>
              <a:t>função</a:t>
            </a:r>
          </a:p>
          <a:p>
            <a:pPr lvl="2" algn="just"/>
            <a:r>
              <a:rPr lang="pt-BR" altLang="pt-BR" dirty="0">
                <a:solidFill>
                  <a:schemeClr val="tx2"/>
                </a:solidFill>
              </a:rPr>
              <a:t>fornecer resposta adequada à demanda</a:t>
            </a:r>
          </a:p>
          <a:p>
            <a:pPr lvl="2" algn="just"/>
            <a:r>
              <a:rPr lang="pt-BR" altLang="pt-BR" dirty="0">
                <a:solidFill>
                  <a:schemeClr val="tx2"/>
                </a:solidFill>
              </a:rPr>
              <a:t>realizar as operações documentárias</a:t>
            </a:r>
          </a:p>
          <a:p>
            <a:pPr lvl="2" algn="just"/>
            <a:r>
              <a:rPr lang="pt-BR" altLang="pt-BR" dirty="0">
                <a:solidFill>
                  <a:schemeClr val="tx2"/>
                </a:solidFill>
              </a:rPr>
              <a:t>estabelecer a comunicação no sistema de informação (sem silêncio e sem ruído).</a:t>
            </a:r>
          </a:p>
          <a:p>
            <a:pPr algn="just"/>
            <a:endParaRPr lang="pt-BR" alt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066800" y="1981200"/>
            <a:ext cx="1524000" cy="69373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2000" b="1">
                <a:solidFill>
                  <a:srgbClr val="3366FF"/>
                </a:solidFill>
              </a:rPr>
              <a:t>documento</a:t>
            </a:r>
            <a:endParaRPr lang="en-US" altLang="pt-BR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0" y="62068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200" b="1" dirty="0" err="1">
                <a:solidFill>
                  <a:schemeClr val="tx2"/>
                </a:solidFill>
              </a:rPr>
              <a:t>Construção</a:t>
            </a:r>
            <a:r>
              <a:rPr lang="en-US" altLang="pt-BR" sz="3200" b="1" dirty="0">
                <a:solidFill>
                  <a:schemeClr val="tx2"/>
                </a:solidFill>
              </a:rPr>
              <a:t> </a:t>
            </a:r>
            <a:r>
              <a:rPr lang="en-US" altLang="pt-BR" sz="3200" b="1" dirty="0" err="1">
                <a:solidFill>
                  <a:schemeClr val="tx2"/>
                </a:solidFill>
              </a:rPr>
              <a:t>da</a:t>
            </a:r>
            <a:r>
              <a:rPr lang="en-US" altLang="pt-BR" sz="3200" b="1" dirty="0">
                <a:solidFill>
                  <a:schemeClr val="tx2"/>
                </a:solidFill>
              </a:rPr>
              <a:t> </a:t>
            </a:r>
            <a:r>
              <a:rPr lang="en-US" altLang="pt-BR" sz="3200" b="1" dirty="0" err="1">
                <a:solidFill>
                  <a:schemeClr val="tx2"/>
                </a:solidFill>
              </a:rPr>
              <a:t>informação</a:t>
            </a:r>
            <a:r>
              <a:rPr lang="en-US" altLang="pt-BR" sz="3200" b="1" dirty="0">
                <a:solidFill>
                  <a:schemeClr val="tx2"/>
                </a:solidFill>
              </a:rPr>
              <a:t> </a:t>
            </a:r>
            <a:r>
              <a:rPr lang="en-US" altLang="pt-BR" sz="3200" b="1" dirty="0" err="1">
                <a:solidFill>
                  <a:schemeClr val="tx2"/>
                </a:solidFill>
              </a:rPr>
              <a:t>documentária</a:t>
            </a:r>
            <a:r>
              <a:rPr lang="en-US" altLang="pt-BR" sz="3200" b="1" dirty="0">
                <a:solidFill>
                  <a:srgbClr val="0033CC"/>
                </a:solidFill>
              </a:rPr>
              <a:t> </a:t>
            </a:r>
            <a:endParaRPr lang="en-US" altLang="pt-BR" sz="3200" dirty="0"/>
          </a:p>
        </p:txBody>
      </p:sp>
      <p:grpSp>
        <p:nvGrpSpPr>
          <p:cNvPr id="44080" name="Group 48"/>
          <p:cNvGrpSpPr>
            <a:grpSpLocks/>
          </p:cNvGrpSpPr>
          <p:nvPr/>
        </p:nvGrpSpPr>
        <p:grpSpPr bwMode="auto">
          <a:xfrm>
            <a:off x="2590800" y="2051050"/>
            <a:ext cx="2438400" cy="2362200"/>
            <a:chOff x="1632" y="1292"/>
            <a:chExt cx="1536" cy="1488"/>
          </a:xfrm>
        </p:grpSpPr>
        <p:sp>
          <p:nvSpPr>
            <p:cNvPr id="44036" name="AutoShape 4"/>
            <p:cNvSpPr>
              <a:spLocks noChangeArrowheads="1"/>
            </p:cNvSpPr>
            <p:nvPr/>
          </p:nvSpPr>
          <p:spPr bwMode="auto">
            <a:xfrm>
              <a:off x="1968" y="1292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4040" name="AutoShape 8"/>
            <p:cNvSpPr>
              <a:spLocks noChangeArrowheads="1"/>
            </p:cNvSpPr>
            <p:nvPr/>
          </p:nvSpPr>
          <p:spPr bwMode="auto">
            <a:xfrm>
              <a:off x="1968" y="1820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>
              <a:off x="1632" y="14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44" name="Text Box 12"/>
            <p:cNvSpPr txBox="1">
              <a:spLocks noChangeArrowheads="1"/>
            </p:cNvSpPr>
            <p:nvPr/>
          </p:nvSpPr>
          <p:spPr bwMode="auto">
            <a:xfrm>
              <a:off x="2016" y="134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>
                  <a:solidFill>
                    <a:srgbClr val="3366FF"/>
                  </a:solidFill>
                </a:rPr>
                <a:t>Análise</a:t>
              </a:r>
              <a:endParaRPr lang="en-US" altLang="pt-BR"/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1968" y="1916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pt-BR" sz="1800" b="1">
                  <a:solidFill>
                    <a:srgbClr val="3366FF"/>
                  </a:solidFill>
                </a:rPr>
                <a:t>Síntese</a:t>
              </a:r>
              <a:endParaRPr lang="en-US" altLang="pt-BR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2544" y="22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2544" y="16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59" name="AutoShape 27"/>
            <p:cNvSpPr>
              <a:spLocks noChangeArrowheads="1"/>
            </p:cNvSpPr>
            <p:nvPr/>
          </p:nvSpPr>
          <p:spPr bwMode="auto">
            <a:xfrm>
              <a:off x="1968" y="2396"/>
              <a:ext cx="1200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44060" name="Text Box 28"/>
            <p:cNvSpPr txBox="1">
              <a:spLocks noChangeArrowheads="1"/>
            </p:cNvSpPr>
            <p:nvPr/>
          </p:nvSpPr>
          <p:spPr bwMode="auto">
            <a:xfrm>
              <a:off x="1968" y="2460"/>
              <a:ext cx="1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pt-BR" sz="1800" b="1">
                  <a:solidFill>
                    <a:srgbClr val="3366FF"/>
                  </a:solidFill>
                </a:rPr>
                <a:t>Representação</a:t>
              </a:r>
              <a:endParaRPr lang="en-US" altLang="pt-BR"/>
            </a:p>
          </p:txBody>
        </p:sp>
      </p:grpSp>
      <p:grpSp>
        <p:nvGrpSpPr>
          <p:cNvPr id="44081" name="Group 49"/>
          <p:cNvGrpSpPr>
            <a:grpSpLocks/>
          </p:cNvGrpSpPr>
          <p:nvPr/>
        </p:nvGrpSpPr>
        <p:grpSpPr bwMode="auto">
          <a:xfrm>
            <a:off x="5029200" y="2986088"/>
            <a:ext cx="1905000" cy="2362200"/>
            <a:chOff x="3168" y="1881"/>
            <a:chExt cx="1200" cy="1488"/>
          </a:xfrm>
        </p:grpSpPr>
        <p:sp>
          <p:nvSpPr>
            <p:cNvPr id="44054" name="AutoShape 22"/>
            <p:cNvSpPr>
              <a:spLocks noChangeArrowheads="1"/>
            </p:cNvSpPr>
            <p:nvPr/>
          </p:nvSpPr>
          <p:spPr bwMode="auto">
            <a:xfrm>
              <a:off x="3552" y="1881"/>
              <a:ext cx="768" cy="349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2000" b="1">
                  <a:solidFill>
                    <a:srgbClr val="3366FF"/>
                  </a:solidFill>
                </a:rPr>
                <a:t>Resumos</a:t>
              </a:r>
              <a:endParaRPr lang="en-US" altLang="pt-BR"/>
            </a:p>
          </p:txBody>
        </p:sp>
        <p:sp>
          <p:nvSpPr>
            <p:cNvPr id="44055" name="AutoShape 23"/>
            <p:cNvSpPr>
              <a:spLocks noChangeArrowheads="1"/>
            </p:cNvSpPr>
            <p:nvPr/>
          </p:nvSpPr>
          <p:spPr bwMode="auto">
            <a:xfrm>
              <a:off x="3552" y="3025"/>
              <a:ext cx="816" cy="344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pt-BR" sz="2000" b="1">
                  <a:solidFill>
                    <a:srgbClr val="3366FF"/>
                  </a:solidFill>
                </a:rPr>
                <a:t>Índices</a:t>
              </a:r>
              <a:endParaRPr lang="en-US" altLang="pt-BR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3360" y="20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>
              <a:off x="3360" y="32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3360" y="206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3168" y="25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4082" name="Group 50"/>
          <p:cNvGrpSpPr>
            <a:grpSpLocks/>
          </p:cNvGrpSpPr>
          <p:nvPr/>
        </p:nvGrpSpPr>
        <p:grpSpPr bwMode="auto">
          <a:xfrm>
            <a:off x="4772025" y="1771651"/>
            <a:ext cx="2343150" cy="1905000"/>
            <a:chOff x="4272" y="1152"/>
            <a:chExt cx="1476" cy="1200"/>
          </a:xfrm>
        </p:grpSpPr>
        <p:sp>
          <p:nvSpPr>
            <p:cNvPr id="44071" name="Line 39"/>
            <p:cNvSpPr>
              <a:spLocks noChangeShapeType="1"/>
            </p:cNvSpPr>
            <p:nvPr/>
          </p:nvSpPr>
          <p:spPr bwMode="auto">
            <a:xfrm>
              <a:off x="4320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3" name="Line 41"/>
            <p:cNvSpPr>
              <a:spLocks noChangeShapeType="1"/>
            </p:cNvSpPr>
            <p:nvPr/>
          </p:nvSpPr>
          <p:spPr bwMode="auto">
            <a:xfrm flipV="1">
              <a:off x="4512" y="115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4" name="Line 42"/>
            <p:cNvSpPr>
              <a:spLocks noChangeShapeType="1"/>
            </p:cNvSpPr>
            <p:nvPr/>
          </p:nvSpPr>
          <p:spPr bwMode="auto">
            <a:xfrm>
              <a:off x="4272" y="11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8" name="Text Box 46"/>
            <p:cNvSpPr txBox="1">
              <a:spLocks noChangeArrowheads="1"/>
            </p:cNvSpPr>
            <p:nvPr/>
          </p:nvSpPr>
          <p:spPr bwMode="auto">
            <a:xfrm>
              <a:off x="4512" y="1305"/>
              <a:ext cx="1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pt-BR" sz="1800" b="1"/>
                <a:t>desestruturação</a:t>
              </a:r>
              <a:endParaRPr lang="en-US" altLang="pt-BR" sz="3200"/>
            </a:p>
          </p:txBody>
        </p:sp>
      </p:grpSp>
      <p:grpSp>
        <p:nvGrpSpPr>
          <p:cNvPr id="44083" name="Group 51"/>
          <p:cNvGrpSpPr>
            <a:grpSpLocks/>
          </p:cNvGrpSpPr>
          <p:nvPr/>
        </p:nvGrpSpPr>
        <p:grpSpPr bwMode="auto">
          <a:xfrm>
            <a:off x="6858000" y="3886200"/>
            <a:ext cx="1949450" cy="1905000"/>
            <a:chOff x="4320" y="2448"/>
            <a:chExt cx="1228" cy="1200"/>
          </a:xfrm>
        </p:grpSpPr>
        <p:sp>
          <p:nvSpPr>
            <p:cNvPr id="44072" name="Line 40"/>
            <p:cNvSpPr>
              <a:spLocks noChangeShapeType="1"/>
            </p:cNvSpPr>
            <p:nvPr/>
          </p:nvSpPr>
          <p:spPr bwMode="auto">
            <a:xfrm>
              <a:off x="432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5" name="Line 43"/>
            <p:cNvSpPr>
              <a:spLocks noChangeShapeType="1"/>
            </p:cNvSpPr>
            <p:nvPr/>
          </p:nvSpPr>
          <p:spPr bwMode="auto">
            <a:xfrm flipV="1">
              <a:off x="4512" y="244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>
              <a:off x="4320" y="36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4560" y="2841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pt-BR" sz="1800" b="1"/>
                <a:t>estruturação</a:t>
              </a:r>
              <a:endParaRPr lang="en-US" altLang="pt-BR" sz="3200"/>
            </a:p>
          </p:txBody>
        </p:sp>
      </p:grp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4503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pt-BR" sz="3200" dirty="0" err="1"/>
              <a:t>Desestruturação</a:t>
            </a:r>
            <a:r>
              <a:rPr lang="en-US" altLang="pt-BR" sz="3200" dirty="0"/>
              <a:t>/</a:t>
            </a:r>
            <a:r>
              <a:rPr lang="en-US" altLang="pt-BR" sz="3200" dirty="0" err="1"/>
              <a:t>Estruturação</a:t>
            </a:r>
            <a:endParaRPr lang="en-US" altLang="pt-BR" sz="3200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620000" cy="4645496"/>
          </a:xfrm>
        </p:spPr>
        <p:txBody>
          <a:bodyPr>
            <a:normAutofit/>
          </a:bodyPr>
          <a:lstStyle/>
          <a:p>
            <a:r>
              <a:rPr lang="en-US" altLang="pt-BR" sz="2400" dirty="0" err="1"/>
              <a:t>Desestruturação</a:t>
            </a:r>
            <a:r>
              <a:rPr lang="en-US" altLang="pt-BR" sz="2400" b="1" dirty="0"/>
              <a:t>: </a:t>
            </a:r>
          </a:p>
          <a:p>
            <a:pPr lvl="1"/>
            <a:r>
              <a:rPr lang="en-US" altLang="pt-BR" sz="2000" dirty="0" err="1">
                <a:solidFill>
                  <a:schemeClr val="tx2"/>
                </a:solidFill>
              </a:rPr>
              <a:t>distinção</a:t>
            </a:r>
            <a:r>
              <a:rPr lang="en-US" altLang="pt-BR" sz="2000" dirty="0">
                <a:solidFill>
                  <a:schemeClr val="tx2"/>
                </a:solidFill>
              </a:rPr>
              <a:t> entre:</a:t>
            </a:r>
          </a:p>
          <a:p>
            <a:pPr lvl="2"/>
            <a:r>
              <a:rPr lang="en-US" altLang="pt-BR" sz="2200" dirty="0" err="1">
                <a:solidFill>
                  <a:schemeClr val="tx2"/>
                </a:solidFill>
              </a:rPr>
              <a:t>informação</a:t>
            </a:r>
            <a:r>
              <a:rPr lang="en-US" altLang="pt-BR" sz="2200" dirty="0">
                <a:solidFill>
                  <a:schemeClr val="tx2"/>
                </a:solidFill>
              </a:rPr>
              <a:t> </a:t>
            </a:r>
            <a:r>
              <a:rPr lang="en-US" altLang="pt-BR" sz="2200" dirty="0" err="1">
                <a:solidFill>
                  <a:schemeClr val="tx2"/>
                </a:solidFill>
              </a:rPr>
              <a:t>essencial</a:t>
            </a:r>
            <a:endParaRPr lang="en-US" altLang="pt-BR" sz="2200" dirty="0">
              <a:solidFill>
                <a:schemeClr val="tx2"/>
              </a:solidFill>
            </a:endParaRPr>
          </a:p>
          <a:p>
            <a:pPr lvl="2"/>
            <a:r>
              <a:rPr lang="en-US" altLang="pt-BR" sz="2200" dirty="0" err="1">
                <a:solidFill>
                  <a:schemeClr val="tx2"/>
                </a:solidFill>
              </a:rPr>
              <a:t>informação</a:t>
            </a:r>
            <a:r>
              <a:rPr lang="en-US" altLang="pt-BR" sz="2200" dirty="0">
                <a:solidFill>
                  <a:schemeClr val="tx2"/>
                </a:solidFill>
              </a:rPr>
              <a:t> </a:t>
            </a:r>
            <a:r>
              <a:rPr lang="en-US" altLang="pt-BR" sz="2200" dirty="0" err="1">
                <a:solidFill>
                  <a:schemeClr val="tx2"/>
                </a:solidFill>
              </a:rPr>
              <a:t>acessória</a:t>
            </a:r>
            <a:endParaRPr lang="en-US" altLang="pt-BR" sz="2200" dirty="0"/>
          </a:p>
          <a:p>
            <a:endParaRPr lang="en-US" altLang="pt-BR" sz="2400" dirty="0"/>
          </a:p>
          <a:p>
            <a:r>
              <a:rPr lang="en-US" altLang="pt-BR" sz="2400" dirty="0" err="1"/>
              <a:t>Estruturação</a:t>
            </a:r>
            <a:r>
              <a:rPr lang="en-US" altLang="pt-BR" sz="2400" b="1" dirty="0"/>
              <a:t>:</a:t>
            </a:r>
          </a:p>
          <a:p>
            <a:pPr lvl="1"/>
            <a:r>
              <a:rPr lang="en-US" altLang="pt-BR" sz="2400" dirty="0" err="1">
                <a:solidFill>
                  <a:schemeClr val="tx2"/>
                </a:solidFill>
              </a:rPr>
              <a:t>combinação</a:t>
            </a:r>
            <a:r>
              <a:rPr lang="en-US" altLang="pt-BR" sz="2400" dirty="0">
                <a:solidFill>
                  <a:schemeClr val="tx2"/>
                </a:solidFill>
              </a:rPr>
              <a:t> de </a:t>
            </a:r>
            <a:r>
              <a:rPr lang="en-US" altLang="pt-BR" sz="2400" dirty="0" err="1">
                <a:solidFill>
                  <a:schemeClr val="tx2"/>
                </a:solidFill>
              </a:rPr>
              <a:t>elementos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para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produzir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uma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representação</a:t>
            </a:r>
            <a:r>
              <a:rPr lang="en-US" altLang="pt-BR" sz="2400" dirty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en-US" altLang="pt-BR" sz="2200" dirty="0">
                <a:solidFill>
                  <a:schemeClr val="tx2"/>
                </a:solidFill>
              </a:rPr>
              <a:t>um </a:t>
            </a:r>
            <a:r>
              <a:rPr lang="en-US" altLang="pt-BR" sz="2200" dirty="0" err="1">
                <a:solidFill>
                  <a:schemeClr val="tx2"/>
                </a:solidFill>
              </a:rPr>
              <a:t>resumo</a:t>
            </a:r>
            <a:r>
              <a:rPr lang="en-US" altLang="pt-BR" sz="2200" dirty="0">
                <a:solidFill>
                  <a:schemeClr val="tx2"/>
                </a:solidFill>
              </a:rPr>
              <a:t>;</a:t>
            </a:r>
          </a:p>
          <a:p>
            <a:pPr lvl="2"/>
            <a:r>
              <a:rPr lang="en-US" altLang="pt-BR" sz="2200" dirty="0">
                <a:solidFill>
                  <a:schemeClr val="tx2"/>
                </a:solidFill>
              </a:rPr>
              <a:t>um </a:t>
            </a:r>
            <a:r>
              <a:rPr lang="en-US" altLang="pt-BR" sz="2200" dirty="0" err="1">
                <a:solidFill>
                  <a:schemeClr val="tx2"/>
                </a:solidFill>
              </a:rPr>
              <a:t>enunciado</a:t>
            </a:r>
            <a:r>
              <a:rPr lang="en-US" altLang="pt-BR" sz="2200" dirty="0">
                <a:solidFill>
                  <a:schemeClr val="tx2"/>
                </a:solidFill>
              </a:rPr>
              <a:t>; </a:t>
            </a:r>
            <a:r>
              <a:rPr lang="en-US" altLang="pt-BR" sz="2200" dirty="0" err="1">
                <a:solidFill>
                  <a:schemeClr val="tx2"/>
                </a:solidFill>
              </a:rPr>
              <a:t>índices</a:t>
            </a:r>
            <a:r>
              <a:rPr lang="en-US" altLang="pt-BR" sz="2200" dirty="0">
                <a:solidFill>
                  <a:schemeClr val="tx2"/>
                </a:solidFill>
              </a:rPr>
              <a:t>.</a:t>
            </a:r>
            <a:endParaRPr lang="en-US" altLang="pt-BR" sz="2200" dirty="0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99648" cy="822920"/>
          </a:xfrm>
        </p:spPr>
        <p:txBody>
          <a:bodyPr/>
          <a:lstStyle/>
          <a:p>
            <a:pPr algn="ctr"/>
            <a:r>
              <a:rPr lang="en-US" altLang="pt-BR" sz="3200" b="1" dirty="0" err="1"/>
              <a:t>Indexação</a:t>
            </a:r>
            <a:r>
              <a:rPr lang="en-US" altLang="pt-BR" sz="3200" b="1" dirty="0"/>
              <a:t> (</a:t>
            </a:r>
            <a:r>
              <a:rPr lang="en-US" altLang="pt-BR" sz="3200" b="1" dirty="0" err="1"/>
              <a:t>segundo</a:t>
            </a:r>
            <a:r>
              <a:rPr lang="en-US" altLang="pt-BR" sz="3200" b="1" dirty="0"/>
              <a:t> </a:t>
            </a:r>
            <a:r>
              <a:rPr lang="en-US" altLang="pt-BR" sz="3200" b="1" dirty="0" err="1"/>
              <a:t>norma</a:t>
            </a:r>
            <a:r>
              <a:rPr lang="en-US" altLang="pt-BR" sz="3200" b="1" dirty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543800" cy="4505672"/>
          </a:xfrm>
        </p:spPr>
        <p:txBody>
          <a:bodyPr/>
          <a:lstStyle/>
          <a:p>
            <a:pPr algn="just"/>
            <a:r>
              <a:rPr lang="en-US" altLang="pt-BR" sz="2400" b="1" dirty="0" err="1">
                <a:solidFill>
                  <a:schemeClr val="tx2"/>
                </a:solidFill>
              </a:rPr>
              <a:t>Análise</a:t>
            </a:r>
            <a:r>
              <a:rPr lang="en-US" altLang="pt-BR" sz="2400" b="1" dirty="0">
                <a:solidFill>
                  <a:schemeClr val="tx2"/>
                </a:solidFill>
              </a:rPr>
              <a:t> do </a:t>
            </a:r>
            <a:r>
              <a:rPr lang="en-US" altLang="pt-BR" sz="2400" b="1" dirty="0" err="1">
                <a:solidFill>
                  <a:schemeClr val="tx2"/>
                </a:solidFill>
              </a:rPr>
              <a:t>conteúdo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</a:rPr>
              <a:t>informacional</a:t>
            </a:r>
            <a:r>
              <a:rPr lang="en-US" altLang="pt-BR" sz="2400" b="1" dirty="0">
                <a:solidFill>
                  <a:schemeClr val="tx2"/>
                </a:solidFill>
              </a:rPr>
              <a:t> de </a:t>
            </a:r>
            <a:r>
              <a:rPr lang="en-US" altLang="pt-BR" sz="2400" b="1" dirty="0" err="1">
                <a:solidFill>
                  <a:schemeClr val="tx2"/>
                </a:solidFill>
              </a:rPr>
              <a:t>textos</a:t>
            </a:r>
            <a:r>
              <a:rPr lang="en-US" altLang="pt-BR" sz="2400" b="1" dirty="0">
                <a:solidFill>
                  <a:schemeClr val="tx2"/>
                </a:solidFill>
              </a:rPr>
              <a:t> e </a:t>
            </a:r>
            <a:r>
              <a:rPr lang="en-US" altLang="pt-BR" sz="2400" b="1" dirty="0" err="1">
                <a:solidFill>
                  <a:schemeClr val="tx2"/>
                </a:solidFill>
              </a:rPr>
              <a:t>sua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</a:rPr>
              <a:t>expressão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</a:rPr>
              <a:t>na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</a:rPr>
              <a:t>linguagem</a:t>
            </a:r>
            <a:r>
              <a:rPr lang="en-US" altLang="pt-BR" sz="2400" b="1" dirty="0">
                <a:solidFill>
                  <a:schemeClr val="tx2"/>
                </a:solidFill>
              </a:rPr>
              <a:t> do </a:t>
            </a:r>
            <a:r>
              <a:rPr lang="en-US" altLang="pt-BR" sz="2400" b="1" dirty="0" err="1">
                <a:solidFill>
                  <a:schemeClr val="tx2"/>
                </a:solidFill>
              </a:rPr>
              <a:t>sistema</a:t>
            </a:r>
            <a:r>
              <a:rPr lang="en-US" altLang="pt-BR" sz="2400" b="1" dirty="0">
                <a:solidFill>
                  <a:schemeClr val="tx2"/>
                </a:solidFill>
              </a:rPr>
              <a:t> de </a:t>
            </a:r>
            <a:r>
              <a:rPr lang="en-US" altLang="pt-BR" sz="2400" b="1" dirty="0" err="1">
                <a:solidFill>
                  <a:schemeClr val="tx2"/>
                </a:solidFill>
              </a:rPr>
              <a:t>informação</a:t>
            </a:r>
            <a:r>
              <a:rPr lang="en-US" altLang="pt-BR" sz="2400" b="1" dirty="0">
                <a:solidFill>
                  <a:schemeClr val="tx2"/>
                </a:solidFill>
              </a:rPr>
              <a:t>.</a:t>
            </a:r>
            <a:endParaRPr lang="en-US" altLang="pt-BR" sz="24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66800" y="4495800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/>
            <a:r>
              <a:rPr lang="en-US" altLang="pt-BR" b="1" dirty="0">
                <a:solidFill>
                  <a:schemeClr val="tx2"/>
                </a:solidFill>
              </a:rPr>
              <a:t>b) </a:t>
            </a:r>
            <a:r>
              <a:rPr lang="en-US" altLang="pt-BR" b="1" dirty="0" err="1">
                <a:solidFill>
                  <a:schemeClr val="tx2"/>
                </a:solidFill>
              </a:rPr>
              <a:t>expressar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esses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conceitos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na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linguagem</a:t>
            </a:r>
            <a:r>
              <a:rPr lang="en-US" altLang="pt-BR" b="1" dirty="0">
                <a:solidFill>
                  <a:schemeClr val="tx2"/>
                </a:solidFill>
              </a:rPr>
              <a:t> do </a:t>
            </a:r>
            <a:r>
              <a:rPr lang="en-US" altLang="pt-BR" b="1" dirty="0" err="1">
                <a:solidFill>
                  <a:schemeClr val="tx2"/>
                </a:solidFill>
              </a:rPr>
              <a:t>sistema</a:t>
            </a:r>
            <a:r>
              <a:rPr lang="en-US" altLang="pt-BR" b="1" dirty="0">
                <a:solidFill>
                  <a:schemeClr val="tx2"/>
                </a:solidFill>
              </a:rPr>
              <a:t> de </a:t>
            </a:r>
            <a:r>
              <a:rPr lang="en-US" altLang="pt-BR" b="1" dirty="0" err="1">
                <a:solidFill>
                  <a:schemeClr val="tx2"/>
                </a:solidFill>
              </a:rPr>
              <a:t>indexação</a:t>
            </a:r>
            <a:r>
              <a:rPr lang="en-US" altLang="pt-BR" dirty="0">
                <a:solidFill>
                  <a:schemeClr val="tx2"/>
                </a:solidFill>
              </a:rPr>
              <a:t>.</a:t>
            </a:r>
            <a:endParaRPr lang="en-US" altLang="pt-BR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66800" y="3049588"/>
            <a:ext cx="754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/>
            <a:r>
              <a:rPr lang="en-US" altLang="pt-BR" b="1" dirty="0">
                <a:solidFill>
                  <a:schemeClr val="tx2"/>
                </a:solidFill>
              </a:rPr>
              <a:t>a) </a:t>
            </a:r>
            <a:r>
              <a:rPr lang="en-US" altLang="pt-BR" b="1" dirty="0" err="1">
                <a:solidFill>
                  <a:schemeClr val="tx2"/>
                </a:solidFill>
              </a:rPr>
              <a:t>selecionar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os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conceitos</a:t>
            </a:r>
            <a:r>
              <a:rPr lang="en-US" altLang="pt-BR" b="1" dirty="0">
                <a:solidFill>
                  <a:schemeClr val="tx2"/>
                </a:solidFill>
              </a:rPr>
              <a:t> </a:t>
            </a:r>
            <a:r>
              <a:rPr lang="en-US" altLang="pt-BR" b="1" dirty="0" err="1">
                <a:solidFill>
                  <a:schemeClr val="tx2"/>
                </a:solidFill>
              </a:rPr>
              <a:t>indexáveis</a:t>
            </a:r>
            <a:r>
              <a:rPr lang="en-US" altLang="pt-BR" b="1" dirty="0">
                <a:solidFill>
                  <a:schemeClr val="tx2"/>
                </a:solidFill>
              </a:rPr>
              <a:t> de um </a:t>
            </a:r>
            <a:r>
              <a:rPr lang="en-US" altLang="pt-BR" b="1" dirty="0" err="1">
                <a:solidFill>
                  <a:schemeClr val="tx2"/>
                </a:solidFill>
              </a:rPr>
              <a:t>documento</a:t>
            </a:r>
            <a:r>
              <a:rPr lang="en-US" altLang="pt-BR" b="1" dirty="0">
                <a:solidFill>
                  <a:schemeClr val="tx2"/>
                </a:solidFill>
              </a:rPr>
              <a:t>;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pt-BR" sz="3200" dirty="0" err="1"/>
              <a:t>Metodologia</a:t>
            </a:r>
            <a:r>
              <a:rPr lang="en-US" altLang="pt-BR" sz="3200" dirty="0"/>
              <a:t> de </a:t>
            </a:r>
            <a:r>
              <a:rPr lang="en-US" altLang="pt-BR" sz="3200" dirty="0" err="1"/>
              <a:t>indexação</a:t>
            </a:r>
            <a:endParaRPr lang="en-US" altLang="pt-BR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91400" cy="1295400"/>
          </a:xfrm>
        </p:spPr>
        <p:txBody>
          <a:bodyPr/>
          <a:lstStyle/>
          <a:p>
            <a:pPr algn="just"/>
            <a:r>
              <a:rPr lang="en-US" altLang="pt-BR" sz="2400" b="1" dirty="0" err="1">
                <a:solidFill>
                  <a:schemeClr val="tx2"/>
                </a:solidFill>
              </a:rPr>
              <a:t>Princípio</a:t>
            </a:r>
            <a:r>
              <a:rPr lang="en-US" altLang="pt-BR" sz="2400" b="1" dirty="0">
                <a:solidFill>
                  <a:schemeClr val="tx2"/>
                </a:solidFill>
              </a:rPr>
              <a:t>: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caracterização</a:t>
            </a:r>
            <a:r>
              <a:rPr lang="en-US" altLang="pt-BR" sz="2400" dirty="0">
                <a:solidFill>
                  <a:schemeClr val="tx2"/>
                </a:solidFill>
              </a:rPr>
              <a:t> do </a:t>
            </a:r>
            <a:r>
              <a:rPr lang="en-US" altLang="pt-BR" sz="2400" dirty="0" err="1">
                <a:solidFill>
                  <a:schemeClr val="tx2"/>
                </a:solidFill>
              </a:rPr>
              <a:t>conteúdo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informacional</a:t>
            </a:r>
            <a:r>
              <a:rPr lang="en-US" altLang="pt-BR" sz="2400" dirty="0">
                <a:solidFill>
                  <a:schemeClr val="tx2"/>
                </a:solidFill>
              </a:rPr>
              <a:t> de um </a:t>
            </a:r>
            <a:r>
              <a:rPr lang="en-US" altLang="pt-BR" sz="2400" dirty="0" err="1">
                <a:solidFill>
                  <a:schemeClr val="tx2"/>
                </a:solidFill>
              </a:rPr>
              <a:t>documento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através</a:t>
            </a:r>
            <a:r>
              <a:rPr lang="en-US" altLang="pt-BR" sz="2400" dirty="0">
                <a:solidFill>
                  <a:schemeClr val="tx2"/>
                </a:solidFill>
              </a:rPr>
              <a:t> de </a:t>
            </a:r>
            <a:r>
              <a:rPr lang="en-US" altLang="pt-BR" sz="2400" dirty="0" err="1">
                <a:solidFill>
                  <a:schemeClr val="tx2"/>
                </a:solidFill>
              </a:rPr>
              <a:t>uma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Linguagem</a:t>
            </a:r>
            <a:r>
              <a:rPr lang="en-US" altLang="pt-BR" sz="2400" dirty="0">
                <a:solidFill>
                  <a:schemeClr val="tx2"/>
                </a:solidFill>
              </a:rPr>
              <a:t> </a:t>
            </a:r>
            <a:r>
              <a:rPr lang="en-US" altLang="pt-BR" sz="2400" dirty="0" err="1">
                <a:solidFill>
                  <a:schemeClr val="tx2"/>
                </a:solidFill>
              </a:rPr>
              <a:t>Documentária</a:t>
            </a:r>
            <a:r>
              <a:rPr lang="en-US" altLang="pt-BR" sz="2400" dirty="0">
                <a:solidFill>
                  <a:schemeClr val="tx2"/>
                </a:solidFill>
              </a:rPr>
              <a:t>.</a:t>
            </a:r>
            <a:endParaRPr lang="en-US" altLang="pt-BR" sz="24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6800" y="3276600"/>
            <a:ext cx="7162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pt-BR" b="1" dirty="0" err="1">
                <a:solidFill>
                  <a:schemeClr val="tx2"/>
                </a:solidFill>
                <a:latin typeface="Arial" charset="0"/>
              </a:rPr>
              <a:t>Operações</a:t>
            </a:r>
            <a:r>
              <a:rPr lang="en-US" altLang="pt-BR" b="1" dirty="0">
                <a:solidFill>
                  <a:schemeClr val="tx2"/>
                </a:solidFill>
                <a:latin typeface="Arial" charset="0"/>
              </a:rPr>
              <a:t>:</a:t>
            </a:r>
          </a:p>
          <a:p>
            <a:pPr lvl="1" algn="just"/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1)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identificação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tema</a:t>
            </a:r>
            <a:endParaRPr lang="en-US" altLang="pt-BR" dirty="0">
              <a:solidFill>
                <a:schemeClr val="tx2"/>
              </a:solidFill>
              <a:latin typeface="Arial" charset="0"/>
            </a:endParaRPr>
          </a:p>
          <a:p>
            <a:pPr lvl="1" algn="just"/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2)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elaboração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enunciado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temático</a:t>
            </a:r>
            <a:endParaRPr lang="en-US" altLang="pt-BR" dirty="0">
              <a:solidFill>
                <a:schemeClr val="tx2"/>
              </a:solidFill>
              <a:latin typeface="Arial" charset="0"/>
            </a:endParaRPr>
          </a:p>
          <a:p>
            <a:pPr lvl="1" algn="just"/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3)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representação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por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tradução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do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enunciado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pt-BR" dirty="0" err="1">
                <a:solidFill>
                  <a:schemeClr val="tx2"/>
                </a:solidFill>
                <a:latin typeface="Arial" charset="0"/>
              </a:rPr>
              <a:t>temático</a:t>
            </a:r>
            <a:r>
              <a:rPr lang="en-US" altLang="pt-BR" dirty="0">
                <a:solidFill>
                  <a:schemeClr val="tx2"/>
                </a:solidFill>
                <a:latin typeface="Arial" charset="0"/>
              </a:rPr>
              <a:t>.</a:t>
            </a:r>
            <a:endParaRPr lang="en-US" altLang="pt-BR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Personalizada 4">
      <a:dk1>
        <a:sysClr val="windowText" lastClr="000000"/>
      </a:dk1>
      <a:lt1>
        <a:srgbClr val="F2EADB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386</TotalTime>
  <Words>916</Words>
  <Application>Microsoft Office PowerPoint</Application>
  <PresentationFormat>Apresentação na tela (4:3)</PresentationFormat>
  <Paragraphs>225</Paragraphs>
  <Slides>36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Calibri</vt:lpstr>
      <vt:lpstr>Monotype Sorts</vt:lpstr>
      <vt:lpstr>Times New Roman</vt:lpstr>
      <vt:lpstr>Brilho</vt:lpstr>
      <vt:lpstr>Indexação: análise, síntese e representação</vt:lpstr>
      <vt:lpstr>Organização de informação</vt:lpstr>
      <vt:lpstr>Organização da informação</vt:lpstr>
      <vt:lpstr>Função  da Documentação</vt:lpstr>
      <vt:lpstr>Centro de Informação</vt:lpstr>
      <vt:lpstr>Apresentação do PowerPoint</vt:lpstr>
      <vt:lpstr>Desestruturação/Estruturação</vt:lpstr>
      <vt:lpstr>Indexação (segundo norma)</vt:lpstr>
      <vt:lpstr>Metodologia de indexação</vt:lpstr>
      <vt:lpstr>Elaboração do enunciado temático</vt:lpstr>
      <vt:lpstr>Representação do tema</vt:lpstr>
      <vt:lpstr>Dicas de Indexação</vt:lpstr>
      <vt:lpstr>Análise por tipo de material </vt:lpstr>
      <vt:lpstr>Tipos de textos (Kobashi, 1994)</vt:lpstr>
      <vt:lpstr>Indexação de Livros : estrutura narrativa</vt:lpstr>
      <vt:lpstr>Exemplo</vt:lpstr>
      <vt:lpstr>Exemplo</vt:lpstr>
      <vt:lpstr>Exemplo</vt:lpstr>
      <vt:lpstr>Estrutura descritiva</vt:lpstr>
      <vt:lpstr>Exemplo</vt:lpstr>
      <vt:lpstr>Exemplo</vt:lpstr>
      <vt:lpstr>Estrutura argumentativa (Kobashi, 1994)</vt:lpstr>
      <vt:lpstr>Exemplo</vt:lpstr>
      <vt:lpstr>Texto</vt:lpstr>
      <vt:lpstr>Exemplo</vt:lpstr>
      <vt:lpstr>Identificação do assunto principal </vt:lpstr>
      <vt:lpstr>Uso de resumo e palavras-chave </vt:lpstr>
      <vt:lpstr>Consistência de indexação</vt:lpstr>
      <vt:lpstr>Consistência de indexação</vt:lpstr>
      <vt:lpstr>Consistência de indexação</vt:lpstr>
      <vt:lpstr>Consistência de indexação</vt:lpstr>
      <vt:lpstr>Problemas de Consistência</vt:lpstr>
      <vt:lpstr>Problemas de Consistência</vt:lpstr>
      <vt:lpstr>Exemplo</vt:lpstr>
      <vt:lpstr>Exemplo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Indexação: análise, síntese e representação</dc:title>
  <dc:creator>Cibele A. C. Marques dos Santos</dc:creator>
  <cp:lastModifiedBy>User</cp:lastModifiedBy>
  <cp:revision>21</cp:revision>
  <dcterms:created xsi:type="dcterms:W3CDTF">2016-09-11T16:35:41Z</dcterms:created>
  <dcterms:modified xsi:type="dcterms:W3CDTF">2020-09-08T03:53:23Z</dcterms:modified>
</cp:coreProperties>
</file>