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336" r:id="rId3"/>
    <p:sldId id="25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26" r:id="rId13"/>
    <p:sldId id="329" r:id="rId14"/>
    <p:sldId id="311" r:id="rId15"/>
    <p:sldId id="312" r:id="rId16"/>
    <p:sldId id="310" r:id="rId17"/>
    <p:sldId id="332" r:id="rId18"/>
    <p:sldId id="314" r:id="rId19"/>
    <p:sldId id="315" r:id="rId20"/>
    <p:sldId id="318" r:id="rId21"/>
    <p:sldId id="316" r:id="rId22"/>
    <p:sldId id="317" r:id="rId23"/>
    <p:sldId id="319" r:id="rId24"/>
    <p:sldId id="294" r:id="rId25"/>
    <p:sldId id="322" r:id="rId26"/>
    <p:sldId id="323" r:id="rId27"/>
    <p:sldId id="295" r:id="rId28"/>
    <p:sldId id="324" r:id="rId29"/>
    <p:sldId id="325" r:id="rId30"/>
    <p:sldId id="296" r:id="rId31"/>
    <p:sldId id="320" r:id="rId32"/>
    <p:sldId id="330" r:id="rId33"/>
    <p:sldId id="281" r:id="rId34"/>
    <p:sldId id="331" r:id="rId35"/>
    <p:sldId id="334" r:id="rId36"/>
    <p:sldId id="282" r:id="rId37"/>
    <p:sldId id="283" r:id="rId38"/>
    <p:sldId id="327" r:id="rId39"/>
    <p:sldId id="335" r:id="rId40"/>
    <p:sldId id="306" r:id="rId41"/>
    <p:sldId id="307" r:id="rId42"/>
    <p:sldId id="269" r:id="rId43"/>
    <p:sldId id="270" r:id="rId44"/>
    <p:sldId id="333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>
      <p:cViewPr varScale="1">
        <p:scale>
          <a:sx n="79" d="100"/>
          <a:sy n="79" d="100"/>
        </p:scale>
        <p:origin x="-9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o\Desktop\SPFC-An&#225;li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o\Desktop\SPFC-An&#225;li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o\Desktop\SPFC-An&#225;lis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uno\Desktop\SPFC-An&#225;li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Plan4!$A$2:$A$4</c:f>
              <c:strCache>
                <c:ptCount val="3"/>
                <c:pt idx="0">
                  <c:v>Futebol profissional e de base</c:v>
                </c:pt>
                <c:pt idx="1">
                  <c:v>Sociais e esportes amadores</c:v>
                </c:pt>
                <c:pt idx="2">
                  <c:v>Estádio</c:v>
                </c:pt>
              </c:strCache>
            </c:strRef>
          </c:cat>
          <c:val>
            <c:numRef>
              <c:f>Plan4!$D$2:$D$4</c:f>
              <c:numCache>
                <c:formatCode>0%</c:formatCode>
                <c:ptCount val="3"/>
                <c:pt idx="0">
                  <c:v>0.85723473649691262</c:v>
                </c:pt>
                <c:pt idx="1">
                  <c:v>8.7677598615054961E-2</c:v>
                </c:pt>
                <c:pt idx="2">
                  <c:v>5.5087664888032503E-2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Plan4!$A$2:$A$4</c:f>
              <c:strCache>
                <c:ptCount val="3"/>
                <c:pt idx="0">
                  <c:v>Futebol profissional e de base</c:v>
                </c:pt>
                <c:pt idx="1">
                  <c:v>Sociais e esportes amadores</c:v>
                </c:pt>
                <c:pt idx="2">
                  <c:v>Estádio</c:v>
                </c:pt>
              </c:strCache>
            </c:strRef>
          </c:cat>
          <c:val>
            <c:numRef>
              <c:f>Plan4!$E$2:$E$4</c:f>
              <c:numCache>
                <c:formatCode>0%</c:formatCode>
                <c:ptCount val="3"/>
                <c:pt idx="0">
                  <c:v>0.83202925487707224</c:v>
                </c:pt>
                <c:pt idx="1">
                  <c:v>9.9076718497363145E-2</c:v>
                </c:pt>
                <c:pt idx="2">
                  <c:v>6.8894026625564792E-2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Plan4!$A$7:$A$12</c:f>
              <c:strCache>
                <c:ptCount val="6"/>
                <c:pt idx="0">
                  <c:v>Futebol profissional e de base</c:v>
                </c:pt>
                <c:pt idx="1">
                  <c:v>Sociais e esportes amadores</c:v>
                </c:pt>
                <c:pt idx="2">
                  <c:v>Estádio</c:v>
                </c:pt>
                <c:pt idx="3">
                  <c:v>Encargos financeiros</c:v>
                </c:pt>
                <c:pt idx="4">
                  <c:v>Administrativas</c:v>
                </c:pt>
                <c:pt idx="5">
                  <c:v>Despesas tributárias</c:v>
                </c:pt>
              </c:strCache>
            </c:strRef>
          </c:cat>
          <c:val>
            <c:numRef>
              <c:f>Plan4!$D$7:$D$12</c:f>
              <c:numCache>
                <c:formatCode>0%</c:formatCode>
                <c:ptCount val="6"/>
                <c:pt idx="0">
                  <c:v>0.67356454436654967</c:v>
                </c:pt>
                <c:pt idx="1">
                  <c:v>8.069348064164493E-2</c:v>
                </c:pt>
                <c:pt idx="2">
                  <c:v>3.91131009703952E-2</c:v>
                </c:pt>
                <c:pt idx="3">
                  <c:v>9.3324626287317289E-2</c:v>
                </c:pt>
                <c:pt idx="4">
                  <c:v>5.5154223976053927E-2</c:v>
                </c:pt>
                <c:pt idx="5">
                  <c:v>5.5609057021834517E-2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Plan4!$A$7:$A$12</c:f>
              <c:strCache>
                <c:ptCount val="6"/>
                <c:pt idx="0">
                  <c:v>Futebol profissional e de base</c:v>
                </c:pt>
                <c:pt idx="1">
                  <c:v>Sociais e esportes amadores</c:v>
                </c:pt>
                <c:pt idx="2">
                  <c:v>Estádio</c:v>
                </c:pt>
                <c:pt idx="3">
                  <c:v>Encargos financeiros</c:v>
                </c:pt>
                <c:pt idx="4">
                  <c:v>Administrativas</c:v>
                </c:pt>
                <c:pt idx="5">
                  <c:v>Despesas tributárias</c:v>
                </c:pt>
              </c:strCache>
            </c:strRef>
          </c:cat>
          <c:val>
            <c:numRef>
              <c:f>Plan4!$E$7:$E$12</c:f>
              <c:numCache>
                <c:formatCode>0%</c:formatCode>
                <c:ptCount val="6"/>
                <c:pt idx="0">
                  <c:v>0.67831184928111066</c:v>
                </c:pt>
                <c:pt idx="1">
                  <c:v>6.9174516608824982E-2</c:v>
                </c:pt>
                <c:pt idx="2">
                  <c:v>3.7756569162121965E-2</c:v>
                </c:pt>
                <c:pt idx="3">
                  <c:v>0.10950173525037186</c:v>
                </c:pt>
                <c:pt idx="4">
                  <c:v>6.0483391175012412E-2</c:v>
                </c:pt>
                <c:pt idx="5">
                  <c:v>4.4771938522558272E-2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C1C8F-CC3C-4154-B2C1-86F17036B2B3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081BC-4392-4D57-B4F7-0EF1C35242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963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97C2F0-A93B-4C23-BF20-4D370EE6007E}" type="datetimeFigureOut">
              <a:rPr lang="pt-BR" smtClean="0"/>
              <a:pPr/>
              <a:t>28/05/2017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05250ED-53B4-4F42-863A-B1ED694988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zetaesportiva.com/bastidores/sao-paulo-fecha-direitos-de-transmissao-com-a-globo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588640"/>
          </a:xfrm>
        </p:spPr>
        <p:txBody>
          <a:bodyPr>
            <a:normAutofit/>
          </a:bodyPr>
          <a:lstStyle/>
          <a:p>
            <a:r>
              <a:rPr lang="pt-BR" sz="3200" dirty="0" smtClean="0"/>
              <a:t>Balanço São Paulo F.C.</a:t>
            </a:r>
            <a:endParaRPr lang="pt-BR" sz="32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Análise de demonstrações contábeis	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149080"/>
            <a:ext cx="3233936" cy="20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360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Contexto futebol brasileiro 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CBF: </a:t>
            </a:r>
            <a:r>
              <a:rPr lang="pt-BR" sz="2800" dirty="0"/>
              <a:t>Enquanto a CBF gasta R$ 67 milhões com as séries A</a:t>
            </a:r>
            <a:r>
              <a:rPr lang="pt-BR" sz="2800" dirty="0" smtClean="0"/>
              <a:t>, B, C </a:t>
            </a:r>
            <a:r>
              <a:rPr lang="pt-BR" sz="2800" dirty="0"/>
              <a:t>e D, </a:t>
            </a:r>
            <a:r>
              <a:rPr lang="pt-BR" sz="2800" dirty="0" smtClean="0"/>
              <a:t>paga R</a:t>
            </a:r>
            <a:r>
              <a:rPr lang="pt-BR" sz="2800" dirty="0"/>
              <a:t>$ 175 milhões em despesas administrativas e </a:t>
            </a:r>
            <a:r>
              <a:rPr lang="pt-BR" sz="2800" dirty="0" smtClean="0"/>
              <a:t>pessoal. É um gasto 2,6x maior interno do que com campeonatos.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645024"/>
            <a:ext cx="6336704" cy="279047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6517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Contexto futebol brasileiro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pt-BR" dirty="0" smtClean="0"/>
              <a:t>Exemplo futebol estrangeiro: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204864"/>
            <a:ext cx="4169084" cy="21556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1316" y="4360512"/>
            <a:ext cx="4359156" cy="22576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80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803" t="18133" r="31216" b="18227"/>
          <a:stretch/>
        </p:blipFill>
        <p:spPr>
          <a:xfrm>
            <a:off x="251520" y="188640"/>
            <a:ext cx="8676456" cy="63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7528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5241776" cy="65293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 smtClean="0"/>
              <a:t>Demonstração fluxo de caixa</a:t>
            </a:r>
            <a:endParaRPr lang="pt-BR" sz="28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779246"/>
            <a:ext cx="4261621" cy="596212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857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Contas a Receber:</a:t>
            </a:r>
          </a:p>
          <a:p>
            <a:endParaRPr lang="pt-BR" dirty="0" smtClean="0"/>
          </a:p>
          <a:p>
            <a:r>
              <a:rPr lang="pt-BR" dirty="0" smtClean="0"/>
              <a:t>Conta </a:t>
            </a:r>
            <a:r>
              <a:rPr lang="pt-BR" dirty="0"/>
              <a:t>representa 90% do ativo circulante e 42% do ativo não-circulante</a:t>
            </a:r>
          </a:p>
          <a:p>
            <a:pPr marL="0" indent="0">
              <a:buNone/>
            </a:pPr>
            <a:r>
              <a:rPr lang="pt-BR" dirty="0"/>
              <a:t>     - Contrato de televisionamento 56% de CP e 69% de </a:t>
            </a:r>
            <a:r>
              <a:rPr lang="pt-BR" dirty="0" smtClean="0"/>
              <a:t>LP.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Conta entidades esportivas</a:t>
            </a:r>
          </a:p>
          <a:p>
            <a:pPr marL="0" indent="0">
              <a:buNone/>
            </a:pPr>
            <a:r>
              <a:rPr lang="pt-BR" dirty="0"/>
              <a:t>     - Direitos federativos dos atletas que o clube tem posse e recebe em </a:t>
            </a:r>
            <a:r>
              <a:rPr lang="pt-BR" dirty="0" smtClean="0"/>
              <a:t>negociações.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74933" y="41957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latin typeface="+mj-lt"/>
              </a:rPr>
              <a:t>2</a:t>
            </a:r>
            <a:r>
              <a:rPr lang="pt-BR" sz="4400" dirty="0" smtClean="0">
                <a:latin typeface="+mj-lt"/>
              </a:rPr>
              <a:t>. Explicação estrutura BP</a:t>
            </a:r>
            <a:endParaRPr lang="pt-BR" sz="4400" dirty="0"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41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. Explicação estrutura BP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1737320"/>
            <a:ext cx="3168352" cy="4572000"/>
          </a:xfrm>
        </p:spPr>
        <p:txBody>
          <a:bodyPr>
            <a:normAutofit fontScale="92500" lnSpcReduction="20000"/>
          </a:bodyPr>
          <a:lstStyle/>
          <a:p>
            <a:endParaRPr lang="pt-BR" sz="3200" dirty="0" smtClean="0"/>
          </a:p>
          <a:p>
            <a:r>
              <a:rPr lang="pt-BR" sz="3500" dirty="0" smtClean="0"/>
              <a:t>Contas a receber:</a:t>
            </a:r>
          </a:p>
          <a:p>
            <a:endParaRPr lang="pt-BR" dirty="0" smtClean="0"/>
          </a:p>
          <a:p>
            <a:r>
              <a:rPr lang="pt-BR" dirty="0" smtClean="0"/>
              <a:t>Aumento </a:t>
            </a:r>
            <a:r>
              <a:rPr lang="pt-BR" dirty="0"/>
              <a:t>de 424% em Entidades Esportivas com a venda de </a:t>
            </a:r>
            <a:r>
              <a:rPr lang="pt-BR" dirty="0" smtClean="0"/>
              <a:t>jogadores;</a:t>
            </a:r>
            <a:endParaRPr lang="pt-BR" dirty="0"/>
          </a:p>
          <a:p>
            <a:endParaRPr lang="pt-BR" dirty="0"/>
          </a:p>
          <a:p>
            <a:r>
              <a:rPr lang="pt-BR" dirty="0"/>
              <a:t>Aumento de </a:t>
            </a:r>
            <a:r>
              <a:rPr lang="pt-BR" dirty="0" smtClean="0"/>
              <a:t>patrocínio;</a:t>
            </a:r>
            <a:endParaRPr lang="pt-BR" dirty="0"/>
          </a:p>
          <a:p>
            <a:endParaRPr lang="pt-BR" dirty="0"/>
          </a:p>
          <a:p>
            <a:r>
              <a:rPr lang="pt-BR" dirty="0"/>
              <a:t>Diminuição de perdas </a:t>
            </a:r>
            <a:r>
              <a:rPr lang="pt-BR" dirty="0" smtClean="0"/>
              <a:t>estimadas.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484784"/>
            <a:ext cx="4896544" cy="50876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752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. Explicação estrutura BP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3568" y="1447800"/>
            <a:ext cx="3888432" cy="5005536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sz="3200" dirty="0" smtClean="0"/>
              <a:t>Intangível líquido</a:t>
            </a:r>
          </a:p>
          <a:p>
            <a:endParaRPr lang="pt-BR" dirty="0"/>
          </a:p>
          <a:p>
            <a:r>
              <a:rPr lang="pt-BR" dirty="0" smtClean="0"/>
              <a:t>Aumento </a:t>
            </a:r>
            <a:r>
              <a:rPr lang="pt-BR" dirty="0"/>
              <a:t>de 24%</a:t>
            </a:r>
          </a:p>
          <a:p>
            <a:pPr lvl="1"/>
            <a:r>
              <a:rPr lang="pt-BR" dirty="0"/>
              <a:t>Conta representa 24% do ativo não circulante</a:t>
            </a:r>
          </a:p>
          <a:p>
            <a:pPr lvl="1"/>
            <a:r>
              <a:rPr lang="pt-BR" dirty="0"/>
              <a:t>Conta Contrato de atletas profissionais de 58 para 96 milhões</a:t>
            </a:r>
          </a:p>
          <a:p>
            <a:pPr lvl="1"/>
            <a:r>
              <a:rPr lang="pt-BR" dirty="0"/>
              <a:t> Melhora indicador de endividamento geral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852936"/>
            <a:ext cx="466011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034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. Explicação estrutura BP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39551" y="1628800"/>
            <a:ext cx="7730657" cy="4729545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sz="3200" dirty="0" smtClean="0"/>
              <a:t>Receitas a apropriar: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Conta </a:t>
            </a:r>
            <a:r>
              <a:rPr lang="pt-BR" dirty="0"/>
              <a:t>passivo </a:t>
            </a:r>
            <a:r>
              <a:rPr lang="pt-BR" dirty="0" smtClean="0"/>
              <a:t>redutora;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Representa 45% do passivo </a:t>
            </a:r>
            <a:r>
              <a:rPr lang="pt-BR" dirty="0" smtClean="0"/>
              <a:t>circulante;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Refere-se aos contratos de patrocínio, publicidade, cessão de direitos e espaços, </a:t>
            </a:r>
            <a:r>
              <a:rPr lang="pt-BR" dirty="0" smtClean="0"/>
              <a:t>licenciamento </a:t>
            </a:r>
            <a:r>
              <a:rPr lang="pt-BR" dirty="0"/>
              <a:t>de marca e locação.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41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337058"/>
            <a:ext cx="6253202" cy="638944"/>
          </a:xfrm>
        </p:spPr>
        <p:txBody>
          <a:bodyPr>
            <a:normAutofit/>
          </a:bodyPr>
          <a:lstStyle/>
          <a:p>
            <a:r>
              <a:rPr lang="pt-BR" sz="3200" dirty="0"/>
              <a:t>Receitas a </a:t>
            </a:r>
            <a:r>
              <a:rPr lang="pt-BR" sz="3200" dirty="0" smtClean="0"/>
              <a:t>apropriar: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988840"/>
            <a:ext cx="7090890" cy="4572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4809" y="2132856"/>
            <a:ext cx="1770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Variação percentual de -17%</a:t>
            </a:r>
          </a:p>
        </p:txBody>
      </p:sp>
      <p:sp>
        <p:nvSpPr>
          <p:cNvPr id="6" name="Retângulo 5"/>
          <p:cNvSpPr/>
          <p:nvPr/>
        </p:nvSpPr>
        <p:spPr>
          <a:xfrm>
            <a:off x="7668344" y="3861048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740352" y="6237312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1115616" y="54868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  <a:latin typeface="+mj-lt"/>
              </a:rPr>
              <a:t>2</a:t>
            </a:r>
            <a:r>
              <a:rPr lang="pt-BR" sz="4000" dirty="0" smtClean="0">
                <a:solidFill>
                  <a:schemeClr val="tx2"/>
                </a:solidFill>
                <a:latin typeface="+mj-lt"/>
              </a:rPr>
              <a:t>. Explicação estrutura BP</a:t>
            </a:r>
            <a:endParaRPr lang="pt-BR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69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Explicação estrutura BP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593304"/>
            <a:ext cx="3384376" cy="4572000"/>
          </a:xfrm>
        </p:spPr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r>
              <a:rPr lang="pt-BR" sz="3200" dirty="0" smtClean="0"/>
              <a:t>Direitos de imagem a pagar:</a:t>
            </a:r>
          </a:p>
          <a:p>
            <a:endParaRPr lang="pt-BR" dirty="0" smtClean="0"/>
          </a:p>
          <a:p>
            <a:r>
              <a:rPr lang="pt-BR" dirty="0" smtClean="0"/>
              <a:t>Passivo </a:t>
            </a:r>
            <a:r>
              <a:rPr lang="pt-BR" dirty="0"/>
              <a:t>financeiro básico sem </a:t>
            </a:r>
            <a:r>
              <a:rPr lang="pt-BR" dirty="0" smtClean="0"/>
              <a:t>derivativo;</a:t>
            </a:r>
            <a:endParaRPr lang="pt-BR" dirty="0"/>
          </a:p>
          <a:p>
            <a:endParaRPr lang="pt-BR" dirty="0"/>
          </a:p>
          <a:p>
            <a:r>
              <a:rPr lang="pt-BR" dirty="0"/>
              <a:t>Representa 12,5% do Intangível </a:t>
            </a:r>
            <a:r>
              <a:rPr lang="pt-BR" dirty="0" smtClean="0"/>
              <a:t>Líquido;</a:t>
            </a:r>
            <a:endParaRPr lang="pt-BR" dirty="0"/>
          </a:p>
          <a:p>
            <a:endParaRPr lang="pt-BR" dirty="0"/>
          </a:p>
          <a:p>
            <a:r>
              <a:rPr lang="pt-BR" dirty="0"/>
              <a:t>O direito de imagem de atletas e comissão </a:t>
            </a:r>
            <a:r>
              <a:rPr lang="pt-BR" dirty="0" smtClean="0"/>
              <a:t>técnica.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030" y="1340768"/>
            <a:ext cx="5112038" cy="49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468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Parecer dos auditores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556792"/>
            <a:ext cx="7891700" cy="4392488"/>
          </a:xfrm>
        </p:spPr>
      </p:pic>
    </p:spTree>
    <p:extLst>
      <p:ext uri="{BB962C8B-B14F-4D97-AF65-F5344CB8AC3E}">
        <p14:creationId xmlns:p14="http://schemas.microsoft.com/office/powerpoint/2010/main" xmlns="" val="230659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Polo Clube:</a:t>
            </a:r>
          </a:p>
          <a:p>
            <a:endParaRPr lang="pt-BR" dirty="0"/>
          </a:p>
          <a:p>
            <a:r>
              <a:rPr lang="pt-BR" dirty="0" smtClean="0"/>
              <a:t>Em </a:t>
            </a:r>
            <a:r>
              <a:rPr lang="pt-BR" dirty="0"/>
              <a:t>2014 o clube cedeu parcialmente parcelas de contratos de cessão de direitos de captação, fixação, exibição e transmissão do Campeonato Brasileiro de 14-17 pay-per-view, televisão aberta, internet, telefonia móvel e televisão internacional.</a:t>
            </a:r>
          </a:p>
          <a:p>
            <a:endParaRPr lang="pt-BR" dirty="0"/>
          </a:p>
          <a:p>
            <a:r>
              <a:rPr lang="pt-BR" dirty="0"/>
              <a:t>Valor de 50 milhões com carência de 5 meses em 40 parcelas.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67544" y="56087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tx2"/>
                </a:solidFill>
                <a:latin typeface="+mj-lt"/>
              </a:rPr>
              <a:t>2</a:t>
            </a:r>
            <a:r>
              <a:rPr lang="pt-BR" sz="4000" dirty="0" smtClean="0">
                <a:solidFill>
                  <a:schemeClr val="tx2"/>
                </a:solidFill>
                <a:latin typeface="+mj-lt"/>
              </a:rPr>
              <a:t>. Explicação estrutura BP</a:t>
            </a:r>
            <a:endParaRPr lang="pt-BR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24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711" y="789384"/>
            <a:ext cx="8229600" cy="1143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  <a:latin typeface="+mn-lt"/>
              </a:rPr>
              <a:t>Caixa e </a:t>
            </a:r>
            <a:r>
              <a:rPr lang="pt-BR" sz="3200" dirty="0" smtClean="0">
                <a:solidFill>
                  <a:schemeClr val="tx1"/>
                </a:solidFill>
                <a:latin typeface="+mn-lt"/>
              </a:rPr>
              <a:t>Equivalentes:</a:t>
            </a:r>
            <a:endParaRPr lang="pt-BR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110576"/>
            <a:ext cx="7772400" cy="1838704"/>
          </a:xfrm>
        </p:spPr>
      </p:pic>
      <p:sp>
        <p:nvSpPr>
          <p:cNvPr id="6" name="CaixaDeTexto 5"/>
          <p:cNvSpPr txBox="1"/>
          <p:nvPr/>
        </p:nvSpPr>
        <p:spPr>
          <a:xfrm>
            <a:off x="729711" y="2060848"/>
            <a:ext cx="7715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As aplicações financeiras são de baixo risco e liquidez </a:t>
            </a:r>
            <a:r>
              <a:rPr lang="pt-BR" sz="2800" dirty="0" smtClean="0"/>
              <a:t>imediata.</a:t>
            </a: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Liquidez </a:t>
            </a:r>
            <a:r>
              <a:rPr lang="pt-BR" sz="2800" dirty="0"/>
              <a:t>imediata de 2,2</a:t>
            </a:r>
            <a:r>
              <a:rPr lang="pt-BR" sz="2800" dirty="0" smtClean="0"/>
              <a:t>%.</a:t>
            </a: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9613" y="404664"/>
            <a:ext cx="7842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  <a:latin typeface="+mj-lt"/>
              </a:rPr>
              <a:t>2</a:t>
            </a:r>
            <a:r>
              <a:rPr lang="pt-BR" sz="4000" dirty="0" smtClean="0">
                <a:solidFill>
                  <a:schemeClr val="tx2"/>
                </a:solidFill>
                <a:latin typeface="+mj-lt"/>
              </a:rPr>
              <a:t>. Explicação estrutura BP</a:t>
            </a:r>
            <a:endParaRPr lang="pt-BR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126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. Explicação estrutura BP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80173" y="980728"/>
            <a:ext cx="7772400" cy="4572000"/>
          </a:xfrm>
        </p:spPr>
        <p:txBody>
          <a:bodyPr/>
          <a:lstStyle/>
          <a:p>
            <a:endParaRPr lang="pt-BR" dirty="0" smtClean="0"/>
          </a:p>
          <a:p>
            <a:r>
              <a:rPr lang="pt-BR" sz="3200" dirty="0" smtClean="0"/>
              <a:t>Empréstimos:</a:t>
            </a:r>
          </a:p>
          <a:p>
            <a:endParaRPr lang="pt-BR" dirty="0"/>
          </a:p>
          <a:p>
            <a:r>
              <a:rPr lang="pt-BR" dirty="0" smtClean="0"/>
              <a:t>Destinados </a:t>
            </a:r>
            <a:r>
              <a:rPr lang="pt-BR" dirty="0"/>
              <a:t>para capital de giro, e a garantia são contratos de cessão de direitos de transmissão, publicidade, licenciamento de marca, locação de camarotes e cessão de espaços a </a:t>
            </a:r>
            <a:r>
              <a:rPr lang="pt-BR" dirty="0" smtClean="0"/>
              <a:t>terceiros.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5659" y="4005064"/>
            <a:ext cx="7030431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856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</a:t>
            </a:r>
            <a:r>
              <a:rPr lang="pt-BR" dirty="0" smtClean="0"/>
              <a:t>. Explicação estrutura BP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sz="3200" dirty="0" smtClean="0"/>
          </a:p>
          <a:p>
            <a:r>
              <a:rPr lang="pt-BR" sz="3200" dirty="0" smtClean="0"/>
              <a:t>Inadimplência:</a:t>
            </a:r>
          </a:p>
          <a:p>
            <a:endParaRPr lang="pt-BR" dirty="0"/>
          </a:p>
          <a:p>
            <a:r>
              <a:rPr lang="pt-BR" dirty="0" smtClean="0"/>
              <a:t>Em </a:t>
            </a:r>
            <a:r>
              <a:rPr lang="pt-BR" dirty="0"/>
              <a:t>dezembro de 2016 e 2015, o Clube estava inadimplente com as operações de empréstimos e </a:t>
            </a:r>
            <a:r>
              <a:rPr lang="pt-BR" dirty="0" smtClean="0"/>
              <a:t>financiamentos.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50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223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Por que tamanha diferença?</a:t>
            </a:r>
            <a:br>
              <a:rPr lang="pt-BR" dirty="0" smtClean="0"/>
            </a:br>
            <a:r>
              <a:rPr lang="pt-BR" dirty="0" smtClean="0"/>
              <a:t>-Análise na DRE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68859735"/>
              </p:ext>
            </p:extLst>
          </p:nvPr>
        </p:nvGraphicFramePr>
        <p:xfrm>
          <a:off x="395536" y="1838124"/>
          <a:ext cx="8388604" cy="28150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9530"/>
                <a:gridCol w="1469537"/>
                <a:gridCol w="1469537"/>
              </a:tblGrid>
              <a:tr h="703753"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2016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2015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37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TOTAL DAS RECEITAS OPERACIONAIS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393373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330885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37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TOTAL DAS DESPESAS OPERACIONAIS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-393551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-403400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0375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SUPERÁVIT(DÉFICIT) DO EXERCÍCIO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822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-72515</a:t>
                      </a:r>
                      <a:endParaRPr lang="pt-B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115616" y="69269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tx2"/>
                </a:solidFill>
                <a:latin typeface="+mj-lt"/>
              </a:rPr>
              <a:t>3</a:t>
            </a:r>
            <a:r>
              <a:rPr lang="pt-BR" sz="4000" dirty="0" smtClean="0">
                <a:solidFill>
                  <a:schemeClr val="tx2"/>
                </a:solidFill>
                <a:latin typeface="+mj-lt"/>
              </a:rPr>
              <a:t>. Análise de resultados</a:t>
            </a:r>
            <a:endParaRPr lang="pt-BR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6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Receitas S.P.F.C. - 2016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37435"/>
              </p:ext>
            </p:extLst>
          </p:nvPr>
        </p:nvGraphicFramePr>
        <p:xfrm>
          <a:off x="323528" y="1484784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46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Receitas S.P.F.C. - 2015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30724898"/>
              </p:ext>
            </p:extLst>
          </p:nvPr>
        </p:nvGraphicFramePr>
        <p:xfrm>
          <a:off x="395536" y="1484784"/>
          <a:ext cx="835292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3321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Principal fonte de receita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54854952"/>
              </p:ext>
            </p:extLst>
          </p:nvPr>
        </p:nvGraphicFramePr>
        <p:xfrm>
          <a:off x="179512" y="1628800"/>
          <a:ext cx="8712969" cy="4680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29039"/>
                <a:gridCol w="1091965"/>
                <a:gridCol w="1091965"/>
              </a:tblGrid>
              <a:tr h="453133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Futebol profissional e de base</a:t>
                      </a:r>
                      <a:endParaRPr lang="pt-BR" sz="24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337213</a:t>
                      </a:r>
                      <a:endParaRPr lang="pt-BR" sz="24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275306</a:t>
                      </a:r>
                      <a:endParaRPr lang="pt-BR" sz="24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514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Negociação de atestados liberatórios de atletas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none" strike="noStrike" dirty="0">
                          <a:effectLst/>
                        </a:rPr>
                        <a:t>111165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none" strike="noStrike" dirty="0">
                          <a:effectLst/>
                        </a:rPr>
                        <a:t>108836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514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Direitos de transmissão de TV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none" strike="noStrike" dirty="0">
                          <a:effectLst/>
                        </a:rPr>
                        <a:t>128032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none" strike="noStrike" dirty="0">
                          <a:effectLst/>
                        </a:rPr>
                        <a:t>84135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514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Premiações em campeonatos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1800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3500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514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none" strike="noStrike" dirty="0">
                          <a:effectLst/>
                        </a:rPr>
                        <a:t>Publicidade e patrocínio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none" strike="noStrike" dirty="0">
                          <a:effectLst/>
                        </a:rPr>
                        <a:t>35297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none" strike="noStrike" dirty="0">
                          <a:effectLst/>
                        </a:rPr>
                        <a:t>19901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514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Projeto sócio torcedor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13671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11683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514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Arrecadação de jogos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32962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29486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25141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Licenciamento da marca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13664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16727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1399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Outras receitas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622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1038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9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Despesas S.P.F.C. - 2016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68435795"/>
              </p:ext>
            </p:extLst>
          </p:nvPr>
        </p:nvGraphicFramePr>
        <p:xfrm>
          <a:off x="971600" y="1772816"/>
          <a:ext cx="72008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42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Despesas S.P.F.C. - 2015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6336184"/>
              </p:ext>
            </p:extLst>
          </p:nvPr>
        </p:nvGraphicFramePr>
        <p:xfrm>
          <a:off x="827584" y="1772816"/>
          <a:ext cx="7632848" cy="494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91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 da apresentação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1. Contexto futebol brasileiro</a:t>
            </a:r>
          </a:p>
          <a:p>
            <a:endParaRPr lang="pt-BR" dirty="0" smtClean="0"/>
          </a:p>
          <a:p>
            <a:r>
              <a:rPr lang="pt-BR" dirty="0" smtClean="0"/>
              <a:t>2. Análise de contas </a:t>
            </a:r>
          </a:p>
          <a:p>
            <a:endParaRPr lang="pt-BR" dirty="0" smtClean="0"/>
          </a:p>
          <a:p>
            <a:r>
              <a:rPr lang="pt-BR" dirty="0" smtClean="0"/>
              <a:t>3. Análise de resultados e indicadores</a:t>
            </a:r>
          </a:p>
          <a:p>
            <a:endParaRPr lang="pt-BR" dirty="0" smtClean="0"/>
          </a:p>
          <a:p>
            <a:r>
              <a:rPr lang="pt-BR" dirty="0" smtClean="0"/>
              <a:t>4. Comparação Palmeiras</a:t>
            </a:r>
          </a:p>
          <a:p>
            <a:endParaRPr lang="pt-BR" dirty="0" smtClean="0"/>
          </a:p>
          <a:p>
            <a:r>
              <a:rPr lang="pt-BR" dirty="0" smtClean="0"/>
              <a:t>5. Considerações finais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210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Principal gerador de despesa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594209379"/>
              </p:ext>
            </p:extLst>
          </p:nvPr>
        </p:nvGraphicFramePr>
        <p:xfrm>
          <a:off x="251519" y="1556794"/>
          <a:ext cx="8712970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2906"/>
                <a:gridCol w="1145032"/>
                <a:gridCol w="1145032"/>
              </a:tblGrid>
              <a:tr h="73001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Futebol profissional e de base</a:t>
                      </a:r>
                      <a:endParaRPr lang="pt-BR" sz="24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-265082</a:t>
                      </a:r>
                      <a:endParaRPr lang="pt-BR" sz="24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1" u="sng" strike="noStrike" dirty="0">
                          <a:solidFill>
                            <a:srgbClr val="FF0000"/>
                          </a:solidFill>
                          <a:effectLst/>
                        </a:rPr>
                        <a:t>-273631</a:t>
                      </a:r>
                      <a:endParaRPr lang="pt-BR" sz="2400" b="1" i="0" u="sng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001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b="0" u="none" strike="noStrike" dirty="0">
                          <a:effectLst/>
                        </a:rPr>
                        <a:t>Pessoal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0" u="none" strike="noStrike" dirty="0">
                          <a:effectLst/>
                        </a:rPr>
                        <a:t>-80453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b="0" u="none" strike="noStrike" dirty="0">
                          <a:effectLst/>
                        </a:rPr>
                        <a:t>-73085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001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Amortização/baixa de contratos de atletas profissionais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-52344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-40573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001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Direito de uso de imagem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-35030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-37142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52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Participação de terceiros em direitos econômicos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-21004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-39123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5250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effectLst/>
                        </a:rPr>
                        <a:t>Despesas com jogos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-17910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>
                          <a:effectLst/>
                        </a:rPr>
                        <a:t>-16190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0012"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 err="1">
                          <a:effectLst/>
                        </a:rPr>
                        <a:t>Transferencia</a:t>
                      </a:r>
                      <a:r>
                        <a:rPr lang="pt-BR" sz="2400" u="none" strike="noStrike" dirty="0">
                          <a:effectLst/>
                        </a:rPr>
                        <a:t> para custo de formação de atletas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22972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400" u="none" strike="noStrike" dirty="0">
                          <a:effectLst/>
                        </a:rPr>
                        <a:t>24398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288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57159437"/>
              </p:ext>
            </p:extLst>
          </p:nvPr>
        </p:nvGraphicFramePr>
        <p:xfrm>
          <a:off x="251520" y="188640"/>
          <a:ext cx="8685259" cy="63813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27824"/>
                <a:gridCol w="963768"/>
                <a:gridCol w="3493667"/>
              </a:tblGrid>
              <a:tr h="59995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1" u="sng" strike="noStrike" dirty="0">
                          <a:effectLst/>
                        </a:rPr>
                        <a:t>INDICADORES </a:t>
                      </a:r>
                      <a:r>
                        <a:rPr lang="pt-BR" sz="2000" b="1" u="sng" strike="noStrike" dirty="0" smtClean="0">
                          <a:effectLst/>
                        </a:rPr>
                        <a:t>S.P.F.C.</a:t>
                      </a:r>
                      <a:endParaRPr lang="pt-BR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2722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Retorno sobre receitas (margem de lucro)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>
                          <a:effectLst/>
                        </a:rPr>
                        <a:t>0,21%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Lucro liquido/Receitas operacionais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99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ROI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0,08%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Lucro líquido/Ativo 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99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ROE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1,00%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Lucro liquido/PL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99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Grau de endividamento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92,32%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Passivo total/Ativo 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2722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Índice de composição do endividamento CP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35,60%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PC/Passivo 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27224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Índice de composição do endividamento LP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64,40%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PNC/Passivo 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99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>
                          <a:effectLst/>
                        </a:rPr>
                        <a:t>Liquidez corrente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66,97%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AC/PC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99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>
                          <a:effectLst/>
                        </a:rPr>
                        <a:t>Liquidez imediata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2,19%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Disponível/PC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99951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>
                          <a:effectLst/>
                        </a:rPr>
                        <a:t>CCL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u="none" strike="noStrike" dirty="0">
                          <a:effectLst/>
                        </a:rPr>
                        <a:t>-114699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AC-PC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5282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3. Análise de indicadores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526" y="2060848"/>
            <a:ext cx="6048672" cy="22581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2288" y="4962230"/>
            <a:ext cx="72521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/>
              <a:t>A cada 1 real </a:t>
            </a:r>
            <a:r>
              <a:rPr lang="pt-BR" sz="2800" dirty="0" smtClean="0"/>
              <a:t>de empréstimo, </a:t>
            </a:r>
            <a:r>
              <a:rPr lang="pt-BR" sz="2800" dirty="0"/>
              <a:t>o clube ganha 0,04 centavos em </a:t>
            </a:r>
            <a:r>
              <a:rPr lang="pt-BR" sz="2800" dirty="0" smtClean="0"/>
              <a:t>decorrência </a:t>
            </a:r>
            <a:r>
              <a:rPr lang="pt-BR" sz="2800" dirty="0"/>
              <a:t>da </a:t>
            </a:r>
            <a:r>
              <a:rPr lang="pt-BR" sz="2800" dirty="0" smtClean="0"/>
              <a:t>alavancagem. </a:t>
            </a:r>
            <a:endParaRPr lang="pt-BR" sz="2800" dirty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53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2400" cy="1143000"/>
          </a:xfrm>
        </p:spPr>
        <p:txBody>
          <a:bodyPr/>
          <a:lstStyle/>
          <a:p>
            <a:r>
              <a:rPr lang="pt-BR" dirty="0" smtClean="0"/>
              <a:t>4. Comparação com Palmeiras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46856" y="1412776"/>
            <a:ext cx="8229600" cy="1612776"/>
          </a:xfrm>
        </p:spPr>
        <p:txBody>
          <a:bodyPr/>
          <a:lstStyle/>
          <a:p>
            <a:r>
              <a:rPr lang="pt-BR" dirty="0" smtClean="0"/>
              <a:t>A situação financeira de ambos os times são bem parecidas.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2564904"/>
            <a:ext cx="4811279" cy="35125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222020"/>
            <a:ext cx="3905795" cy="444734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6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2400" cy="1143000"/>
          </a:xfrm>
        </p:spPr>
        <p:txBody>
          <a:bodyPr/>
          <a:lstStyle/>
          <a:p>
            <a:r>
              <a:rPr lang="pt-BR" dirty="0" smtClean="0"/>
              <a:t>4. Comparação com Palmeiras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Palmeiras:</a:t>
            </a:r>
          </a:p>
          <a:p>
            <a:pPr algn="just"/>
            <a:r>
              <a:rPr lang="pt-BR" dirty="0" smtClean="0"/>
              <a:t>Receita futebol profissional e base: R$ 128 milhões direitos televisivos, R$ 90 milhões patrocínio e publicidade, R$ 69 milhões receita jogos, R$ 51 milhões negociação atletas, R$ 34 milhões sócio torcedor. 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São Paulo: </a:t>
            </a:r>
          </a:p>
          <a:p>
            <a:pPr algn="just"/>
            <a:r>
              <a:rPr lang="pt-BR" dirty="0" smtClean="0"/>
              <a:t>R$ 128 milhões direitos televisivos, R$ 35 milhões publicidade e patrocínio, R$ 32 milhões arrecadação em jogos, R$ 111 milhões negociação atletas, R$ 13 milhões sócio torcedor.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34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056" y="274638"/>
            <a:ext cx="7772400" cy="1143000"/>
          </a:xfrm>
        </p:spPr>
        <p:txBody>
          <a:bodyPr/>
          <a:lstStyle/>
          <a:p>
            <a:r>
              <a:rPr lang="pt-BR" dirty="0" smtClean="0"/>
              <a:t>4. Comparação com Palmeiras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88839"/>
            <a:ext cx="3312368" cy="379198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090492"/>
            <a:ext cx="3281378" cy="38587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97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 Comparação com Palmeiras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55155"/>
            <a:ext cx="8280920" cy="3306093"/>
          </a:xfrm>
        </p:spPr>
      </p:pic>
      <p:sp>
        <p:nvSpPr>
          <p:cNvPr id="8" name="CaixaDeTexto 7"/>
          <p:cNvSpPr txBox="1"/>
          <p:nvPr/>
        </p:nvSpPr>
        <p:spPr>
          <a:xfrm>
            <a:off x="899592" y="1537628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Palmeiras</a:t>
            </a:r>
            <a:endParaRPr lang="pt-BR" sz="28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09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772400" cy="1143000"/>
          </a:xfrm>
        </p:spPr>
        <p:txBody>
          <a:bodyPr/>
          <a:lstStyle/>
          <a:p>
            <a:r>
              <a:rPr lang="pt-BR" dirty="0" smtClean="0"/>
              <a:t>4. Comparação com Palmeiras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47" y="2216361"/>
            <a:ext cx="4372844" cy="445299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216361"/>
            <a:ext cx="4696481" cy="452500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99592" y="141277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São Paulo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85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 Comparação com Palmeiras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Palmeiras: </a:t>
            </a:r>
          </a:p>
          <a:p>
            <a:r>
              <a:rPr lang="pt-BR" dirty="0" smtClean="0"/>
              <a:t>Despesa com pessoal: R$ 121 milhões</a:t>
            </a:r>
          </a:p>
          <a:p>
            <a:r>
              <a:rPr lang="pt-BR" dirty="0" smtClean="0"/>
              <a:t>Despesa com direitos de imagem: R$ 48 milhões</a:t>
            </a:r>
          </a:p>
          <a:p>
            <a:r>
              <a:rPr lang="pt-BR" dirty="0" smtClean="0"/>
              <a:t>Despesa com jogos: R$ 29 milhões </a:t>
            </a:r>
          </a:p>
          <a:p>
            <a:r>
              <a:rPr lang="pt-BR" dirty="0" smtClean="0"/>
              <a:t>Despesa com Direitos econômicos: R$ 28 milhões</a:t>
            </a:r>
          </a:p>
          <a:p>
            <a:endParaRPr lang="pt-BR" dirty="0" smtClean="0"/>
          </a:p>
          <a:p>
            <a:r>
              <a:rPr lang="pt-BR" dirty="0" smtClean="0"/>
              <a:t>São Paulo: </a:t>
            </a:r>
          </a:p>
          <a:p>
            <a:r>
              <a:rPr lang="pt-BR" dirty="0" smtClean="0"/>
              <a:t>Despesa com pessoal: R$ 80 milhões</a:t>
            </a:r>
          </a:p>
          <a:p>
            <a:r>
              <a:rPr lang="pt-BR" dirty="0" smtClean="0"/>
              <a:t>Despesa com direitos de imagem: R$ 35 milhões</a:t>
            </a:r>
          </a:p>
          <a:p>
            <a:r>
              <a:rPr lang="pt-BR" dirty="0" smtClean="0"/>
              <a:t>Despesa com jogos: R$ 17 milhões</a:t>
            </a:r>
          </a:p>
          <a:p>
            <a:r>
              <a:rPr lang="pt-BR" dirty="0" smtClean="0"/>
              <a:t>Despesa com Direitos econômicos: R$ 52 milhões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6859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 Comparação com Palmeiras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2436326"/>
            <a:ext cx="4392488" cy="2992921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438933"/>
            <a:ext cx="4289389" cy="29342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07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</a:t>
            </a:r>
            <a:r>
              <a:rPr lang="pt-BR" dirty="0" smtClean="0"/>
              <a:t>. Contexto futebol brasileiro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Cenário atual financeiro dos clubes: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Má gestão ou maquiagem dos reais números contábeis?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601620"/>
            <a:ext cx="4313929" cy="284882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84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5. Considerações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Algo está sendo feito para reverter essa situação?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Substituição da “</a:t>
            </a:r>
            <a:r>
              <a:rPr lang="pt-BR" dirty="0" err="1" smtClean="0"/>
              <a:t>Timemania</a:t>
            </a:r>
            <a:r>
              <a:rPr lang="pt-BR" dirty="0" smtClean="0"/>
              <a:t>” (2005) pela Lei Nº 13.155</a:t>
            </a:r>
            <a:r>
              <a:rPr lang="pt-BR" b="1" dirty="0" smtClean="0"/>
              <a:t> – </a:t>
            </a:r>
            <a:r>
              <a:rPr lang="pt-BR" dirty="0" smtClean="0"/>
              <a:t>PROFUT: refinanciamento das dívidas fiscais em 240 meses.</a:t>
            </a:r>
          </a:p>
          <a:p>
            <a:pPr algn="just"/>
            <a:endParaRPr lang="pt-BR" dirty="0"/>
          </a:p>
          <a:p>
            <a:pPr algn="just"/>
            <a:r>
              <a:rPr lang="pt-BR" dirty="0" err="1" smtClean="0"/>
              <a:t>APFut</a:t>
            </a:r>
            <a:r>
              <a:rPr lang="pt-BR" dirty="0" smtClean="0"/>
              <a:t>: Autoridade Pública de Futebol.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Governo perdoa dívida tributária dos times brasileiros com a lei PROFUT.</a:t>
            </a:r>
          </a:p>
          <a:p>
            <a:pPr lvl="1" algn="just"/>
            <a:endParaRPr lang="pt-BR" dirty="0"/>
          </a:p>
          <a:p>
            <a:pPr algn="just"/>
            <a:r>
              <a:rPr lang="pt-BR" dirty="0"/>
              <a:t>http://</a:t>
            </a:r>
            <a:r>
              <a:rPr lang="pt-BR" dirty="0" smtClean="0"/>
              <a:t>rodrigomattos.blogosfera.uol.com.br/2016/05/03/governo-perdoa-r-579-milhoes-em-dividas-de-clubes-grandes-veja-lista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989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Considerações finais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88840"/>
            <a:ext cx="7154274" cy="2695951"/>
          </a:xfrm>
        </p:spPr>
      </p:pic>
      <p:sp>
        <p:nvSpPr>
          <p:cNvPr id="5" name="CaixaDeTexto 4"/>
          <p:cNvSpPr txBox="1"/>
          <p:nvPr/>
        </p:nvSpPr>
        <p:spPr>
          <a:xfrm>
            <a:off x="683568" y="497310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/>
              <a:t>Sem os impactos do PROFUT em 2015 e das luvas em 2016 a real situação financeira do futebol brasileiro seria completamente diferente da registrada nos últimos dois anos.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35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Considerações finais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31360"/>
            <a:ext cx="5106113" cy="3924848"/>
          </a:xfrm>
        </p:spPr>
      </p:pic>
      <p:sp>
        <p:nvSpPr>
          <p:cNvPr id="5" name="CaixaDeTexto 4"/>
          <p:cNvSpPr txBox="1"/>
          <p:nvPr/>
        </p:nvSpPr>
        <p:spPr>
          <a:xfrm>
            <a:off x="467544" y="5661248"/>
            <a:ext cx="814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Adesão S.P.F.C à lei nº 13.155 – PROFUT. Houve o parcelamento da dívida tributária brasileira de R$ 89 milhões em 240 meses.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44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Considerações finais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860509"/>
            <a:ext cx="6710350" cy="3410991"/>
          </a:xfrm>
        </p:spPr>
      </p:pic>
      <p:sp>
        <p:nvSpPr>
          <p:cNvPr id="5" name="CaixaDeTexto 4"/>
          <p:cNvSpPr txBox="1"/>
          <p:nvPr/>
        </p:nvSpPr>
        <p:spPr>
          <a:xfrm>
            <a:off x="1619672" y="128400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As Luvas do contrato São Paulino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935596" y="5383763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hlinkClick r:id="rId3"/>
              </a:rPr>
              <a:t>http://www.gazetaesportiva.com/bastidores/sao-paulo-fecha-direitos-de-transmissao-com-a-globo</a:t>
            </a:r>
            <a:endParaRPr lang="pt-BR" dirty="0" smtClean="0"/>
          </a:p>
          <a:p>
            <a:pPr algn="ctr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57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485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/>
              <a:t>Obrigado!</a:t>
            </a:r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693692"/>
            <a:ext cx="6834336" cy="43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1478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Contexto futebol brasileiro 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27584" y="1519808"/>
            <a:ext cx="7355160" cy="2271520"/>
          </a:xfrm>
        </p:spPr>
        <p:txBody>
          <a:bodyPr>
            <a:normAutofit fontScale="85000"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Em 2016 os clubes irão melhorar sua situação financeira devido ao recebimento das “luvas” referente ao triênio de 2019-2024;</a:t>
            </a:r>
          </a:p>
          <a:p>
            <a:pPr algn="just"/>
            <a:r>
              <a:rPr lang="pt-BR" dirty="0" smtClean="0"/>
              <a:t>Antecipam recebimentos para maquiar a real situação;</a:t>
            </a:r>
          </a:p>
          <a:p>
            <a:pPr algn="just"/>
            <a:r>
              <a:rPr lang="pt-BR" dirty="0" smtClean="0"/>
              <a:t>Isso ocorreu em 2012 e volta a ocorrer em 2016 devido ao contrato de triênio.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0132" y="3789040"/>
            <a:ext cx="6086204" cy="29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2284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Contexto futebol brasileiro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180829"/>
            <a:ext cx="6643766" cy="3178888"/>
          </a:xfrm>
        </p:spPr>
      </p:pic>
      <p:sp>
        <p:nvSpPr>
          <p:cNvPr id="5" name="CaixaDeTexto 4"/>
          <p:cNvSpPr txBox="1"/>
          <p:nvPr/>
        </p:nvSpPr>
        <p:spPr>
          <a:xfrm>
            <a:off x="1609265" y="1340769"/>
            <a:ext cx="627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dirty="0" smtClean="0"/>
              <a:t>Dependência dos clubes pelas luvas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35696" y="571687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Os valores da TV que movimentaram cerca de R$ 1,4 bilhão em 2015 saltaram 76% e atingiram quase R$ 2,5 bilhões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9164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Contexto futebol brasileiro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018" y="1345925"/>
            <a:ext cx="5352078" cy="3883275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4456" y="2420888"/>
            <a:ext cx="4932040" cy="4190447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36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Contexto futebol brasileiro </a:t>
            </a:r>
            <a:r>
              <a:rPr lang="pt-BR" dirty="0" smtClean="0"/>
              <a:t>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Os 20 times de maior expressão </a:t>
            </a:r>
            <a:r>
              <a:rPr lang="pt-BR" dirty="0"/>
              <a:t>n</a:t>
            </a:r>
            <a:r>
              <a:rPr lang="pt-BR" dirty="0" smtClean="0"/>
              <a:t>o cenário  do futebol brasileiro somados </a:t>
            </a:r>
            <a:r>
              <a:rPr lang="pt-BR" dirty="0"/>
              <a:t>fecharam o ano </a:t>
            </a:r>
            <a:r>
              <a:rPr lang="pt-BR" dirty="0" smtClean="0"/>
              <a:t>de 2016 com </a:t>
            </a:r>
            <a:r>
              <a:rPr lang="pt-BR" dirty="0"/>
              <a:t>superávits </a:t>
            </a:r>
            <a:r>
              <a:rPr lang="pt-BR" dirty="0" smtClean="0"/>
              <a:t>histórico de </a:t>
            </a:r>
            <a:r>
              <a:rPr lang="pt-BR" dirty="0"/>
              <a:t>R$ 435 milhões. Um número fictício, já que esse montante de luvas não corresponde à realidade do mercado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Amir </a:t>
            </a:r>
            <a:r>
              <a:rPr lang="pt-BR" dirty="0" err="1" smtClean="0"/>
              <a:t>Somoggi</a:t>
            </a:r>
            <a:r>
              <a:rPr lang="pt-BR" dirty="0" smtClean="0"/>
              <a:t>, especialista pela FGV em gestão esportiva, estima que o real valor seria um déficit de R$ -365 milhões em 2016.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89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Contexto futebol brasileiro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 que os clubes persistem em práticas contábeis que iludem os torcedores e não demonstram a real situação?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Órgãos que regulamentam: CBF, STJD, </a:t>
            </a:r>
            <a:r>
              <a:rPr lang="pt-BR" dirty="0" err="1" smtClean="0"/>
              <a:t>APFut</a:t>
            </a:r>
            <a:r>
              <a:rPr lang="pt-BR" dirty="0" smtClean="0"/>
              <a:t>, STF (Estatuto do torcedor).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80447"/>
            <a:ext cx="1491762" cy="9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55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 Próprio">
  <a:themeElements>
    <a:clrScheme name="Capital Própri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l Própri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l Própri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2411</TotalTime>
  <Words>1292</Words>
  <Application>Microsoft Office PowerPoint</Application>
  <PresentationFormat>Apresentação na tela (4:3)</PresentationFormat>
  <Paragraphs>255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Capital Próprio</vt:lpstr>
      <vt:lpstr>Análise de demonstrações contábeis </vt:lpstr>
      <vt:lpstr>Parecer dos auditores</vt:lpstr>
      <vt:lpstr>Estrutura da apresentação </vt:lpstr>
      <vt:lpstr>1. Contexto futebol brasileiro</vt:lpstr>
      <vt:lpstr>1. Contexto futebol brasileiro  </vt:lpstr>
      <vt:lpstr>1. Contexto futebol brasileiro</vt:lpstr>
      <vt:lpstr>1. Contexto futebol brasileiro</vt:lpstr>
      <vt:lpstr>1. Contexto futebol brasileiro  </vt:lpstr>
      <vt:lpstr>1. Contexto futebol brasileiro</vt:lpstr>
      <vt:lpstr>1. Contexto futebol brasileiro  </vt:lpstr>
      <vt:lpstr>1. Contexto futebol brasileiro</vt:lpstr>
      <vt:lpstr>Slide 12</vt:lpstr>
      <vt:lpstr>Demonstração fluxo de caixa</vt:lpstr>
      <vt:lpstr> </vt:lpstr>
      <vt:lpstr>2. Explicação estrutura BP</vt:lpstr>
      <vt:lpstr>2. Explicação estrutura BP</vt:lpstr>
      <vt:lpstr>2. Explicação estrutura BP</vt:lpstr>
      <vt:lpstr>Receitas a apropriar:</vt:lpstr>
      <vt:lpstr>2. Explicação estrutura BP</vt:lpstr>
      <vt:lpstr> </vt:lpstr>
      <vt:lpstr>Caixa e Equivalentes:</vt:lpstr>
      <vt:lpstr>2. Explicação estrutura BP</vt:lpstr>
      <vt:lpstr>2. Explicação estrutura BP</vt:lpstr>
      <vt:lpstr>  Por que tamanha diferença? -Análise na DRE</vt:lpstr>
      <vt:lpstr>Receitas S.P.F.C. - 2016</vt:lpstr>
      <vt:lpstr>Receitas S.P.F.C. - 2015</vt:lpstr>
      <vt:lpstr>Principal fonte de receita</vt:lpstr>
      <vt:lpstr>Despesas S.P.F.C. - 2016</vt:lpstr>
      <vt:lpstr>Despesas S.P.F.C. - 2015</vt:lpstr>
      <vt:lpstr>Principal gerador de despesa</vt:lpstr>
      <vt:lpstr>Indicadores</vt:lpstr>
      <vt:lpstr>3. Análise de indicadores</vt:lpstr>
      <vt:lpstr>4. Comparação com Palmeiras</vt:lpstr>
      <vt:lpstr>4. Comparação com Palmeiras</vt:lpstr>
      <vt:lpstr>4. Comparação com Palmeiras</vt:lpstr>
      <vt:lpstr>4. Comparação com Palmeiras</vt:lpstr>
      <vt:lpstr>4. Comparação com Palmeiras</vt:lpstr>
      <vt:lpstr>4. Comparação com Palmeiras </vt:lpstr>
      <vt:lpstr>4. Comparação com Palmeiras</vt:lpstr>
      <vt:lpstr>5. Considerações finais</vt:lpstr>
      <vt:lpstr>5. Considerações finais</vt:lpstr>
      <vt:lpstr>5. Considerações finais</vt:lpstr>
      <vt:lpstr>5. Considerações finais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demonstrações contábeis</dc:title>
  <dc:creator>Gustavo</dc:creator>
  <cp:lastModifiedBy>Júlia Tortoli</cp:lastModifiedBy>
  <cp:revision>70</cp:revision>
  <dcterms:created xsi:type="dcterms:W3CDTF">2017-05-24T17:30:57Z</dcterms:created>
  <dcterms:modified xsi:type="dcterms:W3CDTF">2017-05-29T01:44:38Z</dcterms:modified>
</cp:coreProperties>
</file>