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fael Mafei" initials="" lastIdx="2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1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2T22:59:39.727" idx="1">
    <p:pos x="4113" y="1339"/>
    <p:text>O direito pode, às vezes, opor-se aos fatos-regra: lei maria da penha, código de trânsito, lei seca.
Não é como a lei física, que enuncia o fato do mundo e é escrava de sua ocorrência.
</p:text>
  </p:cm>
  <p:cm authorId="0" dt="2014-03-12T23:01:36.594" idx="2">
    <p:pos x="2435" y="1035"/>
    <p:text>O direito nasce do fato
</p:text>
  </p:cm>
  <p:cm authorId="0" dt="2014-03-12T23:04:45.662" idx="3">
    <p:pos x="3678" y="1661"/>
    <p:text>direito de vizinhança sobre propriedade na lua - não incide, embora possa até existir (validade)</p:text>
  </p:cm>
  <p:cm authorId="0" dt="2014-03-12T23:05:32.146" idx="4">
    <p:pos x="1991" y="2035"/>
    <p:text>Fato juridicamente qualificado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2T23:59:22.731" idx="12">
    <p:pos x="5444" y="1661"/>
    <p:text>Quando ocorreu?
Quantas pessoas estavam envolvidas? Quem eram?
Qual o resultado: dano? morte? 
Quais as circunstâncias fáticas?
Mas tudo isso é jurídico porque pertence à fatispecie normativa.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2T23:31:58.624" idx="5">
    <p:pos x="5009" y="2774"/>
    <p:text>Teoria da Culpa Subjetiva - como regra - exige dolo ou culpa do agente</p:text>
  </p:cm>
  <p:cm authorId="0" dt="2014-03-12T23:33:31.962" idx="6">
    <p:pos x="1904" y="2357"/>
    <p:text>CC de 1916 não caracterizava os ilícitos entre os atos jurídicos, mas Reale já entendia que o eram. No CC 2002, ilícitos e lícitos são espécies de atos jurídicos.
Dizia o CC 1916: "todo ato lícito que tenha por fim imediato adquirir, resguardar, transferir direitos.. se denomina ato jurídico".</p:text>
  </p:cm>
  <p:cm authorId="0" dt="2014-03-12T23:34:16.990" idx="7">
    <p:pos x="10" y="10"/>
    <p:text/>
  </p:cm>
  <p:cm authorId="0" dt="2014-03-13T00:02:49.592" idx="13">
    <p:pos x="5435" y="3583"/>
    <p:text>Atos sem expressa declaração de vontade não são negócios.
Ex: posse; descoberta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2T23:44:56.440" idx="8">
    <p:pos x="4513" y="1713"/>
    <p:text>Nulidade absoluta
Os elementos fáticos existem, mas não se amoldam às exigências básicas da lei.
Ex: casamento de dois incapazes não assistidos</p:text>
  </p:cm>
  <p:cm authorId="0" dt="2014-03-12T23:40:24.686" idx="9">
    <p:pos x="4339" y="2035"/>
    <p:text>Nulidade relativa
</p:text>
  </p:cm>
  <p:cm authorId="0" dt="2014-03-12T23:49:28.925" idx="10">
    <p:pos x="4748" y="2626"/>
    <p:text>Diferente da nulidade: nem os elementos básicos existem
Ex: sentença apócrifa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3T00:14:45.592" idx="14">
    <p:pos x="4931" y="1835"/>
    <p:text>Relação afetiva entre 2 pessoas maiores e capazes - relação jurídica
Relação afetiva incestuosa: relação de fato, mas não reconhecível pelo direito (segundo doutrina predominante).</p:text>
  </p:cm>
  <p:cm authorId="0" dt="2014-03-13T00:19:02.043" idx="15">
    <p:pos x="3591" y="1035"/>
    <p:text>Os fins das relações são religiosos, econômicos, afetivos, políticos… o direito é meio.</p:text>
  </p:cm>
  <p:cm authorId="0" dt="2014-03-13T00:22:54.220" idx="16">
    <p:pos x="1557" y="2357"/>
    <p:text>Sujeito ativo, sujeito passívo</p:text>
  </p:cm>
  <p:cm authorId="0" dt="2014-03-13T00:26:42.404" idx="17">
    <p:pos x="2235" y="2626"/>
    <p:text>patrio poder
</p:text>
  </p:cm>
  <p:cm authorId="0" dt="2014-03-13T00:27:51.893" idx="18">
    <p:pos x="3096" y="2626"/>
    <p:text>contrato de direito obrigacional: prestação de serviço
</p:text>
  </p:cm>
  <p:cm authorId="0" dt="2014-03-13T00:27:27.506" idx="19">
    <p:pos x="3583" y="2626"/>
    <p:text>Compra e Venda
</p:text>
  </p:cm>
  <p:cm authorId="0" dt="2014-03-13T00:28:20.382" idx="20">
    <p:pos x="1496" y="2626"/>
    <p:text>Aquilo sobre que incide a relação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3T00:34:13.776" idx="21">
    <p:pos x="1600" y="3619"/>
    <p:text>"Cessão de posição contratual"</p:text>
  </p:cm>
  <p:cm authorId="0" dt="2014-03-13T00:34:50.455" idx="22">
    <p:pos x="1495" y="3279"/>
    <p:text>Constituição de sociedade, locação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3-13T00:36:33.867" idx="23">
    <p:pos x="1844" y="1339"/>
    <p:text>Renúncia</p:text>
  </p:cm>
  <p:cm authorId="0" dt="2014-03-13T00:37:00.891" idx="24">
    <p:pos x="1704" y="1661"/>
    <p:text>Contratos</p:text>
  </p:cm>
  <p:cm authorId="0" dt="2014-03-13T00:39:43.375" idx="25">
    <p:pos x="3087" y="2983"/>
    <p:text>Fraudes - doação "com encargo" - encargo de pagamento pela doação, então C.V.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C149-F9E6-E44B-B118-3F8C23A857B6}" type="datetimeFigureOut">
              <a:rPr lang="en-US" smtClean="0"/>
              <a:t>3/13/14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1E8D3-B053-6348-A5C5-AB9B48F9DFA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2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1E8D3-B053-6348-A5C5-AB9B48F9DFA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81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98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739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34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51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82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636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18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2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80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40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32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7E65A-17E2-1C4D-962E-AF0189A98958}" type="datetimeFigureOut">
              <a:rPr lang="en-US" smtClean="0"/>
              <a:t>3/13/14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3949-F74B-9444-A2F0-69DE045D422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5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comments" Target="../comments/commen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Fato, Ato, Relação, </a:t>
            </a:r>
            <a:r>
              <a:rPr lang="pt-BR" smtClean="0"/>
              <a:t>Negócio Jurídico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Rafael Mafei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86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 e Fato Jurídico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93040" cy="4626188"/>
          </a:xfrm>
        </p:spPr>
        <p:txBody>
          <a:bodyPr>
            <a:normAutofit fontScale="92500" lnSpcReduction="10000"/>
          </a:bodyPr>
          <a:lstStyle/>
          <a:p>
            <a:r>
              <a:rPr lang="pt-BR" i="1" dirty="0" err="1" smtClean="0"/>
              <a:t>Ex</a:t>
            </a:r>
            <a:r>
              <a:rPr lang="pt-BR" i="1" dirty="0" smtClean="0"/>
              <a:t> facto </a:t>
            </a:r>
            <a:r>
              <a:rPr lang="pt-BR" i="1" dirty="0" err="1" smtClean="0"/>
              <a:t>oritur</a:t>
            </a:r>
            <a:r>
              <a:rPr lang="pt-BR" i="1" dirty="0" smtClean="0"/>
              <a:t> jus</a:t>
            </a:r>
            <a:endParaRPr lang="pt-BR" dirty="0" smtClean="0"/>
          </a:p>
          <a:p>
            <a:pPr lvl="1"/>
            <a:r>
              <a:rPr lang="pt-BR" dirty="0" smtClean="0"/>
              <a:t>Mas o direito é norma, não fato.</a:t>
            </a:r>
          </a:p>
          <a:p>
            <a:r>
              <a:rPr lang="pt-BR" dirty="0" smtClean="0"/>
              <a:t>O direito incide sobre fatos</a:t>
            </a:r>
          </a:p>
          <a:p>
            <a:pPr lvl="1"/>
            <a:r>
              <a:rPr lang="pt-BR" dirty="0" smtClean="0"/>
              <a:t>Fato jurídico</a:t>
            </a:r>
          </a:p>
          <a:p>
            <a:pPr lvl="2"/>
            <a:r>
              <a:rPr lang="pt-BR" dirty="0" smtClean="0"/>
              <a:t>Fato previsto na norma abstrata;</a:t>
            </a:r>
          </a:p>
          <a:p>
            <a:pPr lvl="2"/>
            <a:r>
              <a:rPr lang="pt-BR" dirty="0" smtClean="0"/>
              <a:t>Efeito associado a sua ocorrência </a:t>
            </a:r>
          </a:p>
          <a:p>
            <a:r>
              <a:rPr lang="pt-BR" dirty="0" smtClean="0"/>
              <a:t>Alteração de </a:t>
            </a:r>
            <a:r>
              <a:rPr lang="pt-BR" i="1" dirty="0" smtClean="0"/>
              <a:t>status </a:t>
            </a:r>
            <a:r>
              <a:rPr lang="pt-BR" dirty="0" smtClean="0"/>
              <a:t>jurídico:</a:t>
            </a:r>
          </a:p>
          <a:p>
            <a:pPr lvl="1"/>
            <a:r>
              <a:rPr lang="pt-BR" dirty="0" smtClean="0"/>
              <a:t>Fatos constitutivos</a:t>
            </a:r>
          </a:p>
          <a:p>
            <a:pPr lvl="1"/>
            <a:r>
              <a:rPr lang="pt-BR" dirty="0" smtClean="0"/>
              <a:t>Fatos modificativos</a:t>
            </a:r>
          </a:p>
          <a:p>
            <a:pPr lvl="1"/>
            <a:r>
              <a:rPr lang="pt-BR" dirty="0" smtClean="0"/>
              <a:t>Fatos extintivos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317" y="1725716"/>
            <a:ext cx="2840243" cy="1893495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>
            <a:off x="4113851" y="4749174"/>
            <a:ext cx="358927" cy="13391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255" y="4693950"/>
            <a:ext cx="1068742" cy="14772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89952" y="4693950"/>
            <a:ext cx="1107996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Herdeiros</a:t>
            </a:r>
            <a:endParaRPr lang="pt-BR" dirty="0"/>
          </a:p>
        </p:txBody>
      </p:sp>
      <p:sp>
        <p:nvSpPr>
          <p:cNvPr id="10" name="TextBox 9"/>
          <p:cNvSpPr txBox="1"/>
          <p:nvPr/>
        </p:nvSpPr>
        <p:spPr>
          <a:xfrm>
            <a:off x="6481052" y="5194380"/>
            <a:ext cx="70471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Viúva</a:t>
            </a:r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6377845" y="5715572"/>
            <a:ext cx="102403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i="1" dirty="0" smtClean="0"/>
              <a:t>De cujus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02374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de fato, de direito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jurídicos podem ser:</a:t>
            </a:r>
          </a:p>
          <a:p>
            <a:pPr lvl="1"/>
            <a:r>
              <a:rPr lang="pt-BR" dirty="0" smtClean="0"/>
              <a:t>De fato</a:t>
            </a:r>
          </a:p>
          <a:p>
            <a:pPr lvl="2"/>
            <a:r>
              <a:rPr lang="pt-BR" dirty="0" smtClean="0"/>
              <a:t>Prova do fato que se deu, com todos os seus elementos juridicamente relevantes</a:t>
            </a:r>
          </a:p>
          <a:p>
            <a:pPr lvl="1"/>
            <a:r>
              <a:rPr lang="pt-BR" dirty="0" smtClean="0"/>
              <a:t>De direito</a:t>
            </a:r>
          </a:p>
          <a:p>
            <a:pPr lvl="2"/>
            <a:r>
              <a:rPr lang="pt-BR" dirty="0" smtClean="0"/>
              <a:t>Dúvidas sobre o alcance e significado das normas jurídicas pertinentes aos fatos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36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Ato jurídico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43719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Ato, </a:t>
            </a:r>
            <a:r>
              <a:rPr lang="pt-BR" i="1" dirty="0" err="1" smtClean="0"/>
              <a:t>acto</a:t>
            </a:r>
            <a:r>
              <a:rPr lang="pt-BR" i="1" dirty="0" smtClean="0"/>
              <a:t>, </a:t>
            </a:r>
            <a:r>
              <a:rPr lang="pt-BR" i="1" dirty="0" err="1" smtClean="0"/>
              <a:t>actio</a:t>
            </a:r>
            <a:r>
              <a:rPr lang="pt-BR" dirty="0" smtClean="0"/>
              <a:t>, ação... </a:t>
            </a:r>
            <a:r>
              <a:rPr lang="pt-BR" b="0" i="0" dirty="0" smtClean="0">
                <a:latin typeface="Wingdings"/>
                <a:ea typeface="Wingdings"/>
                <a:cs typeface="Wingdings"/>
              </a:rPr>
              <a:t> </a:t>
            </a:r>
            <a:r>
              <a:rPr lang="pt-BR" dirty="0" smtClean="0"/>
              <a:t>efeitos jurídicos</a:t>
            </a:r>
          </a:p>
          <a:p>
            <a:pPr lvl="1"/>
            <a:r>
              <a:rPr lang="pt-BR" dirty="0" smtClean="0"/>
              <a:t>Atos lícitos (negócios e atos em geral)</a:t>
            </a:r>
          </a:p>
          <a:p>
            <a:pPr marL="0" indent="0">
              <a:buNone/>
            </a:pPr>
            <a:r>
              <a:rPr lang="pt-BR" dirty="0"/>
              <a:t> </a:t>
            </a:r>
            <a:endParaRPr lang="en-US" dirty="0"/>
          </a:p>
          <a:p>
            <a:pPr marL="457200" lvl="1" indent="0"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Atos ilícitos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r>
              <a:rPr lang="pt-BR" dirty="0" smtClean="0"/>
              <a:t>Negócio jurídico: expressa declaração de vontade</a:t>
            </a:r>
            <a:endParaRPr lang="pt-BR" dirty="0"/>
          </a:p>
          <a:p>
            <a:pPr marL="457200" lvl="1" indent="0">
              <a:buNone/>
            </a:pPr>
            <a:endParaRPr lang="pt-B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86873" y="2554061"/>
            <a:ext cx="7665241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b="1" dirty="0" smtClean="0"/>
              <a:t>CC, Art. 104.</a:t>
            </a:r>
            <a:r>
              <a:rPr lang="pt-BR" sz="1600" dirty="0" smtClean="0"/>
              <a:t> A validade do negócio jurídico requer:</a:t>
            </a:r>
            <a:endParaRPr lang="en-US" sz="1600" dirty="0" smtClean="0"/>
          </a:p>
          <a:p>
            <a:r>
              <a:rPr lang="pt-BR" sz="1600" dirty="0" err="1" smtClean="0"/>
              <a:t>I</a:t>
            </a:r>
            <a:r>
              <a:rPr lang="pt-BR" sz="1600" dirty="0" smtClean="0"/>
              <a:t> - agente capaz;</a:t>
            </a:r>
            <a:endParaRPr lang="en-US" sz="1600" dirty="0" smtClean="0"/>
          </a:p>
          <a:p>
            <a:r>
              <a:rPr lang="pt-BR" sz="1600" dirty="0" smtClean="0"/>
              <a:t>II - objeto lícito, possível, determinado ou determinável;</a:t>
            </a:r>
            <a:endParaRPr lang="en-US" sz="1600" dirty="0" smtClean="0"/>
          </a:p>
          <a:p>
            <a:r>
              <a:rPr lang="pt-BR" sz="1600" dirty="0" smtClean="0"/>
              <a:t>III - forma prescrita ou não defesa em lei.</a:t>
            </a:r>
            <a:endParaRPr 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86873" y="4252705"/>
            <a:ext cx="7665241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600" b="1" dirty="0" smtClean="0"/>
              <a:t>CC, </a:t>
            </a:r>
            <a:r>
              <a:rPr lang="pt-PT" sz="1600" b="1" dirty="0" err="1" smtClean="0"/>
              <a:t>Art</a:t>
            </a:r>
            <a:r>
              <a:rPr lang="pt-PT" sz="1600" b="1" dirty="0" smtClean="0"/>
              <a:t>. 186. </a:t>
            </a:r>
            <a:r>
              <a:rPr lang="pt-PT" sz="1600" dirty="0" smtClean="0"/>
              <a:t>Aquele que, por ação ou omissão voluntária, negligência ou imprudência, violar direito e causar dano a outrem, ainda que exclusivamente moral, comete ato ilícito.</a:t>
            </a:r>
          </a:p>
          <a:p>
            <a:r>
              <a:rPr lang="pt-PT" sz="1600" b="1" dirty="0" smtClean="0"/>
              <a:t>CC, </a:t>
            </a:r>
            <a:r>
              <a:rPr lang="pt-PT" sz="1600" b="1" dirty="0" err="1" smtClean="0"/>
              <a:t>Art</a:t>
            </a:r>
            <a:r>
              <a:rPr lang="pt-PT" sz="1600" b="1" dirty="0" smtClean="0"/>
              <a:t>. 187.</a:t>
            </a:r>
            <a:r>
              <a:rPr lang="pt-PT" sz="1600" dirty="0" smtClean="0"/>
              <a:t> Também comete ato ilícito o titular de um direito que, ao exercê-lo, excede manifestamente os limites impostos pelo seu fim econômico ou social, pela boa-fé ou pelos bons costumes.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49297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Validade e defeitos dos atos jurídicos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Validade – regra</a:t>
            </a:r>
          </a:p>
          <a:p>
            <a:r>
              <a:rPr lang="pt-BR" dirty="0" smtClean="0"/>
              <a:t>Defeitos</a:t>
            </a:r>
          </a:p>
          <a:p>
            <a:pPr lvl="1"/>
            <a:r>
              <a:rPr lang="pt-BR" dirty="0" smtClean="0"/>
              <a:t>Nulidade: sem validade formal / vigência</a:t>
            </a:r>
          </a:p>
          <a:p>
            <a:pPr lvl="1"/>
            <a:r>
              <a:rPr lang="pt-BR" dirty="0" smtClean="0"/>
              <a:t>Anulabilidade: sem eficácia pretendida</a:t>
            </a:r>
          </a:p>
          <a:p>
            <a:pPr lvl="2"/>
            <a:r>
              <a:rPr lang="pt-BR" dirty="0" smtClean="0"/>
              <a:t>Sanáveis / ratificáveis</a:t>
            </a:r>
          </a:p>
          <a:p>
            <a:pPr lvl="1"/>
            <a:r>
              <a:rPr lang="pt-BR" dirty="0" smtClean="0"/>
              <a:t>Inexistência: falta de elemento constitutivo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381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jurídica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Direito: instrumento de relações sociais</a:t>
            </a:r>
            <a:endParaRPr lang="pt-BR" dirty="0"/>
          </a:p>
          <a:p>
            <a:r>
              <a:rPr lang="pt-BR" dirty="0" smtClean="0"/>
              <a:t>Relação jurídica</a:t>
            </a:r>
          </a:p>
          <a:p>
            <a:pPr lvl="1"/>
            <a:r>
              <a:rPr lang="pt-BR" dirty="0" smtClean="0"/>
              <a:t>Relação social </a:t>
            </a:r>
            <a:r>
              <a:rPr lang="pt-BR" dirty="0" err="1" smtClean="0"/>
              <a:t>subsumível</a:t>
            </a:r>
            <a:r>
              <a:rPr lang="pt-BR" dirty="0" smtClean="0"/>
              <a:t> a normas jurídicas</a:t>
            </a:r>
          </a:p>
          <a:p>
            <a:pPr lvl="1"/>
            <a:r>
              <a:rPr lang="pt-BR" dirty="0" smtClean="0"/>
              <a:t>Elementos:</a:t>
            </a:r>
          </a:p>
          <a:p>
            <a:pPr lvl="2"/>
            <a:r>
              <a:rPr lang="pt-BR" dirty="0" smtClean="0"/>
              <a:t>Partes (agentes capazes)</a:t>
            </a:r>
          </a:p>
          <a:p>
            <a:pPr lvl="2"/>
            <a:r>
              <a:rPr lang="pt-BR" dirty="0" smtClean="0"/>
              <a:t>Objeto (pessoa, prestação, coisa)</a:t>
            </a:r>
          </a:p>
          <a:p>
            <a:pPr lvl="2"/>
            <a:r>
              <a:rPr lang="pt-BR" dirty="0" smtClean="0"/>
              <a:t>Vínculo (poderes recíprocos relativos ao objeto)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113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Negócio jurídico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Relação jurídica </a:t>
            </a:r>
            <a:r>
              <a:rPr lang="pt-BR" dirty="0" err="1" smtClean="0"/>
              <a:t>c</a:t>
            </a:r>
            <a:r>
              <a:rPr lang="pt-BR" dirty="0" smtClean="0"/>
              <a:t>/ expressa decl. de vontades</a:t>
            </a:r>
          </a:p>
          <a:p>
            <a:pPr lvl="1"/>
            <a:r>
              <a:rPr lang="pt-BR" dirty="0" smtClean="0"/>
              <a:t>Declaração de vontade capaz de produzir efeitos</a:t>
            </a:r>
          </a:p>
          <a:p>
            <a:pPr lvl="1"/>
            <a:r>
              <a:rPr lang="pt-BR" dirty="0" smtClean="0"/>
              <a:t>Subordinação dos efeitos às cláusulas e condições da declaração</a:t>
            </a:r>
          </a:p>
          <a:p>
            <a:pPr lvl="2"/>
            <a:r>
              <a:rPr lang="pt-BR" dirty="0" smtClean="0"/>
              <a:t>A lei dá a margem de ação; a declaração, o conteúdo e sentido específicos do negócio.</a:t>
            </a:r>
          </a:p>
          <a:p>
            <a:r>
              <a:rPr lang="pt-BR" dirty="0" smtClean="0"/>
              <a:t>Espécies:</a:t>
            </a:r>
          </a:p>
          <a:p>
            <a:pPr lvl="1"/>
            <a:r>
              <a:rPr lang="pt-BR" dirty="0" smtClean="0"/>
              <a:t>Típicos</a:t>
            </a:r>
          </a:p>
          <a:p>
            <a:pPr lvl="1"/>
            <a:r>
              <a:rPr lang="pt-BR" dirty="0" smtClean="0"/>
              <a:t>Atípicos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20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Quanto ao número de declarações:</a:t>
            </a:r>
          </a:p>
          <a:p>
            <a:pPr lvl="1"/>
            <a:r>
              <a:rPr lang="pt-BR" dirty="0" smtClean="0"/>
              <a:t>Unilaterais</a:t>
            </a:r>
          </a:p>
          <a:p>
            <a:pPr lvl="1"/>
            <a:r>
              <a:rPr lang="pt-BR" dirty="0" smtClean="0"/>
              <a:t>Bilaterais (</a:t>
            </a:r>
            <a:r>
              <a:rPr lang="pt-BR" dirty="0" err="1" smtClean="0"/>
              <a:t>sinalagmáticos</a:t>
            </a:r>
            <a:r>
              <a:rPr lang="pt-BR" dirty="0" smtClean="0"/>
              <a:t>)</a:t>
            </a:r>
          </a:p>
          <a:p>
            <a:r>
              <a:rPr lang="pt-BR" dirty="0" smtClean="0"/>
              <a:t>Quanto à forma:</a:t>
            </a:r>
          </a:p>
          <a:p>
            <a:pPr lvl="1"/>
            <a:r>
              <a:rPr lang="pt-BR" dirty="0" smtClean="0"/>
              <a:t>Solenes</a:t>
            </a:r>
          </a:p>
          <a:p>
            <a:pPr lvl="1"/>
            <a:r>
              <a:rPr lang="pt-BR" dirty="0" smtClean="0"/>
              <a:t>Informais</a:t>
            </a:r>
          </a:p>
          <a:p>
            <a:r>
              <a:rPr lang="pt-BR" dirty="0" smtClean="0"/>
              <a:t>Quanto à contrapartida</a:t>
            </a:r>
          </a:p>
          <a:p>
            <a:pPr lvl="1"/>
            <a:r>
              <a:rPr lang="pt-BR" dirty="0" smtClean="0"/>
              <a:t>Título gratuito</a:t>
            </a:r>
          </a:p>
          <a:p>
            <a:pPr lvl="1"/>
            <a:r>
              <a:rPr lang="pt-BR" dirty="0" smtClean="0"/>
              <a:t>Oneroso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879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390</Words>
  <Application>Microsoft Macintosh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Fato, Ato, Relação, Negócio Jurídico</vt:lpstr>
      <vt:lpstr>Fato e Fato Jurídico</vt:lpstr>
      <vt:lpstr>Questões de fato, de direito</vt:lpstr>
      <vt:lpstr>Ato jurídico</vt:lpstr>
      <vt:lpstr>Validade e defeitos dos atos jurídicos</vt:lpstr>
      <vt:lpstr>Relação jurídica</vt:lpstr>
      <vt:lpstr>Negócio jurídico</vt:lpstr>
      <vt:lpstr>Classificações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Fato, Ato, Relação Jurídica</dc:title>
  <dc:creator>Rafael Mafei</dc:creator>
  <cp:lastModifiedBy>Rafael Mafei</cp:lastModifiedBy>
  <cp:revision>11</cp:revision>
  <dcterms:created xsi:type="dcterms:W3CDTF">2014-03-13T01:56:49Z</dcterms:created>
  <dcterms:modified xsi:type="dcterms:W3CDTF">2014-03-13T03:42:11Z</dcterms:modified>
</cp:coreProperties>
</file>