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DD2594-663D-4296-9867-64940215782B}" type="datetimeFigureOut">
              <a:rPr lang="pt-BR" smtClean="0"/>
              <a:pPr/>
              <a:t>09/09/2018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A62796-7817-4A09-BCA1-A937F70C5DD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858000" cy="252028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accent2"/>
                </a:solidFill>
                <a:latin typeface="Batang" pitchFamily="18" charset="-127"/>
                <a:ea typeface="Batang" pitchFamily="18" charset="-127"/>
              </a:rPr>
              <a:t>ARRANJO OU COMPOSIÇÃO? USOS E ABUSOS DO IDEALISMO NA PESQUISA MUSICOLÓGICA E NA EDUCAÇÃO MUSICAL</a:t>
            </a:r>
            <a:br>
              <a:rPr lang="pt-BR" dirty="0" smtClean="0">
                <a:solidFill>
                  <a:schemeClr val="accent2"/>
                </a:solidFill>
                <a:latin typeface="Batang" pitchFamily="18" charset="-127"/>
                <a:ea typeface="Batang" pitchFamily="18" charset="-127"/>
              </a:rPr>
            </a:br>
            <a:r>
              <a:rPr lang="pt-BR" sz="2700" dirty="0" smtClean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Prof. Dr. Marcos Câmara de Castro</a:t>
            </a:r>
            <a:endParaRPr lang="pt-BR" sz="2700" dirty="0">
              <a:solidFill>
                <a:srgbClr val="92D05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4077072"/>
            <a:ext cx="6858000" cy="1800200"/>
          </a:xfrm>
        </p:spPr>
        <p:txBody>
          <a:bodyPr>
            <a:normAutofit fontScale="92500"/>
          </a:bodyPr>
          <a:lstStyle/>
          <a:p>
            <a:pPr algn="ctr"/>
            <a:r>
              <a:rPr lang="pt-BR" dirty="0" smtClean="0"/>
              <a:t>Metodologia de Ensino de Música com Estágio Supervisionado II – Prof. Dr. Marcos Câmara de Castro</a:t>
            </a:r>
          </a:p>
          <a:p>
            <a:endParaRPr lang="pt-BR" dirty="0" smtClean="0"/>
          </a:p>
          <a:p>
            <a:pPr algn="ctr"/>
            <a:r>
              <a:rPr lang="pt-BR" dirty="0" smtClean="0"/>
              <a:t>Programa </a:t>
            </a:r>
            <a:r>
              <a:rPr lang="pt-BR" dirty="0" smtClean="0"/>
              <a:t>de Formação de </a:t>
            </a:r>
            <a:r>
              <a:rPr lang="pt-BR" dirty="0" smtClean="0"/>
              <a:t>Professores</a:t>
            </a:r>
          </a:p>
          <a:p>
            <a:pPr algn="ctr"/>
            <a:r>
              <a:rPr lang="pt-BR" sz="1900" dirty="0" smtClean="0"/>
              <a:t>Bianca Viana</a:t>
            </a:r>
            <a:endParaRPr lang="pt-BR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NOSTALGIA DO QUADRIVIUM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Hegemonia</a:t>
            </a:r>
          </a:p>
          <a:p>
            <a:pPr lvl="1" algn="just"/>
            <a:r>
              <a:rPr lang="pt-BR" dirty="0" smtClean="0"/>
              <a:t>“Sem </a:t>
            </a:r>
            <a:r>
              <a:rPr lang="pt-BR" dirty="0" smtClean="0"/>
              <a:t>ela, a vida se tornaria um </a:t>
            </a:r>
            <a:r>
              <a:rPr lang="pt-BR" dirty="0" smtClean="0"/>
              <a:t>caos” (será</a:t>
            </a:r>
            <a:r>
              <a:rPr lang="pt-BR" b="1" u="sng" dirty="0" smtClean="0"/>
              <a:t>?</a:t>
            </a:r>
            <a:r>
              <a:rPr lang="pt-BR" dirty="0" smtClean="0"/>
              <a:t> </a:t>
            </a:r>
            <a:r>
              <a:rPr lang="pt-BR" dirty="0" smtClean="0"/>
              <a:t>)</a:t>
            </a:r>
            <a:endParaRPr lang="pt-BR" b="1" u="sng" dirty="0" smtClean="0"/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Mera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retórica: a vida já é um caos, provavelmente até por causa dela</a:t>
            </a: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algn="just"/>
            <a:r>
              <a:rPr lang="pt-BR" dirty="0" smtClean="0"/>
              <a:t>É mais custoso trabalhar com a diversidade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“A </a:t>
            </a:r>
            <a:r>
              <a:rPr lang="pt-BR" dirty="0" smtClean="0"/>
              <a:t>musicologia que é ‘crítica’ no sentido de teoria crítica, que visa acima de tudo expor ideologias, deve então demonstrar que a música está repleta de significado social e político – que é irredutivelmente ‘mundana’, para usar um dos termos favoritos de </a:t>
            </a:r>
            <a:r>
              <a:rPr lang="pt-BR" dirty="0" smtClean="0"/>
              <a:t>Kramer” </a:t>
            </a:r>
            <a:r>
              <a:rPr lang="pt-BR" dirty="0" smtClean="0"/>
              <a:t>(In COOK, 1998, p.113-114</a:t>
            </a:r>
            <a:r>
              <a:rPr lang="pt-BR" dirty="0" smtClean="0"/>
              <a:t>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Abrir mão da hegemonia</a:t>
            </a:r>
          </a:p>
          <a:p>
            <a:pPr lvl="1" algn="just"/>
            <a:r>
              <a:rPr lang="pt-BR" dirty="0" smtClean="0"/>
              <a:t>Para: dialogar </a:t>
            </a:r>
            <a:r>
              <a:rPr lang="pt-BR" dirty="0" smtClean="0"/>
              <a:t>o idealismo e o materialismo; o </a:t>
            </a:r>
            <a:r>
              <a:rPr lang="pt-BR" dirty="0" err="1" smtClean="0"/>
              <a:t>objetivismo</a:t>
            </a:r>
            <a:r>
              <a:rPr lang="pt-BR" dirty="0" smtClean="0"/>
              <a:t> positivista e o subjetivismo relacional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ESTUDO DE CASO: A COMPOSIÇÃO CORAL CONTEMPORÂNEA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 smtClean="0"/>
              <a:t>idealismo acredita na Arte fora da Cultura e o materialismo consideraria a Arte como produto da </a:t>
            </a:r>
            <a:r>
              <a:rPr lang="pt-BR" dirty="0" smtClean="0"/>
              <a:t>Cultura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“O </a:t>
            </a:r>
            <a:r>
              <a:rPr lang="pt-BR" dirty="0" smtClean="0"/>
              <a:t>inventor da canção, que só precisa ser capaz de assobiá-la, entrega-a ao harmonizador e este, por sua vez, àquela pessoa cada vez mais importante em todo o processo, o orquestrador, </a:t>
            </a:r>
            <a:r>
              <a:rPr lang="pt-BR" dirty="0" smtClean="0"/>
              <a:t>que </a:t>
            </a:r>
            <a:r>
              <a:rPr lang="pt-BR" dirty="0" smtClean="0"/>
              <a:t>faz o ‘arranjo’, ou seja, realmente decide como a música soará”. (...) “Um garoto da classe trabalhadora de no máximo 18 anos, de preferência com um cabelo escandaloso e sem afinação ou conhecimento de música, que a interpretará como se acreditasse nela” (HOBSBAWM, 2008, pp.217-218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err="1" smtClean="0"/>
              <a:t>Kerr</a:t>
            </a:r>
            <a:r>
              <a:rPr lang="pt-BR" dirty="0" smtClean="0"/>
              <a:t>: </a:t>
            </a:r>
          </a:p>
          <a:p>
            <a:pPr lvl="1" algn="just"/>
            <a:r>
              <a:rPr lang="pt-BR" dirty="0" smtClean="0"/>
              <a:t>Coral no Brasil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Modelos europeus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Impede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que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o coro se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descubra e desenvolva uma forma peculiar de expressão vocal, uma sonoridade própria </a:t>
            </a: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 algn="just"/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pt-BR" dirty="0" smtClean="0"/>
              <a:t>Obras </a:t>
            </a:r>
            <a:r>
              <a:rPr lang="pt-BR" dirty="0" smtClean="0"/>
              <a:t>originalmente escritas para coro foram gradualmente sendo substituídas por arranjos criados a partir das condições vocais, musicais, artísticas e culturais dos grupos que se formaram a partir de </a:t>
            </a:r>
            <a:r>
              <a:rPr lang="pt-BR" dirty="0" smtClean="0"/>
              <a:t>então</a:t>
            </a:r>
            <a:endParaRPr lang="pt-BR" dirty="0" smtClean="0"/>
          </a:p>
          <a:p>
            <a:pPr algn="just"/>
            <a:r>
              <a:rPr lang="pt-BR" dirty="0" smtClean="0"/>
              <a:t>Privilegiar a autonomia da obra de arte, o valor estético independente do contexto, o progresso linear e as grandes narrativas costumam ser os principais obstáculos para se pensar relativisticamente e se conceber um conhecimento </a:t>
            </a:r>
            <a:r>
              <a:rPr lang="pt-BR" dirty="0" smtClean="0"/>
              <a:t>construtivista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smtClean="0"/>
              <a:t>A </a:t>
            </a:r>
            <a:r>
              <a:rPr lang="pt-BR" dirty="0" smtClean="0"/>
              <a:t>música, diz </a:t>
            </a:r>
            <a:r>
              <a:rPr lang="pt-BR" dirty="0" err="1" smtClean="0"/>
              <a:t>Wiora</a:t>
            </a:r>
            <a:r>
              <a:rPr lang="pt-BR" dirty="0" smtClean="0"/>
              <a:t>, “não é uma prerrogativa do mundo ocidental, e a história da música não é apenas a história da música ocidental”. Se todos os continentes fazem parte da vida musical na civilização industrial de hoje e sua evolução técnica, “esse processo em sua totalidade é que deveria ser o tema da pesquisa musicológica de hoje” (WIORA, 1965, p.9</a:t>
            </a:r>
            <a:r>
              <a:rPr lang="pt-BR" dirty="0" smtClean="0"/>
              <a:t>)</a:t>
            </a:r>
          </a:p>
          <a:p>
            <a:pPr lvl="1" algn="just"/>
            <a:r>
              <a:rPr lang="pt-BR" dirty="0" smtClean="0"/>
              <a:t>Música </a:t>
            </a:r>
            <a:r>
              <a:rPr lang="pt-BR" dirty="0" smtClean="0"/>
              <a:t>europeia está repleta de gestos e procedimentos </a:t>
            </a:r>
            <a:r>
              <a:rPr lang="pt-BR" dirty="0" smtClean="0"/>
              <a:t>populares</a:t>
            </a:r>
            <a:endParaRPr lang="pt-BR" dirty="0" smtClean="0"/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Harmonizações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dos corais de Lutero por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Bach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Utilização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de temas populares por Mozart, Haydn, Beethoven e depois por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Mendelssohn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Schumann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e Brahms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Diversidade cultural</a:t>
            </a:r>
          </a:p>
          <a:p>
            <a:pPr lvl="1" algn="just"/>
            <a:r>
              <a:rPr lang="pt-BR" dirty="0" err="1" smtClean="0"/>
              <a:t>Wiora</a:t>
            </a:r>
            <a:r>
              <a:rPr lang="pt-BR" dirty="0" smtClean="0"/>
              <a:t> </a:t>
            </a:r>
            <a:r>
              <a:rPr lang="pt-BR" dirty="0" smtClean="0"/>
              <a:t>chama de IV </a:t>
            </a:r>
            <a:r>
              <a:rPr lang="pt-BR" dirty="0" smtClean="0"/>
              <a:t>Idade da Música ou A Idade da Tecnologia e da Indústria Global da </a:t>
            </a:r>
            <a:r>
              <a:rPr lang="pt-BR" dirty="0" smtClean="0"/>
              <a:t>Cultura</a:t>
            </a:r>
          </a:p>
          <a:p>
            <a:pPr lvl="2" algn="just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Escrever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música que combine a melhor técnica com qualidade original e elevada com genuíno apelo às massas</a:t>
            </a:r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pt-BR" dirty="0" smtClean="0"/>
              <a:t>“Arranjadores” de </a:t>
            </a:r>
            <a:r>
              <a:rPr lang="pt-BR" dirty="0" smtClean="0"/>
              <a:t>corais brasileiros </a:t>
            </a:r>
            <a:r>
              <a:rPr lang="pt-BR" dirty="0" smtClean="0"/>
              <a:t>contemporâneos</a:t>
            </a:r>
          </a:p>
          <a:p>
            <a:pPr lvl="1" algn="just"/>
            <a:r>
              <a:rPr lang="pt-BR" dirty="0" smtClean="0"/>
              <a:t>Interagem </a:t>
            </a:r>
            <a:r>
              <a:rPr lang="pt-BR" dirty="0" smtClean="0"/>
              <a:t>com o cânone e as tradições populares, elaborando arquiteturas dignas dos grandes mestres da polifonia, desde o renascimento até o século </a:t>
            </a:r>
            <a:r>
              <a:rPr lang="pt-BR" dirty="0" smtClean="0"/>
              <a:t>XXI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Arranjos de corais</a:t>
            </a:r>
          </a:p>
          <a:p>
            <a:pPr lvl="1" algn="just"/>
            <a:r>
              <a:rPr lang="pt-BR" dirty="0" smtClean="0"/>
              <a:t>P</a:t>
            </a:r>
            <a:r>
              <a:rPr lang="pt-BR" dirty="0" smtClean="0"/>
              <a:t>edem por canonização</a:t>
            </a:r>
          </a:p>
          <a:p>
            <a:pPr lvl="1" algn="just"/>
            <a:r>
              <a:rPr lang="pt-BR" dirty="0" smtClean="0"/>
              <a:t>Reconhecimento de um crítico </a:t>
            </a:r>
            <a:r>
              <a:rPr lang="pt-BR" dirty="0" err="1" smtClean="0"/>
              <a:t>despreconceituoso</a:t>
            </a:r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Reconhecer o arranjador como um compositor</a:t>
            </a:r>
          </a:p>
          <a:p>
            <a:pPr lvl="1" algn="just"/>
            <a:r>
              <a:rPr lang="pt-BR" dirty="0" smtClean="0"/>
              <a:t>Como </a:t>
            </a:r>
            <a:r>
              <a:rPr lang="pt-BR" dirty="0" err="1" smtClean="0"/>
              <a:t>Josquin</a:t>
            </a:r>
            <a:r>
              <a:rPr lang="pt-BR" dirty="0" smtClean="0"/>
              <a:t>, autor da Missa </a:t>
            </a:r>
            <a:r>
              <a:rPr lang="pt-BR" dirty="0" err="1" smtClean="0"/>
              <a:t>L’Home</a:t>
            </a:r>
            <a:r>
              <a:rPr lang="pt-BR" dirty="0" smtClean="0"/>
              <a:t> </a:t>
            </a:r>
            <a:r>
              <a:rPr lang="pt-BR" dirty="0" err="1" smtClean="0"/>
              <a:t>armé</a:t>
            </a:r>
            <a:endParaRPr lang="pt-BR" dirty="0" smtClean="0"/>
          </a:p>
          <a:p>
            <a:pPr lvl="1" algn="just"/>
            <a:r>
              <a:rPr lang="pt-BR" dirty="0" smtClean="0"/>
              <a:t>Dar direito autoral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T. S. Eliot, em </a:t>
            </a:r>
            <a:r>
              <a:rPr lang="pt-BR" dirty="0" err="1" smtClean="0"/>
              <a:t>Burnt</a:t>
            </a:r>
            <a:r>
              <a:rPr lang="pt-BR" dirty="0" smtClean="0"/>
              <a:t> Norton (1935):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>
              <a:buNone/>
            </a:pPr>
            <a:r>
              <a:rPr lang="pt-BR" i="1" dirty="0" smtClean="0"/>
              <a:t>	Vai, vai , vai, disse o pássaro: o gênero humano</a:t>
            </a:r>
          </a:p>
          <a:p>
            <a:pPr>
              <a:buNone/>
            </a:pPr>
            <a:r>
              <a:rPr lang="pt-BR" i="1" dirty="0" smtClean="0"/>
              <a:t>	</a:t>
            </a:r>
            <a:r>
              <a:rPr lang="pt-BR" i="1" dirty="0" smtClean="0"/>
              <a:t>Não </a:t>
            </a:r>
            <a:r>
              <a:rPr lang="pt-BR" i="1" dirty="0" smtClean="0"/>
              <a:t>pode suportar tanta realidade. </a:t>
            </a:r>
            <a:endParaRPr lang="pt-BR" i="1" dirty="0" smtClean="0"/>
          </a:p>
          <a:p>
            <a:pPr>
              <a:buNone/>
            </a:pPr>
            <a:r>
              <a:rPr lang="pt-BR" i="1" dirty="0" smtClean="0"/>
              <a:t>	O </a:t>
            </a:r>
            <a:r>
              <a:rPr lang="pt-BR" i="1" dirty="0" smtClean="0"/>
              <a:t>tempo passado e o tempo futuro, </a:t>
            </a:r>
            <a:endParaRPr lang="pt-BR" i="1" dirty="0" smtClean="0"/>
          </a:p>
          <a:p>
            <a:pPr>
              <a:buNone/>
            </a:pPr>
            <a:r>
              <a:rPr lang="pt-BR" i="1" dirty="0" smtClean="0"/>
              <a:t>	O </a:t>
            </a:r>
            <a:r>
              <a:rPr lang="pt-BR" i="1" dirty="0" smtClean="0"/>
              <a:t>que poderia ter sido e o que foi, </a:t>
            </a:r>
            <a:endParaRPr lang="pt-BR" i="1" dirty="0" smtClean="0"/>
          </a:p>
          <a:p>
            <a:pPr>
              <a:buNone/>
            </a:pPr>
            <a:r>
              <a:rPr lang="pt-BR" i="1" dirty="0" smtClean="0"/>
              <a:t>	Convergem </a:t>
            </a:r>
            <a:r>
              <a:rPr lang="pt-BR" i="1" dirty="0" smtClean="0"/>
              <a:t>para um só fim, que é sempre presente</a:t>
            </a:r>
            <a:endParaRPr lang="pt-BR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CASTRO, Marcos Câmara. Arranjo ou composição? Usos e abusos do idealismo na pesquisa musicológica e na educação musical. </a:t>
            </a:r>
            <a:r>
              <a:rPr lang="pt-BR" b="1" dirty="0" smtClean="0"/>
              <a:t>Revista ARTERIAIS</a:t>
            </a:r>
            <a:r>
              <a:rPr lang="pt-BR" dirty="0" smtClean="0"/>
              <a:t>. Pará, v. 4, n. 6, p. 45-57, 2018.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err="1" smtClean="0"/>
              <a:t>Bellard-Freire</a:t>
            </a:r>
            <a:r>
              <a:rPr lang="pt-BR" dirty="0" smtClean="0"/>
              <a:t> (2010):</a:t>
            </a:r>
          </a:p>
          <a:p>
            <a:pPr lvl="1" algn="just"/>
            <a:r>
              <a:rPr lang="pt-BR" dirty="0" smtClean="0"/>
              <a:t>Pesquisa reflete a visão de mundo do pesquisador</a:t>
            </a:r>
          </a:p>
          <a:p>
            <a:pPr lvl="2"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Expressa alguns valores e convicções ideológicas que priorizam um olhar predominantemente </a:t>
            </a:r>
            <a:r>
              <a:rPr lang="pt-BR" dirty="0" err="1" smtClean="0">
                <a:solidFill>
                  <a:schemeClr val="accent4">
                    <a:lumMod val="50000"/>
                  </a:schemeClr>
                </a:solidFill>
              </a:rPr>
              <a:t>objetivista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 ou subjetivista sobre o fenômeno estudado</a:t>
            </a:r>
          </a:p>
          <a:p>
            <a:pPr lvl="2"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Música: permeia os estudos musicais</a:t>
            </a:r>
          </a:p>
          <a:p>
            <a:pPr lvl="2" algn="just"/>
            <a:endParaRPr lang="pt-BR" dirty="0" smtClean="0"/>
          </a:p>
          <a:p>
            <a:pPr algn="just"/>
            <a:r>
              <a:rPr lang="pt-BR" dirty="0" smtClean="0"/>
              <a:t>Hipóteses:  Materialismo x idealismo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Idealismo e materialismo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IDEALISMO</a:t>
            </a:r>
          </a:p>
          <a:p>
            <a:pPr lvl="1" algn="just"/>
            <a:r>
              <a:rPr lang="pt-BR" dirty="0" smtClean="0"/>
              <a:t>1. Doutrina que afirma a realidade das ideias independentes e superiores ao mundo sensível (Platão). 2. Idealismo transcendental: doutrina que define fenômenos como simples representações, não como coisas em si (Kant). 3. Doutrina que afirma que a realidade primeira é o pensamento, todas as coisas materiais sendo simples produtos do ato de pensar (REZENDE, 2004, p.300)</a:t>
            </a:r>
          </a:p>
          <a:p>
            <a:pPr algn="just"/>
            <a:r>
              <a:rPr lang="pt-BR" dirty="0" smtClean="0"/>
              <a:t>MATERIALISMO</a:t>
            </a:r>
          </a:p>
          <a:p>
            <a:pPr lvl="1" algn="just"/>
            <a:r>
              <a:rPr lang="pt-BR" dirty="0" smtClean="0"/>
              <a:t>1. Doutrina que afirma que a única realidade é a matéria (Demócrito, </a:t>
            </a:r>
            <a:r>
              <a:rPr lang="pt-BR" dirty="0" err="1" smtClean="0"/>
              <a:t>Epicuro</a:t>
            </a:r>
            <a:r>
              <a:rPr lang="pt-BR" dirty="0" smtClean="0"/>
              <a:t>, La </a:t>
            </a:r>
            <a:r>
              <a:rPr lang="pt-BR" dirty="0" err="1" smtClean="0"/>
              <a:t>Mettrie</a:t>
            </a:r>
            <a:r>
              <a:rPr lang="pt-BR" dirty="0" smtClean="0"/>
              <a:t>, </a:t>
            </a:r>
            <a:r>
              <a:rPr lang="pt-BR" dirty="0" err="1" smtClean="0"/>
              <a:t>d’Holbach</a:t>
            </a:r>
            <a:r>
              <a:rPr lang="pt-BR" dirty="0" smtClean="0"/>
              <a:t>). 2. Conjunto de teorias que admite que a realidade primeira e primordial de tudo é a matéria, esta só se alterando quantitativamente (...) (REZENDE, 2004, p.302)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i="1" dirty="0" smtClean="0"/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i="1" dirty="0" smtClean="0"/>
              <a:t>	“O conhecimento que se tem privilegiado no campo artístico tem sido o </a:t>
            </a:r>
            <a:r>
              <a:rPr lang="pt-BR" i="1" u="sng" dirty="0" smtClean="0"/>
              <a:t>idealismo</a:t>
            </a:r>
            <a:r>
              <a:rPr lang="pt-BR" i="1" dirty="0" smtClean="0"/>
              <a:t>. Não partir da hipótese idealista também é produção de conhecimento. O simples exercício de mudar de hipótese já é em si saudável e recomendável e é através dele que se constrói a autonomia, o ‘torna-te a ti mesmo’”</a:t>
            </a:r>
            <a:endParaRPr lang="pt-BR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Hegemônico: redutivo e arbitrário </a:t>
            </a:r>
          </a:p>
          <a:p>
            <a:pPr lvl="1" algn="just"/>
            <a:r>
              <a:rPr lang="pt-BR" dirty="0" smtClean="0"/>
              <a:t>Nelson Rodrigues: “toda unanimidade é burra”</a:t>
            </a:r>
          </a:p>
          <a:p>
            <a:pPr lvl="1" algn="just"/>
            <a:r>
              <a:rPr lang="pt-BR" dirty="0" err="1" smtClean="0"/>
              <a:t>Lippmann</a:t>
            </a:r>
            <a:r>
              <a:rPr lang="pt-BR" dirty="0" smtClean="0"/>
              <a:t>: “quando todo mundo pensa igual, ninguém está pensando”</a:t>
            </a:r>
          </a:p>
          <a:p>
            <a:pPr lvl="1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Idealismo: hegemônico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Yu-Kuang-Chu</a:t>
            </a:r>
            <a:r>
              <a:rPr lang="pt-BR" dirty="0" smtClean="0"/>
              <a:t>:</a:t>
            </a:r>
          </a:p>
          <a:p>
            <a:pPr lvl="1" algn="just"/>
            <a:r>
              <a:rPr lang="pt-BR" dirty="0" smtClean="0"/>
              <a:t>Idealismo e materialismo têm muito a ganhar se caminham juntos, sob a luz do pensamento relacional e dialético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Crescente divisão social do trabalho na cultura capitalista: levou a categorias profissionais distintas no campo musical </a:t>
            </a:r>
          </a:p>
          <a:p>
            <a:pPr lvl="1" algn="just"/>
            <a:r>
              <a:rPr lang="pt-BR" dirty="0" smtClean="0"/>
              <a:t>Assim: a norma hegemônica é que legitima as especializações dentro do campo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Desde </a:t>
            </a:r>
            <a:r>
              <a:rPr lang="pt-BR" dirty="0" err="1" smtClean="0"/>
              <a:t>Josquin</a:t>
            </a:r>
            <a:r>
              <a:rPr lang="pt-BR" dirty="0" smtClean="0"/>
              <a:t> e música ocidental: composição e o arranjo andavam de mãos dadas </a:t>
            </a:r>
          </a:p>
          <a:p>
            <a:pPr algn="just"/>
            <a:r>
              <a:rPr lang="pt-BR" dirty="0" smtClean="0"/>
              <a:t>Música como mercadoria: composição com maior força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Idealismo </a:t>
            </a:r>
            <a:r>
              <a:rPr lang="pt-BR" dirty="0" err="1" smtClean="0"/>
              <a:t>pitagórico-platônico-cristão</a:t>
            </a:r>
            <a:r>
              <a:rPr lang="pt-BR" dirty="0" smtClean="0"/>
              <a:t>: venceu a batalha no campo filosófico</a:t>
            </a:r>
          </a:p>
          <a:p>
            <a:pPr lvl="1" algn="just"/>
            <a:r>
              <a:rPr lang="pt-BR" dirty="0" smtClean="0"/>
              <a:t>Toda iniciativa materialista tem sido denegrida em favor de um idealismo muitas vezes opressor e aristocrático</a:t>
            </a:r>
          </a:p>
          <a:p>
            <a:pPr algn="just"/>
            <a:r>
              <a:rPr lang="pt-BR" dirty="0" smtClean="0"/>
              <a:t>Concepção idealista em música, à luz da hipótese </a:t>
            </a:r>
            <a:r>
              <a:rPr lang="pt-BR" dirty="0" smtClean="0"/>
              <a:t>materialista</a:t>
            </a:r>
            <a:r>
              <a:rPr lang="pt-BR" dirty="0" smtClean="0"/>
              <a:t> </a:t>
            </a:r>
            <a:r>
              <a:rPr lang="pt-BR" dirty="0" smtClean="0"/>
              <a:t>(sugestões): </a:t>
            </a:r>
            <a:endParaRPr lang="pt-BR" dirty="0" smtClean="0"/>
          </a:p>
          <a:p>
            <a:pPr lvl="1" algn="just"/>
            <a:r>
              <a:rPr lang="pt-BR" dirty="0" smtClean="0"/>
              <a:t>Gênio</a:t>
            </a:r>
          </a:p>
          <a:p>
            <a:pPr lvl="1" algn="just"/>
            <a:r>
              <a:rPr lang="pt-BR" dirty="0" smtClean="0"/>
              <a:t>Cânone</a:t>
            </a:r>
          </a:p>
          <a:p>
            <a:pPr lvl="1" algn="just"/>
            <a:r>
              <a:rPr lang="pt-BR" dirty="0" smtClean="0"/>
              <a:t>Esnobismo</a:t>
            </a:r>
          </a:p>
          <a:p>
            <a:pPr lvl="1" algn="just"/>
            <a:r>
              <a:rPr lang="pt-BR" dirty="0" smtClean="0"/>
              <a:t>Práticas amadoras</a:t>
            </a:r>
          </a:p>
          <a:p>
            <a:pPr lvl="1" algn="just"/>
            <a:r>
              <a:rPr lang="pt-BR" dirty="0" err="1" smtClean="0"/>
              <a:t>Progressismo</a:t>
            </a:r>
            <a:endParaRPr lang="pt-BR" dirty="0" smtClean="0"/>
          </a:p>
          <a:p>
            <a:pPr lvl="1" algn="just"/>
            <a:r>
              <a:rPr lang="pt-BR" i="1" dirty="0" err="1" smtClean="0"/>
              <a:t>The</a:t>
            </a:r>
            <a:r>
              <a:rPr lang="pt-BR" i="1" dirty="0" smtClean="0"/>
              <a:t> great divide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Cânone:</a:t>
            </a:r>
          </a:p>
          <a:p>
            <a:pPr lvl="1" algn="just"/>
            <a:r>
              <a:rPr lang="pt-BR" dirty="0" smtClean="0"/>
              <a:t>Seria útil investigar sua construção, suas pressões sobre o repertório e seu papel na educação musical, nas práticas amadoras e na composição musical</a:t>
            </a:r>
          </a:p>
          <a:p>
            <a:pPr algn="just"/>
            <a:r>
              <a:rPr lang="pt-BR" dirty="0" smtClean="0"/>
              <a:t>Esnobismo:</a:t>
            </a:r>
          </a:p>
          <a:p>
            <a:pPr lvl="1" algn="just"/>
            <a:r>
              <a:rPr lang="pt-BR" dirty="0" smtClean="0"/>
              <a:t>Ideologia adstringente que atua na contracorrente da democratização do conhecimento</a:t>
            </a:r>
          </a:p>
          <a:p>
            <a:pPr lvl="2"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A música erudita passou a significar esnobismo e exclusividade equivocada </a:t>
            </a:r>
          </a:p>
          <a:p>
            <a:pPr lvl="1" algn="just"/>
            <a:r>
              <a:rPr lang="pt-BR" dirty="0" smtClean="0"/>
              <a:t>William Weber: “Mais importante do que tudo, a autoridade canônica tem sido frequentemente manipulada para propósitos de esnobismo e elitismo social”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Práticas amadoras:</a:t>
            </a:r>
          </a:p>
          <a:p>
            <a:pPr lvl="1" algn="just"/>
            <a:r>
              <a:rPr lang="pt-BR" dirty="0" smtClean="0"/>
              <a:t>Vistas muitas vezes com desdém por alguns profissionais</a:t>
            </a:r>
          </a:p>
          <a:p>
            <a:pPr lvl="1" algn="just"/>
            <a:r>
              <a:rPr lang="pt-BR" dirty="0" smtClean="0"/>
              <a:t>Urge sua fundamentação e sua valorização</a:t>
            </a:r>
          </a:p>
          <a:p>
            <a:pPr lvl="2"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São o suporte essencial da pirâmide do conhecimento artístico</a:t>
            </a:r>
          </a:p>
          <a:p>
            <a:pPr algn="just"/>
            <a:r>
              <a:rPr lang="pt-BR" dirty="0" err="1" smtClean="0"/>
              <a:t>Progressismo</a:t>
            </a:r>
            <a:endParaRPr lang="pt-BR" dirty="0" smtClean="0"/>
          </a:p>
          <a:p>
            <a:pPr lvl="1" algn="just"/>
            <a:r>
              <a:rPr lang="pt-BR" dirty="0" smtClean="0"/>
              <a:t>Questão: há valor estético?</a:t>
            </a:r>
          </a:p>
          <a:p>
            <a:pPr lvl="2" algn="just"/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Max Weber</a:t>
            </a:r>
          </a:p>
          <a:p>
            <a:pPr lvl="1" algn="just"/>
            <a:r>
              <a:rPr lang="pt-BR" dirty="0" smtClean="0"/>
              <a:t>Vanguarda não tem monopólio de inovação artística</a:t>
            </a:r>
          </a:p>
          <a:p>
            <a:pPr algn="just"/>
            <a:r>
              <a:rPr lang="pt-BR" i="1" dirty="0" err="1" smtClean="0"/>
              <a:t>The</a:t>
            </a:r>
            <a:r>
              <a:rPr lang="pt-BR" i="1" dirty="0" smtClean="0"/>
              <a:t> great divide</a:t>
            </a:r>
          </a:p>
          <a:p>
            <a:pPr lvl="1" algn="just"/>
            <a:r>
              <a:rPr lang="pt-BR" dirty="0" smtClean="0"/>
              <a:t>Decorrência natural da eleição do cânone, do esnobismo e do </a:t>
            </a:r>
            <a:r>
              <a:rPr lang="pt-BR" dirty="0" err="1" smtClean="0"/>
              <a:t>progressismo</a:t>
            </a:r>
            <a:r>
              <a:rPr lang="pt-BR" dirty="0" smtClean="0"/>
              <a:t>, a divisão entre alta e baixa cultura impermeabiliza as fronteiras culturais, na contracorrente de sua natural porosidade, por meio de uma ortodoxia dogmática</a:t>
            </a:r>
          </a:p>
          <a:p>
            <a:pPr lvl="2" algn="just"/>
            <a:r>
              <a:rPr lang="pt-BR" dirty="0" err="1" smtClean="0">
                <a:solidFill>
                  <a:schemeClr val="accent4">
                    <a:lumMod val="50000"/>
                  </a:schemeClr>
                </a:solidFill>
              </a:rPr>
              <a:t>Francfort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 (2014): oposição estabelecida entre música popular e música erudita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317</TotalTime>
  <Words>978</Words>
  <Application>Microsoft Office PowerPoint</Application>
  <PresentationFormat>Apresentação na tela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Origem</vt:lpstr>
      <vt:lpstr>ARRANJO OU COMPOSIÇÃO? USOS E ABUSOS DO IDEALISMO NA PESQUISA MUSICOLÓGICA E NA EDUCAÇÃO MUSICAL Prof. Dr. Marcos Câmara de Castro</vt:lpstr>
      <vt:lpstr>Slide 2</vt:lpstr>
      <vt:lpstr>Idealismo e materialismo</vt:lpstr>
      <vt:lpstr>Slide 4</vt:lpstr>
      <vt:lpstr>Slide 5</vt:lpstr>
      <vt:lpstr>Slide 6</vt:lpstr>
      <vt:lpstr>Slide 7</vt:lpstr>
      <vt:lpstr>Slide 8</vt:lpstr>
      <vt:lpstr>Slide 9</vt:lpstr>
      <vt:lpstr>A NOSTALGIA DO QUADRIVIUM </vt:lpstr>
      <vt:lpstr>ESTUDO DE CASO: A COMPOSIÇÃO CORAL CONTEMPORÂNEA</vt:lpstr>
      <vt:lpstr>Slide 12</vt:lpstr>
      <vt:lpstr>Slide 13</vt:lpstr>
      <vt:lpstr>Slide 14</vt:lpstr>
      <vt:lpstr>Conclusão</vt:lpstr>
      <vt:lpstr>Slide 16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ARRANJO OU COMPOSIÇÃO? USOS E ABUSOS DO IDEALISMO NA PESQUISA MUSICOLÓGICA E NA EDUCAÇÃO MUSICAL Prof. Dr. Marcos Câmara de Castro</dc:title>
  <dc:creator>Bianca</dc:creator>
  <cp:lastModifiedBy>Bianca</cp:lastModifiedBy>
  <cp:revision>31</cp:revision>
  <dcterms:created xsi:type="dcterms:W3CDTF">2018-08-28T00:59:39Z</dcterms:created>
  <dcterms:modified xsi:type="dcterms:W3CDTF">2018-09-09T20:16:14Z</dcterms:modified>
</cp:coreProperties>
</file>