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257" r:id="rId3"/>
    <p:sldId id="543" r:id="rId4"/>
    <p:sldId id="624" r:id="rId5"/>
    <p:sldId id="259" r:id="rId6"/>
    <p:sldId id="320" r:id="rId7"/>
    <p:sldId id="530" r:id="rId8"/>
    <p:sldId id="531" r:id="rId9"/>
    <p:sldId id="532" r:id="rId10"/>
    <p:sldId id="550" r:id="rId11"/>
    <p:sldId id="551" r:id="rId12"/>
    <p:sldId id="537" r:id="rId13"/>
    <p:sldId id="535" r:id="rId14"/>
    <p:sldId id="539" r:id="rId15"/>
    <p:sldId id="538" r:id="rId16"/>
    <p:sldId id="540" r:id="rId17"/>
    <p:sldId id="536" r:id="rId18"/>
    <p:sldId id="541" r:id="rId19"/>
    <p:sldId id="542" r:id="rId20"/>
    <p:sldId id="545" r:id="rId21"/>
    <p:sldId id="544" r:id="rId22"/>
    <p:sldId id="547" r:id="rId23"/>
    <p:sldId id="548" r:id="rId24"/>
    <p:sldId id="549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61" r:id="rId33"/>
    <p:sldId id="559" r:id="rId34"/>
    <p:sldId id="560" r:id="rId35"/>
    <p:sldId id="562" r:id="rId36"/>
    <p:sldId id="563" r:id="rId37"/>
    <p:sldId id="564" r:id="rId38"/>
    <p:sldId id="565" r:id="rId39"/>
    <p:sldId id="571" r:id="rId40"/>
    <p:sldId id="566" r:id="rId41"/>
    <p:sldId id="567" r:id="rId42"/>
    <p:sldId id="568" r:id="rId43"/>
    <p:sldId id="569" r:id="rId44"/>
    <p:sldId id="570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1" r:id="rId64"/>
    <p:sldId id="592" r:id="rId65"/>
    <p:sldId id="593" r:id="rId66"/>
    <p:sldId id="594" r:id="rId67"/>
    <p:sldId id="595" r:id="rId68"/>
    <p:sldId id="597" r:id="rId69"/>
    <p:sldId id="598" r:id="rId70"/>
    <p:sldId id="599" r:id="rId71"/>
    <p:sldId id="600" r:id="rId72"/>
    <p:sldId id="601" r:id="rId73"/>
    <p:sldId id="602" r:id="rId74"/>
    <p:sldId id="603" r:id="rId75"/>
    <p:sldId id="604" r:id="rId76"/>
    <p:sldId id="605" r:id="rId77"/>
    <p:sldId id="606" r:id="rId78"/>
    <p:sldId id="607" r:id="rId79"/>
    <p:sldId id="608" r:id="rId80"/>
    <p:sldId id="609" r:id="rId81"/>
    <p:sldId id="610" r:id="rId82"/>
    <p:sldId id="612" r:id="rId83"/>
    <p:sldId id="611" r:id="rId84"/>
    <p:sldId id="613" r:id="rId85"/>
    <p:sldId id="614" r:id="rId86"/>
    <p:sldId id="615" r:id="rId87"/>
    <p:sldId id="616" r:id="rId88"/>
    <p:sldId id="617" r:id="rId89"/>
    <p:sldId id="618" r:id="rId90"/>
    <p:sldId id="619" r:id="rId91"/>
    <p:sldId id="623" r:id="rId92"/>
    <p:sldId id="620" r:id="rId93"/>
    <p:sldId id="622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09" autoAdjust="0"/>
    <p:restoredTop sz="90323" autoAdjust="0"/>
  </p:normalViewPr>
  <p:slideViewPr>
    <p:cSldViewPr snapToGrid="0" snapToObjects="1">
      <p:cViewPr>
        <p:scale>
          <a:sx n="93" d="100"/>
          <a:sy n="93" d="100"/>
        </p:scale>
        <p:origin x="-714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9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QFL0342  – </a:t>
            </a:r>
            <a:r>
              <a:rPr lang="en-US" sz="1200" dirty="0" err="1" smtClean="0">
                <a:solidFill>
                  <a:srgbClr val="FFFFFF"/>
                </a:solidFill>
              </a:rPr>
              <a:t>Reatividade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pPr/>
              <a:t>11/04/2019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QFL- 0342 – Reatividade de Compostos Orgânicos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4. Adição Eliminação</a:t>
            </a:r>
            <a:endParaRPr lang="pt-BR" sz="2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009" y="1992436"/>
            <a:ext cx="7499494" cy="152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009" y="1992436"/>
            <a:ext cx="7499494" cy="152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6032" y="4428162"/>
            <a:ext cx="4615797" cy="150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de partida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Grupos de partida são os grupos que, ao serem removidos do intermediário tetraédrico recuperam a carbonila levando ao produto mais estável possível.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3429000"/>
            <a:ext cx="5000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de partida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725470"/>
            <a:ext cx="5667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de partida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725470"/>
            <a:ext cx="5667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6390526" y="2424701"/>
            <a:ext cx="400692" cy="41096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de partida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725470"/>
            <a:ext cx="5667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6390526" y="2424701"/>
            <a:ext cx="400692" cy="41096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804899" y="2712377"/>
            <a:ext cx="1600789" cy="104341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de partida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725470"/>
            <a:ext cx="5667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6390526" y="2424701"/>
            <a:ext cx="400692" cy="41096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804899" y="2712377"/>
            <a:ext cx="1600789" cy="104341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Resultado de imagem para interrogation Mario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3334" y="4108877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Grupo de partida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725470"/>
            <a:ext cx="5667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0505" y="4237127"/>
            <a:ext cx="5505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 relativa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 relativa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1950541"/>
            <a:ext cx="5876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smtClean="0"/>
              <a:t>Tópicos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Literatura recomendada.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Princípios.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Compostos carboxílicos.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Reação.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Mecanismo geral.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Grupo de partida.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d) Reatividade relativa.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e) O grupo de partida sob a ótica 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pt-BR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Hidrólise.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Meio ácido.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Meio Alcalino.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Saponificação.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 relativa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1950541"/>
            <a:ext cx="5876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" y="4206574"/>
            <a:ext cx="7581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44" y="1846089"/>
            <a:ext cx="8534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44" y="1846089"/>
            <a:ext cx="8534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265314"/>
            <a:ext cx="3657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747358"/>
            <a:ext cx="542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747358"/>
            <a:ext cx="542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313" y="3292118"/>
            <a:ext cx="3381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38" y="1592926"/>
            <a:ext cx="6257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38" y="1592926"/>
            <a:ext cx="6257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039" y="3429000"/>
            <a:ext cx="3381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1471794"/>
            <a:ext cx="6229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partida sob a ótica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pt-BR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1471794"/>
            <a:ext cx="6229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5326" y="3386319"/>
            <a:ext cx="33528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smtClean="0"/>
              <a:t>Tópicos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Esterificação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Catálise ácida.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b) A partir de cloretos de ácido.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c)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Trans-esterificação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Preparação de Cloretos de ácido.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Preparação de Anidridos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G) Formação de amida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Reações.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Mecanismo.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2639" y="1978741"/>
            <a:ext cx="5845612" cy="14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2639" y="1978741"/>
            <a:ext cx="5845612" cy="14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6744" y="4466530"/>
            <a:ext cx="4412967" cy="128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58" y="1625903"/>
            <a:ext cx="8167950" cy="479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879315"/>
            <a:ext cx="3857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879315"/>
            <a:ext cx="3857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450" y="4193568"/>
            <a:ext cx="5753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60" y="1795179"/>
            <a:ext cx="3625897" cy="21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60" y="1795179"/>
            <a:ext cx="3625897" cy="21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600" y="4125145"/>
            <a:ext cx="5508875" cy="23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Alcalino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Alcalino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2240198"/>
            <a:ext cx="7743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smtClean="0"/>
              <a:t>Tópicos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H) Ácido carboxílico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Formação via de nitrilas.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Descarboxilação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I) Resumo.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Saponificação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Saponificação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851" y="2172338"/>
            <a:ext cx="8524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Saponificação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2353580"/>
            <a:ext cx="7658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Hidrólise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Saponificação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568" y="1857375"/>
            <a:ext cx="71247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2019300"/>
            <a:ext cx="481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2019300"/>
            <a:ext cx="481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9404" y="4560497"/>
            <a:ext cx="4619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1725954"/>
            <a:ext cx="5048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1725954"/>
            <a:ext cx="5048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25" y="4032714"/>
            <a:ext cx="6381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cloretos de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Clayden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Greeves, S. Warren,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Wothers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XVII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20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McMurray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XX e XXI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20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cloretos de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138" y="2044558"/>
            <a:ext cx="7588595" cy="360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cloretos de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2000412"/>
            <a:ext cx="4610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cloretos de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2000412"/>
            <a:ext cx="4610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854" y="4167188"/>
            <a:ext cx="468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cloretos de ácido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2000412"/>
            <a:ext cx="4610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854" y="4167188"/>
            <a:ext cx="468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nucleofílica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nucleofílica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9488" y="1756919"/>
            <a:ext cx="6381629" cy="23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nucleofílica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9488" y="1756919"/>
            <a:ext cx="6381629" cy="23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545" y="4164656"/>
            <a:ext cx="5375739" cy="225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Transesterificação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Transesterificação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63" y="2036103"/>
            <a:ext cx="60102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Transesterificação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3989101"/>
            <a:ext cx="7077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2036103"/>
            <a:ext cx="60102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carboxílicos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1540109"/>
            <a:ext cx="7019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7679" y="3028950"/>
            <a:ext cx="3848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5814" y="4933950"/>
            <a:ext cx="5124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Esterificação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Transesterificação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1595082"/>
            <a:ext cx="4476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Reatividade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266" y="1659012"/>
            <a:ext cx="6219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7507" y="3999055"/>
            <a:ext cx="6038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1743075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SOCl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1743075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3929978"/>
            <a:ext cx="7953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SOCl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1899649"/>
            <a:ext cx="4552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SOCl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1899649"/>
            <a:ext cx="4552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" y="3937250"/>
            <a:ext cx="6915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SOCl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788521"/>
            <a:ext cx="81057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PCl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1976920"/>
            <a:ext cx="5676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PCl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haletos</a:t>
            </a:r>
            <a:r>
              <a:rPr lang="en-US" dirty="0" smtClean="0"/>
              <a:t> de </a:t>
            </a:r>
            <a:r>
              <a:rPr lang="en-US" dirty="0" err="1" smtClean="0"/>
              <a:t>acila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PCl</a:t>
            </a:r>
            <a:r>
              <a:rPr lang="pt-B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1976920"/>
            <a:ext cx="5676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203950"/>
            <a:ext cx="5857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reação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1948507"/>
            <a:ext cx="77819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anidridos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anidridos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800172"/>
            <a:ext cx="5857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anidridos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800172"/>
            <a:ext cx="5857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007" y="3578351"/>
            <a:ext cx="8538895" cy="25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1903181"/>
            <a:ext cx="6543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477" y="4248847"/>
            <a:ext cx="8734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haletos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acila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667" y="1914525"/>
            <a:ext cx="7096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3780089"/>
            <a:ext cx="5324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São necessários 2 equivalentes de aminas para cada carboxila.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2629221"/>
            <a:ext cx="7086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São necessários 2 equivalentes de aminas para cada carboxila.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2629221"/>
            <a:ext cx="7086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477923"/>
            <a:ext cx="61436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1"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 produz amidas a partir de ácidos carboxílicos em meio alcalino.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1"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 produz amidas a partir de ácidos carboxílicos em meio alcalino.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2852738"/>
            <a:ext cx="668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reação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1948507"/>
            <a:ext cx="77819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850" y="4138932"/>
            <a:ext cx="6972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1"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 produz amidas a partir de ácidos carboxílicos em meio alcalino.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2852738"/>
            <a:ext cx="668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659545"/>
            <a:ext cx="4724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1"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Porém, é possível hidrolisar amidas em meio ácido.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5353" y="1875033"/>
            <a:ext cx="8044665" cy="43202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1" algn="just"/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Porém, é possível hidrolisar amidas em meio ácido.</a:t>
            </a:r>
            <a:endParaRPr lang="pt-B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3222875"/>
            <a:ext cx="6896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Amidas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475" y="1875032"/>
            <a:ext cx="6227071" cy="471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nitrilas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nitrilas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784761"/>
            <a:ext cx="4610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nitrilas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784761"/>
            <a:ext cx="4610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3051158"/>
            <a:ext cx="554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nitrilas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784761"/>
            <a:ext cx="4610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688" y="4833616"/>
            <a:ext cx="5762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0225" y="3051158"/>
            <a:ext cx="554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nitrilas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5108"/>
            <a:ext cx="7924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nitrilas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5108"/>
            <a:ext cx="7924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67503"/>
            <a:ext cx="8058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Princípios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 geral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Descarboxilações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8" y="1781175"/>
            <a:ext cx="6410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Descarboxilações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8" y="1781175"/>
            <a:ext cx="6410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350" y="4210050"/>
            <a:ext cx="65913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carboxílicos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Descarboxilações</a:t>
            </a:r>
            <a:endParaRPr lang="pt-BR" sz="2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321" y="2194175"/>
            <a:ext cx="8077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075380" y="5270643"/>
            <a:ext cx="441789" cy="523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7161" y="1169832"/>
            <a:ext cx="5610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>
        <a:normAutofit/>
      </a:bodyPr>
      <a:lstStyle>
        <a:defPPr algn="ctr">
          <a:defRPr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4281</TotalTime>
  <Words>643</Words>
  <Application>Microsoft Office PowerPoint</Application>
  <PresentationFormat>Apresentação na tela (4:3)</PresentationFormat>
  <Paragraphs>328</Paragraphs>
  <Slides>93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93</vt:i4>
      </vt:variant>
    </vt:vector>
  </HeadingPairs>
  <TitlesOfParts>
    <vt:vector size="94" baseType="lpstr">
      <vt:lpstr>Modelo de Aula 1</vt:lpstr>
      <vt:lpstr>QFL- 0342 – Reatividade de Compostos Orgânicos</vt:lpstr>
      <vt:lpstr>Tópicos da Aula</vt:lpstr>
      <vt:lpstr>Tópicos da Aula</vt:lpstr>
      <vt:lpstr>Tópicos da Aula</vt:lpstr>
      <vt:lpstr>Literatura recomendada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Princípios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Hidrólise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Esterificação</vt:lpstr>
      <vt:lpstr>Preparação de haletos de acila</vt:lpstr>
      <vt:lpstr>Preparação de haletos de acila</vt:lpstr>
      <vt:lpstr>Preparação de haletos de acila</vt:lpstr>
      <vt:lpstr>Preparação de haletos de acila</vt:lpstr>
      <vt:lpstr>Preparação de haletos de acila</vt:lpstr>
      <vt:lpstr>Preparação de haletos de acila</vt:lpstr>
      <vt:lpstr>Preparação de haletos de acila</vt:lpstr>
      <vt:lpstr>Preparação de haletos de acila</vt:lpstr>
      <vt:lpstr>Preparação de haletos de acila</vt:lpstr>
      <vt:lpstr>Preparação de anidridos</vt:lpstr>
      <vt:lpstr>Preparação de anidridos</vt:lpstr>
      <vt:lpstr>Preparação de anidridos</vt:lpstr>
      <vt:lpstr>Formação de Amidas</vt:lpstr>
      <vt:lpstr>Formação de Amidas</vt:lpstr>
      <vt:lpstr>Formação de Amidas</vt:lpstr>
      <vt:lpstr>Formação de Amidas</vt:lpstr>
      <vt:lpstr>Formação de Amidas</vt:lpstr>
      <vt:lpstr>Formação de Amidas</vt:lpstr>
      <vt:lpstr>Formação de Amidas</vt:lpstr>
      <vt:lpstr>Formação de Amidas</vt:lpstr>
      <vt:lpstr>Formação de Amidas</vt:lpstr>
      <vt:lpstr>Formação de Amidas</vt:lpstr>
      <vt:lpstr>Formação de Amidas</vt:lpstr>
      <vt:lpstr>Ácidos carboxílicos</vt:lpstr>
      <vt:lpstr>Ácidos carboxílicos</vt:lpstr>
      <vt:lpstr>Ácidos carboxílicos</vt:lpstr>
      <vt:lpstr>Ácidos carboxílicos</vt:lpstr>
      <vt:lpstr>Ácidos carboxílicos</vt:lpstr>
      <vt:lpstr>Ácidos carboxílicos</vt:lpstr>
      <vt:lpstr>Ácidos carboxílicos</vt:lpstr>
      <vt:lpstr>Ácidos carboxílicos</vt:lpstr>
      <vt:lpstr>Ácidos carboxílicos</vt:lpstr>
      <vt:lpstr>Resumo</vt:lpstr>
    </vt:vector>
  </TitlesOfParts>
  <Company>IQ-USP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Nopper Silva Rodrigues.</dc:creator>
  <dc:description>QFL0342 - Reatividade de Compostos Orgânicos</dc:description>
  <cp:lastModifiedBy>DanNopper</cp:lastModifiedBy>
  <cp:revision>525</cp:revision>
  <dcterms:created xsi:type="dcterms:W3CDTF">2015-02-21T22:32:42Z</dcterms:created>
  <dcterms:modified xsi:type="dcterms:W3CDTF">2019-04-11T19:25:25Z</dcterms:modified>
</cp:coreProperties>
</file>