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1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5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8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5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8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7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5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2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9E11-B050-417E-B6DB-E505A8BD1D7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609E-FD94-49E0-BC07-BA04BE8179C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6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bge.gov.b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ge.gov.b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0605" y="2041452"/>
            <a:ext cx="10802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AULA 6 – USO DE BASES DE DADOS DO IBGE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01692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9100" y="209550"/>
            <a:ext cx="11144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Desmarque</a:t>
            </a:r>
            <a:r>
              <a:rPr lang="en-GB" sz="2800" dirty="0" smtClean="0"/>
              <a:t> 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 err="1" smtClean="0"/>
              <a:t>referentes</a:t>
            </a:r>
            <a:r>
              <a:rPr lang="en-GB" sz="2800" dirty="0" smtClean="0"/>
              <a:t> a </a:t>
            </a:r>
            <a:r>
              <a:rPr lang="en-GB" sz="2800" dirty="0" err="1" smtClean="0"/>
              <a:t>todo</a:t>
            </a:r>
            <a:r>
              <a:rPr lang="en-GB" sz="2800" dirty="0" smtClean="0"/>
              <a:t> o </a:t>
            </a:r>
            <a:r>
              <a:rPr lang="en-GB" sz="2800" dirty="0" err="1" smtClean="0"/>
              <a:t>estado</a:t>
            </a:r>
            <a:r>
              <a:rPr lang="en-GB" sz="2800" dirty="0" smtClean="0"/>
              <a:t> de Sergipe, </a:t>
            </a:r>
            <a:r>
              <a:rPr lang="en-GB" sz="2800" dirty="0" err="1" smtClean="0"/>
              <a:t>deixe</a:t>
            </a:r>
            <a:r>
              <a:rPr lang="en-GB" sz="2800" dirty="0" smtClean="0"/>
              <a:t> </a:t>
            </a:r>
            <a:r>
              <a:rPr lang="en-GB" sz="2800" dirty="0" err="1" smtClean="0"/>
              <a:t>ativas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“</a:t>
            </a:r>
            <a:r>
              <a:rPr lang="en-GB" sz="2800" dirty="0" err="1" smtClean="0"/>
              <a:t>munic_Aracaju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scens_Aracaju</a:t>
            </a:r>
            <a:r>
              <a:rPr lang="en-GB" sz="2800" dirty="0" smtClean="0"/>
              <a:t>” e </a:t>
            </a:r>
            <a:r>
              <a:rPr lang="en-GB" sz="2800" dirty="0" err="1" smtClean="0"/>
              <a:t>aproxime</a:t>
            </a:r>
            <a:r>
              <a:rPr lang="en-GB" sz="2800" dirty="0" smtClean="0"/>
              <a:t> a </a:t>
            </a:r>
            <a:r>
              <a:rPr lang="en-GB" sz="2800" dirty="0" err="1" smtClean="0"/>
              <a:t>visão</a:t>
            </a:r>
            <a:r>
              <a:rPr lang="en-GB" sz="2800" dirty="0" smtClean="0"/>
              <a:t> para </a:t>
            </a:r>
            <a:r>
              <a:rPr lang="en-GB" sz="2800" dirty="0" err="1" smtClean="0"/>
              <a:t>elas</a:t>
            </a:r>
            <a:r>
              <a:rPr lang="en-GB" sz="2800" dirty="0"/>
              <a:t> </a:t>
            </a:r>
            <a:r>
              <a:rPr lang="en-GB" sz="2800" dirty="0" smtClean="0"/>
              <a:t>– agora </a:t>
            </a:r>
            <a:r>
              <a:rPr lang="en-GB" sz="2800" dirty="0" err="1" smtClean="0"/>
              <a:t>vemos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o </a:t>
            </a:r>
            <a:r>
              <a:rPr lang="en-GB" sz="2800" dirty="0" err="1" smtClean="0"/>
              <a:t>município</a:t>
            </a:r>
            <a:r>
              <a:rPr lang="en-GB" sz="2800" dirty="0" smtClean="0"/>
              <a:t> de Aracaju e </a:t>
            </a:r>
            <a:r>
              <a:rPr lang="en-GB" sz="2800" dirty="0" err="1" smtClean="0"/>
              <a:t>seus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2010.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8" y="1709130"/>
            <a:ext cx="7548562" cy="49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342900"/>
            <a:ext cx="11525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Abra a planilha ‘</a:t>
            </a:r>
            <a:r>
              <a:rPr lang="pt-BR" sz="2800" dirty="0" err="1" smtClean="0"/>
              <a:t>Basico_SE</a:t>
            </a:r>
            <a:r>
              <a:rPr lang="pt-BR" sz="2800" dirty="0" smtClean="0"/>
              <a:t>’ na pasta ‘Base informações setores2010 universo AC/EXCEL’ e inspecione a tabela. Abra o documento ‘BASE DE INFORMAÇÕES POR SETOR CENSITÁRIO Censo 2010 – Universo’, identifique os nomes dos campos presentes na planilha ‘</a:t>
            </a:r>
            <a:r>
              <a:rPr lang="pt-BR" sz="2800" dirty="0" err="1" smtClean="0"/>
              <a:t>Basico_SE</a:t>
            </a:r>
            <a:r>
              <a:rPr lang="pt-BR" sz="2800" dirty="0" smtClean="0"/>
              <a:t>’. 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2349282"/>
            <a:ext cx="11349037" cy="43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1650" y="72860"/>
            <a:ext cx="6438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As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</a:t>
            </a:r>
            <a:r>
              <a:rPr lang="en-GB" sz="2800" dirty="0" err="1" smtClean="0"/>
              <a:t>sobre</a:t>
            </a:r>
            <a:r>
              <a:rPr lang="en-GB" sz="2800" dirty="0" smtClean="0"/>
              <a:t> o </a:t>
            </a:r>
            <a:r>
              <a:rPr lang="en-GB" sz="2800" dirty="0" err="1" smtClean="0"/>
              <a:t>conteúdos</a:t>
            </a:r>
            <a:r>
              <a:rPr lang="en-GB" sz="2800" dirty="0" smtClean="0"/>
              <a:t> das </a:t>
            </a:r>
            <a:r>
              <a:rPr lang="en-GB" sz="2800" dirty="0" err="1" smtClean="0"/>
              <a:t>planilhas</a:t>
            </a:r>
            <a:r>
              <a:rPr lang="en-GB" sz="2800" dirty="0" smtClean="0"/>
              <a:t> </a:t>
            </a:r>
            <a:r>
              <a:rPr lang="en-GB" sz="2800" dirty="0" err="1" smtClean="0"/>
              <a:t>estão</a:t>
            </a:r>
            <a:r>
              <a:rPr lang="en-GB" sz="2800" dirty="0" smtClean="0"/>
              <a:t> no </a:t>
            </a:r>
            <a:r>
              <a:rPr lang="en-GB" sz="2800" dirty="0" err="1" smtClean="0"/>
              <a:t>documento</a:t>
            </a:r>
            <a:r>
              <a:rPr lang="en-GB" sz="2800" dirty="0" smtClean="0"/>
              <a:t> “</a:t>
            </a:r>
            <a:r>
              <a:rPr lang="pt-BR" sz="2800" dirty="0" smtClean="0"/>
              <a:t>Base de informações do Censo Demográfico 2010: Resultados do Universo por setor censitário”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2860"/>
            <a:ext cx="5176837" cy="65844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39" y="2319629"/>
            <a:ext cx="4991473" cy="43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495300"/>
            <a:ext cx="11468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Após abrirmos a planilha ‘</a:t>
            </a:r>
            <a:r>
              <a:rPr lang="pt-BR" sz="2800" dirty="0" err="1" smtClean="0"/>
              <a:t>Basico_SE</a:t>
            </a:r>
            <a:r>
              <a:rPr lang="pt-BR" sz="2800" dirty="0" smtClean="0"/>
              <a:t>’ no Excel, vamos criar uma nova planilha, no formato CSV, apenas com os setores censitários do município de Aracaju. Para fazer isso, use o Filtro (em Dados) no Excel.</a:t>
            </a:r>
          </a:p>
          <a:p>
            <a:endParaRPr lang="pt-BR" sz="2800" dirty="0"/>
          </a:p>
          <a:p>
            <a:r>
              <a:rPr lang="pt-BR" sz="2800" dirty="0" smtClean="0"/>
              <a:t>Em seguida, vamos abrir esta planilha no QGIS e fazer a sua união com a camada de setores censitários do município. </a:t>
            </a:r>
          </a:p>
          <a:p>
            <a:endParaRPr lang="pt-BR" sz="2800" dirty="0"/>
          </a:p>
          <a:p>
            <a:r>
              <a:rPr lang="pt-BR" sz="2800" dirty="0" smtClean="0"/>
              <a:t>Para isso use os seguintes campos de ligação: ‘CD_GEOCODI’  do </a:t>
            </a:r>
            <a:r>
              <a:rPr lang="pt-BR" sz="2800" dirty="0" err="1" smtClean="0"/>
              <a:t>layer</a:t>
            </a:r>
            <a:r>
              <a:rPr lang="pt-BR" sz="2800" dirty="0" smtClean="0"/>
              <a:t> e ‘</a:t>
            </a:r>
            <a:r>
              <a:rPr lang="pt-BR" sz="2800" dirty="0" err="1" smtClean="0"/>
              <a:t>Cod_setor</a:t>
            </a:r>
            <a:r>
              <a:rPr lang="pt-BR" sz="2800" dirty="0" smtClean="0"/>
              <a:t>’ da planilha. </a:t>
            </a:r>
          </a:p>
        </p:txBody>
      </p:sp>
    </p:spTree>
    <p:extLst>
      <p:ext uri="{BB962C8B-B14F-4D97-AF65-F5344CB8AC3E}">
        <p14:creationId xmlns:p14="http://schemas.microsoft.com/office/powerpoint/2010/main" val="358537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035" y="533400"/>
            <a:ext cx="8591415" cy="56769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1000" y="838200"/>
            <a:ext cx="2476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Abrindo</a:t>
            </a:r>
            <a:r>
              <a:rPr lang="en-GB" sz="2800" dirty="0" smtClean="0"/>
              <a:t> a </a:t>
            </a:r>
            <a:r>
              <a:rPr lang="en-GB" sz="2800" dirty="0" err="1" smtClean="0"/>
              <a:t>planilha</a:t>
            </a:r>
            <a:r>
              <a:rPr lang="en-GB" sz="2800" dirty="0" smtClean="0"/>
              <a:t> .csv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dados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Aracaju.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2626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228600"/>
            <a:ext cx="1122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Para </a:t>
            </a:r>
            <a:r>
              <a:rPr lang="en-GB" sz="2800" dirty="0" err="1" smtClean="0"/>
              <a:t>unir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com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, </a:t>
            </a:r>
            <a:r>
              <a:rPr lang="en-GB" sz="2800" dirty="0" err="1" smtClean="0"/>
              <a:t>clico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scens_Aracaju</a:t>
            </a:r>
            <a:r>
              <a:rPr lang="en-GB" sz="2800" dirty="0" smtClean="0"/>
              <a:t>”,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Propriedades</a:t>
            </a:r>
            <a:r>
              <a:rPr lang="en-GB" sz="2800" dirty="0" smtClean="0"/>
              <a:t> (com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),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Uniões</a:t>
            </a:r>
            <a:r>
              <a:rPr lang="en-GB" sz="2800" dirty="0" smtClean="0"/>
              <a:t>” e no </a:t>
            </a:r>
            <a:r>
              <a:rPr lang="en-GB" sz="2800" dirty="0" err="1" smtClean="0"/>
              <a:t>símbolo</a:t>
            </a:r>
            <a:r>
              <a:rPr lang="en-GB" sz="2800" dirty="0" smtClean="0"/>
              <a:t> de ‘</a:t>
            </a:r>
            <a:r>
              <a:rPr lang="en-GB" sz="2800" dirty="0" err="1" smtClean="0"/>
              <a:t>mais</a:t>
            </a:r>
            <a:r>
              <a:rPr lang="en-GB" sz="2800" dirty="0" smtClean="0"/>
              <a:t>’.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1"/>
            <a:ext cx="7499864" cy="51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266700"/>
            <a:ext cx="381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Unir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” </a:t>
            </a:r>
            <a:r>
              <a:rPr lang="en-GB" sz="2800" dirty="0" err="1" smtClean="0"/>
              <a:t>escolho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(basico_scens_Aracaju.csv),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Unir</a:t>
            </a:r>
            <a:r>
              <a:rPr lang="en-GB" sz="2800" dirty="0" smtClean="0"/>
              <a:t> campo” </a:t>
            </a:r>
            <a:r>
              <a:rPr lang="en-GB" sz="2800" dirty="0" err="1" smtClean="0"/>
              <a:t>escolho</a:t>
            </a:r>
            <a:r>
              <a:rPr lang="en-GB" sz="2800" dirty="0" smtClean="0"/>
              <a:t> o “</a:t>
            </a:r>
            <a:r>
              <a:rPr lang="en-GB" sz="2800" dirty="0" err="1" smtClean="0"/>
              <a:t>Cod_setor</a:t>
            </a:r>
            <a:r>
              <a:rPr lang="en-GB" sz="2800" dirty="0" smtClean="0"/>
              <a:t>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 “Campo </a:t>
            </a:r>
            <a:r>
              <a:rPr lang="en-GB" sz="2800" dirty="0" err="1" smtClean="0"/>
              <a:t>alvo</a:t>
            </a:r>
            <a:r>
              <a:rPr lang="en-GB" sz="2800" dirty="0" smtClean="0"/>
              <a:t>” </a:t>
            </a:r>
            <a:r>
              <a:rPr lang="en-GB" sz="2800" dirty="0" err="1" smtClean="0"/>
              <a:t>escolho</a:t>
            </a:r>
            <a:r>
              <a:rPr lang="en-GB" sz="2800" dirty="0" smtClean="0"/>
              <a:t> “CD_GEOCODI”.</a:t>
            </a:r>
          </a:p>
          <a:p>
            <a:endParaRPr lang="en-GB" sz="2800" dirty="0"/>
          </a:p>
          <a:p>
            <a:r>
              <a:rPr lang="en-GB" sz="2800" dirty="0" err="1" smtClean="0"/>
              <a:t>Clico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“Campo </a:t>
            </a:r>
            <a:r>
              <a:rPr lang="en-GB" sz="2800" dirty="0" err="1" smtClean="0"/>
              <a:t>personalizado</a:t>
            </a:r>
            <a:r>
              <a:rPr lang="en-GB" sz="2800" dirty="0" smtClean="0"/>
              <a:t>…” e </a:t>
            </a:r>
            <a:r>
              <a:rPr lang="en-GB" sz="2800" dirty="0" err="1" smtClean="0"/>
              <a:t>digito</a:t>
            </a:r>
            <a:r>
              <a:rPr lang="en-GB" sz="2800" dirty="0" smtClean="0"/>
              <a:t> “b_” e </a:t>
            </a:r>
            <a:r>
              <a:rPr lang="en-GB" sz="2800" dirty="0" err="1" smtClean="0"/>
              <a:t>depois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“OK” e </a:t>
            </a:r>
            <a:r>
              <a:rPr lang="en-GB" sz="2800" dirty="0" err="1" smtClean="0"/>
              <a:t>novamente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“OK”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tela</a:t>
            </a:r>
            <a:r>
              <a:rPr lang="en-GB" sz="2800" dirty="0" smtClean="0"/>
              <a:t> </a:t>
            </a:r>
            <a:r>
              <a:rPr lang="en-GB" sz="2800" dirty="0" err="1" smtClean="0"/>
              <a:t>seguinte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2" y="500062"/>
            <a:ext cx="58578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4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323850"/>
            <a:ext cx="11563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abrirmos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da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scens_Aracaju</a:t>
            </a:r>
            <a:r>
              <a:rPr lang="en-GB" sz="2800" dirty="0" smtClean="0"/>
              <a:t>”, </a:t>
            </a:r>
            <a:r>
              <a:rPr lang="en-GB" sz="2800" dirty="0" err="1" smtClean="0"/>
              <a:t>vemos</a:t>
            </a:r>
            <a:r>
              <a:rPr lang="en-GB" sz="2800" dirty="0" smtClean="0"/>
              <a:t> que agora </a:t>
            </a:r>
            <a:r>
              <a:rPr lang="en-GB" sz="2800" dirty="0" err="1" smtClean="0"/>
              <a:t>ela</a:t>
            </a:r>
            <a:r>
              <a:rPr lang="en-GB" sz="2800" dirty="0" smtClean="0"/>
              <a:t> </a:t>
            </a:r>
            <a:r>
              <a:rPr lang="en-GB" sz="2800" dirty="0" err="1" smtClean="0"/>
              <a:t>também</a:t>
            </a:r>
            <a:r>
              <a:rPr lang="en-GB" sz="2800" dirty="0" smtClean="0"/>
              <a:t> </a:t>
            </a:r>
            <a:r>
              <a:rPr lang="en-GB" sz="2800" dirty="0" err="1" smtClean="0"/>
              <a:t>contém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dados da </a:t>
            </a:r>
            <a:r>
              <a:rPr lang="en-GB" sz="2800" dirty="0" err="1" smtClean="0"/>
              <a:t>planilha</a:t>
            </a:r>
            <a:r>
              <a:rPr lang="en-GB" sz="2800" dirty="0" smtClean="0"/>
              <a:t> “</a:t>
            </a:r>
            <a:r>
              <a:rPr lang="en-GB" sz="2800" dirty="0" err="1" smtClean="0"/>
              <a:t>Basico_SE</a:t>
            </a:r>
            <a:r>
              <a:rPr lang="en-GB" sz="2800" dirty="0" smtClean="0"/>
              <a:t>”, mas </a:t>
            </a:r>
            <a:r>
              <a:rPr lang="en-GB" sz="2800" dirty="0" err="1" smtClean="0"/>
              <a:t>eles</a:t>
            </a:r>
            <a:r>
              <a:rPr lang="en-GB" sz="2800" dirty="0" smtClean="0"/>
              <a:t> </a:t>
            </a:r>
            <a:r>
              <a:rPr lang="en-GB" sz="2800" dirty="0" err="1" smtClean="0"/>
              <a:t>ainda</a:t>
            </a:r>
            <a:r>
              <a:rPr lang="en-GB" sz="2800" dirty="0" smtClean="0"/>
              <a:t> </a:t>
            </a:r>
            <a:r>
              <a:rPr lang="en-GB" sz="2800" dirty="0" err="1" smtClean="0"/>
              <a:t>não</a:t>
            </a:r>
            <a:r>
              <a:rPr lang="en-GB" sz="2800" dirty="0" smtClean="0"/>
              <a:t> </a:t>
            </a:r>
            <a:r>
              <a:rPr lang="en-GB" sz="2800" dirty="0" err="1" smtClean="0"/>
              <a:t>estão</a:t>
            </a:r>
            <a:r>
              <a:rPr lang="en-GB" sz="2800" dirty="0" smtClean="0"/>
              <a:t> salvos – para </a:t>
            </a:r>
            <a:r>
              <a:rPr lang="en-GB" sz="2800" dirty="0" err="1" smtClean="0"/>
              <a:t>isso</a:t>
            </a:r>
            <a:r>
              <a:rPr lang="en-GB" sz="2800" dirty="0" smtClean="0"/>
              <a:t>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salva</a:t>
            </a:r>
            <a:r>
              <a:rPr lang="en-GB" sz="2800" dirty="0" smtClean="0"/>
              <a:t> </a:t>
            </a:r>
            <a:r>
              <a:rPr lang="en-GB" sz="2800" dirty="0" err="1" smtClean="0"/>
              <a:t>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un novo </a:t>
            </a:r>
            <a:r>
              <a:rPr lang="en-GB" sz="2800" dirty="0" err="1" smtClean="0"/>
              <a:t>nome</a:t>
            </a:r>
            <a:r>
              <a:rPr lang="en-GB" sz="2800" dirty="0" smtClean="0"/>
              <a:t>: “</a:t>
            </a:r>
            <a:r>
              <a:rPr lang="en-GB" sz="2800" dirty="0" err="1" smtClean="0"/>
              <a:t>scens_Aracaju_basico</a:t>
            </a:r>
            <a:r>
              <a:rPr lang="en-GB" sz="2800" dirty="0" smtClean="0"/>
              <a:t>”.</a:t>
            </a:r>
          </a:p>
          <a:p>
            <a:endParaRPr lang="en-GB" sz="2800" dirty="0"/>
          </a:p>
          <a:p>
            <a:r>
              <a:rPr lang="en-GB" sz="2800" dirty="0" smtClean="0"/>
              <a:t>Agora que </a:t>
            </a:r>
            <a:r>
              <a:rPr lang="en-GB" sz="2800" dirty="0" err="1" smtClean="0"/>
              <a:t>temos</a:t>
            </a:r>
            <a:r>
              <a:rPr lang="en-GB" sz="2800" dirty="0" smtClean="0"/>
              <a:t> as </a:t>
            </a:r>
            <a:r>
              <a:rPr lang="en-GB" sz="2800" dirty="0" err="1" smtClean="0"/>
              <a:t>feições</a:t>
            </a:r>
            <a:r>
              <a:rPr lang="en-GB" sz="2800" dirty="0" smtClean="0"/>
              <a:t>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Aracaju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conjunto</a:t>
            </a:r>
            <a:r>
              <a:rPr lang="en-GB" sz="2800" dirty="0" smtClean="0"/>
              <a:t> com </a:t>
            </a:r>
            <a:r>
              <a:rPr lang="en-GB" sz="2800" dirty="0" err="1" smtClean="0"/>
              <a:t>alguns</a:t>
            </a:r>
            <a:r>
              <a:rPr lang="en-GB" sz="2800" dirty="0" smtClean="0"/>
              <a:t>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, </a:t>
            </a:r>
            <a:r>
              <a:rPr lang="en-GB" sz="2800" dirty="0" err="1" smtClean="0"/>
              <a:t>podemos</a:t>
            </a:r>
            <a:r>
              <a:rPr lang="en-GB" sz="2800" dirty="0" smtClean="0"/>
              <a:t> </a:t>
            </a:r>
            <a:r>
              <a:rPr lang="en-GB" sz="2800" dirty="0" err="1" smtClean="0"/>
              <a:t>fazer</a:t>
            </a:r>
            <a:r>
              <a:rPr lang="en-GB" sz="2800" dirty="0" smtClean="0"/>
              <a:t> </a:t>
            </a:r>
            <a:r>
              <a:rPr lang="en-GB" sz="2800" dirty="0" err="1" smtClean="0"/>
              <a:t>mapas</a:t>
            </a:r>
            <a:r>
              <a:rPr lang="en-GB" sz="2800" dirty="0" smtClean="0"/>
              <a:t> </a:t>
            </a:r>
            <a:r>
              <a:rPr lang="en-GB" sz="2800" dirty="0" err="1" smtClean="0"/>
              <a:t>temáticos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fazer</a:t>
            </a:r>
            <a:r>
              <a:rPr lang="en-GB" sz="2800" dirty="0" smtClean="0"/>
              <a:t> um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temáticos</a:t>
            </a:r>
            <a:r>
              <a:rPr lang="en-GB" sz="2800" dirty="0" smtClean="0"/>
              <a:t> da </a:t>
            </a:r>
            <a:r>
              <a:rPr lang="en-GB" sz="2800" dirty="0" err="1" smtClean="0"/>
              <a:t>variável</a:t>
            </a:r>
            <a:r>
              <a:rPr lang="en-GB" sz="2800" dirty="0" smtClean="0"/>
              <a:t> V011 - </a:t>
            </a:r>
            <a:r>
              <a:rPr lang="pt-BR" sz="2800" dirty="0" smtClean="0"/>
              <a:t>Valor do rendimento nominal médio mensal das pessoas de 10 anos ou mais de idade (com rendimento).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143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00" y="1047750"/>
            <a:ext cx="3695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com 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scens_Aracaju_basico</a:t>
            </a:r>
            <a:r>
              <a:rPr lang="en-GB" sz="2800" dirty="0" smtClean="0"/>
              <a:t>”,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“</a:t>
            </a:r>
            <a:r>
              <a:rPr lang="en-GB" sz="2800" dirty="0" err="1" smtClean="0"/>
              <a:t>Propriedades</a:t>
            </a:r>
            <a:r>
              <a:rPr lang="en-GB" sz="2800" dirty="0" smtClean="0"/>
              <a:t>”, “</a:t>
            </a:r>
            <a:r>
              <a:rPr lang="en-GB" sz="2800" dirty="0" err="1" smtClean="0"/>
              <a:t>Simbologia</a:t>
            </a:r>
            <a:r>
              <a:rPr lang="en-GB" sz="2800" dirty="0" smtClean="0"/>
              <a:t>” e,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Símbolo</a:t>
            </a:r>
            <a:r>
              <a:rPr lang="en-GB" sz="2800" dirty="0" smtClean="0"/>
              <a:t> Simples”,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“</a:t>
            </a:r>
            <a:r>
              <a:rPr lang="en-GB" sz="2800" dirty="0" err="1" smtClean="0"/>
              <a:t>Graduado</a:t>
            </a:r>
            <a:r>
              <a:rPr lang="en-GB" sz="2800" dirty="0" smtClean="0"/>
              <a:t>”.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91" y="438150"/>
            <a:ext cx="7475309" cy="60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8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171450"/>
            <a:ext cx="1156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tela</a:t>
            </a:r>
            <a:r>
              <a:rPr lang="en-GB" sz="2800" dirty="0" smtClean="0"/>
              <a:t> de “</a:t>
            </a:r>
            <a:r>
              <a:rPr lang="en-GB" sz="2800" dirty="0" err="1" smtClean="0"/>
              <a:t>Simbologia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Graduado</a:t>
            </a:r>
            <a:r>
              <a:rPr lang="en-GB" sz="2800" dirty="0" smtClean="0"/>
              <a:t>”,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“</a:t>
            </a:r>
            <a:r>
              <a:rPr lang="en-GB" sz="2800" dirty="0" err="1" smtClean="0"/>
              <a:t>Valor</a:t>
            </a:r>
            <a:r>
              <a:rPr lang="en-GB" sz="2800" dirty="0" smtClean="0"/>
              <a:t>” = V011, “</a:t>
            </a:r>
            <a:r>
              <a:rPr lang="en-GB" sz="2800" dirty="0" err="1" smtClean="0"/>
              <a:t>Precisão</a:t>
            </a:r>
            <a:r>
              <a:rPr lang="en-GB" sz="2800" dirty="0" smtClean="0"/>
              <a:t>” = 1, “</a:t>
            </a:r>
            <a:r>
              <a:rPr lang="en-GB" sz="2800" dirty="0" err="1" smtClean="0"/>
              <a:t>Gradiente</a:t>
            </a:r>
            <a:r>
              <a:rPr lang="en-GB" sz="2800" dirty="0" smtClean="0"/>
              <a:t> de cores” = “Reds”, “</a:t>
            </a:r>
            <a:r>
              <a:rPr lang="en-GB" sz="2800" dirty="0" err="1" smtClean="0"/>
              <a:t>Modo</a:t>
            </a:r>
            <a:r>
              <a:rPr lang="en-GB" sz="2800" dirty="0" smtClean="0"/>
              <a:t>” = </a:t>
            </a:r>
            <a:r>
              <a:rPr lang="en-GB" sz="2800" dirty="0" err="1" smtClean="0"/>
              <a:t>Igual</a:t>
            </a:r>
            <a:r>
              <a:rPr lang="en-GB" sz="2800" dirty="0" smtClean="0"/>
              <a:t> </a:t>
            </a:r>
            <a:r>
              <a:rPr lang="en-GB" sz="2800" dirty="0" err="1" smtClean="0"/>
              <a:t>Contagem</a:t>
            </a:r>
            <a:r>
              <a:rPr lang="en-GB" sz="2800" dirty="0" smtClean="0"/>
              <a:t>, “</a:t>
            </a:r>
            <a:r>
              <a:rPr lang="en-GB" sz="2800" dirty="0" err="1" smtClean="0"/>
              <a:t>Classses</a:t>
            </a:r>
            <a:r>
              <a:rPr lang="en-GB" sz="2800" dirty="0" smtClean="0"/>
              <a:t>” = 4 e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Classificar</a:t>
            </a:r>
            <a:r>
              <a:rPr lang="en-GB" sz="2800" dirty="0" smtClean="0"/>
              <a:t>” e </a:t>
            </a:r>
            <a:r>
              <a:rPr lang="en-GB" sz="2800" dirty="0" err="1" smtClean="0"/>
              <a:t>em</a:t>
            </a:r>
            <a:r>
              <a:rPr lang="en-GB" sz="2800" dirty="0"/>
              <a:t> </a:t>
            </a:r>
            <a:r>
              <a:rPr lang="en-GB" sz="2800" dirty="0" smtClean="0"/>
              <a:t>“OK”.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556445"/>
            <a:ext cx="6386512" cy="51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1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893" y="595423"/>
            <a:ext cx="10887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Acessar</a:t>
            </a:r>
            <a:r>
              <a:rPr lang="en-GB" sz="2800" dirty="0" smtClean="0"/>
              <a:t> o Portal de </a:t>
            </a:r>
            <a:r>
              <a:rPr lang="en-GB" sz="2800" dirty="0" err="1" smtClean="0"/>
              <a:t>Mapas</a:t>
            </a:r>
            <a:r>
              <a:rPr lang="en-GB" sz="2800" dirty="0" smtClean="0"/>
              <a:t> do IBGE: </a:t>
            </a:r>
          </a:p>
          <a:p>
            <a:endParaRPr lang="en-GB" sz="2800" dirty="0"/>
          </a:p>
          <a:p>
            <a:r>
              <a:rPr lang="en-GB" sz="2800" dirty="0" smtClean="0">
                <a:hlinkClick r:id="rId2"/>
              </a:rPr>
              <a:t>https://www.ibge.gov.br/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err="1" smtClean="0"/>
              <a:t>Acesse</a:t>
            </a:r>
            <a:r>
              <a:rPr lang="en-GB" sz="2800" dirty="0" smtClean="0"/>
              <a:t> o menu no canto superior </a:t>
            </a:r>
            <a:r>
              <a:rPr lang="en-GB" sz="2800" dirty="0" err="1" smtClean="0"/>
              <a:t>esquerdo</a:t>
            </a:r>
            <a:r>
              <a:rPr lang="en-GB" sz="2800" dirty="0" smtClean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723" y="3062178"/>
            <a:ext cx="8278639" cy="3795822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3636335" y="2842192"/>
            <a:ext cx="2849525" cy="1942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5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533400"/>
            <a:ext cx="7291387" cy="61511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2900" y="533400"/>
            <a:ext cx="3638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Temos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temático</a:t>
            </a:r>
            <a:r>
              <a:rPr lang="en-GB" sz="2800" dirty="0" smtClean="0"/>
              <a:t>, mas com um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– </a:t>
            </a:r>
            <a:r>
              <a:rPr lang="en-GB" sz="2800" dirty="0" err="1" smtClean="0"/>
              <a:t>alguns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sem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informação</a:t>
            </a:r>
            <a:r>
              <a:rPr lang="en-GB" sz="2800" dirty="0" smtClean="0"/>
              <a:t> – a rigor, </a:t>
            </a:r>
            <a:r>
              <a:rPr lang="en-GB" sz="2800" dirty="0" err="1" smtClean="0"/>
              <a:t>teríamos</a:t>
            </a:r>
            <a:r>
              <a:rPr lang="en-GB" sz="2800" dirty="0" smtClean="0"/>
              <a:t> que </a:t>
            </a:r>
            <a:r>
              <a:rPr lang="en-GB" sz="2800" dirty="0" err="1" smtClean="0"/>
              <a:t>identificá-los</a:t>
            </a:r>
            <a:r>
              <a:rPr lang="en-GB" sz="2800" dirty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legenda</a:t>
            </a:r>
            <a:r>
              <a:rPr lang="en-GB" sz="2800" dirty="0" smtClean="0"/>
              <a:t> do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temático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2370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419100"/>
            <a:ext cx="111061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Agora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obter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figura</a:t>
            </a:r>
            <a:r>
              <a:rPr lang="en-GB" sz="2800" dirty="0" smtClean="0"/>
              <a:t> </a:t>
            </a:r>
            <a:r>
              <a:rPr lang="en-GB" sz="2800" dirty="0" err="1" smtClean="0"/>
              <a:t>mostrando</a:t>
            </a:r>
            <a:r>
              <a:rPr lang="en-GB" sz="2800" dirty="0" smtClean="0"/>
              <a:t> a </a:t>
            </a:r>
            <a:r>
              <a:rPr lang="en-GB" sz="2800" dirty="0" err="1" smtClean="0"/>
              <a:t>localização</a:t>
            </a:r>
            <a:r>
              <a:rPr lang="en-GB" sz="2800" dirty="0" smtClean="0"/>
              <a:t> de Aracaju no </a:t>
            </a:r>
            <a:r>
              <a:rPr lang="en-GB" sz="2800" dirty="0" err="1" smtClean="0"/>
              <a:t>estado</a:t>
            </a:r>
            <a:r>
              <a:rPr lang="en-GB" sz="2800" dirty="0" smtClean="0"/>
              <a:t> de Sergipe e no </a:t>
            </a:r>
            <a:r>
              <a:rPr lang="en-GB" sz="2800" dirty="0" err="1" smtClean="0"/>
              <a:t>Brasil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conjunto</a:t>
            </a:r>
            <a:r>
              <a:rPr lang="en-GB" sz="2800" dirty="0" smtClean="0"/>
              <a:t> com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</a:t>
            </a:r>
            <a:r>
              <a:rPr lang="en-GB" sz="2800" dirty="0" err="1" smtClean="0"/>
              <a:t>temático</a:t>
            </a:r>
            <a:r>
              <a:rPr lang="en-GB" sz="2800" dirty="0" smtClean="0"/>
              <a:t> da </a:t>
            </a:r>
            <a:r>
              <a:rPr lang="en-GB" sz="2800" dirty="0" err="1" smtClean="0"/>
              <a:t>renda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isso</a:t>
            </a:r>
            <a:r>
              <a:rPr lang="en-GB" sz="2800" dirty="0" smtClean="0"/>
              <a:t>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abrir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de </a:t>
            </a:r>
            <a:r>
              <a:rPr lang="en-GB" sz="2800" dirty="0" err="1" smtClean="0"/>
              <a:t>municípios</a:t>
            </a:r>
            <a:r>
              <a:rPr lang="en-GB" sz="2800" dirty="0" smtClean="0"/>
              <a:t> de Sergipe e </a:t>
            </a:r>
            <a:r>
              <a:rPr lang="en-GB" sz="2800" dirty="0" err="1" smtClean="0"/>
              <a:t>deixá</a:t>
            </a:r>
            <a:r>
              <a:rPr lang="en-GB" sz="2800" dirty="0" smtClean="0"/>
              <a:t>-lo com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cor</a:t>
            </a:r>
            <a:r>
              <a:rPr lang="en-GB" sz="2800" dirty="0" smtClean="0"/>
              <a:t> </a:t>
            </a:r>
            <a:r>
              <a:rPr lang="en-GB" sz="2800" dirty="0" err="1" smtClean="0"/>
              <a:t>cinza</a:t>
            </a:r>
            <a:r>
              <a:rPr lang="en-GB" sz="2800" dirty="0" smtClean="0"/>
              <a:t> </a:t>
            </a:r>
            <a:r>
              <a:rPr lang="en-GB" sz="2800" dirty="0" err="1" smtClean="0"/>
              <a:t>claro</a:t>
            </a:r>
            <a:r>
              <a:rPr lang="en-GB" sz="2800" dirty="0" smtClean="0"/>
              <a:t>, </a:t>
            </a:r>
            <a:r>
              <a:rPr lang="en-GB" sz="2800" dirty="0" err="1" smtClean="0"/>
              <a:t>tanto</a:t>
            </a:r>
            <a:r>
              <a:rPr lang="en-GB" sz="2800" dirty="0" smtClean="0"/>
              <a:t> </a:t>
            </a:r>
            <a:r>
              <a:rPr lang="en-GB" sz="2800" dirty="0" err="1" smtClean="0"/>
              <a:t>internamente</a:t>
            </a:r>
            <a:r>
              <a:rPr lang="en-GB" sz="2800" dirty="0" smtClean="0"/>
              <a:t>, </a:t>
            </a:r>
            <a:r>
              <a:rPr lang="en-GB" sz="2800" dirty="0" err="1" smtClean="0"/>
              <a:t>como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sua</a:t>
            </a:r>
            <a:r>
              <a:rPr lang="en-GB" sz="2800" dirty="0" smtClean="0"/>
              <a:t> </a:t>
            </a:r>
            <a:r>
              <a:rPr lang="en-GB" sz="2800" dirty="0" err="1" smtClean="0"/>
              <a:t>borda</a:t>
            </a:r>
            <a:r>
              <a:rPr lang="en-GB" sz="2800" dirty="0"/>
              <a:t> </a:t>
            </a:r>
            <a:r>
              <a:rPr lang="en-GB" sz="2800" dirty="0" smtClean="0"/>
              <a:t>– para </a:t>
            </a:r>
            <a:r>
              <a:rPr lang="en-GB" sz="2800" dirty="0" err="1" smtClean="0"/>
              <a:t>isso</a:t>
            </a:r>
            <a:r>
              <a:rPr lang="en-GB" sz="2800" dirty="0" smtClean="0"/>
              <a:t>, </a:t>
            </a:r>
            <a:r>
              <a:rPr lang="en-GB" sz="2800" dirty="0" err="1" smtClean="0"/>
              <a:t>usar</a:t>
            </a:r>
            <a:r>
              <a:rPr lang="en-GB" sz="2800" dirty="0" smtClean="0"/>
              <a:t> 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</a:t>
            </a:r>
            <a:r>
              <a:rPr lang="pt-BR" sz="2800" dirty="0" smtClean="0"/>
              <a:t>“Capturar cor”.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 </a:t>
            </a:r>
            <a:r>
              <a:rPr lang="en-GB" sz="2800" dirty="0" err="1" smtClean="0"/>
              <a:t>Abra</a:t>
            </a:r>
            <a:r>
              <a:rPr lang="en-GB" sz="2800" dirty="0" smtClean="0"/>
              <a:t> </a:t>
            </a:r>
            <a:r>
              <a:rPr lang="en-GB" sz="2800" dirty="0" err="1" smtClean="0"/>
              <a:t>também</a:t>
            </a:r>
            <a:r>
              <a:rPr lang="en-GB" sz="2800" dirty="0" smtClean="0"/>
              <a:t> o </a:t>
            </a:r>
            <a:r>
              <a:rPr lang="en-GB" sz="2800" dirty="0" err="1" smtClean="0"/>
              <a:t>o</a:t>
            </a:r>
            <a:r>
              <a:rPr lang="en-GB" sz="2800" dirty="0" smtClean="0"/>
              <a:t> </a:t>
            </a:r>
            <a:r>
              <a:rPr lang="en-GB" sz="2800" dirty="0" err="1" smtClean="0"/>
              <a:t>mapa</a:t>
            </a:r>
            <a:r>
              <a:rPr lang="en-GB" sz="2800" dirty="0" smtClean="0"/>
              <a:t> dos </a:t>
            </a:r>
            <a:r>
              <a:rPr lang="en-GB" sz="2800" dirty="0" err="1" smtClean="0"/>
              <a:t>estados</a:t>
            </a:r>
            <a:r>
              <a:rPr lang="en-GB" sz="2800" dirty="0" smtClean="0"/>
              <a:t> </a:t>
            </a:r>
            <a:r>
              <a:rPr lang="en-GB" sz="2800" dirty="0" err="1" smtClean="0"/>
              <a:t>brasileiros</a:t>
            </a:r>
            <a:r>
              <a:rPr lang="en-GB" sz="2800" dirty="0"/>
              <a:t> </a:t>
            </a:r>
            <a:r>
              <a:rPr lang="en-GB" sz="2800" dirty="0" smtClean="0"/>
              <a:t>e </a:t>
            </a:r>
            <a:r>
              <a:rPr lang="en-GB" sz="2800" dirty="0" err="1" smtClean="0"/>
              <a:t>deixe</a:t>
            </a:r>
            <a:r>
              <a:rPr lang="en-GB" sz="2800" dirty="0" smtClean="0"/>
              <a:t>-o </a:t>
            </a:r>
            <a:r>
              <a:rPr lang="en-GB" sz="2800" dirty="0" err="1" smtClean="0"/>
              <a:t>sem</a:t>
            </a:r>
            <a:r>
              <a:rPr lang="en-GB" sz="2800" dirty="0" smtClean="0"/>
              <a:t> </a:t>
            </a:r>
            <a:r>
              <a:rPr lang="en-GB" sz="2800" dirty="0" err="1" smtClean="0"/>
              <a:t>pincel</a:t>
            </a:r>
            <a:r>
              <a:rPr lang="en-GB" sz="2800" dirty="0" smtClean="0"/>
              <a:t>. </a:t>
            </a:r>
          </a:p>
          <a:p>
            <a:endParaRPr lang="pt-BR" sz="2800" dirty="0"/>
          </a:p>
          <a:p>
            <a:r>
              <a:rPr lang="pt-BR" sz="2800" dirty="0" smtClean="0"/>
              <a:t>Deixe apenas as camadas de municípios de Sergipe e de estados brasileiros ativas e abra um “Novo compositor de impressão” e dar a ele o nome de Mapa de Aracaju.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2243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71449"/>
            <a:ext cx="3238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No compositor, clique no botão “Adicionar mapa” e insira o mapa do Brasil e de Sergipe na tela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28550"/>
            <a:ext cx="6862762" cy="6657903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1924050" y="1466850"/>
            <a:ext cx="2171700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1" y="471910"/>
            <a:ext cx="7884791" cy="57193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9550" y="471910"/>
            <a:ext cx="320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Insira a escala e legenda</a:t>
            </a:r>
          </a:p>
          <a:p>
            <a:endParaRPr lang="pt-BR" sz="2800" dirty="0"/>
          </a:p>
          <a:p>
            <a:r>
              <a:rPr lang="pt-BR" sz="2800" dirty="0" smtClean="0"/>
              <a:t>Trava as camadas e os estilos das camadas</a:t>
            </a:r>
          </a:p>
          <a:p>
            <a:endParaRPr lang="pt-BR" sz="2800" dirty="0"/>
          </a:p>
          <a:p>
            <a:r>
              <a:rPr lang="pt-BR" sz="2800" dirty="0" smtClean="0"/>
              <a:t>Volte para o QGIS, desmarque as camadas do Brasil e de Sergipe e habite a camada de setores censitários de Aracaju.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0807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361950"/>
            <a:ext cx="38290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Novamente no Compositor e usando a ferramenta “Adicionar mapa”, adicione o novo mapa.</a:t>
            </a:r>
          </a:p>
          <a:p>
            <a:endParaRPr lang="pt-BR" sz="2800" dirty="0"/>
          </a:p>
          <a:p>
            <a:r>
              <a:rPr lang="pt-BR" sz="2800" dirty="0" smtClean="0"/>
              <a:t>Para editar o mapa, clique no botão “Selecionar/mover item”</a:t>
            </a:r>
          </a:p>
          <a:p>
            <a:endParaRPr lang="pt-BR" sz="2800" dirty="0"/>
          </a:p>
          <a:p>
            <a:r>
              <a:rPr lang="pt-BR" sz="2800" dirty="0" smtClean="0"/>
              <a:t>Para mover o mapa, use o botão “Mover o conteúdo do mapa”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213628"/>
            <a:ext cx="6319837" cy="635386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3390900" y="971550"/>
            <a:ext cx="177165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257550" y="1257300"/>
            <a:ext cx="2038350" cy="413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2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6701" y="247650"/>
            <a:ext cx="3204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Tire o pano de fundo do mapa, ajuste-o </a:t>
            </a:r>
            <a:r>
              <a:rPr lang="pt-BR" sz="2800" dirty="0" smtClean="0"/>
              <a:t>a uma </a:t>
            </a:r>
            <a:r>
              <a:rPr lang="pt-BR" sz="2800" dirty="0" smtClean="0"/>
              <a:t>posição e </a:t>
            </a:r>
            <a:r>
              <a:rPr lang="pt-BR" sz="2800" dirty="0" smtClean="0"/>
              <a:t>escala adequada, </a:t>
            </a:r>
            <a:r>
              <a:rPr lang="pt-BR" sz="2800" dirty="0" smtClean="0"/>
              <a:t>insira </a:t>
            </a:r>
            <a:r>
              <a:rPr lang="pt-BR" sz="2800" dirty="0" smtClean="0"/>
              <a:t>a barra de escala</a:t>
            </a:r>
            <a:r>
              <a:rPr lang="pt-BR" sz="2800" dirty="0" smtClean="0"/>
              <a:t>, legenda, seta de norte, moldura, </a:t>
            </a:r>
            <a:r>
              <a:rPr lang="pt-BR" sz="2800" dirty="0" smtClean="0"/>
              <a:t>texto, etc.</a:t>
            </a:r>
          </a:p>
          <a:p>
            <a:endParaRPr lang="pt-BR" sz="2800" dirty="0"/>
          </a:p>
          <a:p>
            <a:r>
              <a:rPr lang="pt-BR" sz="2800" dirty="0" smtClean="0"/>
              <a:t>Exporte a figura como uma imagem em . PNG.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7" y="447870"/>
            <a:ext cx="8198498" cy="57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52" y="1169580"/>
            <a:ext cx="5697576" cy="37639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8886" y="404039"/>
            <a:ext cx="1148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Geociências</a:t>
            </a:r>
            <a:r>
              <a:rPr lang="en-GB" sz="2800" dirty="0" smtClean="0"/>
              <a:t> &gt; </a:t>
            </a:r>
            <a:r>
              <a:rPr lang="en-GB" sz="2800" dirty="0" err="1" smtClean="0"/>
              <a:t>Organização</a:t>
            </a:r>
            <a:r>
              <a:rPr lang="en-GB" sz="2800" dirty="0" smtClean="0"/>
              <a:t> do </a:t>
            </a:r>
            <a:r>
              <a:rPr lang="en-GB" sz="2800" dirty="0" err="1" smtClean="0"/>
              <a:t>território</a:t>
            </a:r>
            <a:r>
              <a:rPr lang="en-GB" sz="2800" dirty="0" smtClean="0"/>
              <a:t> &gt; </a:t>
            </a:r>
            <a:r>
              <a:rPr lang="en-GB" sz="2800" dirty="0" err="1" smtClean="0"/>
              <a:t>Malhas</a:t>
            </a:r>
            <a:r>
              <a:rPr lang="en-GB" sz="2800" dirty="0" smtClean="0"/>
              <a:t> </a:t>
            </a:r>
            <a:r>
              <a:rPr lang="en-GB" sz="2800" dirty="0" err="1" smtClean="0"/>
              <a:t>territoriais</a:t>
            </a:r>
            <a:endParaRPr lang="en-GB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8886" y="5380075"/>
            <a:ext cx="11483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Malhas</a:t>
            </a:r>
            <a:r>
              <a:rPr lang="en-GB" sz="2800" dirty="0" smtClean="0"/>
              <a:t> </a:t>
            </a:r>
            <a:r>
              <a:rPr lang="en-GB" sz="2800" dirty="0" err="1" smtClean="0"/>
              <a:t>territoriais</a:t>
            </a:r>
            <a:r>
              <a:rPr lang="en-GB" sz="2800" dirty="0" smtClean="0"/>
              <a:t>’,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 ‘</a:t>
            </a:r>
            <a:r>
              <a:rPr lang="en-GB" sz="2800" dirty="0" err="1" smtClean="0"/>
              <a:t>Malha</a:t>
            </a:r>
            <a:r>
              <a:rPr lang="en-GB" sz="2800" dirty="0" smtClean="0"/>
              <a:t> de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’ e </a:t>
            </a:r>
            <a:r>
              <a:rPr lang="en-GB" sz="2800" dirty="0" err="1" smtClean="0"/>
              <a:t>vá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‘Downloads &gt; Censo_2010 &gt; </a:t>
            </a:r>
            <a:r>
              <a:rPr lang="en-GB" sz="2800" dirty="0" err="1" smtClean="0"/>
              <a:t>setores_censitarios_shp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913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242" y="361507"/>
            <a:ext cx="1144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setores_censitarios_shp</a:t>
            </a:r>
            <a:r>
              <a:rPr lang="en-GB" sz="2800" dirty="0" smtClean="0"/>
              <a:t>’, </a:t>
            </a:r>
            <a:r>
              <a:rPr lang="en-GB" sz="2800" dirty="0" err="1" smtClean="0"/>
              <a:t>acesse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mapas</a:t>
            </a:r>
            <a:r>
              <a:rPr lang="en-GB" sz="2800" dirty="0" smtClean="0"/>
              <a:t> do </a:t>
            </a:r>
            <a:r>
              <a:rPr lang="en-GB" sz="2800" dirty="0" err="1" smtClean="0"/>
              <a:t>estado</a:t>
            </a:r>
            <a:r>
              <a:rPr lang="en-GB" sz="2800" dirty="0" smtClean="0"/>
              <a:t> de Sergipe, </a:t>
            </a:r>
            <a:r>
              <a:rPr lang="en-GB" sz="2800" dirty="0" err="1" smtClean="0"/>
              <a:t>clicando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‘se’, e </a:t>
            </a:r>
            <a:r>
              <a:rPr lang="en-GB" sz="2800" dirty="0" err="1" smtClean="0"/>
              <a:t>baixe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arquivos</a:t>
            </a:r>
            <a:r>
              <a:rPr lang="en-GB" sz="2800" dirty="0" smtClean="0"/>
              <a:t> ‘se_setores_censitarios.zip’ e ‘se_municipios.zip’.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224" y="1502105"/>
            <a:ext cx="6907507" cy="5052313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4125433" y="1315614"/>
            <a:ext cx="510362" cy="429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Arredondado 5"/>
          <p:cNvSpPr/>
          <p:nvPr/>
        </p:nvSpPr>
        <p:spPr>
          <a:xfrm>
            <a:off x="4635795" y="5475514"/>
            <a:ext cx="1525519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7712" y="616688"/>
            <a:ext cx="114193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 err="1"/>
              <a:t>Descompactar</a:t>
            </a:r>
            <a:r>
              <a:rPr lang="en-GB" sz="2800" dirty="0"/>
              <a:t> 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‘se_municipios.zip’ e 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que </a:t>
            </a:r>
            <a:r>
              <a:rPr lang="en-GB" sz="2800" dirty="0" err="1" smtClean="0"/>
              <a:t>ele</a:t>
            </a:r>
            <a:r>
              <a:rPr lang="en-GB" sz="2800" dirty="0" smtClean="0"/>
              <a:t>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contém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shapes dos </a:t>
            </a:r>
            <a:r>
              <a:rPr lang="en-GB" sz="2800" dirty="0" err="1" smtClean="0"/>
              <a:t>municípios</a:t>
            </a:r>
            <a:r>
              <a:rPr lang="en-GB" sz="2800" dirty="0" smtClean="0"/>
              <a:t> e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Abrir</a:t>
            </a:r>
            <a:r>
              <a:rPr lang="en-GB" sz="2800" dirty="0" smtClean="0"/>
              <a:t> </a:t>
            </a:r>
            <a:r>
              <a:rPr lang="en-GB" sz="2800" dirty="0" err="1" smtClean="0"/>
              <a:t>esses</a:t>
            </a:r>
            <a:r>
              <a:rPr lang="en-GB" sz="2800" dirty="0" smtClean="0"/>
              <a:t> shapes </a:t>
            </a:r>
            <a:r>
              <a:rPr lang="en-GB" sz="2800" dirty="0"/>
              <a:t>no QGIS e </a:t>
            </a:r>
            <a:r>
              <a:rPr lang="en-GB" sz="2800" dirty="0" err="1" smtClean="0"/>
              <a:t>verficar</a:t>
            </a:r>
            <a:r>
              <a:rPr lang="en-GB" sz="2800" dirty="0" smtClean="0"/>
              <a:t> </a:t>
            </a:r>
            <a:r>
              <a:rPr lang="en-GB" sz="2800" dirty="0" err="1"/>
              <a:t>qual</a:t>
            </a:r>
            <a:r>
              <a:rPr lang="en-GB" sz="2800" dirty="0"/>
              <a:t> o SRC </a:t>
            </a:r>
            <a:r>
              <a:rPr lang="en-GB" sz="2800" dirty="0" smtClean="0"/>
              <a:t>das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err="1"/>
              <a:t>Sirgas</a:t>
            </a:r>
            <a:r>
              <a:rPr lang="en-GB" sz="2800" dirty="0"/>
              <a:t> 2000 – EPSG:4674), </a:t>
            </a:r>
            <a:r>
              <a:rPr lang="en-GB" sz="2800" dirty="0" err="1" smtClean="0"/>
              <a:t>investigar</a:t>
            </a:r>
            <a:r>
              <a:rPr lang="en-GB" sz="2800" dirty="0" smtClean="0"/>
              <a:t> </a:t>
            </a:r>
            <a:r>
              <a:rPr lang="en-GB" sz="2800" dirty="0" err="1" smtClean="0"/>
              <a:t>suas</a:t>
            </a:r>
            <a:r>
              <a:rPr lang="en-GB" sz="2800" dirty="0" smtClean="0"/>
              <a:t> </a:t>
            </a:r>
            <a:r>
              <a:rPr lang="en-GB" sz="2800" dirty="0" err="1" smtClean="0"/>
              <a:t>tabelas</a:t>
            </a:r>
            <a:r>
              <a:rPr lang="en-GB" sz="2800" dirty="0" smtClean="0"/>
              <a:t> </a:t>
            </a:r>
            <a:r>
              <a:rPr lang="en-GB" sz="2800" dirty="0"/>
              <a:t>de </a:t>
            </a:r>
            <a:r>
              <a:rPr lang="en-GB" sz="2800" dirty="0" err="1"/>
              <a:t>atributos</a:t>
            </a:r>
            <a:r>
              <a:rPr lang="en-GB" sz="2800" dirty="0"/>
              <a:t> </a:t>
            </a:r>
            <a:r>
              <a:rPr lang="en-GB" sz="2800" dirty="0" smtClean="0"/>
              <a:t>(75 </a:t>
            </a:r>
            <a:r>
              <a:rPr lang="en-GB" sz="2800" dirty="0" err="1" smtClean="0"/>
              <a:t>municípios</a:t>
            </a:r>
            <a:r>
              <a:rPr lang="en-GB" sz="2800" dirty="0" smtClean="0"/>
              <a:t> e 3316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) e as </a:t>
            </a:r>
            <a:r>
              <a:rPr lang="en-GB" sz="2800" dirty="0" err="1" smtClean="0"/>
              <a:t>respectivas</a:t>
            </a:r>
            <a:r>
              <a:rPr lang="en-GB" sz="2800" dirty="0" smtClean="0"/>
              <a:t> </a:t>
            </a:r>
            <a:r>
              <a:rPr lang="en-GB" sz="2800" dirty="0" err="1" smtClean="0"/>
              <a:t>colunas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Agora que </a:t>
            </a:r>
            <a:r>
              <a:rPr lang="en-GB" sz="2800" dirty="0" err="1" smtClean="0"/>
              <a:t>temos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shapes,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baixar</a:t>
            </a:r>
            <a:r>
              <a:rPr lang="en-GB" sz="2800" dirty="0" smtClean="0"/>
              <a:t> as </a:t>
            </a:r>
            <a:r>
              <a:rPr lang="en-GB" sz="2800" dirty="0" err="1" smtClean="0"/>
              <a:t>tabelas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com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do </a:t>
            </a:r>
            <a:r>
              <a:rPr lang="en-GB" sz="2800" dirty="0" err="1" smtClean="0"/>
              <a:t>Censo</a:t>
            </a:r>
            <a:r>
              <a:rPr lang="en-GB" sz="2800" dirty="0" smtClean="0"/>
              <a:t> de 2010.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75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743" y="328723"/>
            <a:ext cx="108877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Acessar</a:t>
            </a:r>
            <a:r>
              <a:rPr lang="en-GB" sz="2800" dirty="0" smtClean="0"/>
              <a:t> </a:t>
            </a:r>
            <a:r>
              <a:rPr lang="en-GB" sz="2800" dirty="0" err="1" smtClean="0"/>
              <a:t>novamente</a:t>
            </a:r>
            <a:r>
              <a:rPr lang="en-GB" sz="2800" dirty="0" smtClean="0"/>
              <a:t> o Portal de </a:t>
            </a:r>
            <a:r>
              <a:rPr lang="en-GB" sz="2800" dirty="0" err="1" smtClean="0"/>
              <a:t>Mapas</a:t>
            </a:r>
            <a:r>
              <a:rPr lang="en-GB" sz="2800" dirty="0" smtClean="0"/>
              <a:t> do IBGE: </a:t>
            </a:r>
            <a:r>
              <a:rPr lang="en-GB" sz="2800" dirty="0" smtClean="0">
                <a:hlinkClick r:id="rId2"/>
              </a:rPr>
              <a:t>https://www.ibge.gov.br/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err="1" smtClean="0"/>
              <a:t>Acesse</a:t>
            </a:r>
            <a:r>
              <a:rPr lang="en-GB" sz="2800" dirty="0" smtClean="0"/>
              <a:t> o menu no canto superior </a:t>
            </a:r>
            <a:r>
              <a:rPr lang="en-GB" sz="2800" dirty="0" err="1" smtClean="0"/>
              <a:t>esquerdo</a:t>
            </a:r>
            <a:r>
              <a:rPr lang="en-GB" sz="2800" dirty="0" smtClean="0"/>
              <a:t> e </a:t>
            </a:r>
            <a:r>
              <a:rPr lang="en-GB" sz="2800" dirty="0" err="1" smtClean="0"/>
              <a:t>escolha</a:t>
            </a:r>
            <a:r>
              <a:rPr lang="en-GB" sz="2800" dirty="0" smtClean="0"/>
              <a:t>: ‘</a:t>
            </a:r>
            <a:r>
              <a:rPr lang="en-GB" sz="2800" dirty="0" err="1" smtClean="0"/>
              <a:t>Estatísticas</a:t>
            </a:r>
            <a:r>
              <a:rPr lang="en-GB" sz="2800" dirty="0" smtClean="0"/>
              <a:t> &gt; Downloads &gt; </a:t>
            </a:r>
            <a:r>
              <a:rPr lang="en-GB" sz="2800" dirty="0" err="1" smtClean="0"/>
              <a:t>Censos</a:t>
            </a:r>
            <a:r>
              <a:rPr lang="en-GB" sz="2800" dirty="0" smtClean="0"/>
              <a:t> &gt; Censo_Demografico_2010 &gt; </a:t>
            </a:r>
            <a:r>
              <a:rPr lang="en-GB" sz="2800" dirty="0" err="1" smtClean="0"/>
              <a:t>Resultados_do_Universo</a:t>
            </a:r>
            <a:r>
              <a:rPr lang="en-GB" sz="2800" dirty="0" smtClean="0"/>
              <a:t> &gt; </a:t>
            </a:r>
            <a:r>
              <a:rPr lang="en-GB" sz="2800" dirty="0" err="1" smtClean="0"/>
              <a:t>Agregados_por_Setores_Censitarios</a:t>
            </a:r>
            <a:r>
              <a:rPr lang="en-GB" sz="2800" dirty="0" smtClean="0"/>
              <a:t>&gt; e </a:t>
            </a:r>
            <a:r>
              <a:rPr lang="en-GB" sz="2800" dirty="0" err="1" smtClean="0"/>
              <a:t>faça</a:t>
            </a:r>
            <a:r>
              <a:rPr lang="en-GB" sz="2800" dirty="0" smtClean="0"/>
              <a:t> o download do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compactado</a:t>
            </a:r>
            <a:r>
              <a:rPr lang="en-GB" sz="2800" dirty="0" smtClean="0"/>
              <a:t> ‘SE_2017_1016.zip’</a:t>
            </a:r>
          </a:p>
          <a:p>
            <a:endParaRPr lang="en-GB" sz="2800" dirty="0"/>
          </a:p>
          <a:p>
            <a:r>
              <a:rPr lang="en-GB" sz="2800" dirty="0" err="1" smtClean="0"/>
              <a:t>Descompacte</a:t>
            </a:r>
            <a:r>
              <a:rPr lang="en-GB" sz="2800" dirty="0" smtClean="0"/>
              <a:t> </a:t>
            </a:r>
            <a:r>
              <a:rPr lang="en-GB" sz="2800" dirty="0" err="1" smtClean="0"/>
              <a:t>esse</a:t>
            </a:r>
            <a:r>
              <a:rPr lang="en-GB" sz="2800" dirty="0" smtClean="0"/>
              <a:t>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e </a:t>
            </a:r>
            <a:r>
              <a:rPr lang="en-GB" sz="2800" dirty="0" err="1" smtClean="0"/>
              <a:t>investigue</a:t>
            </a:r>
            <a:r>
              <a:rPr lang="en-GB" sz="2800" dirty="0" smtClean="0"/>
              <a:t> o que </a:t>
            </a:r>
            <a:r>
              <a:rPr lang="en-GB" sz="2800" dirty="0" err="1" smtClean="0"/>
              <a:t>ele</a:t>
            </a:r>
            <a:r>
              <a:rPr lang="en-GB" sz="2800" dirty="0" smtClean="0"/>
              <a:t> </a:t>
            </a:r>
            <a:r>
              <a:rPr lang="en-GB" sz="2800" dirty="0" err="1" smtClean="0"/>
              <a:t>contém</a:t>
            </a:r>
            <a:r>
              <a:rPr lang="en-GB" sz="2800" dirty="0"/>
              <a:t> </a:t>
            </a:r>
            <a:r>
              <a:rPr lang="en-GB" sz="2800" dirty="0" smtClean="0"/>
              <a:t>(26 </a:t>
            </a:r>
            <a:r>
              <a:rPr lang="en-GB" sz="2800" dirty="0" err="1" smtClean="0"/>
              <a:t>planilhas</a:t>
            </a:r>
            <a:r>
              <a:rPr lang="en-GB" sz="2800" dirty="0" smtClean="0"/>
              <a:t> do Excel com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do </a:t>
            </a:r>
            <a:r>
              <a:rPr lang="en-GB" sz="2800" dirty="0" err="1" smtClean="0"/>
              <a:t>estado</a:t>
            </a:r>
            <a:r>
              <a:rPr lang="en-GB" sz="2800" dirty="0" smtClean="0"/>
              <a:t> de Sergipe </a:t>
            </a:r>
            <a:r>
              <a:rPr lang="en-GB" sz="2800" dirty="0" err="1" smtClean="0"/>
              <a:t>coletadas</a:t>
            </a:r>
            <a:r>
              <a:rPr lang="en-GB" sz="2800" dirty="0" smtClean="0"/>
              <a:t> </a:t>
            </a:r>
            <a:r>
              <a:rPr lang="en-GB" sz="2800" dirty="0" err="1" smtClean="0"/>
              <a:t>durante</a:t>
            </a:r>
            <a:r>
              <a:rPr lang="en-GB" sz="2800" dirty="0" smtClean="0"/>
              <a:t> o </a:t>
            </a:r>
            <a:r>
              <a:rPr lang="en-GB" sz="2800" dirty="0" err="1" smtClean="0"/>
              <a:t>Censo</a:t>
            </a:r>
            <a:r>
              <a:rPr lang="en-GB" sz="2800" dirty="0" smtClean="0"/>
              <a:t> de 2010).</a:t>
            </a:r>
          </a:p>
          <a:p>
            <a:endParaRPr lang="en-GB" sz="2800" dirty="0"/>
          </a:p>
          <a:p>
            <a:r>
              <a:rPr lang="en-GB" sz="2800" dirty="0" err="1" smtClean="0"/>
              <a:t>Baixe</a:t>
            </a:r>
            <a:r>
              <a:rPr lang="en-GB" sz="2800" dirty="0" smtClean="0"/>
              <a:t>, </a:t>
            </a:r>
            <a:r>
              <a:rPr lang="en-GB" sz="2800" dirty="0" err="1" smtClean="0"/>
              <a:t>nesse</a:t>
            </a:r>
            <a:r>
              <a:rPr lang="en-GB" sz="2800" dirty="0" smtClean="0"/>
              <a:t> </a:t>
            </a:r>
            <a:r>
              <a:rPr lang="en-GB" sz="2800" dirty="0" err="1" smtClean="0"/>
              <a:t>mesmo</a:t>
            </a:r>
            <a:r>
              <a:rPr lang="en-GB" sz="2800" dirty="0" smtClean="0"/>
              <a:t> </a:t>
            </a:r>
            <a:r>
              <a:rPr lang="en-GB" sz="2800" dirty="0" err="1" smtClean="0"/>
              <a:t>endereço</a:t>
            </a:r>
            <a:r>
              <a:rPr lang="en-GB" sz="2800" dirty="0" smtClean="0"/>
              <a:t>, 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‘Documentacao_Agregado_dos_Setores_20180416.zip’ – </a:t>
            </a:r>
            <a:r>
              <a:rPr lang="en-GB" sz="2800" dirty="0" err="1" smtClean="0"/>
              <a:t>contém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</a:t>
            </a:r>
            <a:r>
              <a:rPr lang="en-GB" sz="2800" dirty="0" err="1" smtClean="0"/>
              <a:t>sobre</a:t>
            </a:r>
            <a:r>
              <a:rPr lang="en-GB" sz="2800" dirty="0" smtClean="0"/>
              <a:t> as 26 </a:t>
            </a:r>
            <a:r>
              <a:rPr lang="en-GB" sz="2800" dirty="0" err="1" smtClean="0"/>
              <a:t>planilhas</a:t>
            </a:r>
            <a:r>
              <a:rPr lang="en-GB" sz="2800" dirty="0" smtClean="0"/>
              <a:t> do Excel.</a:t>
            </a:r>
          </a:p>
        </p:txBody>
      </p:sp>
    </p:spTree>
    <p:extLst>
      <p:ext uri="{BB962C8B-B14F-4D97-AF65-F5344CB8AC3E}">
        <p14:creationId xmlns:p14="http://schemas.microsoft.com/office/powerpoint/2010/main" val="359043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381000"/>
            <a:ext cx="37528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agora, </a:t>
            </a:r>
            <a:r>
              <a:rPr lang="en-GB" sz="2800" dirty="0" err="1" smtClean="0"/>
              <a:t>usando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de </a:t>
            </a:r>
            <a:r>
              <a:rPr lang="en-GB" sz="2800" dirty="0" err="1" smtClean="0"/>
              <a:t>municípios</a:t>
            </a:r>
            <a:r>
              <a:rPr lang="en-GB" sz="2800" dirty="0" smtClean="0"/>
              <a:t> de Sergipe, </a:t>
            </a:r>
            <a:r>
              <a:rPr lang="en-GB" sz="2800" dirty="0" err="1" smtClean="0"/>
              <a:t>criar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mapa</a:t>
            </a:r>
            <a:r>
              <a:rPr lang="en-GB" sz="2800" dirty="0" smtClean="0"/>
              <a:t> de </a:t>
            </a:r>
            <a:r>
              <a:rPr lang="en-GB" sz="2800" dirty="0" err="1" smtClean="0"/>
              <a:t>sua</a:t>
            </a:r>
            <a:r>
              <a:rPr lang="en-GB" sz="2800" dirty="0" smtClean="0"/>
              <a:t> capital, Aracaju.</a:t>
            </a:r>
          </a:p>
          <a:p>
            <a:endParaRPr lang="en-GB" sz="2800" dirty="0"/>
          </a:p>
          <a:p>
            <a:r>
              <a:rPr lang="en-GB" sz="2800" dirty="0" err="1" smtClean="0"/>
              <a:t>Abra</a:t>
            </a:r>
            <a:r>
              <a:rPr lang="en-GB" sz="2800" dirty="0" smtClean="0"/>
              <a:t>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de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do </a:t>
            </a:r>
            <a:r>
              <a:rPr lang="en-GB" sz="2800" dirty="0" err="1" smtClean="0"/>
              <a:t>mapa</a:t>
            </a:r>
            <a:r>
              <a:rPr lang="en-GB" sz="2800" dirty="0" smtClean="0"/>
              <a:t> de </a:t>
            </a:r>
            <a:r>
              <a:rPr lang="en-GB" sz="2800" dirty="0" err="1" smtClean="0"/>
              <a:t>municípios</a:t>
            </a:r>
            <a:r>
              <a:rPr lang="en-GB" sz="2800" dirty="0"/>
              <a:t> </a:t>
            </a:r>
            <a:r>
              <a:rPr lang="en-GB" sz="2800" dirty="0" smtClean="0"/>
              <a:t>e </a:t>
            </a:r>
            <a:r>
              <a:rPr lang="en-GB" sz="2800" dirty="0" err="1" smtClean="0"/>
              <a:t>selecione</a:t>
            </a:r>
            <a:r>
              <a:rPr lang="en-GB" sz="2800" dirty="0" smtClean="0"/>
              <a:t> Aracaju.</a:t>
            </a:r>
          </a:p>
          <a:p>
            <a:endParaRPr lang="en-GB" sz="2800" dirty="0"/>
          </a:p>
          <a:p>
            <a:r>
              <a:rPr lang="en-GB" sz="2800" dirty="0" err="1" smtClean="0"/>
              <a:t>Vá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Exportar</a:t>
            </a:r>
            <a:r>
              <a:rPr lang="en-GB" sz="2800" dirty="0" smtClean="0"/>
              <a:t> &gt; </a:t>
            </a:r>
            <a:r>
              <a:rPr lang="en-GB" sz="2800" dirty="0" err="1" smtClean="0"/>
              <a:t>Salvar</a:t>
            </a:r>
            <a:r>
              <a:rPr lang="en-GB" sz="2800" dirty="0" smtClean="0"/>
              <a:t> </a:t>
            </a:r>
            <a:r>
              <a:rPr lang="en-GB" sz="2800" dirty="0" err="1" smtClean="0"/>
              <a:t>feições</a:t>
            </a:r>
            <a:r>
              <a:rPr lang="en-GB" sz="2800" dirty="0" smtClean="0"/>
              <a:t> </a:t>
            </a:r>
            <a:r>
              <a:rPr lang="en-GB" sz="2800" dirty="0" err="1" smtClean="0"/>
              <a:t>selecionadas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…” e salve o shape com </a:t>
            </a:r>
            <a:r>
              <a:rPr lang="en-GB" sz="2800" dirty="0" err="1" smtClean="0"/>
              <a:t>somente</a:t>
            </a:r>
            <a:r>
              <a:rPr lang="en-GB" sz="2800" dirty="0" smtClean="0"/>
              <a:t> Aracaju.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381000"/>
            <a:ext cx="7215187" cy="51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6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9100" y="2667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Vá em ‘Exportar &gt; Salvar feições selecionadas como…” e salve o </a:t>
            </a:r>
            <a:r>
              <a:rPr lang="pt-BR" sz="2800" dirty="0" err="1" smtClean="0"/>
              <a:t>shape</a:t>
            </a:r>
            <a:r>
              <a:rPr lang="pt-BR" sz="2800" dirty="0" smtClean="0"/>
              <a:t> com somente Aracaju</a:t>
            </a:r>
            <a:r>
              <a:rPr lang="pt-BR" dirty="0" smtClean="0"/>
              <a:t>.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Agora temos também o </a:t>
            </a:r>
            <a:r>
              <a:rPr lang="pt-BR" sz="2800" dirty="0" err="1" smtClean="0"/>
              <a:t>shape</a:t>
            </a:r>
            <a:r>
              <a:rPr lang="pt-BR" sz="2800" dirty="0" smtClean="0"/>
              <a:t> de Aracaju!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66700"/>
            <a:ext cx="7005637" cy="6070578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3619500" y="2036415"/>
            <a:ext cx="1200150" cy="143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667125" y="3581400"/>
            <a:ext cx="6200775" cy="116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133350"/>
            <a:ext cx="11868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Abra</a:t>
            </a:r>
            <a:r>
              <a:rPr lang="en-GB" sz="2800" dirty="0" smtClean="0"/>
              <a:t> o shape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e salve </a:t>
            </a:r>
            <a:r>
              <a:rPr lang="en-GB" sz="2800" dirty="0" err="1" smtClean="0"/>
              <a:t>uma</a:t>
            </a:r>
            <a:r>
              <a:rPr lang="en-GB" sz="2800" dirty="0" smtClean="0"/>
              <a:t>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Aracaju.</a:t>
            </a:r>
          </a:p>
          <a:p>
            <a:endParaRPr lang="en-GB" sz="2800" dirty="0"/>
          </a:p>
          <a:p>
            <a:r>
              <a:rPr lang="en-GB" sz="2800" dirty="0" smtClean="0"/>
              <a:t>Clique no 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“28SEE250GC_SIR”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Selecionar</a:t>
            </a:r>
            <a:r>
              <a:rPr lang="en-GB" sz="2800" dirty="0" smtClean="0"/>
              <a:t> </a:t>
            </a:r>
            <a:r>
              <a:rPr lang="en-GB" sz="2800" dirty="0" err="1" smtClean="0"/>
              <a:t>feição</a:t>
            </a:r>
            <a:r>
              <a:rPr lang="en-GB" sz="2800" dirty="0" smtClean="0"/>
              <a:t>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expressão</a:t>
            </a:r>
            <a:r>
              <a:rPr lang="en-GB" sz="2800" dirty="0" smtClean="0"/>
              <a:t>…”, </a:t>
            </a:r>
            <a:r>
              <a:rPr lang="en-GB" sz="2800" dirty="0" err="1" smtClean="0"/>
              <a:t>em</a:t>
            </a:r>
            <a:r>
              <a:rPr lang="en-GB" sz="2800" dirty="0" smtClean="0"/>
              <a:t> “Campos e </a:t>
            </a:r>
            <a:r>
              <a:rPr lang="en-GB" sz="2800" dirty="0" err="1" smtClean="0"/>
              <a:t>Valores</a:t>
            </a:r>
            <a:r>
              <a:rPr lang="en-GB" sz="2800" dirty="0" smtClean="0"/>
              <a:t>”,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vezes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“NM_MUNICIP”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“=“. </a:t>
            </a:r>
            <a:r>
              <a:rPr lang="en-GB" sz="2800" dirty="0" err="1" smtClean="0"/>
              <a:t>Depois</a:t>
            </a:r>
            <a:r>
              <a:rPr lang="en-GB" sz="2800" dirty="0" smtClean="0"/>
              <a:t>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Valores</a:t>
            </a:r>
            <a:r>
              <a:rPr lang="en-GB" sz="2800" dirty="0" smtClean="0"/>
              <a:t> – </a:t>
            </a:r>
            <a:r>
              <a:rPr lang="en-GB" sz="2800" dirty="0" err="1" smtClean="0"/>
              <a:t>Único</a:t>
            </a:r>
            <a:r>
              <a:rPr lang="en-GB" sz="2800" dirty="0" smtClean="0"/>
              <a:t>” e clique </a:t>
            </a:r>
            <a:r>
              <a:rPr lang="en-GB" sz="2800" dirty="0" err="1" smtClean="0"/>
              <a:t>duas</a:t>
            </a:r>
            <a:r>
              <a:rPr lang="en-GB" sz="2800" dirty="0" smtClean="0"/>
              <a:t> </a:t>
            </a:r>
            <a:r>
              <a:rPr lang="en-GB" sz="2800" dirty="0" err="1" smtClean="0"/>
              <a:t>vezes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“ARACAJU”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Selecionar</a:t>
            </a:r>
            <a:r>
              <a:rPr lang="en-GB" sz="2800" dirty="0" smtClean="0"/>
              <a:t> </a:t>
            </a:r>
            <a:r>
              <a:rPr lang="en-GB" sz="2800" dirty="0" err="1" smtClean="0"/>
              <a:t>Feições</a:t>
            </a:r>
            <a:r>
              <a:rPr lang="en-GB" sz="2800" dirty="0" smtClean="0"/>
              <a:t>”. Salve </a:t>
            </a:r>
            <a:r>
              <a:rPr lang="en-GB" sz="2800" dirty="0" err="1" smtClean="0"/>
              <a:t>esse</a:t>
            </a:r>
            <a:r>
              <a:rPr lang="en-GB" sz="2800" dirty="0" smtClean="0"/>
              <a:t> novo shape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scens_Aracaju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92" y="3340100"/>
            <a:ext cx="6206520" cy="3379788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3162300" y="1866900"/>
            <a:ext cx="4254500" cy="147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364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1193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N</dc:creator>
  <cp:lastModifiedBy>Francisco N</cp:lastModifiedBy>
  <cp:revision>29</cp:revision>
  <dcterms:created xsi:type="dcterms:W3CDTF">2021-09-01T11:39:30Z</dcterms:created>
  <dcterms:modified xsi:type="dcterms:W3CDTF">2021-09-02T14:01:09Z</dcterms:modified>
</cp:coreProperties>
</file>