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469" r:id="rId4"/>
    <p:sldId id="458" r:id="rId5"/>
    <p:sldId id="459" r:id="rId6"/>
    <p:sldId id="272" r:id="rId7"/>
    <p:sldId id="257" r:id="rId8"/>
    <p:sldId id="258" r:id="rId9"/>
    <p:sldId id="259" r:id="rId10"/>
    <p:sldId id="260" r:id="rId11"/>
    <p:sldId id="262" r:id="rId12"/>
    <p:sldId id="470" r:id="rId13"/>
    <p:sldId id="261" r:id="rId14"/>
    <p:sldId id="309" r:id="rId15"/>
    <p:sldId id="285" r:id="rId16"/>
    <p:sldId id="310" r:id="rId17"/>
    <p:sldId id="308" r:id="rId18"/>
    <p:sldId id="312" r:id="rId19"/>
    <p:sldId id="311" r:id="rId20"/>
    <p:sldId id="313" r:id="rId21"/>
    <p:sldId id="286" r:id="rId22"/>
    <p:sldId id="314" r:id="rId23"/>
    <p:sldId id="31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237F-25FF-455A-AF8D-CA9E14B9F472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1D60-6D7C-4A3F-89E0-D7E0542B92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6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193F7-F3A5-4470-8D17-17654D782785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8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4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5163-DAD3-4282-8E43-72CEA787FE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500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7B7C-F537-4797-B2EE-4C69151604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736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5FF8-D2D6-4F36-8C75-9170014999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12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96DA-BBF0-4687-A9B7-368D4E9D4A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145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7342-438B-4A1A-B64B-4F799E2F29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08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68D8-B5A7-4266-8E50-03417156EC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195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4B62-57E6-41F3-B2B4-AC2161204C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29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B2C9-2A18-4136-8555-223D1885FA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30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65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9677-6502-4799-969D-330D0CBD4B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7873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B9F9-9123-436C-B495-977CD2C5AD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57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F7DA-2179-4A90-8CB8-38F01C37A0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453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E25A-DD09-416B-B4CB-8F93E93482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844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4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07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45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9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D3C9-BD90-43EC-86CF-47398182732F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55C9-F08F-4B91-B422-8EA0C636A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F9E31-829B-4565-A2CE-52A1A5B6EA6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14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631" y="4077072"/>
            <a:ext cx="7772400" cy="1470025"/>
          </a:xfrm>
        </p:spPr>
        <p:txBody>
          <a:bodyPr>
            <a:normAutofit/>
          </a:bodyPr>
          <a:lstStyle/>
          <a:p>
            <a:r>
              <a:rPr lang="pt-BR" sz="3600" dirty="0"/>
              <a:t>ASTERÍDEAS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B7E089-EB45-4F3E-8FF3-AF83B5C28EA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980728"/>
            <a:ext cx="7772400" cy="3240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dirty="0" err="1"/>
              <a:t>Lecythidaceae</a:t>
            </a:r>
            <a:r>
              <a:rPr lang="pt-BR" altLang="pt-BR" sz="4800" dirty="0"/>
              <a:t>- Família da Sapucaia, </a:t>
            </a:r>
            <a:r>
              <a:rPr lang="pt-BR" altLang="pt-BR" sz="4800"/>
              <a:t>dos Jequitibás</a:t>
            </a:r>
            <a:endParaRPr lang="pt-BR" altLang="pt-BR" sz="4800" dirty="0"/>
          </a:p>
          <a:p>
            <a:endParaRPr lang="pt-BR" altLang="pt-BR" sz="4800" dirty="0"/>
          </a:p>
          <a:p>
            <a:r>
              <a:rPr lang="pt-BR" altLang="pt-BR" sz="4800" dirty="0" err="1"/>
              <a:t>Eudicotiledôneas</a:t>
            </a:r>
            <a:endParaRPr lang="pt-BR" altLang="pt-BR" sz="4800" dirty="0"/>
          </a:p>
        </p:txBody>
      </p:sp>
    </p:spTree>
    <p:extLst>
      <p:ext uri="{BB962C8B-B14F-4D97-AF65-F5344CB8AC3E}">
        <p14:creationId xmlns:p14="http://schemas.microsoft.com/office/powerpoint/2010/main" val="265709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95736"/>
            <a:ext cx="80899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5004048" y="411175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BE10008E-22D8-44FB-8F3A-AEC64EADC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3663" y="1341438"/>
            <a:ext cx="25320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/>
              <a:t>APG IV (2016)</a:t>
            </a:r>
          </a:p>
        </p:txBody>
      </p:sp>
      <p:pic>
        <p:nvPicPr>
          <p:cNvPr id="17411" name="Imagem 1">
            <a:extLst>
              <a:ext uri="{FF2B5EF4-FFF2-40B4-BE49-F238E27FC236}">
                <a16:creationId xmlns:a16="http://schemas.microsoft.com/office/drawing/2014/main" id="{714E8885-6E54-4029-8AC5-BD7A8873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638"/>
            <a:ext cx="64833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1293A288-C76A-4C93-9F81-AFAEC9CB6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2120" y="4869160"/>
            <a:ext cx="2016224" cy="1457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7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098576" cy="1143000"/>
          </a:xfrm>
        </p:spPr>
        <p:txBody>
          <a:bodyPr/>
          <a:lstStyle/>
          <a:p>
            <a:r>
              <a:rPr lang="pt-BR" dirty="0"/>
              <a:t>Ericales</a:t>
            </a:r>
          </a:p>
        </p:txBody>
      </p:sp>
      <p:pic>
        <p:nvPicPr>
          <p:cNvPr id="5122" name="Picture 2" descr="http://www.mobot.org/mobot/research/apweb/trees/ericalesnot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3" y="-157743"/>
            <a:ext cx="5457825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62066" y="456180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15816" y="1798574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15816" y="2310243"/>
            <a:ext cx="1296144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843808" y="2564904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915816" y="2780928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915816" y="3284984"/>
            <a:ext cx="135077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915816" y="3573016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15816" y="3757855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915816" y="4221088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915816" y="4529969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915816" y="4725144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857824" y="5877272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857824" y="6106531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843808" y="6402533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2">
            <a:extLst>
              <a:ext uri="{FF2B5EF4-FFF2-40B4-BE49-F238E27FC236}">
                <a16:creationId xmlns:a16="http://schemas.microsoft.com/office/drawing/2014/main" id="{4665E7E0-7CA7-44F2-978A-F744F2FE48A6}"/>
              </a:ext>
            </a:extLst>
          </p:cNvPr>
          <p:cNvCxnSpPr/>
          <p:nvPr/>
        </p:nvCxnSpPr>
        <p:spPr>
          <a:xfrm flipH="1">
            <a:off x="4211960" y="1988840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5E3EE0AD-9F6F-45A3-9705-D4B6DB15A920}"/>
              </a:ext>
            </a:extLst>
          </p:cNvPr>
          <p:cNvSpPr/>
          <p:nvPr/>
        </p:nvSpPr>
        <p:spPr>
          <a:xfrm>
            <a:off x="5796136" y="2708920"/>
            <a:ext cx="1944216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Ocorrem no Brasil</a:t>
            </a:r>
          </a:p>
        </p:txBody>
      </p:sp>
    </p:spTree>
    <p:extLst>
      <p:ext uri="{BB962C8B-B14F-4D97-AF65-F5344CB8AC3E}">
        <p14:creationId xmlns:p14="http://schemas.microsoft.com/office/powerpoint/2010/main" val="8639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7950" y="-26988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dirty="0" err="1">
                <a:solidFill>
                  <a:srgbClr val="00FFFF"/>
                </a:solidFill>
              </a:rPr>
              <a:t>Lecythidaceae</a:t>
            </a:r>
            <a:endParaRPr lang="pt-BR" altLang="pt-BR" sz="3600" b="1" dirty="0">
              <a:solidFill>
                <a:srgbClr val="FFFF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7000" y="620688"/>
            <a:ext cx="9123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-Aproximadamente 25</a:t>
            </a:r>
            <a:r>
              <a:rPr lang="pt-BR" altLang="pt-BR" sz="1800" b="1" dirty="0">
                <a:solidFill>
                  <a:srgbClr val="FFFF00"/>
                </a:solidFill>
              </a:rPr>
              <a:t> gêneros</a:t>
            </a:r>
            <a:r>
              <a:rPr lang="pt-BR" altLang="pt-BR" sz="1800" dirty="0">
                <a:solidFill>
                  <a:srgbClr val="FFFF00"/>
                </a:solidFill>
              </a:rPr>
              <a:t> e  300</a:t>
            </a:r>
            <a:r>
              <a:rPr lang="pt-BR" altLang="pt-BR" sz="1800" b="1" dirty="0">
                <a:solidFill>
                  <a:srgbClr val="FFFF00"/>
                </a:solidFill>
              </a:rPr>
              <a:t> </a:t>
            </a:r>
            <a:r>
              <a:rPr lang="pt-BR" altLang="pt-BR" sz="1800" dirty="0">
                <a:solidFill>
                  <a:srgbClr val="FFFF00"/>
                </a:solidFill>
              </a:rPr>
              <a:t>espécies (neotropical). Brasil: 10 gen. e 120 </a:t>
            </a:r>
            <a:r>
              <a:rPr lang="pt-BR" altLang="pt-BR" sz="1800" dirty="0" err="1">
                <a:solidFill>
                  <a:srgbClr val="FFFF00"/>
                </a:solidFill>
              </a:rPr>
              <a:t>spp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0175" y="1125538"/>
            <a:ext cx="5019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-Árvores ou arbustos, raro lianas (trepadeiras)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7950" y="1556792"/>
            <a:ext cx="903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-Folhas </a:t>
            </a:r>
            <a:r>
              <a:rPr lang="pt-BR" altLang="pt-BR" sz="1800" b="1" dirty="0">
                <a:solidFill>
                  <a:srgbClr val="FFFF00"/>
                </a:solidFill>
              </a:rPr>
              <a:t>alternas</a:t>
            </a:r>
            <a:r>
              <a:rPr lang="pt-BR" altLang="pt-BR" sz="1800" dirty="0">
                <a:solidFill>
                  <a:srgbClr val="FFFF00"/>
                </a:solidFill>
              </a:rPr>
              <a:t>, </a:t>
            </a:r>
            <a:r>
              <a:rPr lang="pt-BR" altLang="pt-BR" sz="1800" b="1" dirty="0">
                <a:solidFill>
                  <a:srgbClr val="FFFF00"/>
                </a:solidFill>
              </a:rPr>
              <a:t>simples</a:t>
            </a:r>
            <a:r>
              <a:rPr lang="pt-BR" altLang="pt-BR" sz="1800" dirty="0">
                <a:solidFill>
                  <a:srgbClr val="FFFF00"/>
                </a:solidFill>
              </a:rPr>
              <a:t>, margem geralmente </a:t>
            </a:r>
            <a:r>
              <a:rPr lang="pt-BR" altLang="pt-BR" sz="1800" b="1" dirty="0">
                <a:solidFill>
                  <a:srgbClr val="FFFF00"/>
                </a:solidFill>
              </a:rPr>
              <a:t>serreada</a:t>
            </a:r>
            <a:r>
              <a:rPr lang="pt-BR" altLang="pt-BR" sz="1800" dirty="0">
                <a:solidFill>
                  <a:srgbClr val="FFFF00"/>
                </a:solidFill>
              </a:rPr>
              <a:t>, às vezes inteira, </a:t>
            </a:r>
            <a:r>
              <a:rPr lang="pt-BR" altLang="pt-BR" sz="1800" b="1" dirty="0">
                <a:solidFill>
                  <a:srgbClr val="FFFF00"/>
                </a:solidFill>
              </a:rPr>
              <a:t>com</a:t>
            </a:r>
            <a:r>
              <a:rPr lang="pt-BR" altLang="pt-BR" sz="1800" dirty="0">
                <a:solidFill>
                  <a:srgbClr val="FFFF00"/>
                </a:solidFill>
              </a:rPr>
              <a:t> ou </a:t>
            </a:r>
            <a:r>
              <a:rPr lang="pt-BR" altLang="pt-BR" sz="1800" b="1" dirty="0">
                <a:solidFill>
                  <a:srgbClr val="FFFF00"/>
                </a:solidFill>
              </a:rPr>
              <a:t>sem estípulas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26391" y="2368335"/>
            <a:ext cx="8893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-Flor vistosa, </a:t>
            </a:r>
            <a:r>
              <a:rPr lang="pt-BR" altLang="pt-BR" sz="1800" b="1" dirty="0">
                <a:solidFill>
                  <a:srgbClr val="FFFF00"/>
                </a:solidFill>
              </a:rPr>
              <a:t>monoclina, actinomorfa ou zigomorfa,</a:t>
            </a:r>
            <a:r>
              <a:rPr lang="pt-BR" altLang="pt-BR" sz="1800" dirty="0">
                <a:solidFill>
                  <a:srgbClr val="FFFF00"/>
                </a:solidFill>
              </a:rPr>
              <a:t> </a:t>
            </a:r>
            <a:r>
              <a:rPr lang="pt-BR" altLang="pt-BR" sz="1800" b="1" dirty="0">
                <a:solidFill>
                  <a:srgbClr val="FFFF00"/>
                </a:solidFill>
              </a:rPr>
              <a:t>diclamídeas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07950" y="2852936"/>
            <a:ext cx="8569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-Cálice </a:t>
            </a:r>
            <a:r>
              <a:rPr lang="pt-BR" altLang="pt-BR" sz="1800" b="1" dirty="0">
                <a:solidFill>
                  <a:srgbClr val="FFFF00"/>
                </a:solidFill>
              </a:rPr>
              <a:t>dialissépalo (raro gamossépalo), </a:t>
            </a:r>
            <a:r>
              <a:rPr lang="pt-BR" altLang="pt-BR" sz="1800" dirty="0">
                <a:solidFill>
                  <a:srgbClr val="FFFF00"/>
                </a:solidFill>
              </a:rPr>
              <a:t>as vezes rasgando-se (</a:t>
            </a:r>
            <a:r>
              <a:rPr lang="pt-BR" altLang="pt-BR" sz="1800" i="1" dirty="0" err="1">
                <a:solidFill>
                  <a:srgbClr val="FFFF00"/>
                </a:solidFill>
              </a:rPr>
              <a:t>Bertholletia</a:t>
            </a:r>
            <a:r>
              <a:rPr lang="pt-BR" altLang="pt-BR" sz="1800" dirty="0">
                <a:solidFill>
                  <a:srgbClr val="FFFF00"/>
                </a:solidFill>
              </a:rPr>
              <a:t>),  Corola </a:t>
            </a:r>
            <a:r>
              <a:rPr lang="pt-BR" altLang="pt-BR" sz="1800" b="1" dirty="0">
                <a:solidFill>
                  <a:srgbClr val="FFFF00"/>
                </a:solidFill>
              </a:rPr>
              <a:t>dialipétala, 4-8 mera, prefloração imbricada.</a:t>
            </a:r>
            <a:endParaRPr lang="pt-BR" altLang="pt-BR" sz="1800" dirty="0">
              <a:solidFill>
                <a:srgbClr val="FFFF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496" y="3717032"/>
            <a:ext cx="91085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-O androceu geralmente polistêmones, </a:t>
            </a:r>
            <a:r>
              <a:rPr lang="pt-BR" altLang="pt-BR" sz="1800" b="1" dirty="0">
                <a:solidFill>
                  <a:srgbClr val="FFFF00"/>
                </a:solidFill>
              </a:rPr>
              <a:t>unidos pelo filete</a:t>
            </a:r>
            <a:r>
              <a:rPr lang="pt-BR" altLang="pt-BR" sz="1800" dirty="0">
                <a:solidFill>
                  <a:srgbClr val="FFFF00"/>
                </a:solidFill>
              </a:rPr>
              <a:t> numa estrutura </a:t>
            </a:r>
            <a:r>
              <a:rPr lang="pt-BR" altLang="pt-BR" sz="1800" b="1" dirty="0" err="1">
                <a:solidFill>
                  <a:srgbClr val="FFFF00"/>
                </a:solidFill>
              </a:rPr>
              <a:t>urceolada</a:t>
            </a:r>
            <a:r>
              <a:rPr lang="pt-BR" altLang="pt-BR" sz="1800" b="1" dirty="0">
                <a:solidFill>
                  <a:srgbClr val="FFFF00"/>
                </a:solidFill>
              </a:rPr>
              <a:t>, </a:t>
            </a:r>
            <a:r>
              <a:rPr lang="pt-BR" altLang="pt-BR" sz="1800" dirty="0">
                <a:solidFill>
                  <a:srgbClr val="FFFF00"/>
                </a:solidFill>
              </a:rPr>
              <a:t>as vezes formando</a:t>
            </a:r>
            <a:r>
              <a:rPr lang="pt-BR" altLang="pt-BR" sz="1800" b="1" dirty="0">
                <a:solidFill>
                  <a:srgbClr val="FFFF00"/>
                </a:solidFill>
              </a:rPr>
              <a:t> lígula</a:t>
            </a:r>
            <a:r>
              <a:rPr lang="pt-BR" altLang="pt-BR" sz="1800" dirty="0">
                <a:solidFill>
                  <a:srgbClr val="FFFF00"/>
                </a:solidFill>
              </a:rPr>
              <a:t> sobre o estilete, </a:t>
            </a:r>
            <a:r>
              <a:rPr lang="pt-BR" altLang="pt-BR" sz="1800" b="1" dirty="0">
                <a:solidFill>
                  <a:srgbClr val="FFFF00"/>
                </a:solidFill>
              </a:rPr>
              <a:t>estaminódios presentes </a:t>
            </a:r>
            <a:r>
              <a:rPr lang="pt-BR" altLang="pt-BR" sz="1800" dirty="0">
                <a:solidFill>
                  <a:srgbClr val="FFFF00"/>
                </a:solidFill>
              </a:rPr>
              <a:t>(lígula) ou ausentes. 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46050" y="4797152"/>
            <a:ext cx="8967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-O gineceu de </a:t>
            </a:r>
            <a:r>
              <a:rPr lang="pt-BR" altLang="pt-BR" sz="1800" b="1" dirty="0">
                <a:solidFill>
                  <a:srgbClr val="FFFF00"/>
                </a:solidFill>
              </a:rPr>
              <a:t>ovário ínfero</a:t>
            </a:r>
            <a:r>
              <a:rPr lang="pt-BR" altLang="pt-BR" sz="1800" dirty="0">
                <a:solidFill>
                  <a:srgbClr val="FFFF00"/>
                </a:solidFill>
              </a:rPr>
              <a:t>, gamocarpelar, de 2-6 carpelos e 2-6 lóculos, com </a:t>
            </a:r>
            <a:r>
              <a:rPr lang="pt-BR" altLang="pt-BR" sz="1800" b="1" dirty="0">
                <a:solidFill>
                  <a:srgbClr val="FFFF00"/>
                </a:solidFill>
              </a:rPr>
              <a:t>1-muitos óvulos/lóculo</a:t>
            </a:r>
            <a:r>
              <a:rPr lang="pt-BR" altLang="pt-BR" sz="1800" dirty="0">
                <a:solidFill>
                  <a:srgbClr val="FFFF00"/>
                </a:solidFill>
              </a:rPr>
              <a:t>. Disco nectarífero</a:t>
            </a:r>
            <a:r>
              <a:rPr lang="pt-BR" altLang="pt-BR" sz="1800" b="1" dirty="0">
                <a:solidFill>
                  <a:srgbClr val="FFFF00"/>
                </a:solidFill>
              </a:rPr>
              <a:t> ausente </a:t>
            </a:r>
            <a:r>
              <a:rPr lang="pt-BR" altLang="pt-BR" sz="1800" dirty="0">
                <a:solidFill>
                  <a:srgbClr val="FFFF00"/>
                </a:solidFill>
              </a:rPr>
              <a:t>ou raramente presente. 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3500" y="5674022"/>
            <a:ext cx="9050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</a:rPr>
              <a:t> -</a:t>
            </a:r>
            <a:r>
              <a:rPr lang="pt-BR" altLang="pt-BR" sz="1800" b="1" dirty="0">
                <a:solidFill>
                  <a:srgbClr val="FFFF00"/>
                </a:solidFill>
              </a:rPr>
              <a:t>Fruto tipo Pixídio (seco, deiscente), que se abre por um opérculo apical </a:t>
            </a:r>
            <a:r>
              <a:rPr lang="pt-BR" altLang="pt-BR" sz="1800" dirty="0">
                <a:solidFill>
                  <a:srgbClr val="FFFF00"/>
                </a:solidFill>
              </a:rPr>
              <a:t>(Jequitibá, Sapucaia e </a:t>
            </a:r>
            <a:r>
              <a:rPr lang="pt-BR" altLang="pt-BR" sz="1800" dirty="0" err="1">
                <a:solidFill>
                  <a:srgbClr val="FFFF00"/>
                </a:solidFill>
              </a:rPr>
              <a:t>Matamatá</a:t>
            </a:r>
            <a:r>
              <a:rPr lang="pt-BR" altLang="pt-BR" sz="1800" dirty="0">
                <a:solidFill>
                  <a:srgbClr val="FFFF00"/>
                </a:solidFill>
              </a:rPr>
              <a:t>)</a:t>
            </a:r>
            <a:r>
              <a:rPr lang="pt-BR" altLang="pt-BR" sz="1800" b="1" dirty="0">
                <a:solidFill>
                  <a:srgbClr val="FFFF00"/>
                </a:solidFill>
              </a:rPr>
              <a:t> , </a:t>
            </a:r>
            <a:r>
              <a:rPr lang="pt-BR" altLang="pt-BR" sz="1800" dirty="0">
                <a:solidFill>
                  <a:srgbClr val="FFFF00"/>
                </a:solidFill>
              </a:rPr>
              <a:t>as vezes indeiscente e lenhoso (Castanha do Pará e Abricó de Macaco) , as vezes drupa ou baga.</a:t>
            </a:r>
          </a:p>
        </p:txBody>
      </p:sp>
    </p:spTree>
    <p:extLst>
      <p:ext uri="{BB962C8B-B14F-4D97-AF65-F5344CB8AC3E}">
        <p14:creationId xmlns:p14="http://schemas.microsoft.com/office/powerpoint/2010/main" val="3887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2" grpId="0"/>
      <p:bldP spid="50183" grpId="0"/>
      <p:bldP spid="50185" grpId="0"/>
      <p:bldP spid="50186" grpId="0"/>
      <p:bldP spid="50187" grpId="0"/>
      <p:bldP spid="501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Lecythidaceae</a:t>
            </a:r>
            <a:endParaRPr lang="pt-BR" dirty="0"/>
          </a:p>
        </p:txBody>
      </p:sp>
      <p:pic>
        <p:nvPicPr>
          <p:cNvPr id="19463" name="Picture 7" descr="cou_gui_f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587" y="1578687"/>
            <a:ext cx="3563888" cy="4989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Resultado de imagem para lecythidaceae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5350"/>
            <a:ext cx="2782266" cy="49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magens de lecythidaceae">
            <a:extLst>
              <a:ext uri="{FF2B5EF4-FFF2-40B4-BE49-F238E27FC236}">
                <a16:creationId xmlns:a16="http://schemas.microsoft.com/office/drawing/2014/main" id="{69E09500-20BB-4212-A426-A52956F5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69295"/>
            <a:ext cx="2448273" cy="14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apuca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b="5537"/>
          <a:stretch/>
        </p:blipFill>
        <p:spPr bwMode="auto">
          <a:xfrm>
            <a:off x="5032847" y="3861048"/>
            <a:ext cx="3899541" cy="21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75856" y="6309320"/>
            <a:ext cx="259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Sapucaia: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endParaRPr lang="pt-BR" i="1" dirty="0"/>
          </a:p>
        </p:txBody>
      </p:sp>
      <p:pic>
        <p:nvPicPr>
          <p:cNvPr id="2050" name="Picture 2" descr="Resultado de imagem para lecythidaceae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5141367" cy="3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8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dirty="0"/>
          </a:p>
        </p:txBody>
      </p:sp>
      <p:pic>
        <p:nvPicPr>
          <p:cNvPr id="6148" name="Picture 2" descr="F:\Carajás\Fotos por áreas\Ponto 74\Ponto 74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Program Files (x86)\Microsoft Office\MEDIA\OFFICE14\Lines\BD145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222152" y="1268760"/>
            <a:ext cx="13537504" cy="1849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4653136"/>
            <a:ext cx="198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Escala de 2 em 2m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5082" y="5959814"/>
            <a:ext cx="16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/>
              <a:t>Lecythis</a:t>
            </a:r>
            <a:r>
              <a:rPr lang="pt-BR" u="sng" dirty="0"/>
              <a:t> </a:t>
            </a:r>
            <a:r>
              <a:rPr lang="pt-BR" u="sng" dirty="0" err="1"/>
              <a:t>pisonis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11752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688" t="12116" r="4326" b="16325"/>
          <a:stretch/>
        </p:blipFill>
        <p:spPr>
          <a:xfrm>
            <a:off x="-26629" y="1196752"/>
            <a:ext cx="90941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9905"/>
            <a:ext cx="28670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J7G6TQoKahQ/TPOp3Ey-_aI/AAAAAAAAAFo/2jVkwO96S8M/s400/Castanhei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9905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elezadanatureza.files.wordpress.com/2010/10/castanh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08" y="3573016"/>
            <a:ext cx="18859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56176" y="3927610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Castanheira do Pará:</a:t>
            </a:r>
          </a:p>
          <a:p>
            <a:endParaRPr lang="pt-BR" dirty="0"/>
          </a:p>
          <a:p>
            <a:r>
              <a:rPr lang="pt-BR" i="1" dirty="0" err="1"/>
              <a:t>Bertholletia</a:t>
            </a:r>
            <a:r>
              <a:rPr lang="pt-BR" dirty="0"/>
              <a:t> </a:t>
            </a:r>
            <a:r>
              <a:rPr lang="pt-BR" i="1" dirty="0"/>
              <a:t>excelsa</a:t>
            </a:r>
          </a:p>
        </p:txBody>
      </p: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3" y="2199365"/>
            <a:ext cx="1450876" cy="13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lecythidaceae image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78894"/>
            <a:ext cx="2113056" cy="14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5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lecythidaceae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8672" cy="25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32013" y="692696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Cariniana</a:t>
            </a:r>
            <a:r>
              <a:rPr lang="pt-BR" i="1" dirty="0"/>
              <a:t> </a:t>
            </a:r>
            <a:r>
              <a:rPr lang="pt-BR" i="1" dirty="0" err="1"/>
              <a:t>legalis</a:t>
            </a:r>
            <a:r>
              <a:rPr lang="pt-BR" dirty="0"/>
              <a:t>- Jequitibá vermelho</a:t>
            </a:r>
          </a:p>
        </p:txBody>
      </p:sp>
      <p:pic>
        <p:nvPicPr>
          <p:cNvPr id="3076" name="Picture 4" descr="Resultado de imagem para lecythidaceae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9400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218234" y="3573016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Cariniana</a:t>
            </a:r>
            <a:r>
              <a:rPr lang="pt-BR" i="1" dirty="0"/>
              <a:t> </a:t>
            </a:r>
            <a:r>
              <a:rPr lang="pt-BR" i="1" dirty="0" err="1"/>
              <a:t>estrellensis</a:t>
            </a:r>
            <a:r>
              <a:rPr lang="pt-BR" dirty="0"/>
              <a:t>- Jequitibá branco</a:t>
            </a:r>
          </a:p>
        </p:txBody>
      </p:sp>
      <p:pic>
        <p:nvPicPr>
          <p:cNvPr id="3078" name="Picture 6" descr="Resultado de imagem para lecythidaceae imag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7682"/>
            <a:ext cx="2480255" cy="31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jequitiba vermelho image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007312" cy="11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SCN0151">
            <a:extLst>
              <a:ext uri="{FF2B5EF4-FFF2-40B4-BE49-F238E27FC236}">
                <a16:creationId xmlns:a16="http://schemas.microsoft.com/office/drawing/2014/main" id="{037A464A-C046-47EC-ADB8-F6C02B1E2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28" y="4365104"/>
            <a:ext cx="1747432" cy="23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9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BE10008E-22D8-44FB-8F3A-AEC64EADC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3663" y="1341438"/>
            <a:ext cx="25320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/>
              <a:t>APG IV (2016)</a:t>
            </a:r>
          </a:p>
        </p:txBody>
      </p:sp>
      <p:pic>
        <p:nvPicPr>
          <p:cNvPr id="17411" name="Imagem 1">
            <a:extLst>
              <a:ext uri="{FF2B5EF4-FFF2-40B4-BE49-F238E27FC236}">
                <a16:creationId xmlns:a16="http://schemas.microsoft.com/office/drawing/2014/main" id="{714E8885-6E54-4029-8AC5-BD7A8873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638"/>
            <a:ext cx="64833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1293A288-C76A-4C93-9F81-AFAEC9CB6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773238"/>
            <a:ext cx="2089150" cy="5826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80" name="Picture 4" descr="lec_min_6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0B90459-3B0B-4AA5-B0F0-801B26660161}"/>
              </a:ext>
            </a:extLst>
          </p:cNvPr>
          <p:cNvSpPr txBox="1"/>
          <p:nvPr/>
        </p:nvSpPr>
        <p:spPr>
          <a:xfrm>
            <a:off x="1907704" y="6124059"/>
            <a:ext cx="101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Sapucaia</a:t>
            </a:r>
          </a:p>
        </p:txBody>
      </p:sp>
    </p:spTree>
    <p:extLst>
      <p:ext uri="{BB962C8B-B14F-4D97-AF65-F5344CB8AC3E}">
        <p14:creationId xmlns:p14="http://schemas.microsoft.com/office/powerpoint/2010/main" val="296929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imagens de lecythidaceae&quot;">
            <a:extLst>
              <a:ext uri="{FF2B5EF4-FFF2-40B4-BE49-F238E27FC236}">
                <a16:creationId xmlns:a16="http://schemas.microsoft.com/office/drawing/2014/main" id="{092A46EA-0954-4AFD-B41C-ADA3EE28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209214"/>
            <a:ext cx="4853905" cy="62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AECFB1-28EE-46EA-BE6C-7B1C925483AD}"/>
              </a:ext>
            </a:extLst>
          </p:cNvPr>
          <p:cNvSpPr txBox="1"/>
          <p:nvPr/>
        </p:nvSpPr>
        <p:spPr>
          <a:xfrm>
            <a:off x="6804248" y="530120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Tipos de pixídio</a:t>
            </a:r>
          </a:p>
        </p:txBody>
      </p:sp>
    </p:spTree>
    <p:extLst>
      <p:ext uri="{BB962C8B-B14F-4D97-AF65-F5344CB8AC3E}">
        <p14:creationId xmlns:p14="http://schemas.microsoft.com/office/powerpoint/2010/main" val="403570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56EC61-ED11-4902-92E2-34D8D4A6A13A}"/>
              </a:ext>
            </a:extLst>
          </p:cNvPr>
          <p:cNvSpPr txBox="1"/>
          <p:nvPr/>
        </p:nvSpPr>
        <p:spPr>
          <a:xfrm>
            <a:off x="1223628" y="2420888"/>
            <a:ext cx="6696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Amazônia</a:t>
            </a:r>
          </a:p>
          <a:p>
            <a:r>
              <a:rPr lang="pt-BR" dirty="0" err="1"/>
              <a:t>Bertholletia</a:t>
            </a:r>
            <a:r>
              <a:rPr lang="pt-BR" dirty="0"/>
              <a:t> excelsa (castanha do Pará ou castanha do Brasil)</a:t>
            </a:r>
          </a:p>
          <a:p>
            <a:r>
              <a:rPr lang="pt-BR" dirty="0" err="1"/>
              <a:t>Couratari</a:t>
            </a:r>
            <a:r>
              <a:rPr lang="pt-BR" dirty="0"/>
              <a:t> </a:t>
            </a:r>
            <a:r>
              <a:rPr lang="pt-BR" dirty="0" err="1"/>
              <a:t>guianensis</a:t>
            </a:r>
            <a:r>
              <a:rPr lang="pt-BR" dirty="0"/>
              <a:t> </a:t>
            </a:r>
            <a:r>
              <a:rPr lang="pt-BR" dirty="0" err="1"/>
              <a:t>Aubl</a:t>
            </a:r>
            <a:r>
              <a:rPr lang="pt-BR" dirty="0"/>
              <a:t>. (</a:t>
            </a:r>
            <a:r>
              <a:rPr lang="pt-BR" dirty="0" err="1"/>
              <a:t>Tauarí</a:t>
            </a:r>
            <a:r>
              <a:rPr lang="pt-BR" dirty="0"/>
              <a:t>-folha-peluda)</a:t>
            </a:r>
          </a:p>
          <a:p>
            <a:r>
              <a:rPr lang="pt-BR" dirty="0" err="1"/>
              <a:t>Couratari</a:t>
            </a:r>
            <a:r>
              <a:rPr lang="pt-BR" dirty="0"/>
              <a:t> </a:t>
            </a:r>
            <a:r>
              <a:rPr lang="pt-BR" dirty="0" err="1"/>
              <a:t>oblongifolia</a:t>
            </a:r>
            <a:r>
              <a:rPr lang="pt-BR" dirty="0"/>
              <a:t> </a:t>
            </a:r>
            <a:r>
              <a:rPr lang="pt-BR" dirty="0" err="1"/>
              <a:t>Ducke</a:t>
            </a:r>
            <a:r>
              <a:rPr lang="pt-BR" dirty="0"/>
              <a:t> &amp; R. </a:t>
            </a:r>
            <a:r>
              <a:rPr lang="pt-BR" dirty="0" err="1"/>
              <a:t>Knuth</a:t>
            </a:r>
            <a:r>
              <a:rPr lang="pt-BR" dirty="0"/>
              <a:t> (</a:t>
            </a:r>
            <a:r>
              <a:rPr lang="pt-BR" dirty="0" err="1"/>
              <a:t>Tauarí</a:t>
            </a:r>
            <a:r>
              <a:rPr lang="pt-BR" dirty="0"/>
              <a:t>)</a:t>
            </a:r>
          </a:p>
          <a:p>
            <a:r>
              <a:rPr lang="pt-BR" dirty="0" err="1"/>
              <a:t>Couratari</a:t>
            </a:r>
            <a:r>
              <a:rPr lang="pt-BR" dirty="0"/>
              <a:t> </a:t>
            </a:r>
            <a:r>
              <a:rPr lang="pt-BR" dirty="0" err="1"/>
              <a:t>stellata</a:t>
            </a:r>
            <a:r>
              <a:rPr lang="pt-BR" dirty="0"/>
              <a:t> A.C. </a:t>
            </a:r>
            <a:r>
              <a:rPr lang="pt-BR" dirty="0" err="1"/>
              <a:t>Sm</a:t>
            </a:r>
            <a:r>
              <a:rPr lang="pt-BR" dirty="0"/>
              <a:t>.(</a:t>
            </a:r>
            <a:r>
              <a:rPr lang="pt-BR" dirty="0" err="1"/>
              <a:t>Tauarí</a:t>
            </a:r>
            <a:r>
              <a:rPr lang="pt-BR" dirty="0"/>
              <a:t>)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albiflora</a:t>
            </a:r>
            <a:r>
              <a:rPr lang="pt-BR" dirty="0"/>
              <a:t> (DC.) (</a:t>
            </a:r>
            <a:r>
              <a:rPr lang="pt-BR" dirty="0" err="1"/>
              <a:t>Macacarecuia</a:t>
            </a:r>
            <a:r>
              <a:rPr lang="pt-BR" dirty="0"/>
              <a:t>)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amazonica</a:t>
            </a:r>
            <a:r>
              <a:rPr lang="pt-BR" dirty="0"/>
              <a:t> R. </a:t>
            </a:r>
            <a:r>
              <a:rPr lang="pt-BR" dirty="0" err="1"/>
              <a:t>Knuth</a:t>
            </a:r>
            <a:r>
              <a:rPr lang="pt-BR" dirty="0"/>
              <a:t> (</a:t>
            </a:r>
            <a:r>
              <a:rPr lang="pt-BR" dirty="0" err="1"/>
              <a:t>Matamatá-cí</a:t>
            </a:r>
            <a:r>
              <a:rPr lang="pt-BR" dirty="0"/>
              <a:t>) </a:t>
            </a:r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coriacea</a:t>
            </a:r>
            <a:r>
              <a:rPr lang="pt-BR" dirty="0"/>
              <a:t> (DC.) S.A. Mori (</a:t>
            </a:r>
            <a:r>
              <a:rPr lang="pt-BR" dirty="0" err="1"/>
              <a:t>Matamatá</a:t>
            </a:r>
            <a:r>
              <a:rPr lang="pt-BR" dirty="0"/>
              <a:t>-branco)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grandiflora</a:t>
            </a:r>
            <a:r>
              <a:rPr lang="pt-BR" dirty="0"/>
              <a:t> (</a:t>
            </a:r>
            <a:r>
              <a:rPr lang="pt-BR" dirty="0" err="1"/>
              <a:t>Aubl</a:t>
            </a:r>
            <a:r>
              <a:rPr lang="pt-BR" dirty="0"/>
              <a:t>.) </a:t>
            </a:r>
            <a:r>
              <a:rPr lang="pt-BR" dirty="0" err="1"/>
              <a:t>Sandwith</a:t>
            </a:r>
            <a:r>
              <a:rPr lang="pt-BR" dirty="0"/>
              <a:t> (</a:t>
            </a:r>
            <a:r>
              <a:rPr lang="pt-BR" dirty="0" err="1"/>
              <a:t>Matamatá</a:t>
            </a:r>
            <a:r>
              <a:rPr lang="pt-BR" dirty="0"/>
              <a:t>-preto)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ovata</a:t>
            </a:r>
            <a:r>
              <a:rPr lang="pt-BR" dirty="0"/>
              <a:t> (</a:t>
            </a:r>
            <a:r>
              <a:rPr lang="pt-BR" dirty="0" err="1"/>
              <a:t>Cambess</a:t>
            </a:r>
            <a:r>
              <a:rPr lang="pt-BR" dirty="0"/>
              <a:t>.) </a:t>
            </a:r>
            <a:r>
              <a:rPr lang="pt-BR" dirty="0" err="1"/>
              <a:t>Miers</a:t>
            </a:r>
            <a:r>
              <a:rPr lang="pt-BR" dirty="0"/>
              <a:t> (</a:t>
            </a:r>
            <a:r>
              <a:rPr lang="pt-BR" dirty="0" err="1"/>
              <a:t>Matamatá</a:t>
            </a:r>
            <a:r>
              <a:rPr lang="pt-BR" dirty="0"/>
              <a:t>-jiboia) 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pedicellata</a:t>
            </a:r>
            <a:r>
              <a:rPr lang="pt-BR" dirty="0"/>
              <a:t> (</a:t>
            </a:r>
            <a:r>
              <a:rPr lang="pt-BR" dirty="0" err="1"/>
              <a:t>Rich</a:t>
            </a:r>
            <a:r>
              <a:rPr lang="pt-BR" dirty="0"/>
              <a:t>.) S.A. Mori (</a:t>
            </a:r>
            <a:r>
              <a:rPr lang="pt-BR" dirty="0" err="1"/>
              <a:t>Jatereua</a:t>
            </a:r>
            <a:r>
              <a:rPr lang="pt-BR" dirty="0"/>
              <a:t>)</a:t>
            </a:r>
          </a:p>
          <a:p>
            <a:r>
              <a:rPr lang="pt-BR" dirty="0" err="1"/>
              <a:t>Lecythis</a:t>
            </a:r>
            <a:r>
              <a:rPr lang="pt-BR" dirty="0"/>
              <a:t> </a:t>
            </a:r>
            <a:r>
              <a:rPr lang="pt-BR" dirty="0" err="1"/>
              <a:t>chartacea</a:t>
            </a:r>
            <a:r>
              <a:rPr lang="pt-BR" dirty="0"/>
              <a:t> O. Berg (</a:t>
            </a:r>
            <a:r>
              <a:rPr lang="pt-BR" dirty="0" err="1"/>
              <a:t>Jarana</a:t>
            </a:r>
            <a:r>
              <a:rPr lang="pt-BR" dirty="0"/>
              <a:t>)</a:t>
            </a:r>
          </a:p>
          <a:p>
            <a:r>
              <a:rPr lang="pt-BR" dirty="0" err="1"/>
              <a:t>Lecythis</a:t>
            </a:r>
            <a:r>
              <a:rPr lang="pt-BR" dirty="0"/>
              <a:t> </a:t>
            </a:r>
            <a:r>
              <a:rPr lang="pt-BR" dirty="0" err="1"/>
              <a:t>idatimon</a:t>
            </a:r>
            <a:r>
              <a:rPr lang="pt-BR" dirty="0"/>
              <a:t> </a:t>
            </a:r>
            <a:r>
              <a:rPr lang="pt-BR" dirty="0" err="1"/>
              <a:t>Aubl</a:t>
            </a:r>
            <a:r>
              <a:rPr lang="pt-BR" dirty="0"/>
              <a:t>. (</a:t>
            </a:r>
            <a:r>
              <a:rPr lang="pt-BR" dirty="0" err="1"/>
              <a:t>Matamatá</a:t>
            </a:r>
            <a:r>
              <a:rPr lang="pt-BR" dirty="0"/>
              <a:t>-vermelho)</a:t>
            </a:r>
          </a:p>
          <a:p>
            <a:r>
              <a:rPr lang="pt-BR" dirty="0" err="1"/>
              <a:t>Lecythis</a:t>
            </a:r>
            <a:r>
              <a:rPr lang="pt-BR" dirty="0"/>
              <a:t> </a:t>
            </a:r>
            <a:r>
              <a:rPr lang="pt-BR" dirty="0" err="1"/>
              <a:t>pisonis</a:t>
            </a:r>
            <a:r>
              <a:rPr lang="pt-BR" dirty="0"/>
              <a:t> </a:t>
            </a:r>
            <a:r>
              <a:rPr lang="pt-BR" dirty="0" err="1"/>
              <a:t>Cambess</a:t>
            </a:r>
            <a:r>
              <a:rPr lang="pt-BR" dirty="0"/>
              <a:t>. (Castanha-sapucaia)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77EF60-654D-4167-BD8E-2645D6E3A300}"/>
              </a:ext>
            </a:extLst>
          </p:cNvPr>
          <p:cNvSpPr txBox="1"/>
          <p:nvPr/>
        </p:nvSpPr>
        <p:spPr>
          <a:xfrm>
            <a:off x="1223628" y="620688"/>
            <a:ext cx="5276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Mata </a:t>
            </a:r>
            <a:r>
              <a:rPr lang="pt-BR" dirty="0" err="1"/>
              <a:t>Atlantica</a:t>
            </a:r>
            <a:endParaRPr lang="pt-BR" dirty="0"/>
          </a:p>
          <a:p>
            <a:r>
              <a:rPr lang="pt-BR" dirty="0" err="1"/>
              <a:t>Cariniana</a:t>
            </a:r>
            <a:r>
              <a:rPr lang="pt-BR" dirty="0"/>
              <a:t> </a:t>
            </a:r>
            <a:r>
              <a:rPr lang="pt-BR" dirty="0" err="1"/>
              <a:t>legalis</a:t>
            </a:r>
            <a:r>
              <a:rPr lang="pt-BR" dirty="0"/>
              <a:t> (Jequitibá vermelho)</a:t>
            </a:r>
          </a:p>
          <a:p>
            <a:r>
              <a:rPr lang="pt-BR" dirty="0" err="1"/>
              <a:t>Cariniana</a:t>
            </a:r>
            <a:r>
              <a:rPr lang="pt-BR" dirty="0"/>
              <a:t> </a:t>
            </a:r>
            <a:r>
              <a:rPr lang="pt-BR" dirty="0" err="1"/>
              <a:t>estrellensis</a:t>
            </a:r>
            <a:r>
              <a:rPr lang="pt-BR" dirty="0"/>
              <a:t> (Jequitibá branco)</a:t>
            </a:r>
          </a:p>
          <a:p>
            <a:r>
              <a:rPr lang="pt-BR" dirty="0" err="1"/>
              <a:t>Couratari</a:t>
            </a:r>
            <a:r>
              <a:rPr lang="pt-BR" dirty="0"/>
              <a:t> </a:t>
            </a:r>
            <a:r>
              <a:rPr lang="pt-BR" dirty="0" err="1"/>
              <a:t>macrosperma</a:t>
            </a:r>
            <a:r>
              <a:rPr lang="pt-BR" dirty="0"/>
              <a:t> (</a:t>
            </a:r>
            <a:r>
              <a:rPr lang="pt-BR" dirty="0" err="1"/>
              <a:t>Imbirema</a:t>
            </a:r>
            <a:r>
              <a:rPr lang="pt-BR" dirty="0"/>
              <a:t> preta)</a:t>
            </a:r>
          </a:p>
          <a:p>
            <a:r>
              <a:rPr lang="pt-BR" dirty="0" err="1"/>
              <a:t>Eschweilera</a:t>
            </a:r>
            <a:r>
              <a:rPr lang="pt-BR" dirty="0"/>
              <a:t> </a:t>
            </a:r>
            <a:r>
              <a:rPr lang="pt-BR" dirty="0" err="1"/>
              <a:t>ovata</a:t>
            </a:r>
            <a:r>
              <a:rPr lang="pt-BR" dirty="0"/>
              <a:t> (</a:t>
            </a:r>
            <a:r>
              <a:rPr lang="pt-BR" dirty="0" err="1"/>
              <a:t>Cambess</a:t>
            </a:r>
            <a:r>
              <a:rPr lang="pt-BR" dirty="0"/>
              <a:t>.) </a:t>
            </a:r>
            <a:r>
              <a:rPr lang="pt-BR" dirty="0" err="1"/>
              <a:t>Miers</a:t>
            </a:r>
            <a:r>
              <a:rPr lang="pt-BR" dirty="0"/>
              <a:t> (</a:t>
            </a:r>
            <a:r>
              <a:rPr lang="pt-BR" dirty="0" err="1"/>
              <a:t>Matamatá</a:t>
            </a:r>
            <a:r>
              <a:rPr lang="pt-BR" dirty="0"/>
              <a:t>-jiboia)</a:t>
            </a:r>
          </a:p>
        </p:txBody>
      </p:sp>
    </p:spTree>
    <p:extLst>
      <p:ext uri="{BB962C8B-B14F-4D97-AF65-F5344CB8AC3E}">
        <p14:creationId xmlns:p14="http://schemas.microsoft.com/office/powerpoint/2010/main" val="163718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AE0603-605B-4536-8DC5-82B7AB68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D30263-0F30-4B90-A41F-A7EF3631D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6" name="Picture 4" descr="APGIII_Page_04">
            <a:extLst>
              <a:ext uri="{FF2B5EF4-FFF2-40B4-BE49-F238E27FC236}">
                <a16:creationId xmlns:a16="http://schemas.microsoft.com/office/drawing/2014/main" id="{B18F46DF-CA61-42D1-82CF-B0197A8A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80899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31064047-037C-4BF2-A78A-47B8521C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492625"/>
            <a:ext cx="2232223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0" i="0" dirty="0" err="1">
                <a:solidFill>
                  <a:srgbClr val="000000"/>
                </a:solidFill>
              </a:rPr>
              <a:t>Sinapomorfias</a:t>
            </a:r>
            <a:r>
              <a:rPr lang="pt-BR" altLang="pt-BR" sz="1800" b="0" i="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0" i="0" dirty="0" err="1">
                <a:solidFill>
                  <a:srgbClr val="000000"/>
                </a:solidFill>
              </a:rPr>
              <a:t>Polen</a:t>
            </a:r>
            <a:r>
              <a:rPr lang="pt-BR" altLang="pt-BR" sz="1800" b="0" i="0" dirty="0">
                <a:solidFill>
                  <a:srgbClr val="000000"/>
                </a:solidFill>
              </a:rPr>
              <a:t> com três aberturas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0" i="0" dirty="0">
                <a:solidFill>
                  <a:srgbClr val="000000"/>
                </a:solidFill>
              </a:rPr>
              <a:t>DNA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 b="0" i="0" dirty="0">
              <a:solidFill>
                <a:srgbClr val="000000"/>
              </a:solidFill>
            </a:endParaRP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C696AEFE-7FEC-432A-AD26-FD05A18F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149725"/>
            <a:ext cx="719137" cy="2873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3BD1095C-F108-4289-8369-0A9C429870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Subtítulo 2">
            <a:extLst>
              <a:ext uri="{FF2B5EF4-FFF2-40B4-BE49-F238E27FC236}">
                <a16:creationId xmlns:a16="http://schemas.microsoft.com/office/drawing/2014/main" id="{9BC7C140-8AF8-487A-A1FD-907C0271F0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9460" name="Picture 2" descr="http://www.phoenix.org.br/images/polens.gif">
            <a:extLst>
              <a:ext uri="{FF2B5EF4-FFF2-40B4-BE49-F238E27FC236}">
                <a16:creationId xmlns:a16="http://schemas.microsoft.com/office/drawing/2014/main" id="{2B5F233F-38EC-4317-9EC5-4647A7B8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970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PGIII_Page_04">
            <a:extLst>
              <a:ext uri="{FF2B5EF4-FFF2-40B4-BE49-F238E27FC236}">
                <a16:creationId xmlns:a16="http://schemas.microsoft.com/office/drawing/2014/main" id="{6D0D8EFC-1DF0-4C8D-987A-208F4CAFF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561" r="8014" b="5037"/>
          <a:stretch/>
        </p:blipFill>
        <p:spPr bwMode="auto">
          <a:xfrm>
            <a:off x="2051720" y="7030"/>
            <a:ext cx="4824536" cy="68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997501" y="4653137"/>
            <a:ext cx="1870643" cy="13681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4100" name="Picture 4" descr="APGIII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95736"/>
            <a:ext cx="80899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0528" y="4005064"/>
            <a:ext cx="3240360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Prováveis </a:t>
            </a:r>
            <a:r>
              <a:rPr lang="pt-BR" dirty="0" err="1"/>
              <a:t>sinapomorfias</a:t>
            </a:r>
            <a:r>
              <a:rPr lang="pt-BR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Corola gamopétala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Óvulos </a:t>
            </a:r>
            <a:r>
              <a:rPr lang="pt-BR" b="1" dirty="0" err="1"/>
              <a:t>unitegumentados</a:t>
            </a:r>
            <a:endParaRPr lang="pt-BR" b="1" dirty="0"/>
          </a:p>
          <a:p>
            <a:pPr eaLnBrk="1" hangingPunct="1">
              <a:spcBef>
                <a:spcPct val="50000"/>
              </a:spcBef>
            </a:pPr>
            <a:r>
              <a:rPr lang="pt-BR" b="1" dirty="0"/>
              <a:t>- </a:t>
            </a:r>
            <a:r>
              <a:rPr lang="pt-BR" b="1" dirty="0" err="1"/>
              <a:t>Iridoides</a:t>
            </a:r>
            <a:endParaRPr lang="pt-BR" b="1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557463" y="4149725"/>
            <a:ext cx="719137" cy="287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80731816 h 21600"/>
              <a:gd name="T4" fmla="*/ 2147483647 w 21600"/>
              <a:gd name="T5" fmla="*/ 676411544 h 21600"/>
              <a:gd name="T6" fmla="*/ 2147483647 w 21600"/>
              <a:gd name="T7" fmla="*/ 1903659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98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Corola gamopétala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F:\fotos\BotSist 2a. ed\Bignoniaceae\Arrabidae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82"/>
            <a:ext cx="4547379" cy="6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6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pt-BR" b="1" dirty="0"/>
              <a:t>Óvulo </a:t>
            </a:r>
            <a:r>
              <a:rPr lang="pt-BR" b="1" dirty="0" err="1"/>
              <a:t>unitegumentado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18" y="1052736"/>
            <a:ext cx="5300880" cy="58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Sinapomorfias</a:t>
            </a:r>
            <a:r>
              <a:rPr lang="pt-BR" dirty="0"/>
              <a:t> de </a:t>
            </a:r>
            <a:r>
              <a:rPr lang="pt-BR" dirty="0" err="1"/>
              <a:t>Asterídeas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pt-BR" b="1" dirty="0" err="1"/>
              <a:t>Iridoides</a:t>
            </a:r>
            <a:r>
              <a:rPr lang="pt-BR" b="1" dirty="0"/>
              <a:t>:</a:t>
            </a:r>
          </a:p>
          <a:p>
            <a:pPr lvl="1"/>
            <a:r>
              <a:rPr lang="pt-BR" dirty="0"/>
              <a:t>Composto químico secundário</a:t>
            </a:r>
          </a:p>
          <a:p>
            <a:pPr lvl="2"/>
            <a:r>
              <a:rPr lang="pt-BR" dirty="0"/>
              <a:t>Função de proteção contra predadores.</a:t>
            </a:r>
          </a:p>
          <a:p>
            <a:pPr lvl="2"/>
            <a:r>
              <a:rPr lang="pt-BR" dirty="0"/>
              <a:t>Precursores de diversos tipos de alcaloides.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3074" name="Picture 2" descr="http://www.life.illinois.edu/ib/425/363handouts/irido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332656"/>
            <a:ext cx="5207516" cy="65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07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437</Words>
  <Application>Microsoft Office PowerPoint</Application>
  <PresentationFormat>Apresentação na tela (4:3)</PresentationFormat>
  <Paragraphs>63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Tema do Office</vt:lpstr>
      <vt:lpstr>Design padrão</vt:lpstr>
      <vt:lpstr>ASTERÍDEAS</vt:lpstr>
      <vt:lpstr>APG IV (2016)</vt:lpstr>
      <vt:lpstr>Apresentação do PowerPoint</vt:lpstr>
      <vt:lpstr>Apresentação do PowerPoint</vt:lpstr>
      <vt:lpstr>Apresentação do PowerPoint</vt:lpstr>
      <vt:lpstr>Apresentação do PowerPoint</vt:lpstr>
      <vt:lpstr>Sinapomorfias de Asterídeas</vt:lpstr>
      <vt:lpstr>Sinapomorfias de Asterídeas</vt:lpstr>
      <vt:lpstr>Sinapomorfias de Asterídeas</vt:lpstr>
      <vt:lpstr>Apresentação do PowerPoint</vt:lpstr>
      <vt:lpstr>APG IV (2016)</vt:lpstr>
      <vt:lpstr>Ericales</vt:lpstr>
      <vt:lpstr>Apresentação do PowerPoint</vt:lpstr>
      <vt:lpstr>Lecythidaceae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ASTERÍDEAS</dc:title>
  <dc:creator>vinicius</dc:creator>
  <cp:lastModifiedBy>Ricardo Rodrigues</cp:lastModifiedBy>
  <cp:revision>33</cp:revision>
  <dcterms:created xsi:type="dcterms:W3CDTF">2011-11-10T12:24:18Z</dcterms:created>
  <dcterms:modified xsi:type="dcterms:W3CDTF">2021-11-10T11:08:08Z</dcterms:modified>
</cp:coreProperties>
</file>