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2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20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73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67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3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21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83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82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09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59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93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67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50F18-08A5-47F3-B195-4CAF90FF49B8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74573-495E-4174-9D01-83CADD3C2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71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Contagem dos graus de parentesco</a:t>
            </a:r>
            <a:r>
              <a:rPr lang="pt-BR" sz="3200" dirty="0"/>
              <a:t/>
            </a:r>
            <a:br>
              <a:rPr lang="pt-BR" sz="32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Autofit/>
          </a:bodyPr>
          <a:lstStyle/>
          <a:p>
            <a:pPr lvl="1"/>
            <a:r>
              <a:rPr lang="pt-BR" sz="3000" b="1" dirty="0"/>
              <a:t>Linha reta – art. 1.591 CC (escada parental)</a:t>
            </a:r>
          </a:p>
          <a:p>
            <a:pPr lvl="2"/>
            <a:r>
              <a:rPr lang="pt-BR" sz="2800" dirty="0"/>
              <a:t>Linha reta ascendente (grau em grau, infinitamente)</a:t>
            </a:r>
          </a:p>
          <a:p>
            <a:pPr lvl="3"/>
            <a:r>
              <a:rPr lang="pt-BR" sz="2800" dirty="0"/>
              <a:t>Pais, avós, bisavós, </a:t>
            </a:r>
            <a:r>
              <a:rPr lang="pt-BR" sz="2800" dirty="0" err="1"/>
              <a:t>etc</a:t>
            </a:r>
            <a:endParaRPr lang="pt-BR" sz="2800" dirty="0"/>
          </a:p>
          <a:p>
            <a:pPr lvl="2"/>
            <a:r>
              <a:rPr lang="pt-BR" sz="2800" dirty="0"/>
              <a:t>Linha reta descendente (grau em grau, infinitamente)</a:t>
            </a:r>
          </a:p>
          <a:p>
            <a:pPr lvl="3"/>
            <a:r>
              <a:rPr lang="pt-BR" sz="2800" dirty="0"/>
              <a:t>Filhos, netos, bisnetos, </a:t>
            </a:r>
            <a:r>
              <a:rPr lang="pt-BR" sz="2800" dirty="0" err="1"/>
              <a:t>etc</a:t>
            </a:r>
            <a:endParaRPr lang="pt-BR" sz="2800" dirty="0"/>
          </a:p>
          <a:p>
            <a:pPr lvl="1"/>
            <a:r>
              <a:rPr lang="pt-BR" sz="3000" b="1" dirty="0"/>
              <a:t>Linha colateral ou transversa – art. 1.592 CC (limite-4º grau de </a:t>
            </a:r>
            <a:r>
              <a:rPr lang="pt-BR" sz="3000" b="1" dirty="0" err="1"/>
              <a:t>parentalidade</a:t>
            </a:r>
            <a:r>
              <a:rPr lang="pt-BR" sz="3000" b="1" dirty="0"/>
              <a:t>) e art. 1.594 CC</a:t>
            </a:r>
          </a:p>
          <a:p>
            <a:pPr lvl="2"/>
            <a:r>
              <a:rPr lang="pt-BR" sz="2800" dirty="0"/>
              <a:t>2º grau – irmãos</a:t>
            </a:r>
          </a:p>
          <a:p>
            <a:pPr lvl="2"/>
            <a:r>
              <a:rPr lang="pt-BR" sz="2800" dirty="0"/>
              <a:t>3º grau – tios e sobrinhos</a:t>
            </a:r>
          </a:p>
          <a:p>
            <a:pPr lvl="2"/>
            <a:r>
              <a:rPr lang="pt-BR" sz="2800" dirty="0"/>
              <a:t>4º grau – primos, sobrinhos-netos e </a:t>
            </a:r>
            <a:r>
              <a:rPr lang="pt-BR" sz="2800" dirty="0" err="1"/>
              <a:t>tios-avós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758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9" name="Conector Reto 188">
            <a:extLst>
              <a:ext uri="{FF2B5EF4-FFF2-40B4-BE49-F238E27FC236}">
                <a16:creationId xmlns="" xmlns:a16="http://schemas.microsoft.com/office/drawing/2014/main" id="{65615DBF-5C57-A842-8586-27A038800F70}"/>
              </a:ext>
            </a:extLst>
          </p:cNvPr>
          <p:cNvCxnSpPr>
            <a:cxnSpLocks/>
            <a:stCxn id="40" idx="2"/>
            <a:endCxn id="37" idx="0"/>
          </p:cNvCxnSpPr>
          <p:nvPr/>
        </p:nvCxnSpPr>
        <p:spPr>
          <a:xfrm>
            <a:off x="6870814" y="4187959"/>
            <a:ext cx="868" cy="8137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54E38D-08B6-FF4A-8B66-9FD961623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243" y="550308"/>
            <a:ext cx="8045795" cy="54031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PARENTESCO – CONTAGEM DE GRAUS</a:t>
            </a:r>
          </a:p>
        </p:txBody>
      </p:sp>
      <p:pic>
        <p:nvPicPr>
          <p:cNvPr id="12" name="Gráfico 11" descr="Infinito">
            <a:extLst>
              <a:ext uri="{FF2B5EF4-FFF2-40B4-BE49-F238E27FC236}">
                <a16:creationId xmlns="" xmlns:a16="http://schemas.microsoft.com/office/drawing/2014/main" id="{3FD0AA9B-D43D-4C4C-BA73-F86D14CD8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3301" y="6199373"/>
            <a:ext cx="573741" cy="573741"/>
          </a:xfrm>
          <a:prstGeom prst="rect">
            <a:avLst/>
          </a:prstGeom>
        </p:spPr>
      </p:pic>
      <p:cxnSp>
        <p:nvCxnSpPr>
          <p:cNvPr id="14" name="Conector Reto 13">
            <a:extLst>
              <a:ext uri="{FF2B5EF4-FFF2-40B4-BE49-F238E27FC236}">
                <a16:creationId xmlns="" xmlns:a16="http://schemas.microsoft.com/office/drawing/2014/main" id="{6650ECAD-9B9B-D149-BBF9-A31A7CF3A138}"/>
              </a:ext>
            </a:extLst>
          </p:cNvPr>
          <p:cNvCxnSpPr>
            <a:cxnSpLocks/>
            <a:stCxn id="17" idx="0"/>
            <a:endCxn id="23" idx="2"/>
          </p:cNvCxnSpPr>
          <p:nvPr/>
        </p:nvCxnSpPr>
        <p:spPr>
          <a:xfrm>
            <a:off x="4541355" y="1802795"/>
            <a:ext cx="4725" cy="4281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>
            <a:extLst>
              <a:ext uri="{FF2B5EF4-FFF2-40B4-BE49-F238E27FC236}">
                <a16:creationId xmlns="" xmlns:a16="http://schemas.microsoft.com/office/drawing/2014/main" id="{0306C87F-0313-6543-AFFB-868811FDE01D}"/>
              </a:ext>
            </a:extLst>
          </p:cNvPr>
          <p:cNvSpPr/>
          <p:nvPr/>
        </p:nvSpPr>
        <p:spPr>
          <a:xfrm>
            <a:off x="3962551" y="1802795"/>
            <a:ext cx="1157607" cy="5637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Bisavós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="" xmlns:a16="http://schemas.microsoft.com/office/drawing/2014/main" id="{B6BA4C7A-2BBF-0647-B543-D67496A37B87}"/>
              </a:ext>
            </a:extLst>
          </p:cNvPr>
          <p:cNvSpPr/>
          <p:nvPr/>
        </p:nvSpPr>
        <p:spPr>
          <a:xfrm>
            <a:off x="3962551" y="2529549"/>
            <a:ext cx="1157607" cy="40412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Avós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="" xmlns:a16="http://schemas.microsoft.com/office/drawing/2014/main" id="{20FC44AB-07E9-4E4F-A6F4-B8E231FCB7AA}"/>
              </a:ext>
            </a:extLst>
          </p:cNvPr>
          <p:cNvSpPr/>
          <p:nvPr/>
        </p:nvSpPr>
        <p:spPr>
          <a:xfrm>
            <a:off x="3962551" y="3214095"/>
            <a:ext cx="1167057" cy="3549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Pais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="" xmlns:a16="http://schemas.microsoft.com/office/drawing/2014/main" id="{78192AB1-E9BC-D844-8C53-010FAE73EBD5}"/>
              </a:ext>
            </a:extLst>
          </p:cNvPr>
          <p:cNvSpPr/>
          <p:nvPr/>
        </p:nvSpPr>
        <p:spPr>
          <a:xfrm>
            <a:off x="3962551" y="3744435"/>
            <a:ext cx="1175243" cy="3854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EU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="" xmlns:a16="http://schemas.microsoft.com/office/drawing/2014/main" id="{1EE16C13-3B73-1449-B187-1385B8A6C5A0}"/>
              </a:ext>
            </a:extLst>
          </p:cNvPr>
          <p:cNvSpPr/>
          <p:nvPr/>
        </p:nvSpPr>
        <p:spPr>
          <a:xfrm>
            <a:off x="3962552" y="4396366"/>
            <a:ext cx="1167056" cy="3726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Filhos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="" xmlns:a16="http://schemas.microsoft.com/office/drawing/2014/main" id="{986E9A66-3853-844D-8F32-ACF35D2AB414}"/>
              </a:ext>
            </a:extLst>
          </p:cNvPr>
          <p:cNvSpPr/>
          <p:nvPr/>
        </p:nvSpPr>
        <p:spPr>
          <a:xfrm>
            <a:off x="3962551" y="4947319"/>
            <a:ext cx="1157617" cy="37265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Netos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AEDE3F08-1303-264F-A87A-CCC893FE44F1}"/>
              </a:ext>
            </a:extLst>
          </p:cNvPr>
          <p:cNvSpPr/>
          <p:nvPr/>
        </p:nvSpPr>
        <p:spPr>
          <a:xfrm>
            <a:off x="3962551" y="5511055"/>
            <a:ext cx="1167057" cy="5736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Bisnetos</a:t>
            </a:r>
          </a:p>
        </p:txBody>
      </p:sp>
      <p:pic>
        <p:nvPicPr>
          <p:cNvPr id="26" name="Gráfico 25" descr="Infinito">
            <a:extLst>
              <a:ext uri="{FF2B5EF4-FFF2-40B4-BE49-F238E27FC236}">
                <a16:creationId xmlns="" xmlns:a16="http://schemas.microsoft.com/office/drawing/2014/main" id="{9A7B0779-406F-4349-9412-7530A0072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35710" y="1200831"/>
            <a:ext cx="573741" cy="573741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="" xmlns:a16="http://schemas.microsoft.com/office/drawing/2014/main" id="{E0FDDF6F-5CA6-1149-9A45-E07B177F550E}"/>
              </a:ext>
            </a:extLst>
          </p:cNvPr>
          <p:cNvSpPr txBox="1"/>
          <p:nvPr/>
        </p:nvSpPr>
        <p:spPr>
          <a:xfrm>
            <a:off x="5137797" y="1741960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3º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="" xmlns:a16="http://schemas.microsoft.com/office/drawing/2014/main" id="{1E43BD5E-A89A-8944-B48B-20B489295D28}"/>
              </a:ext>
            </a:extLst>
          </p:cNvPr>
          <p:cNvSpPr txBox="1"/>
          <p:nvPr/>
        </p:nvSpPr>
        <p:spPr>
          <a:xfrm>
            <a:off x="5167859" y="2464277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2º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="" xmlns:a16="http://schemas.microsoft.com/office/drawing/2014/main" id="{E3A6BB22-EB8E-A744-B3B2-C2010389B351}"/>
              </a:ext>
            </a:extLst>
          </p:cNvPr>
          <p:cNvSpPr txBox="1"/>
          <p:nvPr/>
        </p:nvSpPr>
        <p:spPr>
          <a:xfrm>
            <a:off x="5180901" y="3119431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1º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="" xmlns:a16="http://schemas.microsoft.com/office/drawing/2014/main" id="{E1A9D65C-72F1-024C-B239-925DC5730F69}"/>
              </a:ext>
            </a:extLst>
          </p:cNvPr>
          <p:cNvSpPr txBox="1"/>
          <p:nvPr/>
        </p:nvSpPr>
        <p:spPr>
          <a:xfrm>
            <a:off x="5244386" y="4383587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1º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="" xmlns:a16="http://schemas.microsoft.com/office/drawing/2014/main" id="{A9DE44E5-DF37-DA45-A13D-8F983B4C7559}"/>
              </a:ext>
            </a:extLst>
          </p:cNvPr>
          <p:cNvSpPr txBox="1"/>
          <p:nvPr/>
        </p:nvSpPr>
        <p:spPr>
          <a:xfrm>
            <a:off x="5208150" y="4948980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2º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="" xmlns:a16="http://schemas.microsoft.com/office/drawing/2014/main" id="{121BE31B-CDEC-A242-AC4E-29B93C3B71C2}"/>
              </a:ext>
            </a:extLst>
          </p:cNvPr>
          <p:cNvSpPr txBox="1"/>
          <p:nvPr/>
        </p:nvSpPr>
        <p:spPr>
          <a:xfrm>
            <a:off x="5208150" y="5623118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3º</a:t>
            </a:r>
          </a:p>
        </p:txBody>
      </p:sp>
      <p:sp>
        <p:nvSpPr>
          <p:cNvPr id="37" name="Retângulo 36">
            <a:extLst>
              <a:ext uri="{FF2B5EF4-FFF2-40B4-BE49-F238E27FC236}">
                <a16:creationId xmlns="" xmlns:a16="http://schemas.microsoft.com/office/drawing/2014/main" id="{75C446D6-840F-5F48-B5E5-ECAA712FFA10}"/>
              </a:ext>
            </a:extLst>
          </p:cNvPr>
          <p:cNvSpPr/>
          <p:nvPr/>
        </p:nvSpPr>
        <p:spPr>
          <a:xfrm>
            <a:off x="6238886" y="5001754"/>
            <a:ext cx="1265592" cy="7231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Sobrinhos netos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="" xmlns:a16="http://schemas.microsoft.com/office/drawing/2014/main" id="{35919E55-CC7F-1F40-A3BB-885CF1518876}"/>
              </a:ext>
            </a:extLst>
          </p:cNvPr>
          <p:cNvSpPr/>
          <p:nvPr/>
        </p:nvSpPr>
        <p:spPr>
          <a:xfrm>
            <a:off x="8211354" y="3429000"/>
            <a:ext cx="914400" cy="4015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Tios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="" xmlns:a16="http://schemas.microsoft.com/office/drawing/2014/main" id="{0F637081-1BA1-B744-9EAF-22FFFDC2C6D5}"/>
              </a:ext>
            </a:extLst>
          </p:cNvPr>
          <p:cNvSpPr/>
          <p:nvPr/>
        </p:nvSpPr>
        <p:spPr>
          <a:xfrm>
            <a:off x="8211354" y="4479325"/>
            <a:ext cx="914400" cy="3988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Primos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="" xmlns:a16="http://schemas.microsoft.com/office/drawing/2014/main" id="{2F99C30B-FBFC-E045-9447-D80F21D251BF}"/>
              </a:ext>
            </a:extLst>
          </p:cNvPr>
          <p:cNvSpPr/>
          <p:nvPr/>
        </p:nvSpPr>
        <p:spPr>
          <a:xfrm>
            <a:off x="6238875" y="3707601"/>
            <a:ext cx="1263878" cy="4803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Irmãos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="" xmlns:a16="http://schemas.microsoft.com/office/drawing/2014/main" id="{D266944C-EA02-034D-AE5C-F01579A1A9E4}"/>
              </a:ext>
            </a:extLst>
          </p:cNvPr>
          <p:cNvSpPr/>
          <p:nvPr/>
        </p:nvSpPr>
        <p:spPr>
          <a:xfrm>
            <a:off x="6238876" y="4335823"/>
            <a:ext cx="1270744" cy="5384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Sobrinhos</a:t>
            </a:r>
          </a:p>
        </p:txBody>
      </p:sp>
      <p:sp>
        <p:nvSpPr>
          <p:cNvPr id="62" name="Retângulo 61">
            <a:extLst>
              <a:ext uri="{FF2B5EF4-FFF2-40B4-BE49-F238E27FC236}">
                <a16:creationId xmlns="" xmlns:a16="http://schemas.microsoft.com/office/drawing/2014/main" id="{50F70367-4117-9B4F-9C2E-B9E9BCB8387C}"/>
              </a:ext>
            </a:extLst>
          </p:cNvPr>
          <p:cNvSpPr/>
          <p:nvPr/>
        </p:nvSpPr>
        <p:spPr>
          <a:xfrm>
            <a:off x="9598810" y="2578895"/>
            <a:ext cx="914400" cy="63519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</a:rPr>
              <a:t>Tios Avós</a:t>
            </a:r>
          </a:p>
        </p:txBody>
      </p:sp>
      <p:sp>
        <p:nvSpPr>
          <p:cNvPr id="70" name="CaixaDeTexto 69">
            <a:extLst>
              <a:ext uri="{FF2B5EF4-FFF2-40B4-BE49-F238E27FC236}">
                <a16:creationId xmlns="" xmlns:a16="http://schemas.microsoft.com/office/drawing/2014/main" id="{329C1820-13E2-6341-8F68-1C0BD89CA3A4}"/>
              </a:ext>
            </a:extLst>
          </p:cNvPr>
          <p:cNvSpPr txBox="1"/>
          <p:nvPr/>
        </p:nvSpPr>
        <p:spPr>
          <a:xfrm>
            <a:off x="10590583" y="2711828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4º</a:t>
            </a:r>
          </a:p>
        </p:txBody>
      </p:sp>
      <p:sp>
        <p:nvSpPr>
          <p:cNvPr id="71" name="CaixaDeTexto 70">
            <a:extLst>
              <a:ext uri="{FF2B5EF4-FFF2-40B4-BE49-F238E27FC236}">
                <a16:creationId xmlns="" xmlns:a16="http://schemas.microsoft.com/office/drawing/2014/main" id="{F95C3725-909D-1B48-B82D-CE0D8CC13FEB}"/>
              </a:ext>
            </a:extLst>
          </p:cNvPr>
          <p:cNvSpPr txBox="1"/>
          <p:nvPr/>
        </p:nvSpPr>
        <p:spPr>
          <a:xfrm>
            <a:off x="9179540" y="3445091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3º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="" xmlns:a16="http://schemas.microsoft.com/office/drawing/2014/main" id="{8F832CFC-DF5E-394C-AD7F-F61799C0C356}"/>
              </a:ext>
            </a:extLst>
          </p:cNvPr>
          <p:cNvSpPr txBox="1"/>
          <p:nvPr/>
        </p:nvSpPr>
        <p:spPr>
          <a:xfrm>
            <a:off x="9204162" y="4508846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4º</a:t>
            </a:r>
          </a:p>
        </p:txBody>
      </p:sp>
      <p:sp>
        <p:nvSpPr>
          <p:cNvPr id="73" name="CaixaDeTexto 72">
            <a:extLst>
              <a:ext uri="{FF2B5EF4-FFF2-40B4-BE49-F238E27FC236}">
                <a16:creationId xmlns="" xmlns:a16="http://schemas.microsoft.com/office/drawing/2014/main" id="{D0E08B07-2C08-5C4F-9833-560660E876C3}"/>
              </a:ext>
            </a:extLst>
          </p:cNvPr>
          <p:cNvSpPr txBox="1"/>
          <p:nvPr/>
        </p:nvSpPr>
        <p:spPr>
          <a:xfrm>
            <a:off x="7591674" y="3738004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2º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9C0F75F4-A8E9-3B41-A39C-2A4F3EDF80F7}"/>
              </a:ext>
            </a:extLst>
          </p:cNvPr>
          <p:cNvSpPr txBox="1"/>
          <p:nvPr/>
        </p:nvSpPr>
        <p:spPr>
          <a:xfrm>
            <a:off x="7569580" y="4494085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3º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="" xmlns:a16="http://schemas.microsoft.com/office/drawing/2014/main" id="{06762101-BED4-4B4F-A27D-AA5380DECEE5}"/>
              </a:ext>
            </a:extLst>
          </p:cNvPr>
          <p:cNvSpPr txBox="1"/>
          <p:nvPr/>
        </p:nvSpPr>
        <p:spPr>
          <a:xfrm>
            <a:off x="7532000" y="5178676"/>
            <a:ext cx="58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4º</a:t>
            </a:r>
          </a:p>
        </p:txBody>
      </p:sp>
      <p:sp>
        <p:nvSpPr>
          <p:cNvPr id="159" name="Título 1">
            <a:extLst>
              <a:ext uri="{FF2B5EF4-FFF2-40B4-BE49-F238E27FC236}">
                <a16:creationId xmlns="" xmlns:a16="http://schemas.microsoft.com/office/drawing/2014/main" id="{98E9BF5D-5EBF-7F43-A620-25F82CF3D832}"/>
              </a:ext>
            </a:extLst>
          </p:cNvPr>
          <p:cNvSpPr txBox="1">
            <a:spLocks/>
          </p:cNvSpPr>
          <p:nvPr/>
        </p:nvSpPr>
        <p:spPr>
          <a:xfrm>
            <a:off x="1984279" y="1897805"/>
            <a:ext cx="1386556" cy="86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b="1" dirty="0"/>
              <a:t>Linha reta ascendente</a:t>
            </a:r>
          </a:p>
        </p:txBody>
      </p:sp>
      <p:cxnSp>
        <p:nvCxnSpPr>
          <p:cNvPr id="4" name="Conector de Seta Reta 3">
            <a:extLst>
              <a:ext uri="{FF2B5EF4-FFF2-40B4-BE49-F238E27FC236}">
                <a16:creationId xmlns="" xmlns:a16="http://schemas.microsoft.com/office/drawing/2014/main" id="{3230CED5-F79F-2C4F-B7D0-2370E25B9AFF}"/>
              </a:ext>
            </a:extLst>
          </p:cNvPr>
          <p:cNvCxnSpPr>
            <a:cxnSpLocks/>
          </p:cNvCxnSpPr>
          <p:nvPr/>
        </p:nvCxnSpPr>
        <p:spPr>
          <a:xfrm flipV="1">
            <a:off x="2659484" y="2802175"/>
            <a:ext cx="0" cy="115216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de Seta Reta 170">
            <a:extLst>
              <a:ext uri="{FF2B5EF4-FFF2-40B4-BE49-F238E27FC236}">
                <a16:creationId xmlns="" xmlns:a16="http://schemas.microsoft.com/office/drawing/2014/main" id="{307DD195-2F14-D847-9B4D-E755799EB261}"/>
              </a:ext>
            </a:extLst>
          </p:cNvPr>
          <p:cNvCxnSpPr>
            <a:cxnSpLocks/>
          </p:cNvCxnSpPr>
          <p:nvPr/>
        </p:nvCxnSpPr>
        <p:spPr>
          <a:xfrm>
            <a:off x="2659484" y="3862022"/>
            <a:ext cx="0" cy="13010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ítulo 1">
            <a:extLst>
              <a:ext uri="{FF2B5EF4-FFF2-40B4-BE49-F238E27FC236}">
                <a16:creationId xmlns="" xmlns:a16="http://schemas.microsoft.com/office/drawing/2014/main" id="{38651C6E-B595-934B-BBA3-555521BE1488}"/>
              </a:ext>
            </a:extLst>
          </p:cNvPr>
          <p:cNvSpPr txBox="1">
            <a:spLocks/>
          </p:cNvSpPr>
          <p:nvPr/>
        </p:nvSpPr>
        <p:spPr>
          <a:xfrm>
            <a:off x="1887667" y="5238191"/>
            <a:ext cx="1541431" cy="86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b="1" dirty="0"/>
              <a:t>Linha reta descendente</a:t>
            </a:r>
          </a:p>
        </p:txBody>
      </p:sp>
      <p:cxnSp>
        <p:nvCxnSpPr>
          <p:cNvPr id="63" name="Conector Reto 62">
            <a:extLst>
              <a:ext uri="{FF2B5EF4-FFF2-40B4-BE49-F238E27FC236}">
                <a16:creationId xmlns="" xmlns:a16="http://schemas.microsoft.com/office/drawing/2014/main" id="{03D98AFA-DA14-6B46-88E4-4A10966BDD06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2659485" y="3937154"/>
            <a:ext cx="1303066" cy="171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ítulo 1">
            <a:extLst>
              <a:ext uri="{FF2B5EF4-FFF2-40B4-BE49-F238E27FC236}">
                <a16:creationId xmlns="" xmlns:a16="http://schemas.microsoft.com/office/drawing/2014/main" id="{5E4D7CC5-C18A-8447-9433-38369E876CEB}"/>
              </a:ext>
            </a:extLst>
          </p:cNvPr>
          <p:cNvSpPr txBox="1">
            <a:spLocks/>
          </p:cNvSpPr>
          <p:nvPr/>
        </p:nvSpPr>
        <p:spPr>
          <a:xfrm>
            <a:off x="9470447" y="4946593"/>
            <a:ext cx="2088292" cy="10035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000" b="1" dirty="0"/>
              <a:t>Linha Colateral</a:t>
            </a:r>
          </a:p>
          <a:p>
            <a:pPr algn="ctr"/>
            <a:r>
              <a:rPr lang="pt-BR" sz="2000" b="1" dirty="0"/>
              <a:t>(2º, 3º e 4º graus)</a:t>
            </a:r>
          </a:p>
        </p:txBody>
      </p:sp>
      <p:cxnSp>
        <p:nvCxnSpPr>
          <p:cNvPr id="175" name="Conector Reto 174">
            <a:extLst>
              <a:ext uri="{FF2B5EF4-FFF2-40B4-BE49-F238E27FC236}">
                <a16:creationId xmlns="" xmlns:a16="http://schemas.microsoft.com/office/drawing/2014/main" id="{B4D3E8CD-D2C5-9D42-9FE5-C7C543A81D05}"/>
              </a:ext>
            </a:extLst>
          </p:cNvPr>
          <p:cNvCxnSpPr>
            <a:cxnSpLocks/>
            <a:stCxn id="62" idx="1"/>
            <a:endCxn id="17" idx="3"/>
          </p:cNvCxnSpPr>
          <p:nvPr/>
        </p:nvCxnSpPr>
        <p:spPr>
          <a:xfrm flipH="1" flipV="1">
            <a:off x="5120158" y="2084662"/>
            <a:ext cx="4478652" cy="8118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to 178">
            <a:extLst>
              <a:ext uri="{FF2B5EF4-FFF2-40B4-BE49-F238E27FC236}">
                <a16:creationId xmlns="" xmlns:a16="http://schemas.microsoft.com/office/drawing/2014/main" id="{3F7A93EA-F18C-FD4A-8499-2CFDB4C2A0E4}"/>
              </a:ext>
            </a:extLst>
          </p:cNvPr>
          <p:cNvCxnSpPr>
            <a:cxnSpLocks/>
            <a:stCxn id="38" idx="1"/>
            <a:endCxn id="18" idx="3"/>
          </p:cNvCxnSpPr>
          <p:nvPr/>
        </p:nvCxnSpPr>
        <p:spPr>
          <a:xfrm flipH="1" flipV="1">
            <a:off x="5120158" y="2731613"/>
            <a:ext cx="3091196" cy="8981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to 181">
            <a:extLst>
              <a:ext uri="{FF2B5EF4-FFF2-40B4-BE49-F238E27FC236}">
                <a16:creationId xmlns="" xmlns:a16="http://schemas.microsoft.com/office/drawing/2014/main" id="{A26658F4-27F3-CE4F-9F1C-5D355000E6BE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>
            <a:off x="8668554" y="3830514"/>
            <a:ext cx="0" cy="6488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ector Reto 185">
            <a:extLst>
              <a:ext uri="{FF2B5EF4-FFF2-40B4-BE49-F238E27FC236}">
                <a16:creationId xmlns="" xmlns:a16="http://schemas.microsoft.com/office/drawing/2014/main" id="{F1C00F74-8C93-8741-BD19-3945E6C1CA0A}"/>
              </a:ext>
            </a:extLst>
          </p:cNvPr>
          <p:cNvCxnSpPr>
            <a:cxnSpLocks/>
            <a:stCxn id="40" idx="0"/>
            <a:endCxn id="19" idx="3"/>
          </p:cNvCxnSpPr>
          <p:nvPr/>
        </p:nvCxnSpPr>
        <p:spPr>
          <a:xfrm flipH="1" flipV="1">
            <a:off x="5129608" y="3391565"/>
            <a:ext cx="1741206" cy="3160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485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136</Words>
  <Application>Microsoft Office PowerPoint</Application>
  <PresentationFormat>Personalizar</PresentationFormat>
  <Paragraphs>40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Contagem dos graus de parentesco </vt:lpstr>
      <vt:lpstr>PARENTESCO – CONTAGEM DE GRAUS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Parentesco e filiação.  Regras gerais, contagem de grau. Socioafetividade. (Filiação – arts.1.596 a 1.606)</dc:title>
  <dc:creator>Giselda</dc:creator>
  <cp:lastModifiedBy>Romualdo Baptista dos Santos</cp:lastModifiedBy>
  <cp:revision>30</cp:revision>
  <dcterms:created xsi:type="dcterms:W3CDTF">2019-10-02T21:12:05Z</dcterms:created>
  <dcterms:modified xsi:type="dcterms:W3CDTF">2023-04-29T01:21:40Z</dcterms:modified>
</cp:coreProperties>
</file>