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12192000" cy="6858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629" y="7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2C2D2C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0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6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k object 56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k object 57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k object 58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5"/>
                </a:moveTo>
                <a:lnTo>
                  <a:pt x="58293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k object 59"/>
          <p:cNvSpPr/>
          <p:nvPr/>
        </p:nvSpPr>
        <p:spPr>
          <a:xfrm>
            <a:off x="7577201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674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k object 60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5"/>
                </a:moveTo>
                <a:lnTo>
                  <a:pt x="33987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k object 61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5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k object 62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5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k object 63"/>
          <p:cNvSpPr/>
          <p:nvPr/>
        </p:nvSpPr>
        <p:spPr>
          <a:xfrm>
            <a:off x="609600" y="6172200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127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k object 64"/>
          <p:cNvSpPr/>
          <p:nvPr/>
        </p:nvSpPr>
        <p:spPr>
          <a:xfrm>
            <a:off x="0" y="300037"/>
            <a:ext cx="12192000" cy="46196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k object 65"/>
          <p:cNvSpPr/>
          <p:nvPr/>
        </p:nvSpPr>
        <p:spPr>
          <a:xfrm>
            <a:off x="0" y="300037"/>
            <a:ext cx="12192000" cy="462280"/>
          </a:xfrm>
          <a:custGeom>
            <a:avLst/>
            <a:gdLst/>
            <a:ahLst/>
            <a:cxnLst/>
            <a:rect l="l" t="t" r="r" b="b"/>
            <a:pathLst>
              <a:path w="12192000" h="462280">
                <a:moveTo>
                  <a:pt x="0" y="461962"/>
                </a:moveTo>
                <a:lnTo>
                  <a:pt x="12192000" y="461962"/>
                </a:lnTo>
                <a:lnTo>
                  <a:pt x="12192000" y="0"/>
                </a:lnTo>
                <a:lnTo>
                  <a:pt x="0" y="0"/>
                </a:lnTo>
                <a:lnTo>
                  <a:pt x="0" y="461962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8739" y="400684"/>
            <a:ext cx="11416665" cy="33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702179" y="1547494"/>
            <a:ext cx="8963025" cy="1997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2C2D2C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uglielmi.fr/IMG/pdf/TGD.09.pdf" TargetMode="External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18" Type="http://schemas.openxmlformats.org/officeDocument/2006/relationships/image" Target="../media/image22.png"/><Relationship Id="rId3" Type="http://schemas.openxmlformats.org/officeDocument/2006/relationships/image" Target="../media/image7.png"/><Relationship Id="rId21" Type="http://schemas.openxmlformats.org/officeDocument/2006/relationships/image" Target="../media/image25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" Type="http://schemas.openxmlformats.org/officeDocument/2006/relationships/image" Target="../media/image6.png"/><Relationship Id="rId16" Type="http://schemas.openxmlformats.org/officeDocument/2006/relationships/image" Target="../media/image20.png"/><Relationship Id="rId20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10" Type="http://schemas.openxmlformats.org/officeDocument/2006/relationships/image" Target="../media/image14.png"/><Relationship Id="rId19" Type="http://schemas.openxmlformats.org/officeDocument/2006/relationships/image" Target="../media/image23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Relationship Id="rId22" Type="http://schemas.openxmlformats.org/officeDocument/2006/relationships/image" Target="../media/image2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uglielmi.fr/IMG/pdf/TGD.09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hyperlink" Target="https://www.guglielmi.fr/IMG/pdf/TGD.09.pdf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uglielmi.fr/IMG/pdf/TGD.09.pdf.%20Acesso%20em%2011/02/2018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0"/>
            <a:ext cx="0" cy="3526154"/>
          </a:xfrm>
          <a:custGeom>
            <a:avLst/>
            <a:gdLst/>
            <a:ahLst/>
            <a:cxnLst/>
            <a:rect l="l" t="t" r="r" b="b"/>
            <a:pathLst>
              <a:path h="3526154">
                <a:moveTo>
                  <a:pt x="0" y="0"/>
                </a:moveTo>
                <a:lnTo>
                  <a:pt x="0" y="352590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5518150"/>
            <a:ext cx="0" cy="1339850"/>
          </a:xfrm>
          <a:custGeom>
            <a:avLst/>
            <a:gdLst/>
            <a:ahLst/>
            <a:cxnLst/>
            <a:rect l="l" t="t" r="r" b="b"/>
            <a:pathLst>
              <a:path h="1339850">
                <a:moveTo>
                  <a:pt x="0" y="0"/>
                </a:moveTo>
                <a:lnTo>
                  <a:pt x="0" y="13398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0"/>
            <a:ext cx="0" cy="3526154"/>
          </a:xfrm>
          <a:custGeom>
            <a:avLst/>
            <a:gdLst/>
            <a:ahLst/>
            <a:cxnLst/>
            <a:rect l="l" t="t" r="r" b="b"/>
            <a:pathLst>
              <a:path h="3526154">
                <a:moveTo>
                  <a:pt x="0" y="0"/>
                </a:moveTo>
                <a:lnTo>
                  <a:pt x="0" y="352590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28800" y="5518150"/>
            <a:ext cx="0" cy="1339850"/>
          </a:xfrm>
          <a:custGeom>
            <a:avLst/>
            <a:gdLst/>
            <a:ahLst/>
            <a:cxnLst/>
            <a:rect l="l" t="t" r="r" b="b"/>
            <a:pathLst>
              <a:path h="1339850">
                <a:moveTo>
                  <a:pt x="0" y="0"/>
                </a:moveTo>
                <a:lnTo>
                  <a:pt x="0" y="13398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108136" y="4060825"/>
            <a:ext cx="10084435" cy="0"/>
          </a:xfrm>
          <a:custGeom>
            <a:avLst/>
            <a:gdLst/>
            <a:ahLst/>
            <a:cxnLst/>
            <a:rect l="l" t="t" r="r" b="b"/>
            <a:pathLst>
              <a:path w="10084435">
                <a:moveTo>
                  <a:pt x="0" y="0"/>
                </a:moveTo>
                <a:lnTo>
                  <a:pt x="10083863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175" y="4060825"/>
            <a:ext cx="132080" cy="0"/>
          </a:xfrm>
          <a:custGeom>
            <a:avLst/>
            <a:gdLst/>
            <a:ahLst/>
            <a:cxnLst/>
            <a:rect l="l" t="t" r="r" b="b"/>
            <a:pathLst>
              <a:path w="132080">
                <a:moveTo>
                  <a:pt x="0" y="0"/>
                </a:moveTo>
                <a:lnTo>
                  <a:pt x="131762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108136" y="5284851"/>
            <a:ext cx="10084435" cy="0"/>
          </a:xfrm>
          <a:custGeom>
            <a:avLst/>
            <a:gdLst/>
            <a:ahLst/>
            <a:cxnLst/>
            <a:rect l="l" t="t" r="r" b="b"/>
            <a:pathLst>
              <a:path w="10084435">
                <a:moveTo>
                  <a:pt x="0" y="0"/>
                </a:moveTo>
                <a:lnTo>
                  <a:pt x="10083863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175" y="5284851"/>
            <a:ext cx="132080" cy="0"/>
          </a:xfrm>
          <a:custGeom>
            <a:avLst/>
            <a:gdLst/>
            <a:ahLst/>
            <a:cxnLst/>
            <a:rect l="l" t="t" r="r" b="b"/>
            <a:pathLst>
              <a:path w="132080">
                <a:moveTo>
                  <a:pt x="0" y="0"/>
                </a:moveTo>
                <a:lnTo>
                  <a:pt x="131762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0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6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542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5"/>
                </a:moveTo>
                <a:lnTo>
                  <a:pt x="58293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577201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674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5"/>
                </a:moveTo>
                <a:lnTo>
                  <a:pt x="33987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5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5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108136" y="5294376"/>
            <a:ext cx="8789035" cy="0"/>
          </a:xfrm>
          <a:custGeom>
            <a:avLst/>
            <a:gdLst/>
            <a:ahLst/>
            <a:cxnLst/>
            <a:rect l="l" t="t" r="r" b="b"/>
            <a:pathLst>
              <a:path w="8789035">
                <a:moveTo>
                  <a:pt x="0" y="0"/>
                </a:moveTo>
                <a:lnTo>
                  <a:pt x="8788463" y="0"/>
                </a:lnTo>
              </a:path>
            </a:pathLst>
          </a:custGeom>
          <a:ln w="127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>
            <a:spLocks noGrp="1"/>
          </p:cNvSpPr>
          <p:nvPr>
            <p:ph type="title"/>
          </p:nvPr>
        </p:nvSpPr>
        <p:spPr>
          <a:xfrm>
            <a:off x="1123632" y="802322"/>
            <a:ext cx="10534650" cy="772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900" b="0" spc="-15" dirty="0">
                <a:solidFill>
                  <a:srgbClr val="2C2D2C"/>
                </a:solidFill>
                <a:latin typeface="Verdana"/>
                <a:cs typeface="Verdana"/>
              </a:rPr>
              <a:t>Responsabilidade </a:t>
            </a:r>
            <a:r>
              <a:rPr sz="4900" b="0" spc="-10" dirty="0">
                <a:solidFill>
                  <a:srgbClr val="2C2D2C"/>
                </a:solidFill>
                <a:latin typeface="Verdana"/>
                <a:cs typeface="Verdana"/>
              </a:rPr>
              <a:t>Civil </a:t>
            </a:r>
            <a:r>
              <a:rPr sz="4900" b="0" spc="-5" dirty="0">
                <a:solidFill>
                  <a:srgbClr val="2C2D2C"/>
                </a:solidFill>
                <a:latin typeface="Verdana"/>
                <a:cs typeface="Verdana"/>
              </a:rPr>
              <a:t>do</a:t>
            </a:r>
            <a:r>
              <a:rPr sz="4900" b="0" spc="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4900" b="0" dirty="0">
                <a:solidFill>
                  <a:srgbClr val="2C2D2C"/>
                </a:solidFill>
                <a:latin typeface="Verdana"/>
                <a:cs typeface="Verdana"/>
              </a:rPr>
              <a:t>Estado:</a:t>
            </a:r>
            <a:endParaRPr sz="4900" dirty="0">
              <a:latin typeface="Verdana"/>
              <a:cs typeface="Verdana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093152" y="1950973"/>
            <a:ext cx="10608945" cy="17100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4790"/>
              </a:lnSpc>
              <a:spcBef>
                <a:spcPts val="100"/>
              </a:spcBef>
            </a:pPr>
            <a:r>
              <a:rPr sz="4500" b="1" spc="-10" dirty="0">
                <a:solidFill>
                  <a:srgbClr val="2C2D2C"/>
                </a:solidFill>
                <a:latin typeface="Verdana"/>
                <a:cs typeface="Verdana"/>
              </a:rPr>
              <a:t>Tema: </a:t>
            </a:r>
            <a:r>
              <a:rPr sz="4300" spc="-25" dirty="0">
                <a:solidFill>
                  <a:srgbClr val="2C2D2C"/>
                </a:solidFill>
                <a:latin typeface="Verdana"/>
                <a:cs typeface="Verdana"/>
              </a:rPr>
              <a:t>Panorama </a:t>
            </a:r>
            <a:r>
              <a:rPr sz="4300" spc="-10" dirty="0">
                <a:solidFill>
                  <a:srgbClr val="2C2D2C"/>
                </a:solidFill>
                <a:latin typeface="Verdana"/>
                <a:cs typeface="Verdana"/>
              </a:rPr>
              <a:t>teórico-evolutivo</a:t>
            </a:r>
            <a:r>
              <a:rPr sz="4300" spc="1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4300" spc="-5" dirty="0">
                <a:solidFill>
                  <a:srgbClr val="2C2D2C"/>
                </a:solidFill>
                <a:latin typeface="Verdana"/>
                <a:cs typeface="Verdana"/>
              </a:rPr>
              <a:t>da</a:t>
            </a:r>
            <a:endParaRPr sz="4300" dirty="0">
              <a:latin typeface="Verdana"/>
              <a:cs typeface="Verdana"/>
            </a:endParaRPr>
          </a:p>
          <a:p>
            <a:pPr algn="ctr">
              <a:lnSpc>
                <a:spcPts val="3929"/>
              </a:lnSpc>
            </a:pPr>
            <a:r>
              <a:rPr sz="4300" spc="-5" dirty="0">
                <a:solidFill>
                  <a:srgbClr val="2C2D2C"/>
                </a:solidFill>
                <a:latin typeface="Verdana"/>
                <a:cs typeface="Verdana"/>
              </a:rPr>
              <a:t>RCE. </a:t>
            </a:r>
            <a:r>
              <a:rPr sz="43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4300" spc="-10" dirty="0">
                <a:solidFill>
                  <a:srgbClr val="2C2D2C"/>
                </a:solidFill>
                <a:latin typeface="Verdana"/>
                <a:cs typeface="Verdana"/>
              </a:rPr>
              <a:t>importância </a:t>
            </a:r>
            <a:r>
              <a:rPr sz="4300" spc="-5" dirty="0">
                <a:solidFill>
                  <a:srgbClr val="2C2D2C"/>
                </a:solidFill>
                <a:latin typeface="Verdana"/>
                <a:cs typeface="Verdana"/>
              </a:rPr>
              <a:t>da</a:t>
            </a:r>
            <a:r>
              <a:rPr sz="4300" spc="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4300" spc="-5" dirty="0">
                <a:solidFill>
                  <a:srgbClr val="2C2D2C"/>
                </a:solidFill>
                <a:latin typeface="Verdana"/>
                <a:cs typeface="Verdana"/>
              </a:rPr>
              <a:t>jurisprudência</a:t>
            </a:r>
            <a:endParaRPr sz="4300" dirty="0">
              <a:latin typeface="Verdana"/>
              <a:cs typeface="Verdana"/>
            </a:endParaRPr>
          </a:p>
          <a:p>
            <a:pPr algn="ctr">
              <a:lnSpc>
                <a:spcPts val="4540"/>
              </a:lnSpc>
            </a:pPr>
            <a:r>
              <a:rPr sz="4300" spc="-10" dirty="0">
                <a:solidFill>
                  <a:srgbClr val="2C2D2C"/>
                </a:solidFill>
                <a:latin typeface="Verdana"/>
                <a:cs typeface="Verdana"/>
              </a:rPr>
              <a:t>francesa </a:t>
            </a:r>
            <a:r>
              <a:rPr sz="4300" spc="-5" dirty="0">
                <a:solidFill>
                  <a:srgbClr val="2C2D2C"/>
                </a:solidFill>
                <a:latin typeface="Verdana"/>
                <a:cs typeface="Verdana"/>
              </a:rPr>
              <a:t>dos </a:t>
            </a:r>
            <a:r>
              <a:rPr sz="4300" dirty="0">
                <a:solidFill>
                  <a:srgbClr val="2C2D2C"/>
                </a:solidFill>
                <a:latin typeface="Verdana"/>
                <a:cs typeface="Verdana"/>
              </a:rPr>
              <a:t>sécs. </a:t>
            </a:r>
            <a:r>
              <a:rPr sz="4300" spc="-5" dirty="0">
                <a:solidFill>
                  <a:srgbClr val="2C2D2C"/>
                </a:solidFill>
                <a:latin typeface="Verdana"/>
                <a:cs typeface="Verdana"/>
              </a:rPr>
              <a:t>XIX </a:t>
            </a:r>
            <a:r>
              <a:rPr sz="430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4300" spc="-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4300" spc="-5" dirty="0">
                <a:solidFill>
                  <a:srgbClr val="2C2D2C"/>
                </a:solidFill>
                <a:latin typeface="Verdana"/>
                <a:cs typeface="Verdana"/>
              </a:rPr>
              <a:t>XX</a:t>
            </a:r>
            <a:endParaRPr sz="4300" dirty="0">
              <a:latin typeface="Verdana"/>
              <a:cs typeface="Verdana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917754" y="5486400"/>
            <a:ext cx="6664646" cy="579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300"/>
              </a:lnSpc>
              <a:spcBef>
                <a:spcPts val="100"/>
              </a:spcBef>
            </a:pP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Faculdade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de Direito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da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Universidade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de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São Paulo</a:t>
            </a:r>
            <a:r>
              <a:rPr sz="2000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(</a:t>
            </a:r>
            <a:r>
              <a:rPr sz="2000" spc="-5" dirty="0" smtClean="0">
                <a:solidFill>
                  <a:srgbClr val="FF0000"/>
                </a:solidFill>
                <a:latin typeface="Arial"/>
                <a:cs typeface="Arial"/>
              </a:rPr>
              <a:t>USP)</a:t>
            </a:r>
            <a:endParaRPr sz="2000" dirty="0" smtClean="0">
              <a:latin typeface="Arial"/>
              <a:cs typeface="Arial"/>
            </a:endParaRPr>
          </a:p>
          <a:p>
            <a:pPr marL="12700">
              <a:lnSpc>
                <a:spcPts val="2060"/>
              </a:lnSpc>
            </a:pPr>
            <a:r>
              <a:rPr sz="1800" dirty="0" smtClean="0">
                <a:solidFill>
                  <a:srgbClr val="FF0000"/>
                </a:solidFill>
                <a:latin typeface="Verdana"/>
                <a:cs typeface="Verdana"/>
              </a:rPr>
              <a:t>São </a:t>
            </a:r>
            <a:r>
              <a:rPr sz="1800" spc="-15" dirty="0" smtClean="0">
                <a:solidFill>
                  <a:srgbClr val="FF0000"/>
                </a:solidFill>
                <a:latin typeface="Verdana"/>
                <a:cs typeface="Verdana"/>
              </a:rPr>
              <a:t>Paulo </a:t>
            </a:r>
            <a:r>
              <a:rPr sz="1800" spc="-5" dirty="0" smtClean="0">
                <a:solidFill>
                  <a:srgbClr val="FF0000"/>
                </a:solidFill>
                <a:latin typeface="Verdana"/>
                <a:cs typeface="Verdana"/>
              </a:rPr>
              <a:t>(SP), </a:t>
            </a:r>
            <a:r>
              <a:rPr sz="1800" spc="-10" dirty="0" err="1" smtClean="0">
                <a:solidFill>
                  <a:srgbClr val="FF0000"/>
                </a:solidFill>
                <a:latin typeface="Verdana"/>
                <a:cs typeface="Verdana"/>
              </a:rPr>
              <a:t>primeiro</a:t>
            </a:r>
            <a:r>
              <a:rPr sz="1800" spc="-10" dirty="0" smtClean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800" spc="-5" dirty="0" err="1" smtClean="0">
                <a:solidFill>
                  <a:srgbClr val="FF0000"/>
                </a:solidFill>
                <a:latin typeface="Verdana"/>
                <a:cs typeface="Verdana"/>
              </a:rPr>
              <a:t>semestre</a:t>
            </a:r>
            <a:r>
              <a:rPr sz="1800" spc="-5" dirty="0" smtClean="0">
                <a:solidFill>
                  <a:srgbClr val="FF0000"/>
                </a:solidFill>
                <a:latin typeface="Verdana"/>
                <a:cs typeface="Verdana"/>
              </a:rPr>
              <a:t> de</a:t>
            </a:r>
            <a:r>
              <a:rPr sz="1800" spc="50" dirty="0" smtClean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800" spc="-5" dirty="0" smtClean="0">
                <a:solidFill>
                  <a:srgbClr val="FF0000"/>
                </a:solidFill>
                <a:latin typeface="Verdana"/>
                <a:cs typeface="Verdana"/>
              </a:rPr>
              <a:t>201</a:t>
            </a:r>
            <a:r>
              <a:rPr lang="pt-BR" sz="1800" spc="-5" dirty="0" smtClean="0">
                <a:solidFill>
                  <a:srgbClr val="FF0000"/>
                </a:solidFill>
                <a:latin typeface="Verdana"/>
                <a:cs typeface="Verdana"/>
              </a:rPr>
              <a:t>8</a:t>
            </a:r>
            <a:r>
              <a:rPr sz="1800" spc="-5" dirty="0" smtClean="0">
                <a:solidFill>
                  <a:srgbClr val="FF0000"/>
                </a:solidFill>
                <a:latin typeface="Verdana"/>
                <a:cs typeface="Verdana"/>
              </a:rPr>
              <a:t>.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075684" y="4475416"/>
            <a:ext cx="7461884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10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2200" b="1" spc="10" dirty="0">
                <a:solidFill>
                  <a:srgbClr val="2C2D2C"/>
                </a:solidFill>
                <a:latin typeface="Verdana"/>
                <a:cs typeface="Verdana"/>
              </a:rPr>
              <a:t>ROF</a:t>
            </a:r>
            <a:r>
              <a:rPr sz="2800" b="1" spc="10" dirty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sz="2800" b="1" spc="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2200" b="1" spc="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2800" b="1" spc="0" dirty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sz="2800" b="1" spc="25" dirty="0">
                <a:solidFill>
                  <a:srgbClr val="2C2D2C"/>
                </a:solidFill>
                <a:latin typeface="Verdana"/>
                <a:cs typeface="Verdana"/>
              </a:rPr>
              <a:t>G</a:t>
            </a:r>
            <a:r>
              <a:rPr sz="2200" b="1" spc="25" dirty="0">
                <a:solidFill>
                  <a:srgbClr val="2C2D2C"/>
                </a:solidFill>
                <a:latin typeface="Verdana"/>
                <a:cs typeface="Verdana"/>
              </a:rPr>
              <a:t>USTAVO </a:t>
            </a:r>
            <a:r>
              <a:rPr sz="2800" b="1" spc="15" dirty="0">
                <a:solidFill>
                  <a:srgbClr val="2C2D2C"/>
                </a:solidFill>
                <a:latin typeface="Verdana"/>
                <a:cs typeface="Verdana"/>
              </a:rPr>
              <a:t>J</a:t>
            </a:r>
            <a:r>
              <a:rPr sz="2200" b="1" spc="15" dirty="0">
                <a:solidFill>
                  <a:srgbClr val="2C2D2C"/>
                </a:solidFill>
                <a:latin typeface="Verdana"/>
                <a:cs typeface="Verdana"/>
              </a:rPr>
              <a:t>USTINO </a:t>
            </a:r>
            <a:r>
              <a:rPr sz="2200" b="1" spc="25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2200" b="1" spc="509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800" b="1" spc="15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2200" b="1" spc="15" dirty="0">
                <a:solidFill>
                  <a:srgbClr val="2C2D2C"/>
                </a:solidFill>
                <a:latin typeface="Verdana"/>
                <a:cs typeface="Verdana"/>
              </a:rPr>
              <a:t>LIVEIRA</a:t>
            </a:r>
            <a:endParaRPr sz="2200">
              <a:latin typeface="Verdana"/>
              <a:cs typeface="Verdana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57200" y="4408551"/>
            <a:ext cx="1973199" cy="19922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6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5"/>
                </a:moveTo>
                <a:lnTo>
                  <a:pt x="58293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577201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674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5"/>
                </a:moveTo>
                <a:lnTo>
                  <a:pt x="33987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5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5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09600" y="6172200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127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300037"/>
            <a:ext cx="12192000" cy="4619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09600" y="846074"/>
            <a:ext cx="10972800" cy="3632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09600" y="846074"/>
            <a:ext cx="10972800" cy="3632200"/>
          </a:xfrm>
          <a:custGeom>
            <a:avLst/>
            <a:gdLst/>
            <a:ahLst/>
            <a:cxnLst/>
            <a:rect l="l" t="t" r="r" b="b"/>
            <a:pathLst>
              <a:path w="10972800" h="3632200">
                <a:moveTo>
                  <a:pt x="0" y="3632200"/>
                </a:moveTo>
                <a:lnTo>
                  <a:pt x="10972800" y="3632200"/>
                </a:lnTo>
                <a:lnTo>
                  <a:pt x="10972800" y="0"/>
                </a:lnTo>
                <a:lnTo>
                  <a:pt x="0" y="0"/>
                </a:lnTo>
                <a:lnTo>
                  <a:pt x="0" y="3632200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701040" y="1175130"/>
            <a:ext cx="5537200" cy="0"/>
          </a:xfrm>
          <a:custGeom>
            <a:avLst/>
            <a:gdLst/>
            <a:ahLst/>
            <a:cxnLst/>
            <a:rect l="l" t="t" r="r" b="b"/>
            <a:pathLst>
              <a:path w="5537200">
                <a:moveTo>
                  <a:pt x="0" y="0"/>
                </a:moveTo>
                <a:lnTo>
                  <a:pt x="5537200" y="0"/>
                </a:lnTo>
              </a:path>
            </a:pathLst>
          </a:custGeom>
          <a:ln w="1778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688340" y="871855"/>
            <a:ext cx="10818495" cy="3531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ALGUMAS 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CONCLUSÕES DOS CASOS</a:t>
            </a:r>
            <a:r>
              <a:rPr sz="2000" spc="-12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ACIMA:</a:t>
            </a: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 dirty="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"/>
              </a:spcBef>
              <a:buChar char="•"/>
              <a:tabLst>
                <a:tab pos="356235" algn="l"/>
              </a:tabLst>
            </a:pPr>
            <a:r>
              <a:rPr sz="1900" spc="-5" dirty="0">
                <a:solidFill>
                  <a:srgbClr val="2C2D2C"/>
                </a:solidFill>
                <a:latin typeface="Arial"/>
                <a:cs typeface="Arial"/>
              </a:rPr>
              <a:t>Embora o </a:t>
            </a:r>
            <a:r>
              <a:rPr sz="1900" dirty="0">
                <a:solidFill>
                  <a:srgbClr val="2C2D2C"/>
                </a:solidFill>
                <a:latin typeface="Arial"/>
                <a:cs typeface="Arial"/>
              </a:rPr>
              <a:t>caso </a:t>
            </a:r>
            <a:r>
              <a:rPr sz="1900" b="1" spc="-5" dirty="0">
                <a:solidFill>
                  <a:srgbClr val="2C2D2C"/>
                </a:solidFill>
                <a:latin typeface="Arial"/>
                <a:cs typeface="Arial"/>
              </a:rPr>
              <a:t>Agnès-Blanco </a:t>
            </a:r>
            <a:r>
              <a:rPr sz="1900" spc="-5" dirty="0">
                <a:solidFill>
                  <a:srgbClr val="2C2D2C"/>
                </a:solidFill>
                <a:latin typeface="Arial"/>
                <a:cs typeface="Arial"/>
              </a:rPr>
              <a:t>não tenha </a:t>
            </a:r>
            <a:r>
              <a:rPr sz="1900" dirty="0">
                <a:solidFill>
                  <a:srgbClr val="2C2D2C"/>
                </a:solidFill>
                <a:latin typeface="Arial"/>
                <a:cs typeface="Arial"/>
              </a:rPr>
              <a:t>sido </a:t>
            </a:r>
            <a:r>
              <a:rPr sz="1900" spc="-5" dirty="0">
                <a:solidFill>
                  <a:srgbClr val="2C2D2C"/>
                </a:solidFill>
                <a:latin typeface="Arial"/>
                <a:cs typeface="Arial"/>
              </a:rPr>
              <a:t>o primeiro em que o </a:t>
            </a:r>
            <a:r>
              <a:rPr sz="1900" spc="-10" dirty="0">
                <a:solidFill>
                  <a:srgbClr val="2C2D2C"/>
                </a:solidFill>
                <a:latin typeface="Arial"/>
                <a:cs typeface="Arial"/>
              </a:rPr>
              <a:t>Tribunal </a:t>
            </a:r>
            <a:r>
              <a:rPr sz="1900" spc="-5" dirty="0">
                <a:solidFill>
                  <a:srgbClr val="2C2D2C"/>
                </a:solidFill>
                <a:latin typeface="Arial"/>
                <a:cs typeface="Arial"/>
              </a:rPr>
              <a:t>de Conflitos </a:t>
            </a:r>
            <a:r>
              <a:rPr sz="1900" dirty="0">
                <a:solidFill>
                  <a:srgbClr val="2C2D2C"/>
                </a:solidFill>
                <a:latin typeface="Arial"/>
                <a:cs typeface="Arial"/>
              </a:rPr>
              <a:t>decidiu  </a:t>
            </a:r>
            <a:r>
              <a:rPr sz="1900" spc="-5" dirty="0">
                <a:solidFill>
                  <a:srgbClr val="2C2D2C"/>
                </a:solidFill>
                <a:latin typeface="Arial"/>
                <a:cs typeface="Arial"/>
              </a:rPr>
              <a:t>por </a:t>
            </a:r>
            <a:r>
              <a:rPr sz="1900" dirty="0">
                <a:solidFill>
                  <a:srgbClr val="2C2D2C"/>
                </a:solidFill>
                <a:latin typeface="Arial"/>
                <a:cs typeface="Arial"/>
              </a:rPr>
              <a:t>cingir </a:t>
            </a:r>
            <a:r>
              <a:rPr sz="1900" spc="-5" dirty="0">
                <a:solidFill>
                  <a:srgbClr val="2C2D2C"/>
                </a:solidFill>
                <a:latin typeface="Arial"/>
                <a:cs typeface="Arial"/>
              </a:rPr>
              <a:t>a </a:t>
            </a:r>
            <a:r>
              <a:rPr sz="1900" dirty="0">
                <a:solidFill>
                  <a:srgbClr val="2C2D2C"/>
                </a:solidFill>
                <a:latin typeface="Arial"/>
                <a:cs typeface="Arial"/>
              </a:rPr>
              <a:t>responsabilidade </a:t>
            </a:r>
            <a:r>
              <a:rPr sz="1900" spc="5" dirty="0">
                <a:solidFill>
                  <a:srgbClr val="2C2D2C"/>
                </a:solidFill>
                <a:latin typeface="Arial"/>
                <a:cs typeface="Arial"/>
              </a:rPr>
              <a:t>do </a:t>
            </a:r>
            <a:r>
              <a:rPr sz="1900" dirty="0">
                <a:solidFill>
                  <a:srgbClr val="2C2D2C"/>
                </a:solidFill>
                <a:latin typeface="Arial"/>
                <a:cs typeface="Arial"/>
              </a:rPr>
              <a:t>Estado, ele ainda </a:t>
            </a:r>
            <a:r>
              <a:rPr sz="1900" spc="-5" dirty="0">
                <a:solidFill>
                  <a:srgbClr val="2C2D2C"/>
                </a:solidFill>
                <a:latin typeface="Arial"/>
                <a:cs typeface="Arial"/>
              </a:rPr>
              <a:t>é </a:t>
            </a:r>
            <a:r>
              <a:rPr sz="1900" dirty="0">
                <a:solidFill>
                  <a:srgbClr val="2C2D2C"/>
                </a:solidFill>
                <a:latin typeface="Arial"/>
                <a:cs typeface="Arial"/>
              </a:rPr>
              <a:t>considerado </a:t>
            </a:r>
            <a:r>
              <a:rPr sz="1900" spc="-5" dirty="0">
                <a:solidFill>
                  <a:srgbClr val="2C2D2C"/>
                </a:solidFill>
                <a:latin typeface="Arial"/>
                <a:cs typeface="Arial"/>
              </a:rPr>
              <a:t>o </a:t>
            </a:r>
            <a:r>
              <a:rPr sz="1900" dirty="0">
                <a:solidFill>
                  <a:srgbClr val="2C2D2C"/>
                </a:solidFill>
                <a:latin typeface="Arial"/>
                <a:cs typeface="Arial"/>
              </a:rPr>
              <a:t>julgamento mais importante  </a:t>
            </a:r>
            <a:r>
              <a:rPr sz="1900" spc="-5" dirty="0">
                <a:solidFill>
                  <a:srgbClr val="2C2D2C"/>
                </a:solidFill>
                <a:latin typeface="Arial"/>
                <a:cs typeface="Arial"/>
              </a:rPr>
              <a:t>da </a:t>
            </a:r>
            <a:r>
              <a:rPr sz="1900" dirty="0">
                <a:solidFill>
                  <a:srgbClr val="2C2D2C"/>
                </a:solidFill>
                <a:latin typeface="Arial"/>
                <a:cs typeface="Arial"/>
              </a:rPr>
              <a:t>jurisprudência francesa </a:t>
            </a:r>
            <a:r>
              <a:rPr sz="1900" spc="-5" dirty="0">
                <a:solidFill>
                  <a:srgbClr val="2C2D2C"/>
                </a:solidFill>
                <a:latin typeface="Arial"/>
                <a:cs typeface="Arial"/>
              </a:rPr>
              <a:t>na </a:t>
            </a:r>
            <a:r>
              <a:rPr sz="1900" dirty="0">
                <a:solidFill>
                  <a:srgbClr val="2C2D2C"/>
                </a:solidFill>
                <a:latin typeface="Arial"/>
                <a:cs typeface="Arial"/>
              </a:rPr>
              <a:t>medida </a:t>
            </a:r>
            <a:r>
              <a:rPr sz="1900" spc="-5" dirty="0">
                <a:solidFill>
                  <a:srgbClr val="2C2D2C"/>
                </a:solidFill>
                <a:latin typeface="Arial"/>
                <a:cs typeface="Arial"/>
              </a:rPr>
              <a:t>em que </a:t>
            </a:r>
            <a:r>
              <a:rPr sz="1900" b="1" spc="-5" dirty="0">
                <a:solidFill>
                  <a:srgbClr val="2C2D2C"/>
                </a:solidFill>
                <a:latin typeface="Arial"/>
                <a:cs typeface="Arial"/>
              </a:rPr>
              <a:t>marcou </a:t>
            </a:r>
            <a:r>
              <a:rPr sz="1900" b="1" dirty="0">
                <a:solidFill>
                  <a:srgbClr val="2C2D2C"/>
                </a:solidFill>
                <a:latin typeface="Arial"/>
                <a:cs typeface="Arial"/>
              </a:rPr>
              <a:t>o </a:t>
            </a:r>
            <a:r>
              <a:rPr sz="1900" b="1" spc="-5" dirty="0">
                <a:solidFill>
                  <a:srgbClr val="2C2D2C"/>
                </a:solidFill>
                <a:latin typeface="Arial"/>
                <a:cs typeface="Arial"/>
              </a:rPr>
              <a:t>completo </a:t>
            </a:r>
            <a:r>
              <a:rPr sz="1900" b="1" dirty="0">
                <a:solidFill>
                  <a:srgbClr val="2C2D2C"/>
                </a:solidFill>
                <a:latin typeface="Arial"/>
                <a:cs typeface="Arial"/>
              </a:rPr>
              <a:t>abandono </a:t>
            </a:r>
            <a:r>
              <a:rPr sz="1900" b="1" spc="0" dirty="0">
                <a:solidFill>
                  <a:srgbClr val="2C2D2C"/>
                </a:solidFill>
                <a:latin typeface="Arial"/>
                <a:cs typeface="Arial"/>
              </a:rPr>
              <a:t>da </a:t>
            </a:r>
            <a:r>
              <a:rPr sz="1900" b="1" dirty="0">
                <a:solidFill>
                  <a:srgbClr val="2C2D2C"/>
                </a:solidFill>
                <a:latin typeface="Arial"/>
                <a:cs typeface="Arial"/>
              </a:rPr>
              <a:t>teoria privada  </a:t>
            </a:r>
            <a:r>
              <a:rPr sz="1900" b="1" spc="-5" dirty="0">
                <a:solidFill>
                  <a:srgbClr val="2C2D2C"/>
                </a:solidFill>
                <a:latin typeface="Arial"/>
                <a:cs typeface="Arial"/>
              </a:rPr>
              <a:t>da responsabilidade </a:t>
            </a:r>
            <a:r>
              <a:rPr sz="1900" b="1" spc="-10" dirty="0">
                <a:solidFill>
                  <a:srgbClr val="2C2D2C"/>
                </a:solidFill>
                <a:latin typeface="Arial"/>
                <a:cs typeface="Arial"/>
              </a:rPr>
              <a:t>civil </a:t>
            </a:r>
            <a:r>
              <a:rPr sz="1900" b="1" dirty="0">
                <a:solidFill>
                  <a:srgbClr val="2C2D2C"/>
                </a:solidFill>
                <a:latin typeface="Arial"/>
                <a:cs typeface="Arial"/>
              </a:rPr>
              <a:t>do </a:t>
            </a:r>
            <a:r>
              <a:rPr sz="1900" b="1" spc="-5" dirty="0">
                <a:solidFill>
                  <a:srgbClr val="2C2D2C"/>
                </a:solidFill>
                <a:latin typeface="Arial"/>
                <a:cs typeface="Arial"/>
              </a:rPr>
              <a:t>Estado pela adoção integral da teoria</a:t>
            </a:r>
            <a:r>
              <a:rPr sz="1900" b="1" spc="14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900" b="1" spc="-5" dirty="0">
                <a:solidFill>
                  <a:srgbClr val="2C2D2C"/>
                </a:solidFill>
                <a:latin typeface="Arial"/>
                <a:cs typeface="Arial"/>
              </a:rPr>
              <a:t>pública</a:t>
            </a:r>
            <a:r>
              <a:rPr sz="1900" spc="-5" dirty="0">
                <a:solidFill>
                  <a:srgbClr val="2C2D2C"/>
                </a:solidFill>
                <a:latin typeface="Arial"/>
                <a:cs typeface="Arial"/>
              </a:rPr>
              <a:t>;</a:t>
            </a:r>
            <a:endParaRPr sz="1900" dirty="0">
              <a:latin typeface="Arial"/>
              <a:cs typeface="Arial"/>
            </a:endParaRPr>
          </a:p>
          <a:p>
            <a:pPr marL="355600" marR="6985" indent="-342900">
              <a:lnSpc>
                <a:spcPct val="100000"/>
              </a:lnSpc>
              <a:buChar char="•"/>
              <a:tabLst>
                <a:tab pos="355600" algn="l"/>
                <a:tab pos="356235" algn="l"/>
              </a:tabLst>
            </a:pPr>
            <a:r>
              <a:rPr sz="1900" dirty="0">
                <a:solidFill>
                  <a:srgbClr val="2C2D2C"/>
                </a:solidFill>
                <a:latin typeface="Arial"/>
                <a:cs typeface="Arial"/>
              </a:rPr>
              <a:t>A Jurisprudência </a:t>
            </a:r>
            <a:r>
              <a:rPr sz="1900" spc="-5" dirty="0">
                <a:solidFill>
                  <a:srgbClr val="2C2D2C"/>
                </a:solidFill>
                <a:latin typeface="Arial"/>
                <a:cs typeface="Arial"/>
              </a:rPr>
              <a:t>francesa, </a:t>
            </a:r>
            <a:r>
              <a:rPr sz="1900" dirty="0">
                <a:solidFill>
                  <a:srgbClr val="2C2D2C"/>
                </a:solidFill>
                <a:latin typeface="Arial"/>
                <a:cs typeface="Arial"/>
              </a:rPr>
              <a:t>desde </a:t>
            </a:r>
            <a:r>
              <a:rPr sz="1900" spc="-5" dirty="0">
                <a:solidFill>
                  <a:srgbClr val="2C2D2C"/>
                </a:solidFill>
                <a:latin typeface="Arial"/>
                <a:cs typeface="Arial"/>
              </a:rPr>
              <a:t>o </a:t>
            </a:r>
            <a:r>
              <a:rPr sz="1900" dirty="0">
                <a:solidFill>
                  <a:srgbClr val="2C2D2C"/>
                </a:solidFill>
                <a:latin typeface="Arial"/>
                <a:cs typeface="Arial"/>
              </a:rPr>
              <a:t>século </a:t>
            </a:r>
            <a:r>
              <a:rPr sz="1900" spc="-15" dirty="0">
                <a:solidFill>
                  <a:srgbClr val="2C2D2C"/>
                </a:solidFill>
                <a:latin typeface="Arial"/>
                <a:cs typeface="Arial"/>
              </a:rPr>
              <a:t>XIX, </a:t>
            </a:r>
            <a:r>
              <a:rPr sz="1900" spc="-5" dirty="0">
                <a:solidFill>
                  <a:srgbClr val="2C2D2C"/>
                </a:solidFill>
                <a:latin typeface="Arial"/>
                <a:cs typeface="Arial"/>
              </a:rPr>
              <a:t>inadmite </a:t>
            </a:r>
            <a:r>
              <a:rPr sz="1900" dirty="0">
                <a:solidFill>
                  <a:srgbClr val="2C2D2C"/>
                </a:solidFill>
                <a:latin typeface="Arial"/>
                <a:cs typeface="Arial"/>
              </a:rPr>
              <a:t>qualquer ingerência </a:t>
            </a:r>
            <a:r>
              <a:rPr sz="1900" spc="-5" dirty="0">
                <a:solidFill>
                  <a:srgbClr val="2C2D2C"/>
                </a:solidFill>
                <a:latin typeface="Arial"/>
                <a:cs typeface="Arial"/>
              </a:rPr>
              <a:t>da Justiça </a:t>
            </a:r>
            <a:r>
              <a:rPr sz="1900" dirty="0">
                <a:solidFill>
                  <a:srgbClr val="2C2D2C"/>
                </a:solidFill>
                <a:latin typeface="Arial"/>
                <a:cs typeface="Arial"/>
              </a:rPr>
              <a:t>comum  </a:t>
            </a:r>
            <a:r>
              <a:rPr sz="1900" spc="-5" dirty="0">
                <a:solidFill>
                  <a:srgbClr val="2C2D2C"/>
                </a:solidFill>
                <a:latin typeface="Arial"/>
                <a:cs typeface="Arial"/>
              </a:rPr>
              <a:t>em questões envolvendo o Estado e </a:t>
            </a:r>
            <a:r>
              <a:rPr sz="1900" dirty="0">
                <a:solidFill>
                  <a:srgbClr val="2C2D2C"/>
                </a:solidFill>
                <a:latin typeface="Arial"/>
                <a:cs typeface="Arial"/>
              </a:rPr>
              <a:t>seus </a:t>
            </a:r>
            <a:r>
              <a:rPr sz="1900" spc="-5" dirty="0">
                <a:solidFill>
                  <a:srgbClr val="2C2D2C"/>
                </a:solidFill>
                <a:latin typeface="Arial"/>
                <a:cs typeface="Arial"/>
              </a:rPr>
              <a:t>agentes</a:t>
            </a:r>
            <a:r>
              <a:rPr sz="1900" spc="8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2C2D2C"/>
                </a:solidFill>
                <a:latin typeface="Arial"/>
                <a:cs typeface="Arial"/>
              </a:rPr>
              <a:t>públicos;</a:t>
            </a:r>
            <a:endParaRPr sz="1900" dirty="0">
              <a:latin typeface="Arial"/>
              <a:cs typeface="Arial"/>
            </a:endParaRPr>
          </a:p>
          <a:p>
            <a:pPr marL="355600" indent="-342900">
              <a:lnSpc>
                <a:spcPts val="2280"/>
              </a:lnSpc>
              <a:buChar char="•"/>
              <a:tabLst>
                <a:tab pos="355600" algn="l"/>
                <a:tab pos="356235" algn="l"/>
              </a:tabLst>
            </a:pPr>
            <a:r>
              <a:rPr sz="1900" spc="-5" dirty="0">
                <a:solidFill>
                  <a:srgbClr val="2C2D2C"/>
                </a:solidFill>
                <a:latin typeface="Arial"/>
                <a:cs typeface="Arial"/>
              </a:rPr>
              <a:t>As</a:t>
            </a:r>
            <a:r>
              <a:rPr sz="1900" spc="12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2C2D2C"/>
                </a:solidFill>
                <a:latin typeface="Arial"/>
                <a:cs typeface="Arial"/>
              </a:rPr>
              <a:t>decisões</a:t>
            </a:r>
            <a:r>
              <a:rPr sz="1900" spc="13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900" b="1" spc="-5" dirty="0">
                <a:solidFill>
                  <a:srgbClr val="2C2D2C"/>
                </a:solidFill>
                <a:latin typeface="Arial"/>
                <a:cs typeface="Arial"/>
              </a:rPr>
              <a:t>inauguraram</a:t>
            </a:r>
            <a:r>
              <a:rPr sz="1900" b="1" spc="10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900" b="1" spc="0" dirty="0">
                <a:solidFill>
                  <a:srgbClr val="2C2D2C"/>
                </a:solidFill>
                <a:latin typeface="Arial"/>
                <a:cs typeface="Arial"/>
              </a:rPr>
              <a:t>um</a:t>
            </a:r>
            <a:r>
              <a:rPr sz="1900" b="1" spc="11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900" b="1" dirty="0">
                <a:solidFill>
                  <a:srgbClr val="2C2D2C"/>
                </a:solidFill>
                <a:latin typeface="Arial"/>
                <a:cs typeface="Arial"/>
              </a:rPr>
              <a:t>novo</a:t>
            </a:r>
            <a:r>
              <a:rPr sz="1900" b="1" spc="114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900" b="1" dirty="0">
                <a:solidFill>
                  <a:srgbClr val="2C2D2C"/>
                </a:solidFill>
                <a:latin typeface="Arial"/>
                <a:cs typeface="Arial"/>
              </a:rPr>
              <a:t>momento</a:t>
            </a:r>
            <a:r>
              <a:rPr sz="1900" b="1" spc="114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900" spc="-5" dirty="0">
                <a:solidFill>
                  <a:srgbClr val="2C2D2C"/>
                </a:solidFill>
                <a:latin typeface="Arial"/>
                <a:cs typeface="Arial"/>
              </a:rPr>
              <a:t>na</a:t>
            </a:r>
            <a:r>
              <a:rPr sz="1900" spc="15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900" spc="-5" dirty="0">
                <a:solidFill>
                  <a:srgbClr val="2C2D2C"/>
                </a:solidFill>
                <a:latin typeface="Arial"/>
                <a:cs typeface="Arial"/>
              </a:rPr>
              <a:t>história</a:t>
            </a:r>
            <a:r>
              <a:rPr sz="1900" spc="15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900" spc="-5" dirty="0">
                <a:solidFill>
                  <a:srgbClr val="2C2D2C"/>
                </a:solidFill>
                <a:latin typeface="Arial"/>
                <a:cs typeface="Arial"/>
              </a:rPr>
              <a:t>da</a:t>
            </a:r>
            <a:r>
              <a:rPr sz="1900" spc="12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2C2D2C"/>
                </a:solidFill>
                <a:latin typeface="Arial"/>
                <a:cs typeface="Arial"/>
              </a:rPr>
              <a:t>Responsabilidade</a:t>
            </a:r>
            <a:r>
              <a:rPr sz="1900" spc="14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900" spc="-5" dirty="0">
                <a:solidFill>
                  <a:srgbClr val="2C2D2C"/>
                </a:solidFill>
                <a:latin typeface="Arial"/>
                <a:cs typeface="Arial"/>
              </a:rPr>
              <a:t>Civil</a:t>
            </a:r>
            <a:r>
              <a:rPr sz="1900" spc="12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900" spc="-5" dirty="0">
                <a:solidFill>
                  <a:srgbClr val="2C2D2C"/>
                </a:solidFill>
                <a:latin typeface="Arial"/>
                <a:cs typeface="Arial"/>
              </a:rPr>
              <a:t>do</a:t>
            </a:r>
            <a:r>
              <a:rPr sz="1900" spc="15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900" spc="-5" dirty="0">
                <a:solidFill>
                  <a:srgbClr val="2C2D2C"/>
                </a:solidFill>
                <a:latin typeface="Arial"/>
                <a:cs typeface="Arial"/>
              </a:rPr>
              <a:t>Estado</a:t>
            </a:r>
            <a:endParaRPr sz="1900" dirty="0">
              <a:latin typeface="Arial"/>
              <a:cs typeface="Arial"/>
            </a:endParaRPr>
          </a:p>
          <a:p>
            <a:pPr marL="355600" marR="5080" algn="just">
              <a:lnSpc>
                <a:spcPct val="100000"/>
              </a:lnSpc>
            </a:pPr>
            <a:r>
              <a:rPr sz="1900" dirty="0">
                <a:solidFill>
                  <a:srgbClr val="2C2D2C"/>
                </a:solidFill>
                <a:latin typeface="Arial"/>
                <a:cs typeface="Arial"/>
              </a:rPr>
              <a:t>em que </a:t>
            </a:r>
            <a:r>
              <a:rPr sz="1900" b="1" dirty="0">
                <a:solidFill>
                  <a:srgbClr val="2C2D2C"/>
                </a:solidFill>
                <a:latin typeface="Arial"/>
                <a:cs typeface="Arial"/>
              </a:rPr>
              <a:t>se deixou </a:t>
            </a:r>
            <a:r>
              <a:rPr sz="1900" b="1" spc="0" dirty="0">
                <a:solidFill>
                  <a:srgbClr val="2C2D2C"/>
                </a:solidFill>
                <a:latin typeface="Arial"/>
                <a:cs typeface="Arial"/>
              </a:rPr>
              <a:t>de </a:t>
            </a:r>
            <a:r>
              <a:rPr sz="1900" b="1" spc="-5" dirty="0">
                <a:solidFill>
                  <a:srgbClr val="2C2D2C"/>
                </a:solidFill>
                <a:latin typeface="Arial"/>
                <a:cs typeface="Arial"/>
              </a:rPr>
              <a:t>levar </a:t>
            </a:r>
            <a:r>
              <a:rPr sz="1900" b="1" dirty="0">
                <a:solidFill>
                  <a:srgbClr val="2C2D2C"/>
                </a:solidFill>
                <a:latin typeface="Arial"/>
                <a:cs typeface="Arial"/>
              </a:rPr>
              <a:t>em consideração o elemento culpa </a:t>
            </a:r>
            <a:r>
              <a:rPr sz="1900" dirty="0">
                <a:solidFill>
                  <a:srgbClr val="2C2D2C"/>
                </a:solidFill>
                <a:latin typeface="Arial"/>
                <a:cs typeface="Arial"/>
              </a:rPr>
              <a:t>como determinante da  obrigação </a:t>
            </a:r>
            <a:r>
              <a:rPr sz="1900" spc="-5" dirty="0">
                <a:solidFill>
                  <a:srgbClr val="2C2D2C"/>
                </a:solidFill>
                <a:latin typeface="Arial"/>
                <a:cs typeface="Arial"/>
              </a:rPr>
              <a:t>de </a:t>
            </a:r>
            <a:r>
              <a:rPr sz="1900" dirty="0">
                <a:solidFill>
                  <a:srgbClr val="2C2D2C"/>
                </a:solidFill>
                <a:latin typeface="Arial"/>
                <a:cs typeface="Arial"/>
              </a:rPr>
              <a:t>indenizar </a:t>
            </a:r>
            <a:r>
              <a:rPr sz="1900" spc="-5" dirty="0">
                <a:solidFill>
                  <a:srgbClr val="2C2D2C"/>
                </a:solidFill>
                <a:latin typeface="Arial"/>
                <a:cs typeface="Arial"/>
              </a:rPr>
              <a:t>e </a:t>
            </a:r>
            <a:r>
              <a:rPr sz="1900" b="1" spc="-5" dirty="0">
                <a:solidFill>
                  <a:srgbClr val="2C2D2C"/>
                </a:solidFill>
                <a:latin typeface="Arial"/>
                <a:cs typeface="Arial"/>
              </a:rPr>
              <a:t>se passou a </a:t>
            </a:r>
            <a:r>
              <a:rPr sz="1900" b="1" dirty="0">
                <a:solidFill>
                  <a:srgbClr val="2C2D2C"/>
                </a:solidFill>
                <a:latin typeface="Arial"/>
                <a:cs typeface="Arial"/>
              </a:rPr>
              <a:t>considerar </a:t>
            </a:r>
            <a:r>
              <a:rPr sz="1900" b="1" spc="-5" dirty="0">
                <a:solidFill>
                  <a:srgbClr val="2C2D2C"/>
                </a:solidFill>
                <a:latin typeface="Arial"/>
                <a:cs typeface="Arial"/>
              </a:rPr>
              <a:t>a responsabilidade civil </a:t>
            </a:r>
            <a:r>
              <a:rPr sz="1900" b="1" dirty="0">
                <a:solidFill>
                  <a:srgbClr val="2C2D2C"/>
                </a:solidFill>
                <a:latin typeface="Arial"/>
                <a:cs typeface="Arial"/>
              </a:rPr>
              <a:t>apenas sob </a:t>
            </a:r>
            <a:r>
              <a:rPr sz="1900" b="1" spc="-5" dirty="0">
                <a:solidFill>
                  <a:srgbClr val="2C2D2C"/>
                </a:solidFill>
                <a:latin typeface="Arial"/>
                <a:cs typeface="Arial"/>
              </a:rPr>
              <a:t>a ótica  </a:t>
            </a:r>
            <a:r>
              <a:rPr sz="1900" b="1" dirty="0">
                <a:solidFill>
                  <a:srgbClr val="2C2D2C"/>
                </a:solidFill>
                <a:latin typeface="Arial"/>
                <a:cs typeface="Arial"/>
              </a:rPr>
              <a:t>do </a:t>
            </a:r>
            <a:r>
              <a:rPr sz="1900" b="1" spc="-5" dirty="0">
                <a:solidFill>
                  <a:srgbClr val="2C2D2C"/>
                </a:solidFill>
                <a:latin typeface="Arial"/>
                <a:cs typeface="Arial"/>
              </a:rPr>
              <a:t>nexo de</a:t>
            </a:r>
            <a:r>
              <a:rPr sz="1900" b="1" spc="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900" b="1" spc="-5" dirty="0">
                <a:solidFill>
                  <a:srgbClr val="2C2D2C"/>
                </a:solidFill>
                <a:latin typeface="Arial"/>
                <a:cs typeface="Arial"/>
              </a:rPr>
              <a:t>causalidade.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2596007" y="4514977"/>
            <a:ext cx="7011670" cy="832485"/>
          </a:xfrm>
          <a:custGeom>
            <a:avLst/>
            <a:gdLst/>
            <a:ahLst/>
            <a:cxnLst/>
            <a:rect l="l" t="t" r="r" b="b"/>
            <a:pathLst>
              <a:path w="7011670" h="832485">
                <a:moveTo>
                  <a:pt x="6927850" y="0"/>
                </a:moveTo>
                <a:lnTo>
                  <a:pt x="83185" y="0"/>
                </a:lnTo>
                <a:lnTo>
                  <a:pt x="50792" y="6532"/>
                </a:lnTo>
                <a:lnTo>
                  <a:pt x="24352" y="24352"/>
                </a:lnTo>
                <a:lnTo>
                  <a:pt x="6532" y="50792"/>
                </a:lnTo>
                <a:lnTo>
                  <a:pt x="0" y="83185"/>
                </a:lnTo>
                <a:lnTo>
                  <a:pt x="0" y="749046"/>
                </a:lnTo>
                <a:lnTo>
                  <a:pt x="6532" y="781438"/>
                </a:lnTo>
                <a:lnTo>
                  <a:pt x="24352" y="807878"/>
                </a:lnTo>
                <a:lnTo>
                  <a:pt x="50792" y="825698"/>
                </a:lnTo>
                <a:lnTo>
                  <a:pt x="83185" y="832231"/>
                </a:lnTo>
                <a:lnTo>
                  <a:pt x="6927850" y="832231"/>
                </a:lnTo>
                <a:lnTo>
                  <a:pt x="6960262" y="825698"/>
                </a:lnTo>
                <a:lnTo>
                  <a:pt x="6986746" y="807878"/>
                </a:lnTo>
                <a:lnTo>
                  <a:pt x="7004609" y="781438"/>
                </a:lnTo>
                <a:lnTo>
                  <a:pt x="7011162" y="749046"/>
                </a:lnTo>
                <a:lnTo>
                  <a:pt x="7011162" y="83185"/>
                </a:lnTo>
                <a:lnTo>
                  <a:pt x="7004609" y="50792"/>
                </a:lnTo>
                <a:lnTo>
                  <a:pt x="6986746" y="24352"/>
                </a:lnTo>
                <a:lnTo>
                  <a:pt x="6960262" y="6532"/>
                </a:lnTo>
                <a:lnTo>
                  <a:pt x="6927850" y="0"/>
                </a:lnTo>
                <a:close/>
              </a:path>
            </a:pathLst>
          </a:custGeom>
          <a:solidFill>
            <a:srgbClr val="4F91A0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596007" y="4514977"/>
            <a:ext cx="7011670" cy="832485"/>
          </a:xfrm>
          <a:custGeom>
            <a:avLst/>
            <a:gdLst/>
            <a:ahLst/>
            <a:cxnLst/>
            <a:rect l="l" t="t" r="r" b="b"/>
            <a:pathLst>
              <a:path w="7011670" h="832485">
                <a:moveTo>
                  <a:pt x="0" y="83185"/>
                </a:moveTo>
                <a:lnTo>
                  <a:pt x="6532" y="50792"/>
                </a:lnTo>
                <a:lnTo>
                  <a:pt x="24352" y="24352"/>
                </a:lnTo>
                <a:lnTo>
                  <a:pt x="50792" y="6532"/>
                </a:lnTo>
                <a:lnTo>
                  <a:pt x="83185" y="0"/>
                </a:lnTo>
                <a:lnTo>
                  <a:pt x="6927850" y="0"/>
                </a:lnTo>
                <a:lnTo>
                  <a:pt x="6960262" y="6532"/>
                </a:lnTo>
                <a:lnTo>
                  <a:pt x="6986746" y="24352"/>
                </a:lnTo>
                <a:lnTo>
                  <a:pt x="7004609" y="50792"/>
                </a:lnTo>
                <a:lnTo>
                  <a:pt x="7011162" y="83185"/>
                </a:lnTo>
                <a:lnTo>
                  <a:pt x="7011162" y="749046"/>
                </a:lnTo>
                <a:lnTo>
                  <a:pt x="7004609" y="781438"/>
                </a:lnTo>
                <a:lnTo>
                  <a:pt x="6986746" y="807878"/>
                </a:lnTo>
                <a:lnTo>
                  <a:pt x="6960262" y="825698"/>
                </a:lnTo>
                <a:lnTo>
                  <a:pt x="6927850" y="832231"/>
                </a:lnTo>
                <a:lnTo>
                  <a:pt x="83185" y="832231"/>
                </a:lnTo>
                <a:lnTo>
                  <a:pt x="50792" y="825698"/>
                </a:lnTo>
                <a:lnTo>
                  <a:pt x="24352" y="807878"/>
                </a:lnTo>
                <a:lnTo>
                  <a:pt x="6532" y="781438"/>
                </a:lnTo>
                <a:lnTo>
                  <a:pt x="0" y="749046"/>
                </a:lnTo>
                <a:lnTo>
                  <a:pt x="0" y="83185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2795016" y="4647946"/>
            <a:ext cx="6614159" cy="497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100" b="1" dirty="0">
                <a:solidFill>
                  <a:srgbClr val="FFFFFF"/>
                </a:solidFill>
                <a:latin typeface="Arial"/>
                <a:cs typeface="Arial"/>
              </a:rPr>
              <a:t>Nascimento das teorias</a:t>
            </a:r>
            <a:r>
              <a:rPr sz="31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100" b="1" dirty="0">
                <a:solidFill>
                  <a:srgbClr val="FFFFFF"/>
                </a:solidFill>
                <a:latin typeface="Arial"/>
                <a:cs typeface="Arial"/>
              </a:rPr>
              <a:t>publicistas</a:t>
            </a:r>
            <a:endParaRPr sz="31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2607436" y="5480303"/>
            <a:ext cx="3364229" cy="832485"/>
          </a:xfrm>
          <a:custGeom>
            <a:avLst/>
            <a:gdLst/>
            <a:ahLst/>
            <a:cxnLst/>
            <a:rect l="l" t="t" r="r" b="b"/>
            <a:pathLst>
              <a:path w="3364229" h="832485">
                <a:moveTo>
                  <a:pt x="3281045" y="0"/>
                </a:moveTo>
                <a:lnTo>
                  <a:pt x="83185" y="0"/>
                </a:lnTo>
                <a:lnTo>
                  <a:pt x="50792" y="6550"/>
                </a:lnTo>
                <a:lnTo>
                  <a:pt x="24352" y="24399"/>
                </a:lnTo>
                <a:lnTo>
                  <a:pt x="6532" y="50845"/>
                </a:lnTo>
                <a:lnTo>
                  <a:pt x="0" y="83185"/>
                </a:lnTo>
                <a:lnTo>
                  <a:pt x="0" y="749096"/>
                </a:lnTo>
                <a:lnTo>
                  <a:pt x="6532" y="781490"/>
                </a:lnTo>
                <a:lnTo>
                  <a:pt x="24352" y="807943"/>
                </a:lnTo>
                <a:lnTo>
                  <a:pt x="50792" y="825779"/>
                </a:lnTo>
                <a:lnTo>
                  <a:pt x="83185" y="832319"/>
                </a:lnTo>
                <a:lnTo>
                  <a:pt x="3281045" y="832319"/>
                </a:lnTo>
                <a:lnTo>
                  <a:pt x="3313437" y="825779"/>
                </a:lnTo>
                <a:lnTo>
                  <a:pt x="3339877" y="807943"/>
                </a:lnTo>
                <a:lnTo>
                  <a:pt x="3357697" y="781490"/>
                </a:lnTo>
                <a:lnTo>
                  <a:pt x="3364229" y="749096"/>
                </a:lnTo>
                <a:lnTo>
                  <a:pt x="3364229" y="83185"/>
                </a:lnTo>
                <a:lnTo>
                  <a:pt x="3357697" y="50845"/>
                </a:lnTo>
                <a:lnTo>
                  <a:pt x="3339877" y="24399"/>
                </a:lnTo>
                <a:lnTo>
                  <a:pt x="3313437" y="6550"/>
                </a:lnTo>
                <a:lnTo>
                  <a:pt x="3281045" y="0"/>
                </a:lnTo>
                <a:close/>
              </a:path>
            </a:pathLst>
          </a:custGeom>
          <a:solidFill>
            <a:srgbClr val="4F91A0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607436" y="5480303"/>
            <a:ext cx="3364229" cy="832485"/>
          </a:xfrm>
          <a:custGeom>
            <a:avLst/>
            <a:gdLst/>
            <a:ahLst/>
            <a:cxnLst/>
            <a:rect l="l" t="t" r="r" b="b"/>
            <a:pathLst>
              <a:path w="3364229" h="832485">
                <a:moveTo>
                  <a:pt x="0" y="83185"/>
                </a:moveTo>
                <a:lnTo>
                  <a:pt x="6532" y="50845"/>
                </a:lnTo>
                <a:lnTo>
                  <a:pt x="24352" y="24399"/>
                </a:lnTo>
                <a:lnTo>
                  <a:pt x="50792" y="6550"/>
                </a:lnTo>
                <a:lnTo>
                  <a:pt x="83185" y="0"/>
                </a:lnTo>
                <a:lnTo>
                  <a:pt x="3281045" y="0"/>
                </a:lnTo>
                <a:lnTo>
                  <a:pt x="3313437" y="6550"/>
                </a:lnTo>
                <a:lnTo>
                  <a:pt x="3339877" y="24399"/>
                </a:lnTo>
                <a:lnTo>
                  <a:pt x="3357697" y="50845"/>
                </a:lnTo>
                <a:lnTo>
                  <a:pt x="3364229" y="83185"/>
                </a:lnTo>
                <a:lnTo>
                  <a:pt x="3364229" y="749096"/>
                </a:lnTo>
                <a:lnTo>
                  <a:pt x="3357697" y="781490"/>
                </a:lnTo>
                <a:lnTo>
                  <a:pt x="3339877" y="807943"/>
                </a:lnTo>
                <a:lnTo>
                  <a:pt x="3313437" y="825779"/>
                </a:lnTo>
                <a:lnTo>
                  <a:pt x="3281045" y="832319"/>
                </a:lnTo>
                <a:lnTo>
                  <a:pt x="83185" y="832319"/>
                </a:lnTo>
                <a:lnTo>
                  <a:pt x="50792" y="825779"/>
                </a:lnTo>
                <a:lnTo>
                  <a:pt x="24352" y="807943"/>
                </a:lnTo>
                <a:lnTo>
                  <a:pt x="6532" y="781490"/>
                </a:lnTo>
                <a:lnTo>
                  <a:pt x="0" y="749096"/>
                </a:lnTo>
                <a:lnTo>
                  <a:pt x="0" y="83185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095370" y="5876150"/>
            <a:ext cx="2387600" cy="0"/>
          </a:xfrm>
          <a:custGeom>
            <a:avLst/>
            <a:gdLst/>
            <a:ahLst/>
            <a:cxnLst/>
            <a:rect l="l" t="t" r="r" b="b"/>
            <a:pathLst>
              <a:path w="2387600">
                <a:moveTo>
                  <a:pt x="0" y="0"/>
                </a:moveTo>
                <a:lnTo>
                  <a:pt x="2387600" y="0"/>
                </a:lnTo>
              </a:path>
            </a:pathLst>
          </a:custGeom>
          <a:ln w="2032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3083179" y="5532754"/>
            <a:ext cx="2413000" cy="678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570"/>
              </a:lnSpc>
              <a:spcBef>
                <a:spcPts val="100"/>
              </a:spcBef>
            </a:pPr>
            <a:r>
              <a:rPr sz="2300" spc="-45" dirty="0">
                <a:solidFill>
                  <a:srgbClr val="FFFFFF"/>
                </a:solidFill>
                <a:latin typeface="Arial"/>
                <a:cs typeface="Arial"/>
              </a:rPr>
              <a:t>Teoria 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da culpa</a:t>
            </a:r>
            <a:r>
              <a:rPr sz="23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do</a:t>
            </a:r>
            <a:endParaRPr sz="2300">
              <a:latin typeface="Arial"/>
              <a:cs typeface="Arial"/>
            </a:endParaRPr>
          </a:p>
          <a:p>
            <a:pPr algn="ctr">
              <a:lnSpc>
                <a:spcPts val="2570"/>
              </a:lnSpc>
            </a:pPr>
            <a:r>
              <a:rPr sz="2300" spc="-5" dirty="0">
                <a:solidFill>
                  <a:srgbClr val="FFFFFF"/>
                </a:solidFill>
                <a:latin typeface="Arial"/>
                <a:cs typeface="Arial"/>
              </a:rPr>
              <a:t>serviço</a:t>
            </a:r>
            <a:r>
              <a:rPr sz="23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público</a:t>
            </a:r>
            <a:endParaRPr sz="2300">
              <a:latin typeface="Arial"/>
              <a:cs typeface="Arial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3321430" y="6178410"/>
            <a:ext cx="1935480" cy="0"/>
          </a:xfrm>
          <a:custGeom>
            <a:avLst/>
            <a:gdLst/>
            <a:ahLst/>
            <a:cxnLst/>
            <a:rect l="l" t="t" r="r" b="b"/>
            <a:pathLst>
              <a:path w="1935479">
                <a:moveTo>
                  <a:pt x="0" y="0"/>
                </a:moveTo>
                <a:lnTo>
                  <a:pt x="1935480" y="0"/>
                </a:lnTo>
              </a:path>
            </a:pathLst>
          </a:custGeom>
          <a:ln w="2032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243701" y="5476366"/>
            <a:ext cx="3364229" cy="832485"/>
          </a:xfrm>
          <a:custGeom>
            <a:avLst/>
            <a:gdLst/>
            <a:ahLst/>
            <a:cxnLst/>
            <a:rect l="l" t="t" r="r" b="b"/>
            <a:pathLst>
              <a:path w="3364229" h="832485">
                <a:moveTo>
                  <a:pt x="3280918" y="0"/>
                </a:moveTo>
                <a:lnTo>
                  <a:pt x="83185" y="0"/>
                </a:lnTo>
                <a:lnTo>
                  <a:pt x="50792" y="6552"/>
                </a:lnTo>
                <a:lnTo>
                  <a:pt x="24352" y="24415"/>
                </a:lnTo>
                <a:lnTo>
                  <a:pt x="6532" y="50899"/>
                </a:lnTo>
                <a:lnTo>
                  <a:pt x="0" y="83312"/>
                </a:lnTo>
                <a:lnTo>
                  <a:pt x="0" y="749134"/>
                </a:lnTo>
                <a:lnTo>
                  <a:pt x="6532" y="781535"/>
                </a:lnTo>
                <a:lnTo>
                  <a:pt x="24352" y="807993"/>
                </a:lnTo>
                <a:lnTo>
                  <a:pt x="50792" y="825830"/>
                </a:lnTo>
                <a:lnTo>
                  <a:pt x="83185" y="832370"/>
                </a:lnTo>
                <a:lnTo>
                  <a:pt x="3280918" y="832370"/>
                </a:lnTo>
                <a:lnTo>
                  <a:pt x="3313330" y="825830"/>
                </a:lnTo>
                <a:lnTo>
                  <a:pt x="3339814" y="807993"/>
                </a:lnTo>
                <a:lnTo>
                  <a:pt x="3357677" y="781535"/>
                </a:lnTo>
                <a:lnTo>
                  <a:pt x="3364229" y="749134"/>
                </a:lnTo>
                <a:lnTo>
                  <a:pt x="3364229" y="83312"/>
                </a:lnTo>
                <a:lnTo>
                  <a:pt x="3357677" y="50899"/>
                </a:lnTo>
                <a:lnTo>
                  <a:pt x="3339814" y="24415"/>
                </a:lnTo>
                <a:lnTo>
                  <a:pt x="3313330" y="6552"/>
                </a:lnTo>
                <a:lnTo>
                  <a:pt x="3280918" y="0"/>
                </a:lnTo>
                <a:close/>
              </a:path>
            </a:pathLst>
          </a:custGeom>
          <a:solidFill>
            <a:srgbClr val="4F91A0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243701" y="5476366"/>
            <a:ext cx="3364229" cy="832485"/>
          </a:xfrm>
          <a:custGeom>
            <a:avLst/>
            <a:gdLst/>
            <a:ahLst/>
            <a:cxnLst/>
            <a:rect l="l" t="t" r="r" b="b"/>
            <a:pathLst>
              <a:path w="3364229" h="832485">
                <a:moveTo>
                  <a:pt x="0" y="83312"/>
                </a:moveTo>
                <a:lnTo>
                  <a:pt x="6532" y="50899"/>
                </a:lnTo>
                <a:lnTo>
                  <a:pt x="24352" y="24415"/>
                </a:lnTo>
                <a:lnTo>
                  <a:pt x="50792" y="6552"/>
                </a:lnTo>
                <a:lnTo>
                  <a:pt x="83185" y="0"/>
                </a:lnTo>
                <a:lnTo>
                  <a:pt x="3280918" y="0"/>
                </a:lnTo>
                <a:lnTo>
                  <a:pt x="3313330" y="6552"/>
                </a:lnTo>
                <a:lnTo>
                  <a:pt x="3339814" y="24415"/>
                </a:lnTo>
                <a:lnTo>
                  <a:pt x="3357677" y="50899"/>
                </a:lnTo>
                <a:lnTo>
                  <a:pt x="3364229" y="83312"/>
                </a:lnTo>
                <a:lnTo>
                  <a:pt x="3364229" y="749134"/>
                </a:lnTo>
                <a:lnTo>
                  <a:pt x="3357677" y="781535"/>
                </a:lnTo>
                <a:lnTo>
                  <a:pt x="3339814" y="807993"/>
                </a:lnTo>
                <a:lnTo>
                  <a:pt x="3313330" y="825830"/>
                </a:lnTo>
                <a:lnTo>
                  <a:pt x="3280918" y="832370"/>
                </a:lnTo>
                <a:lnTo>
                  <a:pt x="83185" y="832370"/>
                </a:lnTo>
                <a:lnTo>
                  <a:pt x="50792" y="825830"/>
                </a:lnTo>
                <a:lnTo>
                  <a:pt x="24352" y="807993"/>
                </a:lnTo>
                <a:lnTo>
                  <a:pt x="6532" y="781535"/>
                </a:lnTo>
                <a:lnTo>
                  <a:pt x="0" y="749134"/>
                </a:lnTo>
                <a:lnTo>
                  <a:pt x="0" y="83312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6906006" y="5680075"/>
            <a:ext cx="2041525" cy="376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300" spc="-45" dirty="0">
                <a:solidFill>
                  <a:srgbClr val="FFFFFF"/>
                </a:solidFill>
                <a:latin typeface="Arial"/>
                <a:cs typeface="Arial"/>
              </a:rPr>
              <a:t>Teoria 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do</a:t>
            </a:r>
            <a:r>
              <a:rPr sz="23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Risco</a:t>
            </a:r>
            <a:endParaRPr sz="2300">
              <a:latin typeface="Arial"/>
              <a:cs typeface="Arial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6917055" y="6023393"/>
            <a:ext cx="2016760" cy="0"/>
          </a:xfrm>
          <a:custGeom>
            <a:avLst/>
            <a:gdLst/>
            <a:ahLst/>
            <a:cxnLst/>
            <a:rect l="l" t="t" r="r" b="b"/>
            <a:pathLst>
              <a:path w="2016759">
                <a:moveTo>
                  <a:pt x="0" y="0"/>
                </a:moveTo>
                <a:lnTo>
                  <a:pt x="2016760" y="0"/>
                </a:lnTo>
              </a:path>
            </a:pathLst>
          </a:custGeom>
          <a:ln w="2031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901814" y="5677420"/>
            <a:ext cx="1388745" cy="507365"/>
          </a:xfrm>
          <a:custGeom>
            <a:avLst/>
            <a:gdLst/>
            <a:ahLst/>
            <a:cxnLst/>
            <a:rect l="l" t="t" r="r" b="b"/>
            <a:pathLst>
              <a:path w="1388745" h="507364">
                <a:moveTo>
                  <a:pt x="0" y="135750"/>
                </a:moveTo>
                <a:lnTo>
                  <a:pt x="185800" y="333121"/>
                </a:lnTo>
                <a:lnTo>
                  <a:pt x="214505" y="361279"/>
                </a:lnTo>
                <a:lnTo>
                  <a:pt x="245169" y="386941"/>
                </a:lnTo>
                <a:lnTo>
                  <a:pt x="277696" y="410111"/>
                </a:lnTo>
                <a:lnTo>
                  <a:pt x="311988" y="430792"/>
                </a:lnTo>
                <a:lnTo>
                  <a:pt x="347947" y="448988"/>
                </a:lnTo>
                <a:lnTo>
                  <a:pt x="385477" y="464701"/>
                </a:lnTo>
                <a:lnTo>
                  <a:pt x="424481" y="477935"/>
                </a:lnTo>
                <a:lnTo>
                  <a:pt x="464861" y="488694"/>
                </a:lnTo>
                <a:lnTo>
                  <a:pt x="506520" y="496980"/>
                </a:lnTo>
                <a:lnTo>
                  <a:pt x="549362" y="502797"/>
                </a:lnTo>
                <a:lnTo>
                  <a:pt x="593288" y="506148"/>
                </a:lnTo>
                <a:lnTo>
                  <a:pt x="638201" y="507037"/>
                </a:lnTo>
                <a:lnTo>
                  <a:pt x="684005" y="505467"/>
                </a:lnTo>
                <a:lnTo>
                  <a:pt x="730602" y="501442"/>
                </a:lnTo>
                <a:lnTo>
                  <a:pt x="777896" y="494964"/>
                </a:lnTo>
                <a:lnTo>
                  <a:pt x="825788" y="486037"/>
                </a:lnTo>
                <a:lnTo>
                  <a:pt x="874181" y="474664"/>
                </a:lnTo>
                <a:lnTo>
                  <a:pt x="922979" y="460849"/>
                </a:lnTo>
                <a:lnTo>
                  <a:pt x="972085" y="444595"/>
                </a:lnTo>
                <a:lnTo>
                  <a:pt x="1021400" y="425905"/>
                </a:lnTo>
                <a:lnTo>
                  <a:pt x="1070828" y="404783"/>
                </a:lnTo>
                <a:lnTo>
                  <a:pt x="1120272" y="381231"/>
                </a:lnTo>
                <a:lnTo>
                  <a:pt x="1169635" y="355254"/>
                </a:lnTo>
                <a:lnTo>
                  <a:pt x="1218818" y="326855"/>
                </a:lnTo>
                <a:lnTo>
                  <a:pt x="1246093" y="309668"/>
                </a:lnTo>
                <a:lnTo>
                  <a:pt x="452376" y="309668"/>
                </a:lnTo>
                <a:lnTo>
                  <a:pt x="407460" y="308779"/>
                </a:lnTo>
                <a:lnTo>
                  <a:pt x="363533" y="305427"/>
                </a:lnTo>
                <a:lnTo>
                  <a:pt x="320691" y="299610"/>
                </a:lnTo>
                <a:lnTo>
                  <a:pt x="279032" y="291323"/>
                </a:lnTo>
                <a:lnTo>
                  <a:pt x="238652" y="280565"/>
                </a:lnTo>
                <a:lnTo>
                  <a:pt x="199650" y="267331"/>
                </a:lnTo>
                <a:lnTo>
                  <a:pt x="162122" y="251617"/>
                </a:lnTo>
                <a:lnTo>
                  <a:pt x="126165" y="233422"/>
                </a:lnTo>
                <a:lnTo>
                  <a:pt x="91877" y="212741"/>
                </a:lnTo>
                <a:lnTo>
                  <a:pt x="59356" y="189570"/>
                </a:lnTo>
                <a:lnTo>
                  <a:pt x="28697" y="163908"/>
                </a:lnTo>
                <a:lnTo>
                  <a:pt x="0" y="135750"/>
                </a:lnTo>
                <a:close/>
              </a:path>
              <a:path w="1388745" h="507364">
                <a:moveTo>
                  <a:pt x="1368118" y="296037"/>
                </a:moveTo>
                <a:lnTo>
                  <a:pt x="1267726" y="296037"/>
                </a:lnTo>
                <a:lnTo>
                  <a:pt x="1360690" y="394716"/>
                </a:lnTo>
                <a:lnTo>
                  <a:pt x="1368118" y="296037"/>
                </a:lnTo>
                <a:close/>
              </a:path>
              <a:path w="1388745" h="507364">
                <a:moveTo>
                  <a:pt x="989088" y="0"/>
                </a:moveTo>
                <a:lnTo>
                  <a:pt x="1081925" y="98679"/>
                </a:lnTo>
                <a:lnTo>
                  <a:pt x="1033017" y="129495"/>
                </a:lnTo>
                <a:lnTo>
                  <a:pt x="983832" y="157894"/>
                </a:lnTo>
                <a:lnTo>
                  <a:pt x="934469" y="183869"/>
                </a:lnTo>
                <a:lnTo>
                  <a:pt x="885023" y="207419"/>
                </a:lnTo>
                <a:lnTo>
                  <a:pt x="835593" y="228541"/>
                </a:lnTo>
                <a:lnTo>
                  <a:pt x="786275" y="247230"/>
                </a:lnTo>
                <a:lnTo>
                  <a:pt x="737167" y="263483"/>
                </a:lnTo>
                <a:lnTo>
                  <a:pt x="688367" y="277297"/>
                </a:lnTo>
                <a:lnTo>
                  <a:pt x="639971" y="288669"/>
                </a:lnTo>
                <a:lnTo>
                  <a:pt x="592076" y="297596"/>
                </a:lnTo>
                <a:lnTo>
                  <a:pt x="544781" y="304073"/>
                </a:lnTo>
                <a:lnTo>
                  <a:pt x="498181" y="308099"/>
                </a:lnTo>
                <a:lnTo>
                  <a:pt x="452376" y="309668"/>
                </a:lnTo>
                <a:lnTo>
                  <a:pt x="1246093" y="309668"/>
                </a:lnTo>
                <a:lnTo>
                  <a:pt x="1267726" y="296037"/>
                </a:lnTo>
                <a:lnTo>
                  <a:pt x="1368118" y="296037"/>
                </a:lnTo>
                <a:lnTo>
                  <a:pt x="1388249" y="28613"/>
                </a:lnTo>
                <a:lnTo>
                  <a:pt x="989088" y="0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753618" y="4532503"/>
            <a:ext cx="617855" cy="1367155"/>
          </a:xfrm>
          <a:custGeom>
            <a:avLst/>
            <a:gdLst/>
            <a:ahLst/>
            <a:cxnLst/>
            <a:rect l="l" t="t" r="r" b="b"/>
            <a:pathLst>
              <a:path w="617855" h="1367154">
                <a:moveTo>
                  <a:pt x="431710" y="0"/>
                </a:moveTo>
                <a:lnTo>
                  <a:pt x="395807" y="34923"/>
                </a:lnTo>
                <a:lnTo>
                  <a:pt x="361077" y="70881"/>
                </a:lnTo>
                <a:lnTo>
                  <a:pt x="327574" y="107817"/>
                </a:lnTo>
                <a:lnTo>
                  <a:pt x="295350" y="145669"/>
                </a:lnTo>
                <a:lnTo>
                  <a:pt x="259960" y="190250"/>
                </a:lnTo>
                <a:lnTo>
                  <a:pt x="226815" y="235302"/>
                </a:lnTo>
                <a:lnTo>
                  <a:pt x="195916" y="280739"/>
                </a:lnTo>
                <a:lnTo>
                  <a:pt x="167267" y="326477"/>
                </a:lnTo>
                <a:lnTo>
                  <a:pt x="140871" y="372431"/>
                </a:lnTo>
                <a:lnTo>
                  <a:pt x="116731" y="418517"/>
                </a:lnTo>
                <a:lnTo>
                  <a:pt x="94849" y="464651"/>
                </a:lnTo>
                <a:lnTo>
                  <a:pt x="75228" y="510748"/>
                </a:lnTo>
                <a:lnTo>
                  <a:pt x="57871" y="556725"/>
                </a:lnTo>
                <a:lnTo>
                  <a:pt x="42780" y="602495"/>
                </a:lnTo>
                <a:lnTo>
                  <a:pt x="29960" y="647976"/>
                </a:lnTo>
                <a:lnTo>
                  <a:pt x="19411" y="693082"/>
                </a:lnTo>
                <a:lnTo>
                  <a:pt x="11138" y="737730"/>
                </a:lnTo>
                <a:lnTo>
                  <a:pt x="5144" y="781834"/>
                </a:lnTo>
                <a:lnTo>
                  <a:pt x="1430" y="825311"/>
                </a:lnTo>
                <a:lnTo>
                  <a:pt x="0" y="868076"/>
                </a:lnTo>
                <a:lnTo>
                  <a:pt x="856" y="910045"/>
                </a:lnTo>
                <a:lnTo>
                  <a:pt x="4002" y="951133"/>
                </a:lnTo>
                <a:lnTo>
                  <a:pt x="9440" y="991255"/>
                </a:lnTo>
                <a:lnTo>
                  <a:pt x="17173" y="1030328"/>
                </a:lnTo>
                <a:lnTo>
                  <a:pt x="27204" y="1068268"/>
                </a:lnTo>
                <a:lnTo>
                  <a:pt x="39536" y="1104988"/>
                </a:lnTo>
                <a:lnTo>
                  <a:pt x="54171" y="1140406"/>
                </a:lnTo>
                <a:lnTo>
                  <a:pt x="90363" y="1206997"/>
                </a:lnTo>
                <a:lnTo>
                  <a:pt x="135804" y="1267363"/>
                </a:lnTo>
                <a:lnTo>
                  <a:pt x="190515" y="1320830"/>
                </a:lnTo>
                <a:lnTo>
                  <a:pt x="221354" y="1344765"/>
                </a:lnTo>
                <a:lnTo>
                  <a:pt x="254519" y="1366723"/>
                </a:lnTo>
                <a:lnTo>
                  <a:pt x="237570" y="1331783"/>
                </a:lnTo>
                <a:lnTo>
                  <a:pt x="223061" y="1295616"/>
                </a:lnTo>
                <a:lnTo>
                  <a:pt x="210967" y="1258305"/>
                </a:lnTo>
                <a:lnTo>
                  <a:pt x="201260" y="1219934"/>
                </a:lnTo>
                <a:lnTo>
                  <a:pt x="193916" y="1180585"/>
                </a:lnTo>
                <a:lnTo>
                  <a:pt x="188909" y="1140342"/>
                </a:lnTo>
                <a:lnTo>
                  <a:pt x="186212" y="1099288"/>
                </a:lnTo>
                <a:lnTo>
                  <a:pt x="185800" y="1057507"/>
                </a:lnTo>
                <a:lnTo>
                  <a:pt x="187646" y="1015081"/>
                </a:lnTo>
                <a:lnTo>
                  <a:pt x="191726" y="972094"/>
                </a:lnTo>
                <a:lnTo>
                  <a:pt x="198013" y="928630"/>
                </a:lnTo>
                <a:lnTo>
                  <a:pt x="206480" y="884771"/>
                </a:lnTo>
                <a:lnTo>
                  <a:pt x="217104" y="840601"/>
                </a:lnTo>
                <a:lnTo>
                  <a:pt x="229856" y="796204"/>
                </a:lnTo>
                <a:lnTo>
                  <a:pt x="244712" y="751662"/>
                </a:lnTo>
                <a:lnTo>
                  <a:pt x="261645" y="707058"/>
                </a:lnTo>
                <a:lnTo>
                  <a:pt x="280631" y="662477"/>
                </a:lnTo>
                <a:lnTo>
                  <a:pt x="301642" y="618001"/>
                </a:lnTo>
                <a:lnTo>
                  <a:pt x="324653" y="573713"/>
                </a:lnTo>
                <a:lnTo>
                  <a:pt x="349637" y="529698"/>
                </a:lnTo>
                <a:lnTo>
                  <a:pt x="376570" y="486038"/>
                </a:lnTo>
                <a:lnTo>
                  <a:pt x="405426" y="442816"/>
                </a:lnTo>
                <a:lnTo>
                  <a:pt x="436177" y="400116"/>
                </a:lnTo>
                <a:lnTo>
                  <a:pt x="468799" y="358021"/>
                </a:lnTo>
                <a:lnTo>
                  <a:pt x="503265" y="316614"/>
                </a:lnTo>
                <a:lnTo>
                  <a:pt x="539550" y="275979"/>
                </a:lnTo>
                <a:lnTo>
                  <a:pt x="577628" y="236199"/>
                </a:lnTo>
                <a:lnTo>
                  <a:pt x="617473" y="197358"/>
                </a:lnTo>
                <a:lnTo>
                  <a:pt x="431710" y="0"/>
                </a:lnTo>
                <a:close/>
              </a:path>
            </a:pathLst>
          </a:custGeom>
          <a:solidFill>
            <a:srgbClr val="A847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753510" y="4532503"/>
            <a:ext cx="1536700" cy="1652270"/>
          </a:xfrm>
          <a:custGeom>
            <a:avLst/>
            <a:gdLst/>
            <a:ahLst/>
            <a:cxnLst/>
            <a:rect l="l" t="t" r="r" b="b"/>
            <a:pathLst>
              <a:path w="1536700" h="1652270">
                <a:moveTo>
                  <a:pt x="148304" y="1280668"/>
                </a:moveTo>
                <a:lnTo>
                  <a:pt x="177001" y="1308826"/>
                </a:lnTo>
                <a:lnTo>
                  <a:pt x="207660" y="1334488"/>
                </a:lnTo>
                <a:lnTo>
                  <a:pt x="240181" y="1357658"/>
                </a:lnTo>
                <a:lnTo>
                  <a:pt x="274469" y="1378340"/>
                </a:lnTo>
                <a:lnTo>
                  <a:pt x="310426" y="1396535"/>
                </a:lnTo>
                <a:lnTo>
                  <a:pt x="347954" y="1412248"/>
                </a:lnTo>
                <a:lnTo>
                  <a:pt x="386957" y="1425483"/>
                </a:lnTo>
                <a:lnTo>
                  <a:pt x="427336" y="1436241"/>
                </a:lnTo>
                <a:lnTo>
                  <a:pt x="468995" y="1444527"/>
                </a:lnTo>
                <a:lnTo>
                  <a:pt x="511837" y="1450345"/>
                </a:lnTo>
                <a:lnTo>
                  <a:pt x="555764" y="1453696"/>
                </a:lnTo>
                <a:lnTo>
                  <a:pt x="600680" y="1454586"/>
                </a:lnTo>
                <a:lnTo>
                  <a:pt x="646485" y="1453016"/>
                </a:lnTo>
                <a:lnTo>
                  <a:pt x="693085" y="1448991"/>
                </a:lnTo>
                <a:lnTo>
                  <a:pt x="740380" y="1442514"/>
                </a:lnTo>
                <a:lnTo>
                  <a:pt x="788275" y="1433587"/>
                </a:lnTo>
                <a:lnTo>
                  <a:pt x="836671" y="1422215"/>
                </a:lnTo>
                <a:lnTo>
                  <a:pt x="885472" y="1408401"/>
                </a:lnTo>
                <a:lnTo>
                  <a:pt x="934579" y="1392147"/>
                </a:lnTo>
                <a:lnTo>
                  <a:pt x="983897" y="1373458"/>
                </a:lnTo>
                <a:lnTo>
                  <a:pt x="1033327" y="1352337"/>
                </a:lnTo>
                <a:lnTo>
                  <a:pt x="1082773" y="1328787"/>
                </a:lnTo>
                <a:lnTo>
                  <a:pt x="1132137" y="1302811"/>
                </a:lnTo>
                <a:lnTo>
                  <a:pt x="1181321" y="1274413"/>
                </a:lnTo>
                <a:lnTo>
                  <a:pt x="1230229" y="1243596"/>
                </a:lnTo>
                <a:lnTo>
                  <a:pt x="1137392" y="1144917"/>
                </a:lnTo>
                <a:lnTo>
                  <a:pt x="1536553" y="1173530"/>
                </a:lnTo>
                <a:lnTo>
                  <a:pt x="1508994" y="1539633"/>
                </a:lnTo>
                <a:lnTo>
                  <a:pt x="1416030" y="1440954"/>
                </a:lnTo>
                <a:lnTo>
                  <a:pt x="1367122" y="1471773"/>
                </a:lnTo>
                <a:lnTo>
                  <a:pt x="1317939" y="1500172"/>
                </a:lnTo>
                <a:lnTo>
                  <a:pt x="1268576" y="1526149"/>
                </a:lnTo>
                <a:lnTo>
                  <a:pt x="1219132" y="1549700"/>
                </a:lnTo>
                <a:lnTo>
                  <a:pt x="1169704" y="1570823"/>
                </a:lnTo>
                <a:lnTo>
                  <a:pt x="1120389" y="1589512"/>
                </a:lnTo>
                <a:lnTo>
                  <a:pt x="1071283" y="1605767"/>
                </a:lnTo>
                <a:lnTo>
                  <a:pt x="1022485" y="1619582"/>
                </a:lnTo>
                <a:lnTo>
                  <a:pt x="974092" y="1630954"/>
                </a:lnTo>
                <a:lnTo>
                  <a:pt x="926200" y="1639882"/>
                </a:lnTo>
                <a:lnTo>
                  <a:pt x="878906" y="1646360"/>
                </a:lnTo>
                <a:lnTo>
                  <a:pt x="832309" y="1650385"/>
                </a:lnTo>
                <a:lnTo>
                  <a:pt x="786505" y="1651955"/>
                </a:lnTo>
                <a:lnTo>
                  <a:pt x="741592" y="1651066"/>
                </a:lnTo>
                <a:lnTo>
                  <a:pt x="697666" y="1647715"/>
                </a:lnTo>
                <a:lnTo>
                  <a:pt x="654825" y="1641898"/>
                </a:lnTo>
                <a:lnTo>
                  <a:pt x="613165" y="1633611"/>
                </a:lnTo>
                <a:lnTo>
                  <a:pt x="572785" y="1622853"/>
                </a:lnTo>
                <a:lnTo>
                  <a:pt x="533781" y="1609619"/>
                </a:lnTo>
                <a:lnTo>
                  <a:pt x="496251" y="1593906"/>
                </a:lnTo>
                <a:lnTo>
                  <a:pt x="460292" y="1575710"/>
                </a:lnTo>
                <a:lnTo>
                  <a:pt x="426000" y="1555029"/>
                </a:lnTo>
                <a:lnTo>
                  <a:pt x="393474" y="1531859"/>
                </a:lnTo>
                <a:lnTo>
                  <a:pt x="362809" y="1506196"/>
                </a:lnTo>
                <a:lnTo>
                  <a:pt x="334105" y="1478038"/>
                </a:lnTo>
                <a:lnTo>
                  <a:pt x="148304" y="1280668"/>
                </a:lnTo>
                <a:lnTo>
                  <a:pt x="122528" y="1251096"/>
                </a:lnTo>
                <a:lnTo>
                  <a:pt x="99269" y="1219887"/>
                </a:lnTo>
                <a:lnTo>
                  <a:pt x="78509" y="1187127"/>
                </a:lnTo>
                <a:lnTo>
                  <a:pt x="60227" y="1152906"/>
                </a:lnTo>
                <a:lnTo>
                  <a:pt x="44403" y="1117312"/>
                </a:lnTo>
                <a:lnTo>
                  <a:pt x="31019" y="1080434"/>
                </a:lnTo>
                <a:lnTo>
                  <a:pt x="20055" y="1042360"/>
                </a:lnTo>
                <a:lnTo>
                  <a:pt x="11490" y="1003178"/>
                </a:lnTo>
                <a:lnTo>
                  <a:pt x="5306" y="962978"/>
                </a:lnTo>
                <a:lnTo>
                  <a:pt x="1482" y="921848"/>
                </a:lnTo>
                <a:lnTo>
                  <a:pt x="0" y="879875"/>
                </a:lnTo>
                <a:lnTo>
                  <a:pt x="839" y="837150"/>
                </a:lnTo>
                <a:lnTo>
                  <a:pt x="3980" y="793760"/>
                </a:lnTo>
                <a:lnTo>
                  <a:pt x="9403" y="749794"/>
                </a:lnTo>
                <a:lnTo>
                  <a:pt x="17090" y="705340"/>
                </a:lnTo>
                <a:lnTo>
                  <a:pt x="27019" y="660487"/>
                </a:lnTo>
                <a:lnTo>
                  <a:pt x="39172" y="615324"/>
                </a:lnTo>
                <a:lnTo>
                  <a:pt x="53529" y="569938"/>
                </a:lnTo>
                <a:lnTo>
                  <a:pt x="70070" y="524419"/>
                </a:lnTo>
                <a:lnTo>
                  <a:pt x="88777" y="478855"/>
                </a:lnTo>
                <a:lnTo>
                  <a:pt x="109628" y="433334"/>
                </a:lnTo>
                <a:lnTo>
                  <a:pt x="132605" y="387946"/>
                </a:lnTo>
                <a:lnTo>
                  <a:pt x="157688" y="342778"/>
                </a:lnTo>
                <a:lnTo>
                  <a:pt x="184858" y="297919"/>
                </a:lnTo>
                <a:lnTo>
                  <a:pt x="214094" y="253458"/>
                </a:lnTo>
                <a:lnTo>
                  <a:pt x="245378" y="209483"/>
                </a:lnTo>
                <a:lnTo>
                  <a:pt x="278689" y="166083"/>
                </a:lnTo>
                <a:lnTo>
                  <a:pt x="314008" y="123346"/>
                </a:lnTo>
                <a:lnTo>
                  <a:pt x="351316" y="81361"/>
                </a:lnTo>
                <a:lnTo>
                  <a:pt x="390593" y="40216"/>
                </a:lnTo>
                <a:lnTo>
                  <a:pt x="431818" y="0"/>
                </a:lnTo>
                <a:lnTo>
                  <a:pt x="617581" y="197358"/>
                </a:lnTo>
                <a:lnTo>
                  <a:pt x="577737" y="236199"/>
                </a:lnTo>
                <a:lnTo>
                  <a:pt x="539659" y="275979"/>
                </a:lnTo>
                <a:lnTo>
                  <a:pt x="503374" y="316614"/>
                </a:lnTo>
                <a:lnTo>
                  <a:pt x="468907" y="358021"/>
                </a:lnTo>
                <a:lnTo>
                  <a:pt x="436286" y="400116"/>
                </a:lnTo>
                <a:lnTo>
                  <a:pt x="405534" y="442816"/>
                </a:lnTo>
                <a:lnTo>
                  <a:pt x="376679" y="486038"/>
                </a:lnTo>
                <a:lnTo>
                  <a:pt x="349746" y="529698"/>
                </a:lnTo>
                <a:lnTo>
                  <a:pt x="324761" y="573713"/>
                </a:lnTo>
                <a:lnTo>
                  <a:pt x="301750" y="618001"/>
                </a:lnTo>
                <a:lnTo>
                  <a:pt x="280739" y="662477"/>
                </a:lnTo>
                <a:lnTo>
                  <a:pt x="261754" y="707058"/>
                </a:lnTo>
                <a:lnTo>
                  <a:pt x="244821" y="751662"/>
                </a:lnTo>
                <a:lnTo>
                  <a:pt x="229965" y="796204"/>
                </a:lnTo>
                <a:lnTo>
                  <a:pt x="217212" y="840601"/>
                </a:lnTo>
                <a:lnTo>
                  <a:pt x="206589" y="884771"/>
                </a:lnTo>
                <a:lnTo>
                  <a:pt x="198121" y="928630"/>
                </a:lnTo>
                <a:lnTo>
                  <a:pt x="191834" y="972094"/>
                </a:lnTo>
                <a:lnTo>
                  <a:pt x="187755" y="1015081"/>
                </a:lnTo>
                <a:lnTo>
                  <a:pt x="185908" y="1057507"/>
                </a:lnTo>
                <a:lnTo>
                  <a:pt x="186320" y="1099288"/>
                </a:lnTo>
                <a:lnTo>
                  <a:pt x="189017" y="1140342"/>
                </a:lnTo>
                <a:lnTo>
                  <a:pt x="194025" y="1180585"/>
                </a:lnTo>
                <a:lnTo>
                  <a:pt x="201369" y="1219934"/>
                </a:lnTo>
                <a:lnTo>
                  <a:pt x="211075" y="1258305"/>
                </a:lnTo>
                <a:lnTo>
                  <a:pt x="223170" y="1295616"/>
                </a:lnTo>
                <a:lnTo>
                  <a:pt x="237679" y="1331783"/>
                </a:lnTo>
                <a:lnTo>
                  <a:pt x="254628" y="1366723"/>
                </a:lnTo>
              </a:path>
            </a:pathLst>
          </a:custGeom>
          <a:ln w="12700">
            <a:solidFill>
              <a:srgbClr val="9940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0086975" y="5659475"/>
            <a:ext cx="1224280" cy="491490"/>
          </a:xfrm>
          <a:custGeom>
            <a:avLst/>
            <a:gdLst/>
            <a:ahLst/>
            <a:cxnLst/>
            <a:rect l="l" t="t" r="r" b="b"/>
            <a:pathLst>
              <a:path w="1224279" h="491489">
                <a:moveTo>
                  <a:pt x="1167546" y="305320"/>
                </a:moveTo>
                <a:lnTo>
                  <a:pt x="132206" y="305320"/>
                </a:lnTo>
                <a:lnTo>
                  <a:pt x="183218" y="334306"/>
                </a:lnTo>
                <a:lnTo>
                  <a:pt x="234162" y="360805"/>
                </a:lnTo>
                <a:lnTo>
                  <a:pt x="284945" y="384825"/>
                </a:lnTo>
                <a:lnTo>
                  <a:pt x="335471" y="406376"/>
                </a:lnTo>
                <a:lnTo>
                  <a:pt x="385644" y="425465"/>
                </a:lnTo>
                <a:lnTo>
                  <a:pt x="435370" y="442103"/>
                </a:lnTo>
                <a:lnTo>
                  <a:pt x="484554" y="456296"/>
                </a:lnTo>
                <a:lnTo>
                  <a:pt x="533101" y="468055"/>
                </a:lnTo>
                <a:lnTo>
                  <a:pt x="580915" y="477388"/>
                </a:lnTo>
                <a:lnTo>
                  <a:pt x="627902" y="484303"/>
                </a:lnTo>
                <a:lnTo>
                  <a:pt x="673966" y="488809"/>
                </a:lnTo>
                <a:lnTo>
                  <a:pt x="719012" y="490915"/>
                </a:lnTo>
                <a:lnTo>
                  <a:pt x="762946" y="490630"/>
                </a:lnTo>
                <a:lnTo>
                  <a:pt x="805672" y="487962"/>
                </a:lnTo>
                <a:lnTo>
                  <a:pt x="847095" y="482920"/>
                </a:lnTo>
                <a:lnTo>
                  <a:pt x="887120" y="475513"/>
                </a:lnTo>
                <a:lnTo>
                  <a:pt x="925652" y="465750"/>
                </a:lnTo>
                <a:lnTo>
                  <a:pt x="962596" y="453638"/>
                </a:lnTo>
                <a:lnTo>
                  <a:pt x="997856" y="439188"/>
                </a:lnTo>
                <a:lnTo>
                  <a:pt x="1062948" y="403304"/>
                </a:lnTo>
                <a:lnTo>
                  <a:pt x="1120166" y="358168"/>
                </a:lnTo>
                <a:lnTo>
                  <a:pt x="1167546" y="305320"/>
                </a:lnTo>
                <a:close/>
              </a:path>
              <a:path w="1224279" h="491489">
                <a:moveTo>
                  <a:pt x="386969" y="0"/>
                </a:moveTo>
                <a:lnTo>
                  <a:pt x="0" y="49885"/>
                </a:lnTo>
                <a:lnTo>
                  <a:pt x="47244" y="407085"/>
                </a:lnTo>
                <a:lnTo>
                  <a:pt x="132206" y="305320"/>
                </a:lnTo>
                <a:lnTo>
                  <a:pt x="1167546" y="305320"/>
                </a:lnTo>
                <a:lnTo>
                  <a:pt x="1168749" y="303850"/>
                </a:lnTo>
                <a:lnTo>
                  <a:pt x="1179865" y="287519"/>
                </a:lnTo>
                <a:lnTo>
                  <a:pt x="902090" y="287519"/>
                </a:lnTo>
                <a:lnTo>
                  <a:pt x="855596" y="285995"/>
                </a:lnTo>
                <a:lnTo>
                  <a:pt x="808085" y="281892"/>
                </a:lnTo>
                <a:lnTo>
                  <a:pt x="759669" y="275221"/>
                </a:lnTo>
                <a:lnTo>
                  <a:pt x="710464" y="265996"/>
                </a:lnTo>
                <a:lnTo>
                  <a:pt x="660582" y="254230"/>
                </a:lnTo>
                <a:lnTo>
                  <a:pt x="610137" y="239935"/>
                </a:lnTo>
                <a:lnTo>
                  <a:pt x="559242" y="223124"/>
                </a:lnTo>
                <a:lnTo>
                  <a:pt x="508012" y="203810"/>
                </a:lnTo>
                <a:lnTo>
                  <a:pt x="456559" y="182006"/>
                </a:lnTo>
                <a:lnTo>
                  <a:pt x="404998" y="157723"/>
                </a:lnTo>
                <a:lnTo>
                  <a:pt x="353443" y="130976"/>
                </a:lnTo>
                <a:lnTo>
                  <a:pt x="302005" y="101777"/>
                </a:lnTo>
                <a:lnTo>
                  <a:pt x="386969" y="0"/>
                </a:lnTo>
                <a:close/>
              </a:path>
              <a:path w="1224279" h="491489">
                <a:moveTo>
                  <a:pt x="1223772" y="205308"/>
                </a:moveTo>
                <a:lnTo>
                  <a:pt x="1189509" y="224881"/>
                </a:lnTo>
                <a:lnTo>
                  <a:pt x="1153320" y="241773"/>
                </a:lnTo>
                <a:lnTo>
                  <a:pt x="1115318" y="255996"/>
                </a:lnTo>
                <a:lnTo>
                  <a:pt x="1075616" y="267562"/>
                </a:lnTo>
                <a:lnTo>
                  <a:pt x="1034329" y="276485"/>
                </a:lnTo>
                <a:lnTo>
                  <a:pt x="991570" y="282777"/>
                </a:lnTo>
                <a:lnTo>
                  <a:pt x="947452" y="286451"/>
                </a:lnTo>
                <a:lnTo>
                  <a:pt x="902090" y="287519"/>
                </a:lnTo>
                <a:lnTo>
                  <a:pt x="1179865" y="287519"/>
                </a:lnTo>
                <a:lnTo>
                  <a:pt x="1189566" y="273269"/>
                </a:lnTo>
                <a:lnTo>
                  <a:pt x="1207938" y="240419"/>
                </a:lnTo>
                <a:lnTo>
                  <a:pt x="1223772" y="205308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0853928" y="4586859"/>
            <a:ext cx="663575" cy="1393825"/>
          </a:xfrm>
          <a:custGeom>
            <a:avLst/>
            <a:gdLst/>
            <a:ahLst/>
            <a:cxnLst/>
            <a:rect l="l" t="t" r="r" b="b"/>
            <a:pathLst>
              <a:path w="663575" h="1393825">
                <a:moveTo>
                  <a:pt x="169799" y="0"/>
                </a:moveTo>
                <a:lnTo>
                  <a:pt x="0" y="203454"/>
                </a:lnTo>
                <a:lnTo>
                  <a:pt x="44045" y="241492"/>
                </a:lnTo>
                <a:lnTo>
                  <a:pt x="86222" y="280489"/>
                </a:lnTo>
                <a:lnTo>
                  <a:pt x="126500" y="320354"/>
                </a:lnTo>
                <a:lnTo>
                  <a:pt x="164849" y="360997"/>
                </a:lnTo>
                <a:lnTo>
                  <a:pt x="201240" y="402326"/>
                </a:lnTo>
                <a:lnTo>
                  <a:pt x="235643" y="444251"/>
                </a:lnTo>
                <a:lnTo>
                  <a:pt x="268030" y="486682"/>
                </a:lnTo>
                <a:lnTo>
                  <a:pt x="298370" y="529527"/>
                </a:lnTo>
                <a:lnTo>
                  <a:pt x="326633" y="572695"/>
                </a:lnTo>
                <a:lnTo>
                  <a:pt x="352791" y="616097"/>
                </a:lnTo>
                <a:lnTo>
                  <a:pt x="376814" y="659641"/>
                </a:lnTo>
                <a:lnTo>
                  <a:pt x="398672" y="703237"/>
                </a:lnTo>
                <a:lnTo>
                  <a:pt x="418335" y="746793"/>
                </a:lnTo>
                <a:lnTo>
                  <a:pt x="435775" y="790220"/>
                </a:lnTo>
                <a:lnTo>
                  <a:pt x="450961" y="833426"/>
                </a:lnTo>
                <a:lnTo>
                  <a:pt x="463864" y="876320"/>
                </a:lnTo>
                <a:lnTo>
                  <a:pt x="474454" y="918813"/>
                </a:lnTo>
                <a:lnTo>
                  <a:pt x="482702" y="960813"/>
                </a:lnTo>
                <a:lnTo>
                  <a:pt x="488579" y="1002229"/>
                </a:lnTo>
                <a:lnTo>
                  <a:pt x="492054" y="1042971"/>
                </a:lnTo>
                <a:lnTo>
                  <a:pt x="493098" y="1082947"/>
                </a:lnTo>
                <a:lnTo>
                  <a:pt x="491683" y="1122068"/>
                </a:lnTo>
                <a:lnTo>
                  <a:pt x="487777" y="1160243"/>
                </a:lnTo>
                <a:lnTo>
                  <a:pt x="472378" y="1233390"/>
                </a:lnTo>
                <a:lnTo>
                  <a:pt x="446664" y="1301662"/>
                </a:lnTo>
                <a:lnTo>
                  <a:pt x="410401" y="1364333"/>
                </a:lnTo>
                <a:lnTo>
                  <a:pt x="388239" y="1393342"/>
                </a:lnTo>
                <a:lnTo>
                  <a:pt x="558165" y="1189799"/>
                </a:lnTo>
                <a:lnTo>
                  <a:pt x="599791" y="1130200"/>
                </a:lnTo>
                <a:lnTo>
                  <a:pt x="630745" y="1064636"/>
                </a:lnTo>
                <a:lnTo>
                  <a:pt x="651265" y="993834"/>
                </a:lnTo>
                <a:lnTo>
                  <a:pt x="661586" y="918521"/>
                </a:lnTo>
                <a:lnTo>
                  <a:pt x="662997" y="879400"/>
                </a:lnTo>
                <a:lnTo>
                  <a:pt x="661947" y="839422"/>
                </a:lnTo>
                <a:lnTo>
                  <a:pt x="658466" y="798680"/>
                </a:lnTo>
                <a:lnTo>
                  <a:pt x="652583" y="757264"/>
                </a:lnTo>
                <a:lnTo>
                  <a:pt x="644329" y="715265"/>
                </a:lnTo>
                <a:lnTo>
                  <a:pt x="633732" y="672773"/>
                </a:lnTo>
                <a:lnTo>
                  <a:pt x="620823" y="629880"/>
                </a:lnTo>
                <a:lnTo>
                  <a:pt x="605631" y="586675"/>
                </a:lnTo>
                <a:lnTo>
                  <a:pt x="588185" y="543251"/>
                </a:lnTo>
                <a:lnTo>
                  <a:pt x="568516" y="499697"/>
                </a:lnTo>
                <a:lnTo>
                  <a:pt x="546652" y="456104"/>
                </a:lnTo>
                <a:lnTo>
                  <a:pt x="522623" y="412564"/>
                </a:lnTo>
                <a:lnTo>
                  <a:pt x="496460" y="369166"/>
                </a:lnTo>
                <a:lnTo>
                  <a:pt x="468191" y="326002"/>
                </a:lnTo>
                <a:lnTo>
                  <a:pt x="437846" y="283163"/>
                </a:lnTo>
                <a:lnTo>
                  <a:pt x="405456" y="240739"/>
                </a:lnTo>
                <a:lnTo>
                  <a:pt x="371048" y="198821"/>
                </a:lnTo>
                <a:lnTo>
                  <a:pt x="334654" y="157500"/>
                </a:lnTo>
                <a:lnTo>
                  <a:pt x="296302" y="116867"/>
                </a:lnTo>
                <a:lnTo>
                  <a:pt x="256023" y="77011"/>
                </a:lnTo>
                <a:lnTo>
                  <a:pt x="213845" y="38026"/>
                </a:lnTo>
                <a:lnTo>
                  <a:pt x="169799" y="0"/>
                </a:lnTo>
                <a:close/>
              </a:path>
            </a:pathLst>
          </a:custGeom>
          <a:solidFill>
            <a:srgbClr val="A847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0086975" y="4586859"/>
            <a:ext cx="1430020" cy="1564005"/>
          </a:xfrm>
          <a:custGeom>
            <a:avLst/>
            <a:gdLst/>
            <a:ahLst/>
            <a:cxnLst/>
            <a:rect l="l" t="t" r="r" b="b"/>
            <a:pathLst>
              <a:path w="1430020" h="1564004">
                <a:moveTo>
                  <a:pt x="1155192" y="1393342"/>
                </a:moveTo>
                <a:lnTo>
                  <a:pt x="1196819" y="1333743"/>
                </a:lnTo>
                <a:lnTo>
                  <a:pt x="1227778" y="1268180"/>
                </a:lnTo>
                <a:lnTo>
                  <a:pt x="1248305" y="1197380"/>
                </a:lnTo>
                <a:lnTo>
                  <a:pt x="1258636" y="1122068"/>
                </a:lnTo>
                <a:lnTo>
                  <a:pt x="1260051" y="1082947"/>
                </a:lnTo>
                <a:lnTo>
                  <a:pt x="1259007" y="1042971"/>
                </a:lnTo>
                <a:lnTo>
                  <a:pt x="1255532" y="1002229"/>
                </a:lnTo>
                <a:lnTo>
                  <a:pt x="1249655" y="960813"/>
                </a:lnTo>
                <a:lnTo>
                  <a:pt x="1241407" y="918813"/>
                </a:lnTo>
                <a:lnTo>
                  <a:pt x="1230817" y="876320"/>
                </a:lnTo>
                <a:lnTo>
                  <a:pt x="1217914" y="833426"/>
                </a:lnTo>
                <a:lnTo>
                  <a:pt x="1202728" y="790220"/>
                </a:lnTo>
                <a:lnTo>
                  <a:pt x="1185288" y="746793"/>
                </a:lnTo>
                <a:lnTo>
                  <a:pt x="1165625" y="703237"/>
                </a:lnTo>
                <a:lnTo>
                  <a:pt x="1143767" y="659641"/>
                </a:lnTo>
                <a:lnTo>
                  <a:pt x="1119744" y="616097"/>
                </a:lnTo>
                <a:lnTo>
                  <a:pt x="1093586" y="572695"/>
                </a:lnTo>
                <a:lnTo>
                  <a:pt x="1065323" y="529527"/>
                </a:lnTo>
                <a:lnTo>
                  <a:pt x="1034983" y="486682"/>
                </a:lnTo>
                <a:lnTo>
                  <a:pt x="1002596" y="444251"/>
                </a:lnTo>
                <a:lnTo>
                  <a:pt x="968193" y="402326"/>
                </a:lnTo>
                <a:lnTo>
                  <a:pt x="931802" y="360997"/>
                </a:lnTo>
                <a:lnTo>
                  <a:pt x="893453" y="320354"/>
                </a:lnTo>
                <a:lnTo>
                  <a:pt x="853175" y="280489"/>
                </a:lnTo>
                <a:lnTo>
                  <a:pt x="810998" y="241492"/>
                </a:lnTo>
                <a:lnTo>
                  <a:pt x="766952" y="203454"/>
                </a:lnTo>
                <a:lnTo>
                  <a:pt x="936751" y="0"/>
                </a:lnTo>
                <a:lnTo>
                  <a:pt x="980798" y="38026"/>
                </a:lnTo>
                <a:lnTo>
                  <a:pt x="1022976" y="77011"/>
                </a:lnTo>
                <a:lnTo>
                  <a:pt x="1063255" y="116867"/>
                </a:lnTo>
                <a:lnTo>
                  <a:pt x="1101607" y="157500"/>
                </a:lnTo>
                <a:lnTo>
                  <a:pt x="1138001" y="198821"/>
                </a:lnTo>
                <a:lnTo>
                  <a:pt x="1172409" y="240739"/>
                </a:lnTo>
                <a:lnTo>
                  <a:pt x="1204799" y="283163"/>
                </a:lnTo>
                <a:lnTo>
                  <a:pt x="1235144" y="326002"/>
                </a:lnTo>
                <a:lnTo>
                  <a:pt x="1263413" y="369166"/>
                </a:lnTo>
                <a:lnTo>
                  <a:pt x="1289576" y="412564"/>
                </a:lnTo>
                <a:lnTo>
                  <a:pt x="1313605" y="456104"/>
                </a:lnTo>
                <a:lnTo>
                  <a:pt x="1335469" y="499697"/>
                </a:lnTo>
                <a:lnTo>
                  <a:pt x="1355138" y="543251"/>
                </a:lnTo>
                <a:lnTo>
                  <a:pt x="1372584" y="586675"/>
                </a:lnTo>
                <a:lnTo>
                  <a:pt x="1387776" y="629880"/>
                </a:lnTo>
                <a:lnTo>
                  <a:pt x="1400685" y="672773"/>
                </a:lnTo>
                <a:lnTo>
                  <a:pt x="1411282" y="715265"/>
                </a:lnTo>
                <a:lnTo>
                  <a:pt x="1419536" y="757264"/>
                </a:lnTo>
                <a:lnTo>
                  <a:pt x="1425419" y="798680"/>
                </a:lnTo>
                <a:lnTo>
                  <a:pt x="1428900" y="839422"/>
                </a:lnTo>
                <a:lnTo>
                  <a:pt x="1429950" y="879400"/>
                </a:lnTo>
                <a:lnTo>
                  <a:pt x="1428539" y="918521"/>
                </a:lnTo>
                <a:lnTo>
                  <a:pt x="1424638" y="956696"/>
                </a:lnTo>
                <a:lnTo>
                  <a:pt x="1409247" y="1029845"/>
                </a:lnTo>
                <a:lnTo>
                  <a:pt x="1383540" y="1098118"/>
                </a:lnTo>
                <a:lnTo>
                  <a:pt x="1347279" y="1160790"/>
                </a:lnTo>
                <a:lnTo>
                  <a:pt x="1155192" y="1393342"/>
                </a:lnTo>
                <a:lnTo>
                  <a:pt x="1102062" y="1446548"/>
                </a:lnTo>
                <a:lnTo>
                  <a:pt x="1040318" y="1489806"/>
                </a:lnTo>
                <a:lnTo>
                  <a:pt x="1006477" y="1507707"/>
                </a:lnTo>
                <a:lnTo>
                  <a:pt x="970793" y="1523126"/>
                </a:lnTo>
                <a:lnTo>
                  <a:pt x="933373" y="1536064"/>
                </a:lnTo>
                <a:lnTo>
                  <a:pt x="894319" y="1546523"/>
                </a:lnTo>
                <a:lnTo>
                  <a:pt x="853736" y="1554504"/>
                </a:lnTo>
                <a:lnTo>
                  <a:pt x="811728" y="1560009"/>
                </a:lnTo>
                <a:lnTo>
                  <a:pt x="768399" y="1563038"/>
                </a:lnTo>
                <a:lnTo>
                  <a:pt x="723852" y="1563595"/>
                </a:lnTo>
                <a:lnTo>
                  <a:pt x="678192" y="1561680"/>
                </a:lnTo>
                <a:lnTo>
                  <a:pt x="631523" y="1557295"/>
                </a:lnTo>
                <a:lnTo>
                  <a:pt x="583948" y="1550441"/>
                </a:lnTo>
                <a:lnTo>
                  <a:pt x="535573" y="1541121"/>
                </a:lnTo>
                <a:lnTo>
                  <a:pt x="486500" y="1529335"/>
                </a:lnTo>
                <a:lnTo>
                  <a:pt x="436834" y="1515086"/>
                </a:lnTo>
                <a:lnTo>
                  <a:pt x="386679" y="1498374"/>
                </a:lnTo>
                <a:lnTo>
                  <a:pt x="336139" y="1479202"/>
                </a:lnTo>
                <a:lnTo>
                  <a:pt x="285317" y="1457570"/>
                </a:lnTo>
                <a:lnTo>
                  <a:pt x="234319" y="1433481"/>
                </a:lnTo>
                <a:lnTo>
                  <a:pt x="183247" y="1406936"/>
                </a:lnTo>
                <a:lnTo>
                  <a:pt x="132206" y="1377937"/>
                </a:lnTo>
                <a:lnTo>
                  <a:pt x="47244" y="1479702"/>
                </a:lnTo>
                <a:lnTo>
                  <a:pt x="0" y="1122502"/>
                </a:lnTo>
                <a:lnTo>
                  <a:pt x="386969" y="1072616"/>
                </a:lnTo>
                <a:lnTo>
                  <a:pt x="302005" y="1174394"/>
                </a:lnTo>
                <a:lnTo>
                  <a:pt x="353443" y="1203593"/>
                </a:lnTo>
                <a:lnTo>
                  <a:pt x="404998" y="1230340"/>
                </a:lnTo>
                <a:lnTo>
                  <a:pt x="456559" y="1254622"/>
                </a:lnTo>
                <a:lnTo>
                  <a:pt x="508012" y="1276427"/>
                </a:lnTo>
                <a:lnTo>
                  <a:pt x="559242" y="1295741"/>
                </a:lnTo>
                <a:lnTo>
                  <a:pt x="610137" y="1312552"/>
                </a:lnTo>
                <a:lnTo>
                  <a:pt x="660582" y="1326847"/>
                </a:lnTo>
                <a:lnTo>
                  <a:pt x="710464" y="1338613"/>
                </a:lnTo>
                <a:lnTo>
                  <a:pt x="759669" y="1347838"/>
                </a:lnTo>
                <a:lnTo>
                  <a:pt x="808085" y="1354508"/>
                </a:lnTo>
                <a:lnTo>
                  <a:pt x="855596" y="1358612"/>
                </a:lnTo>
                <a:lnTo>
                  <a:pt x="902090" y="1360136"/>
                </a:lnTo>
                <a:lnTo>
                  <a:pt x="947452" y="1359067"/>
                </a:lnTo>
                <a:lnTo>
                  <a:pt x="991570" y="1355393"/>
                </a:lnTo>
                <a:lnTo>
                  <a:pt x="1034329" y="1349101"/>
                </a:lnTo>
                <a:lnTo>
                  <a:pt x="1075616" y="1340179"/>
                </a:lnTo>
                <a:lnTo>
                  <a:pt x="1115318" y="1328612"/>
                </a:lnTo>
                <a:lnTo>
                  <a:pt x="1153320" y="1314390"/>
                </a:lnTo>
                <a:lnTo>
                  <a:pt x="1189509" y="1297498"/>
                </a:lnTo>
                <a:lnTo>
                  <a:pt x="1223772" y="1277924"/>
                </a:lnTo>
              </a:path>
            </a:pathLst>
          </a:custGeom>
          <a:ln w="12700">
            <a:solidFill>
              <a:srgbClr val="9940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59"/>
          <p:cNvSpPr txBox="1">
            <a:spLocks noGrp="1"/>
          </p:cNvSpPr>
          <p:nvPr>
            <p:ph type="title"/>
          </p:nvPr>
        </p:nvSpPr>
        <p:spPr>
          <a:xfrm>
            <a:off x="78739" y="330517"/>
            <a:ext cx="8420736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z="2400" spc="-5" dirty="0" smtClean="0"/>
              <a:t>1.4. </a:t>
            </a:r>
            <a:r>
              <a:rPr sz="2400" spc="-5" dirty="0" smtClean="0"/>
              <a:t>As </a:t>
            </a:r>
            <a:r>
              <a:rPr sz="2400" spc="-5" dirty="0"/>
              <a:t>contribuições </a:t>
            </a:r>
            <a:r>
              <a:rPr sz="2400" dirty="0"/>
              <a:t>da </a:t>
            </a:r>
            <a:r>
              <a:rPr sz="2400" spc="-5" dirty="0"/>
              <a:t>jurisprudência</a:t>
            </a:r>
            <a:r>
              <a:rPr sz="2400" spc="105" dirty="0"/>
              <a:t> </a:t>
            </a:r>
            <a:r>
              <a:rPr sz="2400" spc="-10" dirty="0"/>
              <a:t>francesa</a:t>
            </a:r>
            <a:endParaRPr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6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5"/>
                </a:moveTo>
                <a:lnTo>
                  <a:pt x="58293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577201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674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5"/>
                </a:moveTo>
                <a:lnTo>
                  <a:pt x="33987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5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5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09600" y="6172200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127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300037"/>
            <a:ext cx="12192000" cy="4619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300037"/>
            <a:ext cx="12192000" cy="462280"/>
          </a:xfrm>
          <a:custGeom>
            <a:avLst/>
            <a:gdLst/>
            <a:ahLst/>
            <a:cxnLst/>
            <a:rect l="l" t="t" r="r" b="b"/>
            <a:pathLst>
              <a:path w="12192000" h="462280">
                <a:moveTo>
                  <a:pt x="0" y="461962"/>
                </a:moveTo>
                <a:lnTo>
                  <a:pt x="12192000" y="461962"/>
                </a:lnTo>
                <a:lnTo>
                  <a:pt x="12192000" y="0"/>
                </a:lnTo>
                <a:lnTo>
                  <a:pt x="0" y="0"/>
                </a:lnTo>
                <a:lnTo>
                  <a:pt x="0" y="461962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>
            <a:spLocks noGrp="1"/>
          </p:cNvSpPr>
          <p:nvPr>
            <p:ph type="title"/>
          </p:nvPr>
        </p:nvSpPr>
        <p:spPr>
          <a:xfrm>
            <a:off x="78739" y="330517"/>
            <a:ext cx="7360793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Verdana"/>
                <a:cs typeface="Verdana"/>
              </a:rPr>
              <a:t>1.5 </a:t>
            </a:r>
            <a:r>
              <a:rPr sz="2400" spc="-45" dirty="0">
                <a:latin typeface="Verdana"/>
                <a:cs typeface="Verdana"/>
              </a:rPr>
              <a:t>Teoria </a:t>
            </a:r>
            <a:r>
              <a:rPr sz="2400" dirty="0">
                <a:latin typeface="Verdana"/>
                <a:cs typeface="Verdana"/>
              </a:rPr>
              <a:t>da culpa do </a:t>
            </a:r>
            <a:r>
              <a:rPr sz="2400" spc="-5" dirty="0">
                <a:latin typeface="Verdana"/>
                <a:cs typeface="Verdana"/>
              </a:rPr>
              <a:t>serviço</a:t>
            </a:r>
            <a:r>
              <a:rPr sz="2400" spc="4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público</a:t>
            </a:r>
            <a:endParaRPr sz="2400" dirty="0">
              <a:latin typeface="Verdana"/>
              <a:cs typeface="Verdana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180987" y="1565275"/>
            <a:ext cx="1731645" cy="3844925"/>
          </a:xfrm>
          <a:custGeom>
            <a:avLst/>
            <a:gdLst/>
            <a:ahLst/>
            <a:cxnLst/>
            <a:rect l="l" t="t" r="r" b="b"/>
            <a:pathLst>
              <a:path w="1731645" h="3844925">
                <a:moveTo>
                  <a:pt x="0" y="0"/>
                </a:moveTo>
                <a:lnTo>
                  <a:pt x="0" y="2978912"/>
                </a:lnTo>
                <a:lnTo>
                  <a:pt x="865606" y="3844544"/>
                </a:lnTo>
                <a:lnTo>
                  <a:pt x="1731251" y="2978912"/>
                </a:lnTo>
                <a:lnTo>
                  <a:pt x="1731251" y="865632"/>
                </a:lnTo>
                <a:lnTo>
                  <a:pt x="865606" y="865632"/>
                </a:lnTo>
                <a:lnTo>
                  <a:pt x="0" y="0"/>
                </a:lnTo>
                <a:close/>
              </a:path>
              <a:path w="1731645" h="3844925">
                <a:moveTo>
                  <a:pt x="1731251" y="0"/>
                </a:moveTo>
                <a:lnTo>
                  <a:pt x="865606" y="865632"/>
                </a:lnTo>
                <a:lnTo>
                  <a:pt x="1731251" y="865632"/>
                </a:lnTo>
                <a:lnTo>
                  <a:pt x="1731251" y="0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80987" y="1565275"/>
            <a:ext cx="1731645" cy="3844925"/>
          </a:xfrm>
          <a:custGeom>
            <a:avLst/>
            <a:gdLst/>
            <a:ahLst/>
            <a:cxnLst/>
            <a:rect l="l" t="t" r="r" b="b"/>
            <a:pathLst>
              <a:path w="1731645" h="3844925">
                <a:moveTo>
                  <a:pt x="1731251" y="0"/>
                </a:moveTo>
                <a:lnTo>
                  <a:pt x="1731251" y="2978912"/>
                </a:lnTo>
                <a:lnTo>
                  <a:pt x="865606" y="3844544"/>
                </a:lnTo>
                <a:lnTo>
                  <a:pt x="0" y="2978912"/>
                </a:lnTo>
                <a:lnTo>
                  <a:pt x="0" y="0"/>
                </a:lnTo>
                <a:lnTo>
                  <a:pt x="865606" y="865632"/>
                </a:lnTo>
                <a:lnTo>
                  <a:pt x="1731251" y="0"/>
                </a:lnTo>
                <a:close/>
              </a:path>
            </a:pathLst>
          </a:custGeom>
          <a:ln w="127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473392" y="3200400"/>
            <a:ext cx="1147445" cy="610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300"/>
              </a:lnSpc>
              <a:spcBef>
                <a:spcPts val="100"/>
              </a:spcBef>
            </a:pP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Culpa</a:t>
            </a:r>
            <a:r>
              <a:rPr sz="2000" spc="-7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do</a:t>
            </a:r>
            <a:endParaRPr sz="2000" dirty="0">
              <a:latin typeface="Verdana"/>
              <a:cs typeface="Verdana"/>
            </a:endParaRPr>
          </a:p>
          <a:p>
            <a:pPr marL="1905" algn="ctr">
              <a:lnSpc>
                <a:spcPts val="2300"/>
              </a:lnSpc>
            </a:pP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serviço</a:t>
            </a:r>
            <a:endParaRPr sz="2000" dirty="0">
              <a:latin typeface="Verdana"/>
              <a:cs typeface="Verdana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2022475" y="969517"/>
            <a:ext cx="9988550" cy="5580380"/>
          </a:xfrm>
          <a:custGeom>
            <a:avLst/>
            <a:gdLst/>
            <a:ahLst/>
            <a:cxnLst/>
            <a:rect l="l" t="t" r="r" b="b"/>
            <a:pathLst>
              <a:path w="9988550" h="5580380">
                <a:moveTo>
                  <a:pt x="9058529" y="0"/>
                </a:moveTo>
                <a:lnTo>
                  <a:pt x="0" y="0"/>
                </a:lnTo>
                <a:lnTo>
                  <a:pt x="0" y="5580138"/>
                </a:lnTo>
                <a:lnTo>
                  <a:pt x="9058529" y="5580138"/>
                </a:lnTo>
                <a:lnTo>
                  <a:pt x="9106383" y="5578928"/>
                </a:lnTo>
                <a:lnTo>
                  <a:pt x="9153610" y="5575336"/>
                </a:lnTo>
                <a:lnTo>
                  <a:pt x="9200150" y="5569422"/>
                </a:lnTo>
                <a:lnTo>
                  <a:pt x="9245946" y="5561243"/>
                </a:lnTo>
                <a:lnTo>
                  <a:pt x="9290939" y="5550858"/>
                </a:lnTo>
                <a:lnTo>
                  <a:pt x="9335070" y="5538325"/>
                </a:lnTo>
                <a:lnTo>
                  <a:pt x="9378282" y="5523703"/>
                </a:lnTo>
                <a:lnTo>
                  <a:pt x="9420514" y="5507051"/>
                </a:lnTo>
                <a:lnTo>
                  <a:pt x="9461710" y="5488426"/>
                </a:lnTo>
                <a:lnTo>
                  <a:pt x="9501810" y="5467887"/>
                </a:lnTo>
                <a:lnTo>
                  <a:pt x="9540757" y="5445493"/>
                </a:lnTo>
                <a:lnTo>
                  <a:pt x="9578491" y="5421302"/>
                </a:lnTo>
                <a:lnTo>
                  <a:pt x="9614954" y="5395372"/>
                </a:lnTo>
                <a:lnTo>
                  <a:pt x="9650088" y="5367762"/>
                </a:lnTo>
                <a:lnTo>
                  <a:pt x="9683834" y="5338531"/>
                </a:lnTo>
                <a:lnTo>
                  <a:pt x="9716135" y="5307736"/>
                </a:lnTo>
                <a:lnTo>
                  <a:pt x="9746930" y="5275436"/>
                </a:lnTo>
                <a:lnTo>
                  <a:pt x="9776162" y="5241690"/>
                </a:lnTo>
                <a:lnTo>
                  <a:pt x="9803773" y="5206557"/>
                </a:lnTo>
                <a:lnTo>
                  <a:pt x="9829704" y="5170093"/>
                </a:lnTo>
                <a:lnTo>
                  <a:pt x="9853896" y="5132359"/>
                </a:lnTo>
                <a:lnTo>
                  <a:pt x="9876291" y="5093412"/>
                </a:lnTo>
                <a:lnTo>
                  <a:pt x="9896831" y="5053311"/>
                </a:lnTo>
                <a:lnTo>
                  <a:pt x="9915457" y="5012114"/>
                </a:lnTo>
                <a:lnTo>
                  <a:pt x="9932111" y="4969879"/>
                </a:lnTo>
                <a:lnTo>
                  <a:pt x="9946733" y="4926666"/>
                </a:lnTo>
                <a:lnTo>
                  <a:pt x="9959267" y="4882533"/>
                </a:lnTo>
                <a:lnTo>
                  <a:pt x="9969653" y="4837537"/>
                </a:lnTo>
                <a:lnTo>
                  <a:pt x="9977832" y="4791738"/>
                </a:lnTo>
                <a:lnTo>
                  <a:pt x="9983747" y="4745194"/>
                </a:lnTo>
                <a:lnTo>
                  <a:pt x="9987339" y="4697964"/>
                </a:lnTo>
                <a:lnTo>
                  <a:pt x="9988550" y="4650105"/>
                </a:lnTo>
                <a:lnTo>
                  <a:pt x="9988550" y="930021"/>
                </a:lnTo>
                <a:lnTo>
                  <a:pt x="9987339" y="882166"/>
                </a:lnTo>
                <a:lnTo>
                  <a:pt x="9983747" y="834939"/>
                </a:lnTo>
                <a:lnTo>
                  <a:pt x="9977832" y="788399"/>
                </a:lnTo>
                <a:lnTo>
                  <a:pt x="9969653" y="742603"/>
                </a:lnTo>
                <a:lnTo>
                  <a:pt x="9959267" y="697610"/>
                </a:lnTo>
                <a:lnTo>
                  <a:pt x="9946733" y="653479"/>
                </a:lnTo>
                <a:lnTo>
                  <a:pt x="9932111" y="610267"/>
                </a:lnTo>
                <a:lnTo>
                  <a:pt x="9915457" y="568035"/>
                </a:lnTo>
                <a:lnTo>
                  <a:pt x="9896831" y="526839"/>
                </a:lnTo>
                <a:lnTo>
                  <a:pt x="9876291" y="486739"/>
                </a:lnTo>
                <a:lnTo>
                  <a:pt x="9853896" y="447792"/>
                </a:lnTo>
                <a:lnTo>
                  <a:pt x="9829704" y="410058"/>
                </a:lnTo>
                <a:lnTo>
                  <a:pt x="9803773" y="373595"/>
                </a:lnTo>
                <a:lnTo>
                  <a:pt x="9776162" y="338461"/>
                </a:lnTo>
                <a:lnTo>
                  <a:pt x="9746930" y="304715"/>
                </a:lnTo>
                <a:lnTo>
                  <a:pt x="9716134" y="272414"/>
                </a:lnTo>
                <a:lnTo>
                  <a:pt x="9683834" y="241619"/>
                </a:lnTo>
                <a:lnTo>
                  <a:pt x="9650088" y="212387"/>
                </a:lnTo>
                <a:lnTo>
                  <a:pt x="9614954" y="184776"/>
                </a:lnTo>
                <a:lnTo>
                  <a:pt x="9578491" y="158845"/>
                </a:lnTo>
                <a:lnTo>
                  <a:pt x="9540757" y="134653"/>
                </a:lnTo>
                <a:lnTo>
                  <a:pt x="9501810" y="112258"/>
                </a:lnTo>
                <a:lnTo>
                  <a:pt x="9461710" y="91718"/>
                </a:lnTo>
                <a:lnTo>
                  <a:pt x="9420514" y="73092"/>
                </a:lnTo>
                <a:lnTo>
                  <a:pt x="9378282" y="56438"/>
                </a:lnTo>
                <a:lnTo>
                  <a:pt x="9335070" y="41816"/>
                </a:lnTo>
                <a:lnTo>
                  <a:pt x="9290939" y="29282"/>
                </a:lnTo>
                <a:lnTo>
                  <a:pt x="9245946" y="18896"/>
                </a:lnTo>
                <a:lnTo>
                  <a:pt x="9200150" y="10717"/>
                </a:lnTo>
                <a:lnTo>
                  <a:pt x="9153610" y="4802"/>
                </a:lnTo>
                <a:lnTo>
                  <a:pt x="9106383" y="1210"/>
                </a:lnTo>
                <a:lnTo>
                  <a:pt x="9058529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022475" y="969517"/>
            <a:ext cx="9988550" cy="5580380"/>
          </a:xfrm>
          <a:custGeom>
            <a:avLst/>
            <a:gdLst/>
            <a:ahLst/>
            <a:cxnLst/>
            <a:rect l="l" t="t" r="r" b="b"/>
            <a:pathLst>
              <a:path w="9988550" h="5580380">
                <a:moveTo>
                  <a:pt x="9988550" y="930021"/>
                </a:moveTo>
                <a:lnTo>
                  <a:pt x="9988550" y="4650105"/>
                </a:lnTo>
                <a:lnTo>
                  <a:pt x="9987339" y="4697964"/>
                </a:lnTo>
                <a:lnTo>
                  <a:pt x="9983747" y="4745194"/>
                </a:lnTo>
                <a:lnTo>
                  <a:pt x="9977832" y="4791738"/>
                </a:lnTo>
                <a:lnTo>
                  <a:pt x="9969653" y="4837537"/>
                </a:lnTo>
                <a:lnTo>
                  <a:pt x="9959267" y="4882533"/>
                </a:lnTo>
                <a:lnTo>
                  <a:pt x="9946733" y="4926666"/>
                </a:lnTo>
                <a:lnTo>
                  <a:pt x="9932111" y="4969879"/>
                </a:lnTo>
                <a:lnTo>
                  <a:pt x="9915457" y="5012114"/>
                </a:lnTo>
                <a:lnTo>
                  <a:pt x="9896831" y="5053311"/>
                </a:lnTo>
                <a:lnTo>
                  <a:pt x="9876291" y="5093412"/>
                </a:lnTo>
                <a:lnTo>
                  <a:pt x="9853896" y="5132359"/>
                </a:lnTo>
                <a:lnTo>
                  <a:pt x="9829704" y="5170093"/>
                </a:lnTo>
                <a:lnTo>
                  <a:pt x="9803773" y="5206557"/>
                </a:lnTo>
                <a:lnTo>
                  <a:pt x="9776162" y="5241690"/>
                </a:lnTo>
                <a:lnTo>
                  <a:pt x="9746930" y="5275436"/>
                </a:lnTo>
                <a:lnTo>
                  <a:pt x="9716135" y="5307736"/>
                </a:lnTo>
                <a:lnTo>
                  <a:pt x="9683834" y="5338531"/>
                </a:lnTo>
                <a:lnTo>
                  <a:pt x="9650088" y="5367762"/>
                </a:lnTo>
                <a:lnTo>
                  <a:pt x="9614954" y="5395372"/>
                </a:lnTo>
                <a:lnTo>
                  <a:pt x="9578491" y="5421302"/>
                </a:lnTo>
                <a:lnTo>
                  <a:pt x="9540757" y="5445493"/>
                </a:lnTo>
                <a:lnTo>
                  <a:pt x="9501810" y="5467887"/>
                </a:lnTo>
                <a:lnTo>
                  <a:pt x="9461710" y="5488426"/>
                </a:lnTo>
                <a:lnTo>
                  <a:pt x="9420514" y="5507051"/>
                </a:lnTo>
                <a:lnTo>
                  <a:pt x="9378282" y="5523703"/>
                </a:lnTo>
                <a:lnTo>
                  <a:pt x="9335070" y="5538325"/>
                </a:lnTo>
                <a:lnTo>
                  <a:pt x="9290939" y="5550858"/>
                </a:lnTo>
                <a:lnTo>
                  <a:pt x="9245946" y="5561243"/>
                </a:lnTo>
                <a:lnTo>
                  <a:pt x="9200150" y="5569422"/>
                </a:lnTo>
                <a:lnTo>
                  <a:pt x="9153610" y="5575336"/>
                </a:lnTo>
                <a:lnTo>
                  <a:pt x="9106383" y="5578928"/>
                </a:lnTo>
                <a:lnTo>
                  <a:pt x="9058529" y="5580138"/>
                </a:lnTo>
                <a:lnTo>
                  <a:pt x="0" y="5580138"/>
                </a:lnTo>
                <a:lnTo>
                  <a:pt x="0" y="0"/>
                </a:lnTo>
                <a:lnTo>
                  <a:pt x="9058529" y="0"/>
                </a:lnTo>
                <a:lnTo>
                  <a:pt x="9106383" y="1210"/>
                </a:lnTo>
                <a:lnTo>
                  <a:pt x="9153610" y="4802"/>
                </a:lnTo>
                <a:lnTo>
                  <a:pt x="9200150" y="10717"/>
                </a:lnTo>
                <a:lnTo>
                  <a:pt x="9245946" y="18896"/>
                </a:lnTo>
                <a:lnTo>
                  <a:pt x="9290939" y="29282"/>
                </a:lnTo>
                <a:lnTo>
                  <a:pt x="9335070" y="41816"/>
                </a:lnTo>
                <a:lnTo>
                  <a:pt x="9378282" y="56438"/>
                </a:lnTo>
                <a:lnTo>
                  <a:pt x="9420514" y="73092"/>
                </a:lnTo>
                <a:lnTo>
                  <a:pt x="9461710" y="91718"/>
                </a:lnTo>
                <a:lnTo>
                  <a:pt x="9501810" y="112258"/>
                </a:lnTo>
                <a:lnTo>
                  <a:pt x="9540757" y="134653"/>
                </a:lnTo>
                <a:lnTo>
                  <a:pt x="9578491" y="158845"/>
                </a:lnTo>
                <a:lnTo>
                  <a:pt x="9614954" y="184776"/>
                </a:lnTo>
                <a:lnTo>
                  <a:pt x="9650088" y="212387"/>
                </a:lnTo>
                <a:lnTo>
                  <a:pt x="9683834" y="241619"/>
                </a:lnTo>
                <a:lnTo>
                  <a:pt x="9716134" y="272414"/>
                </a:lnTo>
                <a:lnTo>
                  <a:pt x="9746930" y="304715"/>
                </a:lnTo>
                <a:lnTo>
                  <a:pt x="9776162" y="338461"/>
                </a:lnTo>
                <a:lnTo>
                  <a:pt x="9803773" y="373595"/>
                </a:lnTo>
                <a:lnTo>
                  <a:pt x="9829704" y="410058"/>
                </a:lnTo>
                <a:lnTo>
                  <a:pt x="9853896" y="447792"/>
                </a:lnTo>
                <a:lnTo>
                  <a:pt x="9876291" y="486739"/>
                </a:lnTo>
                <a:lnTo>
                  <a:pt x="9896831" y="526839"/>
                </a:lnTo>
                <a:lnTo>
                  <a:pt x="9915457" y="568035"/>
                </a:lnTo>
                <a:lnTo>
                  <a:pt x="9932111" y="610267"/>
                </a:lnTo>
                <a:lnTo>
                  <a:pt x="9946733" y="653479"/>
                </a:lnTo>
                <a:lnTo>
                  <a:pt x="9959267" y="697610"/>
                </a:lnTo>
                <a:lnTo>
                  <a:pt x="9969653" y="742603"/>
                </a:lnTo>
                <a:lnTo>
                  <a:pt x="9977832" y="788399"/>
                </a:lnTo>
                <a:lnTo>
                  <a:pt x="9983747" y="834939"/>
                </a:lnTo>
                <a:lnTo>
                  <a:pt x="9987339" y="882166"/>
                </a:lnTo>
                <a:lnTo>
                  <a:pt x="9988550" y="930021"/>
                </a:lnTo>
                <a:close/>
              </a:path>
            </a:pathLst>
          </a:custGeom>
          <a:ln w="127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9014586" y="2512695"/>
            <a:ext cx="2715260" cy="0"/>
          </a:xfrm>
          <a:custGeom>
            <a:avLst/>
            <a:gdLst/>
            <a:ahLst/>
            <a:cxnLst/>
            <a:rect l="l" t="t" r="r" b="b"/>
            <a:pathLst>
              <a:path w="2715259">
                <a:moveTo>
                  <a:pt x="0" y="0"/>
                </a:moveTo>
                <a:lnTo>
                  <a:pt x="2715260" y="0"/>
                </a:lnTo>
              </a:path>
            </a:pathLst>
          </a:custGeom>
          <a:ln w="1270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308986" y="2748914"/>
            <a:ext cx="9420860" cy="0"/>
          </a:xfrm>
          <a:custGeom>
            <a:avLst/>
            <a:gdLst/>
            <a:ahLst/>
            <a:cxnLst/>
            <a:rect l="l" t="t" r="r" b="b"/>
            <a:pathLst>
              <a:path w="9420860">
                <a:moveTo>
                  <a:pt x="0" y="0"/>
                </a:moveTo>
                <a:lnTo>
                  <a:pt x="9420860" y="0"/>
                </a:lnTo>
              </a:path>
            </a:pathLst>
          </a:custGeom>
          <a:ln w="1270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308986" y="2985135"/>
            <a:ext cx="1168400" cy="0"/>
          </a:xfrm>
          <a:custGeom>
            <a:avLst/>
            <a:gdLst/>
            <a:ahLst/>
            <a:cxnLst/>
            <a:rect l="l" t="t" r="r" b="b"/>
            <a:pathLst>
              <a:path w="1168400">
                <a:moveTo>
                  <a:pt x="0" y="0"/>
                </a:moveTo>
                <a:lnTo>
                  <a:pt x="1168400" y="0"/>
                </a:lnTo>
              </a:path>
            </a:pathLst>
          </a:custGeom>
          <a:ln w="1270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2124075" y="1079246"/>
            <a:ext cx="9624060" cy="221361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85420" marR="5080" indent="-172720" algn="just">
              <a:lnSpc>
                <a:spcPct val="91200"/>
              </a:lnSpc>
              <a:spcBef>
                <a:spcPts val="280"/>
              </a:spcBef>
              <a:buChar char="•"/>
              <a:tabLst>
                <a:tab pos="185420" algn="l"/>
              </a:tabLst>
            </a:pPr>
            <a:r>
              <a:rPr sz="1700" spc="-35" dirty="0">
                <a:solidFill>
                  <a:srgbClr val="2C2D2C"/>
                </a:solidFill>
                <a:latin typeface="Verdana"/>
                <a:cs typeface="Verdana"/>
              </a:rPr>
              <a:t>Também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conhecida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como </a:t>
            </a:r>
            <a:r>
              <a:rPr sz="1700" i="1" spc="-5" dirty="0">
                <a:solidFill>
                  <a:srgbClr val="2C2D2C"/>
                </a:solidFill>
                <a:latin typeface="Verdana"/>
                <a:cs typeface="Verdana"/>
              </a:rPr>
              <a:t>faute </a:t>
            </a:r>
            <a:r>
              <a:rPr sz="1700" i="1" dirty="0">
                <a:solidFill>
                  <a:srgbClr val="2C2D2C"/>
                </a:solidFill>
                <a:latin typeface="Verdana"/>
                <a:cs typeface="Verdana"/>
              </a:rPr>
              <a:t>du </a:t>
            </a:r>
            <a:r>
              <a:rPr sz="1700" i="1" spc="-5" dirty="0">
                <a:solidFill>
                  <a:srgbClr val="2C2D2C"/>
                </a:solidFill>
                <a:latin typeface="Verdana"/>
                <a:cs typeface="Verdana"/>
              </a:rPr>
              <a:t>service,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esta teoria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objetivou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afastar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caráter  pessoal da responsabilidade </a:t>
            </a:r>
            <a:r>
              <a:rPr sz="1700" spc="-15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agente, </a:t>
            </a:r>
            <a:r>
              <a:rPr sz="1700" b="1" spc="-5" dirty="0">
                <a:solidFill>
                  <a:srgbClr val="2C2D2C"/>
                </a:solidFill>
                <a:latin typeface="Verdana"/>
                <a:cs typeface="Verdana"/>
              </a:rPr>
              <a:t>centralizando </a:t>
            </a:r>
            <a:r>
              <a:rPr sz="1700" b="1" dirty="0">
                <a:solidFill>
                  <a:srgbClr val="2C2D2C"/>
                </a:solidFill>
                <a:latin typeface="Verdana"/>
                <a:cs typeface="Verdana"/>
              </a:rPr>
              <a:t>o ato </a:t>
            </a:r>
            <a:r>
              <a:rPr sz="1700" b="1" spc="-10" dirty="0">
                <a:solidFill>
                  <a:srgbClr val="2C2D2C"/>
                </a:solidFill>
                <a:latin typeface="Verdana"/>
                <a:cs typeface="Verdana"/>
              </a:rPr>
              <a:t>danoso </a:t>
            </a:r>
            <a:r>
              <a:rPr sz="1700" b="1" dirty="0">
                <a:solidFill>
                  <a:srgbClr val="2C2D2C"/>
                </a:solidFill>
                <a:latin typeface="Verdana"/>
                <a:cs typeface="Verdana"/>
              </a:rPr>
              <a:t>no </a:t>
            </a:r>
            <a:r>
              <a:rPr sz="1700" b="1" spc="-5" dirty="0">
                <a:solidFill>
                  <a:srgbClr val="2C2D2C"/>
                </a:solidFill>
                <a:latin typeface="Verdana"/>
                <a:cs typeface="Verdana"/>
              </a:rPr>
              <a:t>serviço  público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Segundo ela, o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dever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reparar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dano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não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advém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ação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individualizada 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agente,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mas do </a:t>
            </a:r>
            <a:r>
              <a:rPr sz="1700" b="1" spc="-10" dirty="0">
                <a:solidFill>
                  <a:srgbClr val="2C2D2C"/>
                </a:solidFill>
                <a:latin typeface="Verdana"/>
                <a:cs typeface="Verdana"/>
              </a:rPr>
              <a:t>serviço </a:t>
            </a:r>
            <a:r>
              <a:rPr sz="1700" b="1" spc="-5" dirty="0">
                <a:solidFill>
                  <a:srgbClr val="2C2D2C"/>
                </a:solidFill>
                <a:latin typeface="Verdana"/>
                <a:cs typeface="Verdana"/>
              </a:rPr>
              <a:t>público omitido, mal prestado ou realizado com  atraso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Pouco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importa quem causou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dano, haverá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obrigação </a:t>
            </a:r>
            <a:r>
              <a:rPr sz="1700" spc="-1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indenizar </a:t>
            </a:r>
            <a:r>
              <a:rPr sz="1700" spc="-15" dirty="0">
                <a:solidFill>
                  <a:srgbClr val="2C2D2C"/>
                </a:solidFill>
                <a:latin typeface="Verdana"/>
                <a:cs typeface="Verdana"/>
              </a:rPr>
              <a:t>se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a  </a:t>
            </a:r>
            <a:r>
              <a:rPr sz="1700" b="1" spc="-5" dirty="0">
                <a:solidFill>
                  <a:srgbClr val="2C2D2C"/>
                </a:solidFill>
                <a:latin typeface="Verdana"/>
                <a:cs typeface="Verdana"/>
              </a:rPr>
              <a:t>atividade fim do </a:t>
            </a:r>
            <a:r>
              <a:rPr sz="1700" b="1" dirty="0">
                <a:solidFill>
                  <a:srgbClr val="2C2D2C"/>
                </a:solidFill>
                <a:latin typeface="Verdana"/>
                <a:cs typeface="Verdana"/>
              </a:rPr>
              <a:t>Estado </a:t>
            </a:r>
            <a:r>
              <a:rPr sz="1700" b="1" spc="-5" dirty="0">
                <a:solidFill>
                  <a:srgbClr val="2C2D2C"/>
                </a:solidFill>
                <a:latin typeface="Verdana"/>
                <a:cs typeface="Verdana"/>
              </a:rPr>
              <a:t>foi executada </a:t>
            </a:r>
            <a:r>
              <a:rPr sz="1700" b="1" dirty="0">
                <a:solidFill>
                  <a:srgbClr val="2C2D2C"/>
                </a:solidFill>
                <a:latin typeface="Verdana"/>
                <a:cs typeface="Verdana"/>
              </a:rPr>
              <a:t>com </a:t>
            </a:r>
            <a:r>
              <a:rPr sz="1700" b="1" spc="-5" dirty="0">
                <a:solidFill>
                  <a:srgbClr val="2C2D2C"/>
                </a:solidFill>
                <a:latin typeface="Verdana"/>
                <a:cs typeface="Verdana"/>
              </a:rPr>
              <a:t>defeito.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Neste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caso,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portanto,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a 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responsabilidade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prescinde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culpa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agente público (negligência, imprudência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ou  imperícia).</a:t>
            </a:r>
            <a:endParaRPr sz="1700">
              <a:latin typeface="Verdana"/>
              <a:cs typeface="Verdana"/>
            </a:endParaRPr>
          </a:p>
          <a:p>
            <a:pPr marL="185420" indent="-172720">
              <a:lnSpc>
                <a:spcPct val="100000"/>
              </a:lnSpc>
              <a:spcBef>
                <a:spcPts val="120"/>
              </a:spcBef>
              <a:buFont typeface="Verdana"/>
              <a:buChar char="•"/>
              <a:tabLst>
                <a:tab pos="185420" algn="l"/>
              </a:tabLst>
            </a:pPr>
            <a:r>
              <a:rPr sz="1700" b="1" spc="-5" dirty="0">
                <a:solidFill>
                  <a:srgbClr val="2C2D2C"/>
                </a:solidFill>
                <a:latin typeface="Verdana"/>
                <a:cs typeface="Verdana"/>
              </a:rPr>
              <a:t>Fundamento da </a:t>
            </a:r>
            <a:r>
              <a:rPr sz="1700" b="1" spc="-10" dirty="0">
                <a:solidFill>
                  <a:srgbClr val="2C2D2C"/>
                </a:solidFill>
                <a:latin typeface="Verdana"/>
                <a:cs typeface="Verdana"/>
              </a:rPr>
              <a:t>responsabilidade </a:t>
            </a:r>
            <a:r>
              <a:rPr sz="1700" b="1" spc="-5" dirty="0">
                <a:solidFill>
                  <a:srgbClr val="2C2D2C"/>
                </a:solidFill>
                <a:latin typeface="Verdana"/>
                <a:cs typeface="Verdana"/>
              </a:rPr>
              <a:t>civil </a:t>
            </a:r>
            <a:r>
              <a:rPr sz="1700" b="1" spc="-10" dirty="0">
                <a:solidFill>
                  <a:srgbClr val="2C2D2C"/>
                </a:solidFill>
                <a:latin typeface="Verdana"/>
                <a:cs typeface="Verdana"/>
              </a:rPr>
              <a:t>por omissão </a:t>
            </a:r>
            <a:r>
              <a:rPr sz="1700" b="1" spc="-5" dirty="0">
                <a:solidFill>
                  <a:srgbClr val="2C2D2C"/>
                </a:solidFill>
                <a:latin typeface="Verdana"/>
                <a:cs typeface="Verdana"/>
              </a:rPr>
              <a:t>do</a:t>
            </a:r>
            <a:r>
              <a:rPr sz="1700" b="1" spc="1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b="1" spc="-5" dirty="0">
                <a:solidFill>
                  <a:srgbClr val="2C2D2C"/>
                </a:solidFill>
                <a:latin typeface="Verdana"/>
                <a:cs typeface="Verdana"/>
              </a:rPr>
              <a:t>Estado.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2308986" y="3533775"/>
            <a:ext cx="1419860" cy="0"/>
          </a:xfrm>
          <a:custGeom>
            <a:avLst/>
            <a:gdLst/>
            <a:ahLst/>
            <a:cxnLst/>
            <a:rect l="l" t="t" r="r" b="b"/>
            <a:pathLst>
              <a:path w="1419860">
                <a:moveTo>
                  <a:pt x="0" y="0"/>
                </a:moveTo>
                <a:lnTo>
                  <a:pt x="1419860" y="0"/>
                </a:lnTo>
              </a:path>
            </a:pathLst>
          </a:custGeom>
          <a:ln w="1270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10914380" y="3559175"/>
            <a:ext cx="833119" cy="284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01625" algn="l"/>
              </a:tabLst>
            </a:pP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a	</a:t>
            </a:r>
            <a:r>
              <a:rPr sz="1700" spc="0" dirty="0">
                <a:solidFill>
                  <a:srgbClr val="2C2D2C"/>
                </a:solidFill>
                <a:latin typeface="Verdana"/>
                <a:cs typeface="Verdana"/>
              </a:rPr>
              <a:t>ó</a:t>
            </a:r>
            <a:r>
              <a:rPr sz="1700" spc="-15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700" spc="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2124075" y="3264535"/>
            <a:ext cx="8655685" cy="815975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85420" indent="-172720">
              <a:lnSpc>
                <a:spcPct val="100000"/>
              </a:lnSpc>
              <a:spcBef>
                <a:spcPts val="240"/>
              </a:spcBef>
              <a:buChar char="•"/>
              <a:tabLst>
                <a:tab pos="185420" algn="l"/>
              </a:tabLst>
            </a:pP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Pressupostos: serviço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não funcionou; funcionou mal; ou funcionou</a:t>
            </a:r>
            <a:r>
              <a:rPr sz="1700" spc="-8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atrasado.</a:t>
            </a:r>
            <a:endParaRPr sz="1700">
              <a:latin typeface="Verdana"/>
              <a:cs typeface="Verdana"/>
            </a:endParaRPr>
          </a:p>
          <a:p>
            <a:pPr marL="185420" indent="-172720">
              <a:lnSpc>
                <a:spcPts val="1950"/>
              </a:lnSpc>
              <a:spcBef>
                <a:spcPts val="140"/>
              </a:spcBef>
              <a:buFont typeface="Verdana"/>
              <a:buChar char="•"/>
              <a:tabLst>
                <a:tab pos="185420" algn="l"/>
                <a:tab pos="2070100" algn="l"/>
                <a:tab pos="4110354" algn="l"/>
                <a:tab pos="4404995" algn="l"/>
                <a:tab pos="4910455" algn="l"/>
                <a:tab pos="6012815" algn="l"/>
                <a:tab pos="6304915" algn="l"/>
                <a:tab pos="8263890" algn="l"/>
              </a:tabLst>
            </a:pPr>
            <a:r>
              <a:rPr sz="1700" b="1" spc="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700" b="1" spc="-1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700" b="1" dirty="0">
                <a:solidFill>
                  <a:srgbClr val="2C2D2C"/>
                </a:solidFill>
                <a:latin typeface="Verdana"/>
                <a:cs typeface="Verdana"/>
              </a:rPr>
              <a:t>VE</a:t>
            </a:r>
            <a:r>
              <a:rPr sz="1700" b="1" spc="-1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700" b="1" spc="-5" dirty="0">
                <a:solidFill>
                  <a:srgbClr val="2C2D2C"/>
                </a:solidFill>
                <a:latin typeface="Verdana"/>
                <a:cs typeface="Verdana"/>
              </a:rPr>
              <a:t>GÊN</a:t>
            </a:r>
            <a:r>
              <a:rPr sz="1700" b="1" spc="0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700" b="1" spc="-1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700" b="1" dirty="0">
                <a:solidFill>
                  <a:srgbClr val="2C2D2C"/>
                </a:solidFill>
                <a:latin typeface="Verdana"/>
                <a:cs typeface="Verdana"/>
              </a:rPr>
              <a:t>A	</a:t>
            </a:r>
            <a:r>
              <a:rPr sz="1700" b="1" spc="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700" b="1" spc="-5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700" b="1" spc="-10" dirty="0">
                <a:solidFill>
                  <a:srgbClr val="2C2D2C"/>
                </a:solidFill>
                <a:latin typeface="Verdana"/>
                <a:cs typeface="Verdana"/>
              </a:rPr>
              <a:t>U</a:t>
            </a:r>
            <a:r>
              <a:rPr sz="1700" b="1" spc="10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700" b="1" spc="-15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700" b="1" spc="-1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700" b="1" dirty="0">
                <a:solidFill>
                  <a:srgbClr val="2C2D2C"/>
                </a:solidFill>
                <a:latin typeface="Verdana"/>
                <a:cs typeface="Verdana"/>
              </a:rPr>
              <a:t>NÁ</a:t>
            </a:r>
            <a:r>
              <a:rPr sz="1700" b="1" spc="5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700" b="1" spc="-1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700" b="1" spc="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:	o	</a:t>
            </a:r>
            <a:r>
              <a:rPr sz="1700" spc="-25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700" spc="0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o	</a:t>
            </a:r>
            <a:r>
              <a:rPr sz="1700" spc="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700" spc="-15" dirty="0">
                <a:solidFill>
                  <a:srgbClr val="2C2D2C"/>
                </a:solidFill>
                <a:latin typeface="Verdana"/>
                <a:cs typeface="Verdana"/>
              </a:rPr>
              <a:t>m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700" spc="-15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700" spc="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700" spc="-30" dirty="0">
                <a:solidFill>
                  <a:srgbClr val="2C2D2C"/>
                </a:solidFill>
                <a:latin typeface="Verdana"/>
                <a:cs typeface="Verdana"/>
              </a:rPr>
              <a:t>v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o	é	</a:t>
            </a:r>
            <a:r>
              <a:rPr sz="1700" spc="-3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700" spc="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1700" spc="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nsabi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1700" spc="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z</a:t>
            </a:r>
            <a:r>
              <a:rPr sz="1700" spc="-25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o	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700" spc="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b</a:t>
            </a:r>
            <a:endParaRPr sz="1700">
              <a:latin typeface="Verdana"/>
              <a:cs typeface="Verdana"/>
            </a:endParaRPr>
          </a:p>
          <a:p>
            <a:pPr marL="184785">
              <a:lnSpc>
                <a:spcPts val="1950"/>
              </a:lnSpc>
            </a:pP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objetiva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ou</a:t>
            </a:r>
            <a:r>
              <a:rPr sz="1700" spc="-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subjetiva?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2296795" y="4070096"/>
            <a:ext cx="9451340" cy="284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2880" indent="-170180">
              <a:lnSpc>
                <a:spcPct val="100000"/>
              </a:lnSpc>
              <a:spcBef>
                <a:spcPts val="100"/>
              </a:spcBef>
              <a:buChar char="•"/>
              <a:tabLst>
                <a:tab pos="182880" algn="l"/>
                <a:tab pos="853440" algn="l"/>
                <a:tab pos="1120140" algn="l"/>
                <a:tab pos="1788160" algn="l"/>
                <a:tab pos="2192020" algn="l"/>
                <a:tab pos="3091180" algn="l"/>
                <a:tab pos="3497579" algn="l"/>
                <a:tab pos="4209415" algn="l"/>
                <a:tab pos="4610735" algn="l"/>
                <a:tab pos="5512435" algn="l"/>
                <a:tab pos="6304915" algn="l"/>
                <a:tab pos="6713855" algn="l"/>
                <a:tab pos="7689850" algn="l"/>
                <a:tab pos="8271509" algn="l"/>
                <a:tab pos="8870950" algn="l"/>
                <a:tab pos="9307830" algn="l"/>
              </a:tabLst>
            </a:pP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“</a:t>
            </a:r>
            <a:r>
              <a:rPr sz="1700" spc="0" dirty="0">
                <a:solidFill>
                  <a:srgbClr val="2C2D2C"/>
                </a:solidFill>
                <a:latin typeface="Verdana"/>
                <a:cs typeface="Verdana"/>
              </a:rPr>
              <a:t>(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...)	a	falha	do	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700" spc="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v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700" spc="-15" dirty="0">
                <a:solidFill>
                  <a:srgbClr val="2C2D2C"/>
                </a:solidFill>
                <a:latin typeface="Verdana"/>
                <a:cs typeface="Verdana"/>
              </a:rPr>
              <a:t>ç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o	</a:t>
            </a:r>
            <a:r>
              <a:rPr sz="1700" spc="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u	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u</a:t>
            </a:r>
            <a:r>
              <a:rPr sz="1700" spc="15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a	</a:t>
            </a:r>
            <a:r>
              <a:rPr sz="1700" spc="-2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o	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700" spc="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v</a:t>
            </a:r>
            <a:r>
              <a:rPr sz="1700" spc="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ç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o	</a:t>
            </a:r>
            <a:r>
              <a:rPr sz="1700" spc="0" dirty="0">
                <a:solidFill>
                  <a:srgbClr val="2C2D2C"/>
                </a:solidFill>
                <a:latin typeface="Verdana"/>
                <a:cs typeface="Verdana"/>
              </a:rPr>
              <a:t>(</a:t>
            </a:r>
            <a:r>
              <a:rPr sz="1700" i="1" dirty="0">
                <a:solidFill>
                  <a:srgbClr val="2C2D2C"/>
                </a:solidFill>
                <a:latin typeface="Verdana"/>
                <a:cs typeface="Verdana"/>
              </a:rPr>
              <a:t>fau</a:t>
            </a:r>
            <a:r>
              <a:rPr sz="1700" i="1" spc="-10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700" i="1" dirty="0">
                <a:solidFill>
                  <a:srgbClr val="2C2D2C"/>
                </a:solidFill>
                <a:latin typeface="Verdana"/>
                <a:cs typeface="Verdana"/>
              </a:rPr>
              <a:t>e	du	</a:t>
            </a:r>
            <a:r>
              <a:rPr sz="1700" i="1" spc="-10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700" i="1" spc="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700" i="1" spc="-5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700" i="1" dirty="0">
                <a:solidFill>
                  <a:srgbClr val="2C2D2C"/>
                </a:solidFill>
                <a:latin typeface="Verdana"/>
                <a:cs typeface="Verdana"/>
              </a:rPr>
              <a:t>v</a:t>
            </a:r>
            <a:r>
              <a:rPr sz="1700" i="1" spc="-10" dirty="0">
                <a:solidFill>
                  <a:srgbClr val="2C2D2C"/>
                </a:solidFill>
                <a:latin typeface="Verdana"/>
                <a:cs typeface="Verdana"/>
              </a:rPr>
              <a:t>ic</a:t>
            </a:r>
            <a:r>
              <a:rPr sz="1700" i="1" spc="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,	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700" spc="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j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a	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qua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l	f</a:t>
            </a:r>
            <a:r>
              <a:rPr sz="1700" spc="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r	a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2466975" y="4306315"/>
            <a:ext cx="9278620" cy="284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tradução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que se lhe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dê) não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é, de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modo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algum,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modalidade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700" spc="1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responsabilidade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2466975" y="4542472"/>
            <a:ext cx="9281160" cy="1939289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5080" algn="just">
              <a:lnSpc>
                <a:spcPct val="91200"/>
              </a:lnSpc>
              <a:spcBef>
                <a:spcPts val="280"/>
              </a:spcBef>
            </a:pP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objetiva,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ao contrário do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entre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nós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alhures, às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vezes,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tem-se  inadvertidamente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suposto.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É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responsabilidade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subjetiva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porque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baseada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na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culpa 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(ou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dolo)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(...).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Há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responsabilidade </a:t>
            </a:r>
            <a:r>
              <a:rPr sz="1700" spc="-15" dirty="0">
                <a:solidFill>
                  <a:srgbClr val="2C2D2C"/>
                </a:solidFill>
                <a:latin typeface="Verdana"/>
                <a:cs typeface="Verdana"/>
              </a:rPr>
              <a:t>subjetiva</a:t>
            </a:r>
            <a:r>
              <a:rPr sz="1700" spc="5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quando </a:t>
            </a:r>
            <a:r>
              <a:rPr sz="1700" spc="-15" dirty="0">
                <a:solidFill>
                  <a:srgbClr val="2C2D2C"/>
                </a:solidFill>
                <a:latin typeface="Verdana"/>
                <a:cs typeface="Verdana"/>
              </a:rPr>
              <a:t>para</a:t>
            </a:r>
            <a:r>
              <a:rPr sz="1700" spc="5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caracterizá-la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é 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necessário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conduta </a:t>
            </a:r>
            <a:r>
              <a:rPr sz="1700" spc="-15" dirty="0">
                <a:solidFill>
                  <a:srgbClr val="2C2D2C"/>
                </a:solidFill>
                <a:latin typeface="Verdana"/>
                <a:cs typeface="Verdana"/>
              </a:rPr>
              <a:t>geradora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dano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se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revele deliberação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na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prática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do 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comportamento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proibido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desatendimento indesejado dos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padrões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empenho, 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atenção ou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habilidade normais (culpa)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legalmente exigíveis,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tal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sorte que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o 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direito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uma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1700" spc="-20" dirty="0">
                <a:solidFill>
                  <a:srgbClr val="2C2D2C"/>
                </a:solidFill>
                <a:latin typeface="Verdana"/>
                <a:cs typeface="Verdana"/>
              </a:rPr>
              <a:t>outra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hipótese resulta </a:t>
            </a:r>
            <a:r>
              <a:rPr sz="1700" spc="-20" dirty="0">
                <a:solidFill>
                  <a:srgbClr val="2C2D2C"/>
                </a:solidFill>
                <a:latin typeface="Verdana"/>
                <a:cs typeface="Verdana"/>
              </a:rPr>
              <a:t>transgredido”.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(BANDEIRA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MELLO, 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2012, </a:t>
            </a:r>
            <a:r>
              <a:rPr sz="1700" spc="-15" dirty="0">
                <a:solidFill>
                  <a:srgbClr val="2C2D2C"/>
                </a:solidFill>
                <a:latin typeface="Verdana"/>
                <a:cs typeface="Verdana"/>
              </a:rPr>
              <a:t>p.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862).</a:t>
            </a:r>
            <a:endParaRPr sz="170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6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5"/>
                </a:moveTo>
                <a:lnTo>
                  <a:pt x="58293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577201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674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5"/>
                </a:moveTo>
                <a:lnTo>
                  <a:pt x="33987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5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5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09600" y="6172200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127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300037"/>
            <a:ext cx="12192000" cy="4619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300037"/>
            <a:ext cx="12192000" cy="462280"/>
          </a:xfrm>
          <a:custGeom>
            <a:avLst/>
            <a:gdLst/>
            <a:ahLst/>
            <a:cxnLst/>
            <a:rect l="l" t="t" r="r" b="b"/>
            <a:pathLst>
              <a:path w="12192000" h="462280">
                <a:moveTo>
                  <a:pt x="0" y="461962"/>
                </a:moveTo>
                <a:lnTo>
                  <a:pt x="12192000" y="461962"/>
                </a:lnTo>
                <a:lnTo>
                  <a:pt x="12192000" y="0"/>
                </a:lnTo>
                <a:lnTo>
                  <a:pt x="0" y="0"/>
                </a:lnTo>
                <a:lnTo>
                  <a:pt x="0" y="461962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>
            <a:spLocks noGrp="1"/>
          </p:cNvSpPr>
          <p:nvPr>
            <p:ph type="title"/>
          </p:nvPr>
        </p:nvSpPr>
        <p:spPr>
          <a:xfrm>
            <a:off x="78739" y="330517"/>
            <a:ext cx="8353681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Verdana"/>
                <a:cs typeface="Verdana"/>
              </a:rPr>
              <a:t>1.5 </a:t>
            </a:r>
            <a:r>
              <a:rPr sz="2400" spc="-45" dirty="0">
                <a:latin typeface="Verdana"/>
                <a:cs typeface="Verdana"/>
              </a:rPr>
              <a:t>Teoria </a:t>
            </a:r>
            <a:r>
              <a:rPr sz="2400" dirty="0">
                <a:latin typeface="Verdana"/>
                <a:cs typeface="Verdana"/>
              </a:rPr>
              <a:t>da culpa do </a:t>
            </a:r>
            <a:r>
              <a:rPr sz="2400" spc="-5" dirty="0">
                <a:latin typeface="Verdana"/>
                <a:cs typeface="Verdana"/>
              </a:rPr>
              <a:t>serviço</a:t>
            </a:r>
            <a:r>
              <a:rPr sz="2400" spc="4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público</a:t>
            </a:r>
            <a:endParaRPr sz="2400" dirty="0">
              <a:latin typeface="Verdana"/>
              <a:cs typeface="Verdana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346711" y="1828800"/>
            <a:ext cx="1634489" cy="3465829"/>
          </a:xfrm>
          <a:custGeom>
            <a:avLst/>
            <a:gdLst/>
            <a:ahLst/>
            <a:cxnLst/>
            <a:rect l="l" t="t" r="r" b="b"/>
            <a:pathLst>
              <a:path w="1634489" h="3465829">
                <a:moveTo>
                  <a:pt x="0" y="0"/>
                </a:moveTo>
                <a:lnTo>
                  <a:pt x="0" y="2648585"/>
                </a:lnTo>
                <a:lnTo>
                  <a:pt x="816965" y="3465537"/>
                </a:lnTo>
                <a:lnTo>
                  <a:pt x="1633982" y="2648585"/>
                </a:lnTo>
                <a:lnTo>
                  <a:pt x="1633982" y="816990"/>
                </a:lnTo>
                <a:lnTo>
                  <a:pt x="816965" y="816990"/>
                </a:lnTo>
                <a:lnTo>
                  <a:pt x="0" y="0"/>
                </a:lnTo>
                <a:close/>
              </a:path>
              <a:path w="1634489" h="3465829">
                <a:moveTo>
                  <a:pt x="1633982" y="0"/>
                </a:moveTo>
                <a:lnTo>
                  <a:pt x="816965" y="816990"/>
                </a:lnTo>
                <a:lnTo>
                  <a:pt x="1633982" y="816990"/>
                </a:lnTo>
                <a:lnTo>
                  <a:pt x="1633982" y="0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46711" y="1828800"/>
            <a:ext cx="1634489" cy="3465829"/>
          </a:xfrm>
          <a:custGeom>
            <a:avLst/>
            <a:gdLst/>
            <a:ahLst/>
            <a:cxnLst/>
            <a:rect l="l" t="t" r="r" b="b"/>
            <a:pathLst>
              <a:path w="1634489" h="3465829">
                <a:moveTo>
                  <a:pt x="1633982" y="0"/>
                </a:moveTo>
                <a:lnTo>
                  <a:pt x="1633982" y="2648585"/>
                </a:lnTo>
                <a:lnTo>
                  <a:pt x="816965" y="3465537"/>
                </a:lnTo>
                <a:lnTo>
                  <a:pt x="0" y="2648585"/>
                </a:lnTo>
                <a:lnTo>
                  <a:pt x="0" y="0"/>
                </a:lnTo>
                <a:lnTo>
                  <a:pt x="816965" y="816990"/>
                </a:lnTo>
                <a:lnTo>
                  <a:pt x="1633982" y="0"/>
                </a:lnTo>
                <a:close/>
              </a:path>
            </a:pathLst>
          </a:custGeom>
          <a:ln w="12699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590615" y="3242057"/>
            <a:ext cx="114554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Culpa</a:t>
            </a:r>
            <a:r>
              <a:rPr sz="2000" spc="-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do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699835" y="3521711"/>
            <a:ext cx="92456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serviço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2343530" y="1163574"/>
            <a:ext cx="9540875" cy="4556125"/>
          </a:xfrm>
          <a:custGeom>
            <a:avLst/>
            <a:gdLst/>
            <a:ahLst/>
            <a:cxnLst/>
            <a:rect l="l" t="t" r="r" b="b"/>
            <a:pathLst>
              <a:path w="9540875" h="4556125">
                <a:moveTo>
                  <a:pt x="8781288" y="0"/>
                </a:moveTo>
                <a:lnTo>
                  <a:pt x="0" y="0"/>
                </a:lnTo>
                <a:lnTo>
                  <a:pt x="0" y="4555604"/>
                </a:lnTo>
                <a:lnTo>
                  <a:pt x="8781288" y="4555604"/>
                </a:lnTo>
                <a:lnTo>
                  <a:pt x="8829307" y="4554110"/>
                </a:lnTo>
                <a:lnTo>
                  <a:pt x="8876534" y="4549688"/>
                </a:lnTo>
                <a:lnTo>
                  <a:pt x="8922878" y="4542426"/>
                </a:lnTo>
                <a:lnTo>
                  <a:pt x="8968250" y="4532413"/>
                </a:lnTo>
                <a:lnTo>
                  <a:pt x="9012563" y="4519739"/>
                </a:lnTo>
                <a:lnTo>
                  <a:pt x="9055726" y="4504492"/>
                </a:lnTo>
                <a:lnTo>
                  <a:pt x="9097650" y="4486761"/>
                </a:lnTo>
                <a:lnTo>
                  <a:pt x="9138248" y="4466636"/>
                </a:lnTo>
                <a:lnTo>
                  <a:pt x="9177429" y="4444205"/>
                </a:lnTo>
                <a:lnTo>
                  <a:pt x="9215105" y="4419557"/>
                </a:lnTo>
                <a:lnTo>
                  <a:pt x="9251186" y="4392781"/>
                </a:lnTo>
                <a:lnTo>
                  <a:pt x="9285585" y="4363966"/>
                </a:lnTo>
                <a:lnTo>
                  <a:pt x="9318212" y="4333201"/>
                </a:lnTo>
                <a:lnTo>
                  <a:pt x="9348977" y="4300576"/>
                </a:lnTo>
                <a:lnTo>
                  <a:pt x="9377793" y="4266178"/>
                </a:lnTo>
                <a:lnTo>
                  <a:pt x="9404570" y="4230096"/>
                </a:lnTo>
                <a:lnTo>
                  <a:pt x="9429218" y="4192421"/>
                </a:lnTo>
                <a:lnTo>
                  <a:pt x="9451650" y="4153241"/>
                </a:lnTo>
                <a:lnTo>
                  <a:pt x="9471776" y="4112644"/>
                </a:lnTo>
                <a:lnTo>
                  <a:pt x="9489507" y="4070720"/>
                </a:lnTo>
                <a:lnTo>
                  <a:pt x="9504754" y="4027557"/>
                </a:lnTo>
                <a:lnTo>
                  <a:pt x="9517429" y="3983246"/>
                </a:lnTo>
                <a:lnTo>
                  <a:pt x="9527442" y="3937873"/>
                </a:lnTo>
                <a:lnTo>
                  <a:pt x="9534704" y="3891530"/>
                </a:lnTo>
                <a:lnTo>
                  <a:pt x="9539127" y="3844303"/>
                </a:lnTo>
                <a:lnTo>
                  <a:pt x="9540621" y="3796283"/>
                </a:lnTo>
                <a:lnTo>
                  <a:pt x="9540621" y="759333"/>
                </a:lnTo>
                <a:lnTo>
                  <a:pt x="9539127" y="711313"/>
                </a:lnTo>
                <a:lnTo>
                  <a:pt x="9534704" y="664086"/>
                </a:lnTo>
                <a:lnTo>
                  <a:pt x="9527442" y="617742"/>
                </a:lnTo>
                <a:lnTo>
                  <a:pt x="9517429" y="572370"/>
                </a:lnTo>
                <a:lnTo>
                  <a:pt x="9504754" y="528057"/>
                </a:lnTo>
                <a:lnTo>
                  <a:pt x="9489507" y="484894"/>
                </a:lnTo>
                <a:lnTo>
                  <a:pt x="9471776" y="442970"/>
                </a:lnTo>
                <a:lnTo>
                  <a:pt x="9451650" y="402372"/>
                </a:lnTo>
                <a:lnTo>
                  <a:pt x="9429218" y="363191"/>
                </a:lnTo>
                <a:lnTo>
                  <a:pt x="9404570" y="325515"/>
                </a:lnTo>
                <a:lnTo>
                  <a:pt x="9377793" y="289434"/>
                </a:lnTo>
                <a:lnTo>
                  <a:pt x="9348977" y="255035"/>
                </a:lnTo>
                <a:lnTo>
                  <a:pt x="9318212" y="222408"/>
                </a:lnTo>
                <a:lnTo>
                  <a:pt x="9285585" y="191643"/>
                </a:lnTo>
                <a:lnTo>
                  <a:pt x="9251186" y="162827"/>
                </a:lnTo>
                <a:lnTo>
                  <a:pt x="9215105" y="136050"/>
                </a:lnTo>
                <a:lnTo>
                  <a:pt x="9177429" y="111402"/>
                </a:lnTo>
                <a:lnTo>
                  <a:pt x="9138248" y="88970"/>
                </a:lnTo>
                <a:lnTo>
                  <a:pt x="9097650" y="68844"/>
                </a:lnTo>
                <a:lnTo>
                  <a:pt x="9055726" y="51113"/>
                </a:lnTo>
                <a:lnTo>
                  <a:pt x="9012563" y="35866"/>
                </a:lnTo>
                <a:lnTo>
                  <a:pt x="8968250" y="23191"/>
                </a:lnTo>
                <a:lnTo>
                  <a:pt x="8922878" y="13178"/>
                </a:lnTo>
                <a:lnTo>
                  <a:pt x="8876534" y="5916"/>
                </a:lnTo>
                <a:lnTo>
                  <a:pt x="8829307" y="1493"/>
                </a:lnTo>
                <a:lnTo>
                  <a:pt x="8781288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343530" y="1163574"/>
            <a:ext cx="9540875" cy="4556125"/>
          </a:xfrm>
          <a:custGeom>
            <a:avLst/>
            <a:gdLst/>
            <a:ahLst/>
            <a:cxnLst/>
            <a:rect l="l" t="t" r="r" b="b"/>
            <a:pathLst>
              <a:path w="9540875" h="4556125">
                <a:moveTo>
                  <a:pt x="9540621" y="759333"/>
                </a:moveTo>
                <a:lnTo>
                  <a:pt x="9540621" y="3796283"/>
                </a:lnTo>
                <a:lnTo>
                  <a:pt x="9539127" y="3844303"/>
                </a:lnTo>
                <a:lnTo>
                  <a:pt x="9534704" y="3891530"/>
                </a:lnTo>
                <a:lnTo>
                  <a:pt x="9527442" y="3937873"/>
                </a:lnTo>
                <a:lnTo>
                  <a:pt x="9517429" y="3983246"/>
                </a:lnTo>
                <a:lnTo>
                  <a:pt x="9504754" y="4027557"/>
                </a:lnTo>
                <a:lnTo>
                  <a:pt x="9489507" y="4070720"/>
                </a:lnTo>
                <a:lnTo>
                  <a:pt x="9471776" y="4112644"/>
                </a:lnTo>
                <a:lnTo>
                  <a:pt x="9451650" y="4153241"/>
                </a:lnTo>
                <a:lnTo>
                  <a:pt x="9429218" y="4192421"/>
                </a:lnTo>
                <a:lnTo>
                  <a:pt x="9404570" y="4230096"/>
                </a:lnTo>
                <a:lnTo>
                  <a:pt x="9377793" y="4266178"/>
                </a:lnTo>
                <a:lnTo>
                  <a:pt x="9348977" y="4300576"/>
                </a:lnTo>
                <a:lnTo>
                  <a:pt x="9318212" y="4333201"/>
                </a:lnTo>
                <a:lnTo>
                  <a:pt x="9285585" y="4363966"/>
                </a:lnTo>
                <a:lnTo>
                  <a:pt x="9251186" y="4392781"/>
                </a:lnTo>
                <a:lnTo>
                  <a:pt x="9215105" y="4419557"/>
                </a:lnTo>
                <a:lnTo>
                  <a:pt x="9177429" y="4444205"/>
                </a:lnTo>
                <a:lnTo>
                  <a:pt x="9138248" y="4466636"/>
                </a:lnTo>
                <a:lnTo>
                  <a:pt x="9097650" y="4486761"/>
                </a:lnTo>
                <a:lnTo>
                  <a:pt x="9055726" y="4504492"/>
                </a:lnTo>
                <a:lnTo>
                  <a:pt x="9012563" y="4519739"/>
                </a:lnTo>
                <a:lnTo>
                  <a:pt x="8968250" y="4532413"/>
                </a:lnTo>
                <a:lnTo>
                  <a:pt x="8922878" y="4542426"/>
                </a:lnTo>
                <a:lnTo>
                  <a:pt x="8876534" y="4549688"/>
                </a:lnTo>
                <a:lnTo>
                  <a:pt x="8829307" y="4554110"/>
                </a:lnTo>
                <a:lnTo>
                  <a:pt x="8781288" y="4555604"/>
                </a:lnTo>
                <a:lnTo>
                  <a:pt x="0" y="4555604"/>
                </a:lnTo>
                <a:lnTo>
                  <a:pt x="0" y="0"/>
                </a:lnTo>
                <a:lnTo>
                  <a:pt x="8781288" y="0"/>
                </a:lnTo>
                <a:lnTo>
                  <a:pt x="8829307" y="1493"/>
                </a:lnTo>
                <a:lnTo>
                  <a:pt x="8876534" y="5916"/>
                </a:lnTo>
                <a:lnTo>
                  <a:pt x="8922878" y="13178"/>
                </a:lnTo>
                <a:lnTo>
                  <a:pt x="8968250" y="23191"/>
                </a:lnTo>
                <a:lnTo>
                  <a:pt x="9012563" y="35866"/>
                </a:lnTo>
                <a:lnTo>
                  <a:pt x="9055726" y="51113"/>
                </a:lnTo>
                <a:lnTo>
                  <a:pt x="9097650" y="68844"/>
                </a:lnTo>
                <a:lnTo>
                  <a:pt x="9138248" y="88970"/>
                </a:lnTo>
                <a:lnTo>
                  <a:pt x="9177429" y="111402"/>
                </a:lnTo>
                <a:lnTo>
                  <a:pt x="9215105" y="136050"/>
                </a:lnTo>
                <a:lnTo>
                  <a:pt x="9251186" y="162827"/>
                </a:lnTo>
                <a:lnTo>
                  <a:pt x="9285585" y="191643"/>
                </a:lnTo>
                <a:lnTo>
                  <a:pt x="9318212" y="222408"/>
                </a:lnTo>
                <a:lnTo>
                  <a:pt x="9348977" y="255035"/>
                </a:lnTo>
                <a:lnTo>
                  <a:pt x="9377793" y="289434"/>
                </a:lnTo>
                <a:lnTo>
                  <a:pt x="9404570" y="325515"/>
                </a:lnTo>
                <a:lnTo>
                  <a:pt x="9429218" y="363191"/>
                </a:lnTo>
                <a:lnTo>
                  <a:pt x="9451650" y="402372"/>
                </a:lnTo>
                <a:lnTo>
                  <a:pt x="9471776" y="442970"/>
                </a:lnTo>
                <a:lnTo>
                  <a:pt x="9489507" y="484894"/>
                </a:lnTo>
                <a:lnTo>
                  <a:pt x="9504754" y="528057"/>
                </a:lnTo>
                <a:lnTo>
                  <a:pt x="9517429" y="572370"/>
                </a:lnTo>
                <a:lnTo>
                  <a:pt x="9527442" y="617742"/>
                </a:lnTo>
                <a:lnTo>
                  <a:pt x="9534704" y="664086"/>
                </a:lnTo>
                <a:lnTo>
                  <a:pt x="9539127" y="711313"/>
                </a:lnTo>
                <a:lnTo>
                  <a:pt x="9540621" y="759333"/>
                </a:lnTo>
                <a:close/>
              </a:path>
            </a:pathLst>
          </a:custGeom>
          <a:ln w="12699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241300" marR="5080" indent="-228600" algn="just">
              <a:lnSpc>
                <a:spcPct val="91100"/>
              </a:lnSpc>
              <a:spcBef>
                <a:spcPts val="310"/>
              </a:spcBef>
              <a:buChar char="•"/>
              <a:tabLst>
                <a:tab pos="241300" algn="l"/>
              </a:tabLst>
            </a:pPr>
            <a:r>
              <a:rPr dirty="0"/>
              <a:t>“a </a:t>
            </a:r>
            <a:r>
              <a:rPr spc="-5" dirty="0"/>
              <a:t>adoção da </a:t>
            </a:r>
            <a:r>
              <a:rPr b="1" spc="-5" dirty="0">
                <a:latin typeface="Verdana"/>
                <a:cs typeface="Verdana"/>
              </a:rPr>
              <a:t>responsabilidade subjetiva </a:t>
            </a:r>
            <a:r>
              <a:rPr spc="-5" dirty="0"/>
              <a:t>no </a:t>
            </a:r>
            <a:r>
              <a:rPr spc="-10" dirty="0"/>
              <a:t>direito brasileiro,  </a:t>
            </a:r>
            <a:r>
              <a:rPr spc="-5" dirty="0"/>
              <a:t>nos casos de responsabilidade civil do </a:t>
            </a:r>
            <a:r>
              <a:rPr spc="-10" dirty="0"/>
              <a:t>Estado </a:t>
            </a:r>
            <a:r>
              <a:rPr spc="-5" dirty="0"/>
              <a:t>por descumprimento  do </a:t>
            </a:r>
            <a:r>
              <a:rPr spc="-10" dirty="0"/>
              <a:t>dever </a:t>
            </a:r>
            <a:r>
              <a:rPr spc="-5" dirty="0"/>
              <a:t>de eficiência </a:t>
            </a:r>
            <a:r>
              <a:rPr b="1" spc="-5" dirty="0">
                <a:latin typeface="Verdana"/>
                <a:cs typeface="Verdana"/>
              </a:rPr>
              <a:t>nas situações omissivas </a:t>
            </a:r>
            <a:r>
              <a:rPr spc="-5" dirty="0"/>
              <a:t>(serviço </a:t>
            </a:r>
            <a:r>
              <a:rPr dirty="0"/>
              <a:t>não  </a:t>
            </a:r>
            <a:r>
              <a:rPr spc="-5" dirty="0"/>
              <a:t>funcionou </a:t>
            </a:r>
            <a:r>
              <a:rPr dirty="0"/>
              <a:t>ou </a:t>
            </a:r>
            <a:r>
              <a:rPr spc="-5" dirty="0"/>
              <a:t>funcionou </a:t>
            </a:r>
            <a:r>
              <a:rPr spc="-10" dirty="0"/>
              <a:t>atrasado), </a:t>
            </a:r>
            <a:r>
              <a:rPr b="1" dirty="0">
                <a:latin typeface="Verdana"/>
                <a:cs typeface="Verdana"/>
              </a:rPr>
              <a:t>não </a:t>
            </a:r>
            <a:r>
              <a:rPr b="1" spc="-5" dirty="0">
                <a:latin typeface="Verdana"/>
                <a:cs typeface="Verdana"/>
              </a:rPr>
              <a:t>procede </a:t>
            </a:r>
            <a:r>
              <a:rPr spc="-5" dirty="0"/>
              <a:t>por pelo menos  quatro motivos: </a:t>
            </a:r>
            <a:r>
              <a:rPr b="1" dirty="0">
                <a:latin typeface="Verdana"/>
                <a:cs typeface="Verdana"/>
              </a:rPr>
              <a:t>(a) </a:t>
            </a:r>
            <a:r>
              <a:rPr dirty="0"/>
              <a:t>a </a:t>
            </a:r>
            <a:r>
              <a:rPr spc="-5" dirty="0"/>
              <a:t>teoria da </a:t>
            </a:r>
            <a:r>
              <a:rPr i="1" dirty="0">
                <a:latin typeface="Verdana"/>
                <a:cs typeface="Verdana"/>
              </a:rPr>
              <a:t>faute </a:t>
            </a:r>
            <a:r>
              <a:rPr i="1" spc="-5" dirty="0">
                <a:latin typeface="Verdana"/>
                <a:cs typeface="Verdana"/>
              </a:rPr>
              <a:t>du service </a:t>
            </a:r>
            <a:r>
              <a:rPr spc="-5" dirty="0"/>
              <a:t>não remonta,  necessariamente, </a:t>
            </a:r>
            <a:r>
              <a:rPr dirty="0"/>
              <a:t>à </a:t>
            </a:r>
            <a:r>
              <a:rPr spc="-5" dirty="0"/>
              <a:t>responsabilidade </a:t>
            </a:r>
            <a:r>
              <a:rPr spc="-10" dirty="0"/>
              <a:t>subjetiva; </a:t>
            </a:r>
            <a:r>
              <a:rPr b="1" spc="-5" dirty="0">
                <a:latin typeface="Verdana"/>
                <a:cs typeface="Verdana"/>
              </a:rPr>
              <a:t>(b) </a:t>
            </a:r>
            <a:r>
              <a:rPr dirty="0"/>
              <a:t>o critério </a:t>
            </a:r>
            <a:r>
              <a:rPr spc="-15" dirty="0"/>
              <a:t>para  </a:t>
            </a:r>
            <a:r>
              <a:rPr spc="-10" dirty="0"/>
              <a:t>distinguir </a:t>
            </a:r>
            <a:r>
              <a:rPr dirty="0"/>
              <a:t>a </a:t>
            </a:r>
            <a:r>
              <a:rPr spc="-5" dirty="0"/>
              <a:t>responsabilidade </a:t>
            </a:r>
            <a:r>
              <a:rPr i="1" spc="-5" dirty="0">
                <a:latin typeface="Verdana"/>
                <a:cs typeface="Verdana"/>
              </a:rPr>
              <a:t>pour </a:t>
            </a:r>
            <a:r>
              <a:rPr i="1" spc="-10" dirty="0">
                <a:latin typeface="Verdana"/>
                <a:cs typeface="Verdana"/>
              </a:rPr>
              <a:t>faute </a:t>
            </a:r>
            <a:r>
              <a:rPr spc="-5" dirty="0"/>
              <a:t>(por </a:t>
            </a:r>
            <a:r>
              <a:rPr spc="-10" dirty="0"/>
              <a:t>falta)</a:t>
            </a:r>
            <a:r>
              <a:rPr spc="30" dirty="0"/>
              <a:t> </a:t>
            </a:r>
            <a:r>
              <a:rPr spc="-10" dirty="0"/>
              <a:t>da</a:t>
            </a:r>
          </a:p>
        </p:txBody>
      </p:sp>
      <p:sp>
        <p:nvSpPr>
          <p:cNvPr id="58" name="object 58"/>
          <p:cNvSpPr txBox="1"/>
          <p:nvPr/>
        </p:nvSpPr>
        <p:spPr>
          <a:xfrm>
            <a:off x="2930779" y="3491166"/>
            <a:ext cx="8737600" cy="610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300"/>
              </a:lnSpc>
              <a:spcBef>
                <a:spcPts val="100"/>
              </a:spcBef>
            </a:pP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responsabilidade  </a:t>
            </a:r>
            <a:r>
              <a:rPr sz="2000" i="1" dirty="0">
                <a:solidFill>
                  <a:srgbClr val="2C2D2C"/>
                </a:solidFill>
                <a:latin typeface="Verdana"/>
                <a:cs typeface="Verdana"/>
              </a:rPr>
              <a:t>sans </a:t>
            </a:r>
            <a:r>
              <a:rPr sz="2000" i="1" spc="-5" dirty="0">
                <a:solidFill>
                  <a:srgbClr val="2C2D2C"/>
                </a:solidFill>
                <a:latin typeface="Verdana"/>
                <a:cs typeface="Verdana"/>
              </a:rPr>
              <a:t>faute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(sem falta) no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direito  francês 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não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é</a:t>
            </a:r>
            <a:r>
              <a:rPr sz="2000" spc="4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ts val="2300"/>
              </a:lnSpc>
            </a:pP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natureza</a:t>
            </a:r>
            <a:r>
              <a:rPr sz="2000" spc="1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15" dirty="0">
                <a:solidFill>
                  <a:srgbClr val="2C2D2C"/>
                </a:solidFill>
                <a:latin typeface="Verdana"/>
                <a:cs typeface="Verdana"/>
              </a:rPr>
              <a:t>omissiva</a:t>
            </a:r>
            <a:r>
              <a:rPr sz="2000" spc="1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da</a:t>
            </a:r>
            <a:r>
              <a:rPr sz="2000" spc="1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conduta;</a:t>
            </a:r>
            <a:r>
              <a:rPr sz="2000" spc="10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b="1" dirty="0">
                <a:solidFill>
                  <a:srgbClr val="2C2D2C"/>
                </a:solidFill>
                <a:latin typeface="Verdana"/>
                <a:cs typeface="Verdana"/>
              </a:rPr>
              <a:t>(c)</a:t>
            </a:r>
            <a:r>
              <a:rPr sz="2000" b="1" spc="13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na</a:t>
            </a:r>
            <a:r>
              <a:rPr sz="2000" spc="1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França</a:t>
            </a:r>
            <a:r>
              <a:rPr sz="2000" spc="114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admite-se</a:t>
            </a:r>
            <a:r>
              <a:rPr sz="2000" spc="1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2000" spc="1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hipótese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930779" y="4047871"/>
            <a:ext cx="873315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41020" algn="l"/>
                <a:tab pos="2898140" algn="l"/>
                <a:tab pos="4133215" algn="l"/>
                <a:tab pos="4664075" algn="l"/>
                <a:tab pos="5744210" algn="l"/>
                <a:tab pos="6383655" algn="l"/>
                <a:tab pos="7760970" algn="l"/>
                <a:tab pos="8431530" algn="l"/>
              </a:tabLst>
            </a:pP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	r</a:t>
            </a:r>
            <a:r>
              <a:rPr sz="2000" spc="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sa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b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2000" spc="-15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2000" spc="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2000" spc="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	o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bj</a:t>
            </a:r>
            <a:r>
              <a:rPr sz="2000" spc="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2000" spc="-55" dirty="0">
                <a:solidFill>
                  <a:srgbClr val="2C2D2C"/>
                </a:solidFill>
                <a:latin typeface="Verdana"/>
                <a:cs typeface="Verdana"/>
              </a:rPr>
              <a:t>v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a	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	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2000" spc="5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2000" spc="0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	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or	o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m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2000" spc="-15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sã</a:t>
            </a:r>
            <a:r>
              <a:rPr sz="2000" spc="5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;	</a:t>
            </a:r>
            <a:r>
              <a:rPr sz="2000" b="1" spc="-5" dirty="0">
                <a:solidFill>
                  <a:srgbClr val="2C2D2C"/>
                </a:solidFill>
                <a:latin typeface="Verdana"/>
                <a:cs typeface="Verdana"/>
              </a:rPr>
              <a:t>(d</a:t>
            </a:r>
            <a:r>
              <a:rPr sz="2000" b="1" dirty="0">
                <a:solidFill>
                  <a:srgbClr val="2C2D2C"/>
                </a:solidFill>
                <a:latin typeface="Verdana"/>
                <a:cs typeface="Verdana"/>
              </a:rPr>
              <a:t>)	</a:t>
            </a:r>
            <a:r>
              <a:rPr sz="2000" spc="0" dirty="0">
                <a:solidFill>
                  <a:srgbClr val="2C2D2C"/>
                </a:solidFill>
                <a:latin typeface="Verdana"/>
                <a:cs typeface="Verdana"/>
              </a:rPr>
              <a:t>os</a:t>
            </a:r>
            <a:endParaRPr sz="2000" dirty="0">
              <a:latin typeface="Verdana"/>
              <a:cs typeface="Verdana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930779" y="4327207"/>
            <a:ext cx="8733155" cy="1164590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12700" marR="5080" algn="just">
              <a:lnSpc>
                <a:spcPct val="91200"/>
              </a:lnSpc>
              <a:spcBef>
                <a:spcPts val="310"/>
              </a:spcBef>
            </a:pP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contornos da responsabilidade estatal dependem do regime jurídico 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administrativo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de cada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ordenamento,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 a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Constituição </a:t>
            </a:r>
            <a:r>
              <a:rPr sz="2000" spc="-15" dirty="0">
                <a:solidFill>
                  <a:srgbClr val="2C2D2C"/>
                </a:solidFill>
                <a:latin typeface="Verdana"/>
                <a:cs typeface="Verdana"/>
              </a:rPr>
              <a:t>Federal </a:t>
            </a:r>
            <a:r>
              <a:rPr sz="2000" spc="0" dirty="0">
                <a:solidFill>
                  <a:srgbClr val="2C2D2C"/>
                </a:solidFill>
                <a:latin typeface="Verdana"/>
                <a:cs typeface="Verdana"/>
              </a:rPr>
              <a:t>de 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1988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impõe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um sistema de responsabilização </a:t>
            </a:r>
            <a:r>
              <a:rPr sz="2000" spc="-30" dirty="0">
                <a:solidFill>
                  <a:srgbClr val="2C2D2C"/>
                </a:solidFill>
                <a:latin typeface="Verdana"/>
                <a:cs typeface="Verdana"/>
              </a:rPr>
              <a:t>objetiva.”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(HACHEM, 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2013, </a:t>
            </a:r>
            <a:r>
              <a:rPr sz="2000" spc="-15" dirty="0">
                <a:solidFill>
                  <a:srgbClr val="2C2D2C"/>
                </a:solidFill>
                <a:latin typeface="Verdana"/>
                <a:cs typeface="Verdana"/>
              </a:rPr>
              <a:t>p.</a:t>
            </a:r>
            <a:r>
              <a:rPr sz="2000" spc="-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1139).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28800" y="0"/>
            <a:ext cx="0" cy="1022985"/>
          </a:xfrm>
          <a:custGeom>
            <a:avLst/>
            <a:gdLst/>
            <a:ahLst/>
            <a:cxnLst/>
            <a:rect l="l" t="t" r="r" b="b"/>
            <a:pathLst>
              <a:path h="1022985">
                <a:moveTo>
                  <a:pt x="0" y="0"/>
                </a:moveTo>
                <a:lnTo>
                  <a:pt x="0" y="102241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28800" y="2036826"/>
            <a:ext cx="0" cy="4821555"/>
          </a:xfrm>
          <a:custGeom>
            <a:avLst/>
            <a:gdLst/>
            <a:ahLst/>
            <a:cxnLst/>
            <a:rect l="l" t="t" r="r" b="b"/>
            <a:pathLst>
              <a:path h="4821555">
                <a:moveTo>
                  <a:pt x="0" y="0"/>
                </a:moveTo>
                <a:lnTo>
                  <a:pt x="0" y="482117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0" y="0"/>
            <a:ext cx="0" cy="1022985"/>
          </a:xfrm>
          <a:custGeom>
            <a:avLst/>
            <a:gdLst/>
            <a:ahLst/>
            <a:cxnLst/>
            <a:rect l="l" t="t" r="r" b="b"/>
            <a:pathLst>
              <a:path h="1022985">
                <a:moveTo>
                  <a:pt x="0" y="0"/>
                </a:moveTo>
                <a:lnTo>
                  <a:pt x="0" y="102241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48000" y="2036826"/>
            <a:ext cx="0" cy="4821555"/>
          </a:xfrm>
          <a:custGeom>
            <a:avLst/>
            <a:gdLst/>
            <a:ahLst/>
            <a:cxnLst/>
            <a:rect l="l" t="t" r="r" b="b"/>
            <a:pathLst>
              <a:path h="4821555">
                <a:moveTo>
                  <a:pt x="0" y="0"/>
                </a:moveTo>
                <a:lnTo>
                  <a:pt x="0" y="482117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267200" y="0"/>
            <a:ext cx="0" cy="1022985"/>
          </a:xfrm>
          <a:custGeom>
            <a:avLst/>
            <a:gdLst/>
            <a:ahLst/>
            <a:cxnLst/>
            <a:rect l="l" t="t" r="r" b="b"/>
            <a:pathLst>
              <a:path h="1022985">
                <a:moveTo>
                  <a:pt x="0" y="0"/>
                </a:moveTo>
                <a:lnTo>
                  <a:pt x="0" y="102241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267200" y="2036826"/>
            <a:ext cx="0" cy="4821555"/>
          </a:xfrm>
          <a:custGeom>
            <a:avLst/>
            <a:gdLst/>
            <a:ahLst/>
            <a:cxnLst/>
            <a:rect l="l" t="t" r="r" b="b"/>
            <a:pathLst>
              <a:path h="4821555">
                <a:moveTo>
                  <a:pt x="0" y="0"/>
                </a:moveTo>
                <a:lnTo>
                  <a:pt x="0" y="482117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486400" y="0"/>
            <a:ext cx="0" cy="1022985"/>
          </a:xfrm>
          <a:custGeom>
            <a:avLst/>
            <a:gdLst/>
            <a:ahLst/>
            <a:cxnLst/>
            <a:rect l="l" t="t" r="r" b="b"/>
            <a:pathLst>
              <a:path h="1022985">
                <a:moveTo>
                  <a:pt x="0" y="0"/>
                </a:moveTo>
                <a:lnTo>
                  <a:pt x="0" y="102241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86400" y="2036826"/>
            <a:ext cx="0" cy="4821555"/>
          </a:xfrm>
          <a:custGeom>
            <a:avLst/>
            <a:gdLst/>
            <a:ahLst/>
            <a:cxnLst/>
            <a:rect l="l" t="t" r="r" b="b"/>
            <a:pathLst>
              <a:path h="4821555">
                <a:moveTo>
                  <a:pt x="0" y="0"/>
                </a:moveTo>
                <a:lnTo>
                  <a:pt x="0" y="482117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705600" y="0"/>
            <a:ext cx="0" cy="1022985"/>
          </a:xfrm>
          <a:custGeom>
            <a:avLst/>
            <a:gdLst/>
            <a:ahLst/>
            <a:cxnLst/>
            <a:rect l="l" t="t" r="r" b="b"/>
            <a:pathLst>
              <a:path h="1022985">
                <a:moveTo>
                  <a:pt x="0" y="0"/>
                </a:moveTo>
                <a:lnTo>
                  <a:pt x="0" y="102241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05600" y="2036826"/>
            <a:ext cx="0" cy="4821555"/>
          </a:xfrm>
          <a:custGeom>
            <a:avLst/>
            <a:gdLst/>
            <a:ahLst/>
            <a:cxnLst/>
            <a:rect l="l" t="t" r="r" b="b"/>
            <a:pathLst>
              <a:path h="4821555">
                <a:moveTo>
                  <a:pt x="0" y="0"/>
                </a:moveTo>
                <a:lnTo>
                  <a:pt x="0" y="482117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924800" y="0"/>
            <a:ext cx="0" cy="1022985"/>
          </a:xfrm>
          <a:custGeom>
            <a:avLst/>
            <a:gdLst/>
            <a:ahLst/>
            <a:cxnLst/>
            <a:rect l="l" t="t" r="r" b="b"/>
            <a:pathLst>
              <a:path h="1022985">
                <a:moveTo>
                  <a:pt x="0" y="0"/>
                </a:moveTo>
                <a:lnTo>
                  <a:pt x="0" y="102241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924800" y="2036826"/>
            <a:ext cx="0" cy="4821555"/>
          </a:xfrm>
          <a:custGeom>
            <a:avLst/>
            <a:gdLst/>
            <a:ahLst/>
            <a:cxnLst/>
            <a:rect l="l" t="t" r="r" b="b"/>
            <a:pathLst>
              <a:path h="4821555">
                <a:moveTo>
                  <a:pt x="0" y="0"/>
                </a:moveTo>
                <a:lnTo>
                  <a:pt x="0" y="482117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144000" y="0"/>
            <a:ext cx="0" cy="1022985"/>
          </a:xfrm>
          <a:custGeom>
            <a:avLst/>
            <a:gdLst/>
            <a:ahLst/>
            <a:cxnLst/>
            <a:rect l="l" t="t" r="r" b="b"/>
            <a:pathLst>
              <a:path h="1022985">
                <a:moveTo>
                  <a:pt x="0" y="0"/>
                </a:moveTo>
                <a:lnTo>
                  <a:pt x="0" y="102241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144000" y="2036826"/>
            <a:ext cx="0" cy="4821555"/>
          </a:xfrm>
          <a:custGeom>
            <a:avLst/>
            <a:gdLst/>
            <a:ahLst/>
            <a:cxnLst/>
            <a:rect l="l" t="t" r="r" b="b"/>
            <a:pathLst>
              <a:path h="4821555">
                <a:moveTo>
                  <a:pt x="0" y="0"/>
                </a:moveTo>
                <a:lnTo>
                  <a:pt x="0" y="482117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363200" y="0"/>
            <a:ext cx="0" cy="1022985"/>
          </a:xfrm>
          <a:custGeom>
            <a:avLst/>
            <a:gdLst/>
            <a:ahLst/>
            <a:cxnLst/>
            <a:rect l="l" t="t" r="r" b="b"/>
            <a:pathLst>
              <a:path h="1022985">
                <a:moveTo>
                  <a:pt x="0" y="0"/>
                </a:moveTo>
                <a:lnTo>
                  <a:pt x="0" y="102241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0363200" y="2036826"/>
            <a:ext cx="0" cy="4821555"/>
          </a:xfrm>
          <a:custGeom>
            <a:avLst/>
            <a:gdLst/>
            <a:ahLst/>
            <a:cxnLst/>
            <a:rect l="l" t="t" r="r" b="b"/>
            <a:pathLst>
              <a:path h="4821555">
                <a:moveTo>
                  <a:pt x="0" y="0"/>
                </a:moveTo>
                <a:lnTo>
                  <a:pt x="0" y="482117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1099800" y="1611375"/>
            <a:ext cx="1092200" cy="0"/>
          </a:xfrm>
          <a:custGeom>
            <a:avLst/>
            <a:gdLst/>
            <a:ahLst/>
            <a:cxnLst/>
            <a:rect l="l" t="t" r="r" b="b"/>
            <a:pathLst>
              <a:path w="1092200">
                <a:moveTo>
                  <a:pt x="0" y="0"/>
                </a:moveTo>
                <a:lnTo>
                  <a:pt x="10922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175" y="1611375"/>
            <a:ext cx="1250950" cy="0"/>
          </a:xfrm>
          <a:custGeom>
            <a:avLst/>
            <a:gdLst/>
            <a:ahLst/>
            <a:cxnLst/>
            <a:rect l="l" t="t" r="r" b="b"/>
            <a:pathLst>
              <a:path w="1250950">
                <a:moveTo>
                  <a:pt x="0" y="0"/>
                </a:moveTo>
                <a:lnTo>
                  <a:pt x="125095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175" y="6521450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6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11278" y="43780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5"/>
                </a:moveTo>
                <a:lnTo>
                  <a:pt x="58293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577201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674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5"/>
                </a:moveTo>
                <a:lnTo>
                  <a:pt x="33987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5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5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0" y="300037"/>
            <a:ext cx="12192000" cy="4619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0" y="300037"/>
            <a:ext cx="12192000" cy="462280"/>
          </a:xfrm>
          <a:custGeom>
            <a:avLst/>
            <a:gdLst/>
            <a:ahLst/>
            <a:cxnLst/>
            <a:rect l="l" t="t" r="r" b="b"/>
            <a:pathLst>
              <a:path w="12192000" h="462280">
                <a:moveTo>
                  <a:pt x="0" y="461962"/>
                </a:moveTo>
                <a:lnTo>
                  <a:pt x="12192000" y="461962"/>
                </a:lnTo>
                <a:lnTo>
                  <a:pt x="12192000" y="0"/>
                </a:lnTo>
                <a:lnTo>
                  <a:pt x="0" y="0"/>
                </a:lnTo>
                <a:lnTo>
                  <a:pt x="0" y="461962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>
            <a:spLocks noGrp="1"/>
          </p:cNvSpPr>
          <p:nvPr>
            <p:ph type="title"/>
          </p:nvPr>
        </p:nvSpPr>
        <p:spPr>
          <a:xfrm>
            <a:off x="78739" y="330517"/>
            <a:ext cx="5182236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Verdana"/>
                <a:cs typeface="Verdana"/>
              </a:rPr>
              <a:t>1.6 </a:t>
            </a:r>
            <a:r>
              <a:rPr sz="2400" spc="-45" dirty="0">
                <a:latin typeface="Verdana"/>
                <a:cs typeface="Verdana"/>
              </a:rPr>
              <a:t>Teoria </a:t>
            </a:r>
            <a:r>
              <a:rPr sz="2400" dirty="0">
                <a:latin typeface="Verdana"/>
                <a:cs typeface="Verdana"/>
              </a:rPr>
              <a:t>do</a:t>
            </a:r>
            <a:r>
              <a:rPr sz="2400" spc="-1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risco</a:t>
            </a:r>
          </a:p>
        </p:txBody>
      </p:sp>
      <p:sp>
        <p:nvSpPr>
          <p:cNvPr id="60" name="object 60"/>
          <p:cNvSpPr/>
          <p:nvPr/>
        </p:nvSpPr>
        <p:spPr>
          <a:xfrm>
            <a:off x="762001" y="1022412"/>
            <a:ext cx="10337800" cy="5508564"/>
          </a:xfrm>
          <a:custGeom>
            <a:avLst/>
            <a:gdLst/>
            <a:ahLst/>
            <a:cxnLst/>
            <a:rect l="l" t="t" r="r" b="b"/>
            <a:pathLst>
              <a:path w="9845675" h="1014730">
                <a:moveTo>
                  <a:pt x="0" y="1014412"/>
                </a:moveTo>
                <a:lnTo>
                  <a:pt x="9845675" y="1014412"/>
                </a:lnTo>
                <a:lnTo>
                  <a:pt x="9845675" y="0"/>
                </a:lnTo>
                <a:lnTo>
                  <a:pt x="0" y="0"/>
                </a:lnTo>
                <a:lnTo>
                  <a:pt x="0" y="10144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1064895" marR="732155" algn="just">
              <a:lnSpc>
                <a:spcPct val="100000"/>
              </a:lnSpc>
              <a:spcBef>
                <a:spcPts val="100"/>
              </a:spcBef>
            </a:pPr>
            <a:endParaRPr lang="pt-BR" sz="2000" dirty="0">
              <a:latin typeface="Verdana"/>
              <a:cs typeface="Verdana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320040" y="6521450"/>
            <a:ext cx="1485900" cy="0"/>
          </a:xfrm>
          <a:custGeom>
            <a:avLst/>
            <a:gdLst/>
            <a:ahLst/>
            <a:cxnLst/>
            <a:rect l="l" t="t" r="r" b="b"/>
            <a:pathLst>
              <a:path w="1485900">
                <a:moveTo>
                  <a:pt x="0" y="0"/>
                </a:moveTo>
                <a:lnTo>
                  <a:pt x="1485899" y="0"/>
                </a:lnTo>
              </a:path>
            </a:pathLst>
          </a:custGeom>
          <a:ln w="1270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CaixaDeTexto 68"/>
          <p:cNvSpPr txBox="1"/>
          <p:nvPr/>
        </p:nvSpPr>
        <p:spPr>
          <a:xfrm>
            <a:off x="-304800" y="990600"/>
            <a:ext cx="12201396" cy="20031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64895" marR="732155" algn="just">
              <a:lnSpc>
                <a:spcPct val="100000"/>
              </a:lnSpc>
              <a:spcBef>
                <a:spcPts val="100"/>
              </a:spcBef>
            </a:pPr>
            <a:r>
              <a:rPr lang="pt-BR" b="1" u="heavy" spc="-5" dirty="0" smtClean="0">
                <a:solidFill>
                  <a:srgbClr val="2C2D2C"/>
                </a:solidFill>
                <a:latin typeface="Verdana"/>
                <a:cs typeface="Verdana"/>
              </a:rPr>
              <a:t>Sem </a:t>
            </a:r>
            <a:r>
              <a:rPr lang="pt-BR" b="1" u="heavy" dirty="0" smtClean="0">
                <a:solidFill>
                  <a:srgbClr val="2C2D2C"/>
                </a:solidFill>
                <a:latin typeface="Verdana"/>
                <a:cs typeface="Verdana"/>
              </a:rPr>
              <a:t>abandonar a </a:t>
            </a:r>
            <a:r>
              <a:rPr lang="pt-BR" b="1" u="heavy" spc="-5" dirty="0" smtClean="0">
                <a:solidFill>
                  <a:srgbClr val="2C2D2C"/>
                </a:solidFill>
                <a:latin typeface="Verdana"/>
                <a:cs typeface="Verdana"/>
              </a:rPr>
              <a:t>teoria da culpa do serviço </a:t>
            </a:r>
            <a:r>
              <a:rPr lang="pt-BR" b="1" u="heavy" dirty="0" smtClean="0">
                <a:solidFill>
                  <a:srgbClr val="2C2D2C"/>
                </a:solidFill>
                <a:latin typeface="Verdana"/>
                <a:cs typeface="Verdana"/>
              </a:rPr>
              <a:t>público</a:t>
            </a:r>
            <a:r>
              <a:rPr lang="pt-BR" b="1" dirty="0" smtClean="0">
                <a:solidFill>
                  <a:srgbClr val="2C2D2C"/>
                </a:solidFill>
                <a:latin typeface="Verdana"/>
                <a:cs typeface="Verdana"/>
              </a:rPr>
              <a:t>, os </a:t>
            </a:r>
            <a:r>
              <a:rPr lang="pt-BR" b="1" spc="-5" dirty="0" smtClean="0">
                <a:solidFill>
                  <a:srgbClr val="2C2D2C"/>
                </a:solidFill>
                <a:latin typeface="Verdana"/>
                <a:cs typeface="Verdana"/>
              </a:rPr>
              <a:t>estudos evoluíram para </a:t>
            </a:r>
            <a:r>
              <a:rPr lang="pt-BR" b="1" dirty="0" smtClean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lang="pt-BR" b="1" spc="-5" dirty="0" smtClean="0">
                <a:solidFill>
                  <a:srgbClr val="2C2D2C"/>
                </a:solidFill>
                <a:latin typeface="Verdana"/>
                <a:cs typeface="Verdana"/>
              </a:rPr>
              <a:t>que hoje se denomina teoria </a:t>
            </a:r>
            <a:r>
              <a:rPr lang="pt-BR" b="1" dirty="0" smtClean="0">
                <a:solidFill>
                  <a:srgbClr val="2C2D2C"/>
                </a:solidFill>
                <a:latin typeface="Verdana"/>
                <a:cs typeface="Verdana"/>
              </a:rPr>
              <a:t>do risco </a:t>
            </a:r>
            <a:r>
              <a:rPr lang="pt-BR" b="1" spc="-5" dirty="0" smtClean="0">
                <a:solidFill>
                  <a:srgbClr val="2C2D2C"/>
                </a:solidFill>
                <a:latin typeface="Verdana"/>
                <a:cs typeface="Verdana"/>
              </a:rPr>
              <a:t>dividida </a:t>
            </a:r>
            <a:r>
              <a:rPr lang="pt-BR" b="1" spc="-10" dirty="0" smtClean="0">
                <a:solidFill>
                  <a:srgbClr val="2C2D2C"/>
                </a:solidFill>
                <a:latin typeface="Verdana"/>
                <a:cs typeface="Verdana"/>
              </a:rPr>
              <a:t>em  </a:t>
            </a:r>
            <a:r>
              <a:rPr lang="pt-BR" b="1" spc="-5" dirty="0" smtClean="0">
                <a:solidFill>
                  <a:srgbClr val="2C2D2C"/>
                </a:solidFill>
                <a:latin typeface="Verdana"/>
                <a:cs typeface="Verdana"/>
              </a:rPr>
              <a:t>administrativo </a:t>
            </a:r>
            <a:r>
              <a:rPr lang="pt-BR" b="1" dirty="0" smtClean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lang="pt-BR" b="1" spc="10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lang="pt-BR" b="1" spc="-5" dirty="0" smtClean="0">
                <a:solidFill>
                  <a:srgbClr val="2C2D2C"/>
                </a:solidFill>
                <a:latin typeface="Verdana"/>
                <a:cs typeface="Verdana"/>
              </a:rPr>
              <a:t>integral. </a:t>
            </a:r>
          </a:p>
          <a:p>
            <a:pPr marL="1064895" marR="732155" algn="just">
              <a:lnSpc>
                <a:spcPct val="100000"/>
              </a:lnSpc>
              <a:spcBef>
                <a:spcPts val="100"/>
              </a:spcBef>
            </a:pPr>
            <a:r>
              <a:rPr lang="pt-BR" b="1" spc="-5" dirty="0" smtClean="0">
                <a:solidFill>
                  <a:srgbClr val="FF0000"/>
                </a:solidFill>
                <a:latin typeface="Verdana"/>
                <a:cs typeface="Verdana"/>
              </a:rPr>
              <a:t>“A coletividade que se beneficia com a atividade administrativa, tem o ônus de ressarcir aqueles que sofreram danos em razão dessa mesma atividade” (OLIVEIRA, 2017, p. 755).</a:t>
            </a:r>
            <a:endParaRPr lang="pt-BR" dirty="0" smtClean="0">
              <a:solidFill>
                <a:srgbClr val="FF0000"/>
              </a:solidFill>
              <a:latin typeface="Verdana"/>
              <a:cs typeface="Verdana"/>
            </a:endParaRPr>
          </a:p>
          <a:p>
            <a:pPr marL="1064895" marR="732155" algn="just">
              <a:lnSpc>
                <a:spcPct val="100000"/>
              </a:lnSpc>
              <a:spcBef>
                <a:spcPts val="100"/>
              </a:spcBef>
            </a:pPr>
            <a:endParaRPr lang="pt-BR" sz="3250" dirty="0" smtClean="0">
              <a:latin typeface="Times New Roman"/>
              <a:cs typeface="Times New Roman"/>
            </a:endParaRPr>
          </a:p>
        </p:txBody>
      </p:sp>
      <p:sp>
        <p:nvSpPr>
          <p:cNvPr id="71" name="object 51"/>
          <p:cNvSpPr/>
          <p:nvPr/>
        </p:nvSpPr>
        <p:spPr>
          <a:xfrm>
            <a:off x="520764" y="2625217"/>
            <a:ext cx="10836211" cy="38533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CaixaDeTexto 69"/>
          <p:cNvSpPr txBox="1"/>
          <p:nvPr/>
        </p:nvSpPr>
        <p:spPr>
          <a:xfrm>
            <a:off x="609600" y="2576146"/>
            <a:ext cx="1053880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6839">
              <a:lnSpc>
                <a:spcPct val="100000"/>
              </a:lnSpc>
            </a:pPr>
            <a:r>
              <a:rPr lang="pt-BR" sz="2000" u="sng" spc="-5" dirty="0" smtClean="0">
                <a:solidFill>
                  <a:srgbClr val="2C2D2C"/>
                </a:solidFill>
                <a:latin typeface="Verdana"/>
                <a:cs typeface="Verdana"/>
              </a:rPr>
              <a:t>TEORIA </a:t>
            </a:r>
            <a:r>
              <a:rPr lang="pt-BR" sz="2000" u="sng" dirty="0" smtClean="0">
                <a:solidFill>
                  <a:srgbClr val="2C2D2C"/>
                </a:solidFill>
                <a:latin typeface="Verdana"/>
                <a:cs typeface="Verdana"/>
              </a:rPr>
              <a:t>DO RISCO</a:t>
            </a:r>
            <a:r>
              <a:rPr lang="pt-BR" sz="2000" u="sng" spc="-55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lang="pt-BR" sz="2000" u="sng" spc="-15" dirty="0" smtClean="0">
                <a:solidFill>
                  <a:srgbClr val="2C2D2C"/>
                </a:solidFill>
                <a:latin typeface="Verdana"/>
                <a:cs typeface="Verdana"/>
              </a:rPr>
              <a:t>ADMINISTRATIVO</a:t>
            </a:r>
            <a:endParaRPr lang="pt-BR" sz="2000" u="sng" dirty="0" smtClean="0">
              <a:latin typeface="Verdana"/>
              <a:cs typeface="Verdana"/>
            </a:endParaRPr>
          </a:p>
          <a:p>
            <a:pPr marL="12700" marR="347980">
              <a:lnSpc>
                <a:spcPts val="2380"/>
              </a:lnSpc>
              <a:spcBef>
                <a:spcPts val="2515"/>
              </a:spcBef>
              <a:buSzPct val="95000"/>
              <a:buFont typeface="Wingdings"/>
              <a:buChar char=""/>
              <a:tabLst>
                <a:tab pos="215265" algn="l"/>
              </a:tabLst>
            </a:pPr>
            <a:r>
              <a:rPr lang="pt-BR" dirty="0" smtClean="0">
                <a:solidFill>
                  <a:srgbClr val="2C2D2C"/>
                </a:solidFill>
                <a:latin typeface="Verdana"/>
                <a:cs typeface="Verdana"/>
              </a:rPr>
              <a:t>Base </a:t>
            </a:r>
            <a:r>
              <a:rPr lang="pt-BR" spc="-5" dirty="0" smtClean="0">
                <a:solidFill>
                  <a:srgbClr val="2C2D2C"/>
                </a:solidFill>
                <a:latin typeface="Verdana"/>
                <a:cs typeface="Verdana"/>
              </a:rPr>
              <a:t>da responsabilidade civil </a:t>
            </a:r>
            <a:r>
              <a:rPr lang="pt-BR" b="1" spc="-5" dirty="0" smtClean="0">
                <a:solidFill>
                  <a:srgbClr val="2C2D2C"/>
                </a:solidFill>
                <a:latin typeface="Verdana"/>
                <a:cs typeface="Verdana"/>
              </a:rPr>
              <a:t>objetiva </a:t>
            </a:r>
            <a:r>
              <a:rPr lang="pt-BR" spc="-5" dirty="0" smtClean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lang="pt-BR" spc="-10" dirty="0" smtClean="0">
                <a:solidFill>
                  <a:srgbClr val="2C2D2C"/>
                </a:solidFill>
                <a:latin typeface="Verdana"/>
                <a:cs typeface="Verdana"/>
              </a:rPr>
              <a:t>Estado brasileiro </a:t>
            </a:r>
            <a:r>
              <a:rPr lang="pt-BR" spc="-5" dirty="0" smtClean="0">
                <a:solidFill>
                  <a:srgbClr val="2C2D2C"/>
                </a:solidFill>
                <a:latin typeface="Verdana"/>
                <a:cs typeface="Verdana"/>
              </a:rPr>
              <a:t>prevista no </a:t>
            </a:r>
            <a:r>
              <a:rPr lang="pt-BR" b="1" dirty="0" smtClean="0">
                <a:solidFill>
                  <a:srgbClr val="2C2D2C"/>
                </a:solidFill>
                <a:latin typeface="MS PGothic"/>
                <a:cs typeface="MS PGothic"/>
              </a:rPr>
              <a:t>§</a:t>
            </a:r>
            <a:r>
              <a:rPr lang="pt-BR" b="1" dirty="0" smtClean="0">
                <a:solidFill>
                  <a:srgbClr val="2C2D2C"/>
                </a:solidFill>
                <a:latin typeface="Verdana"/>
                <a:cs typeface="Verdana"/>
              </a:rPr>
              <a:t>6º </a:t>
            </a:r>
            <a:r>
              <a:rPr lang="pt-BR" b="1" spc="-5" dirty="0" smtClean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lang="pt-BR" b="1" dirty="0" smtClean="0">
                <a:solidFill>
                  <a:srgbClr val="2C2D2C"/>
                </a:solidFill>
                <a:latin typeface="Verdana"/>
                <a:cs typeface="Verdana"/>
              </a:rPr>
              <a:t>art.  37 </a:t>
            </a:r>
            <a:r>
              <a:rPr lang="pt-BR" b="1" spc="-5" dirty="0" smtClean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lang="pt-BR" b="1" spc="-10" dirty="0" smtClean="0">
                <a:solidFill>
                  <a:srgbClr val="2C2D2C"/>
                </a:solidFill>
                <a:latin typeface="Verdana"/>
                <a:cs typeface="Verdana"/>
              </a:rPr>
              <a:t>CF </a:t>
            </a:r>
            <a:r>
              <a:rPr lang="pt-BR" dirty="0" smtClean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lang="pt-BR" spc="-5" dirty="0" smtClean="0">
                <a:solidFill>
                  <a:srgbClr val="2C2D2C"/>
                </a:solidFill>
                <a:latin typeface="Verdana"/>
                <a:cs typeface="Verdana"/>
              </a:rPr>
              <a:t>também no </a:t>
            </a:r>
            <a:r>
              <a:rPr lang="pt-BR" b="1" dirty="0" smtClean="0">
                <a:solidFill>
                  <a:srgbClr val="2C2D2C"/>
                </a:solidFill>
                <a:latin typeface="Verdana"/>
                <a:cs typeface="Verdana"/>
              </a:rPr>
              <a:t>art. 927 </a:t>
            </a:r>
            <a:r>
              <a:rPr lang="pt-BR" b="1" spc="-5" dirty="0" smtClean="0">
                <a:solidFill>
                  <a:srgbClr val="2C2D2C"/>
                </a:solidFill>
                <a:latin typeface="Verdana"/>
                <a:cs typeface="Verdana"/>
              </a:rPr>
              <a:t>do</a:t>
            </a:r>
            <a:r>
              <a:rPr lang="pt-BR" b="1" spc="55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lang="pt-BR" b="1" spc="-5" dirty="0" smtClean="0">
                <a:solidFill>
                  <a:srgbClr val="2C2D2C"/>
                </a:solidFill>
                <a:latin typeface="Verdana"/>
                <a:cs typeface="Verdana"/>
              </a:rPr>
              <a:t>CC</a:t>
            </a:r>
            <a:r>
              <a:rPr lang="pt-BR" spc="-5" dirty="0" smtClean="0">
                <a:solidFill>
                  <a:srgbClr val="2C2D2C"/>
                </a:solidFill>
                <a:latin typeface="Verdana"/>
                <a:cs typeface="Verdana"/>
              </a:rPr>
              <a:t>;</a:t>
            </a:r>
            <a:endParaRPr lang="pt-BR" dirty="0" smtClean="0">
              <a:latin typeface="Verdana"/>
              <a:cs typeface="Verdana"/>
            </a:endParaRPr>
          </a:p>
          <a:p>
            <a:pPr marL="12700" marR="5080" algn="just">
              <a:lnSpc>
                <a:spcPts val="2400"/>
              </a:lnSpc>
              <a:spcBef>
                <a:spcPts val="5"/>
              </a:spcBef>
              <a:buSzPct val="95000"/>
              <a:buFont typeface="Wingdings"/>
              <a:buChar char=""/>
              <a:tabLst>
                <a:tab pos="215265" algn="l"/>
              </a:tabLst>
            </a:pPr>
            <a:r>
              <a:rPr lang="pt-BR" b="1" spc="-5" dirty="0" smtClean="0">
                <a:solidFill>
                  <a:srgbClr val="2C2D2C"/>
                </a:solidFill>
                <a:latin typeface="Verdana"/>
                <a:cs typeface="Verdana"/>
              </a:rPr>
              <a:t>Razão </a:t>
            </a:r>
            <a:r>
              <a:rPr lang="pt-BR" b="1" dirty="0" smtClean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lang="pt-BR" b="1" spc="-5" dirty="0" smtClean="0">
                <a:solidFill>
                  <a:srgbClr val="2C2D2C"/>
                </a:solidFill>
                <a:latin typeface="Verdana"/>
                <a:cs typeface="Verdana"/>
              </a:rPr>
              <a:t>ser</a:t>
            </a:r>
            <a:r>
              <a:rPr lang="pt-BR" spc="-5" dirty="0" smtClean="0">
                <a:solidFill>
                  <a:srgbClr val="2C2D2C"/>
                </a:solidFill>
                <a:latin typeface="Verdana"/>
                <a:cs typeface="Verdana"/>
              </a:rPr>
              <a:t>: </a:t>
            </a:r>
            <a:r>
              <a:rPr lang="pt-BR" dirty="0" smtClean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lang="pt-BR" spc="-5" dirty="0" smtClean="0">
                <a:solidFill>
                  <a:srgbClr val="2C2D2C"/>
                </a:solidFill>
                <a:latin typeface="Verdana"/>
                <a:cs typeface="Verdana"/>
              </a:rPr>
              <a:t>finalidade precípua </a:t>
            </a:r>
            <a:r>
              <a:rPr lang="pt-BR" dirty="0" smtClean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lang="pt-BR" spc="-5" dirty="0" smtClean="0">
                <a:solidFill>
                  <a:srgbClr val="2C2D2C"/>
                </a:solidFill>
                <a:latin typeface="Verdana"/>
                <a:cs typeface="Verdana"/>
              </a:rPr>
              <a:t>atividade estatal, qual </a:t>
            </a:r>
            <a:r>
              <a:rPr lang="pt-BR" dirty="0" smtClean="0">
                <a:solidFill>
                  <a:srgbClr val="2C2D2C"/>
                </a:solidFill>
                <a:latin typeface="Verdana"/>
                <a:cs typeface="Verdana"/>
              </a:rPr>
              <a:t>seja, </a:t>
            </a:r>
            <a:r>
              <a:rPr lang="pt-BR" spc="-10" dirty="0" smtClean="0">
                <a:solidFill>
                  <a:srgbClr val="2C2D2C"/>
                </a:solidFill>
                <a:latin typeface="Verdana"/>
                <a:cs typeface="Verdana"/>
              </a:rPr>
              <a:t>efetivar garantias  </a:t>
            </a:r>
            <a:r>
              <a:rPr lang="pt-BR" dirty="0" smtClean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lang="pt-BR" spc="-10" dirty="0" smtClean="0">
                <a:solidFill>
                  <a:srgbClr val="2C2D2C"/>
                </a:solidFill>
                <a:latin typeface="Verdana"/>
                <a:cs typeface="Verdana"/>
              </a:rPr>
              <a:t>direitos </a:t>
            </a:r>
            <a:r>
              <a:rPr lang="pt-BR" spc="-5" dirty="0" smtClean="0">
                <a:solidFill>
                  <a:srgbClr val="2C2D2C"/>
                </a:solidFill>
                <a:latin typeface="Verdana"/>
                <a:cs typeface="Verdana"/>
              </a:rPr>
              <a:t>constitucionais de interesse </a:t>
            </a:r>
            <a:r>
              <a:rPr lang="pt-BR" spc="-10" dirty="0" smtClean="0">
                <a:solidFill>
                  <a:srgbClr val="2C2D2C"/>
                </a:solidFill>
                <a:latin typeface="Verdana"/>
                <a:cs typeface="Verdana"/>
              </a:rPr>
              <a:t>público, </a:t>
            </a:r>
            <a:r>
              <a:rPr lang="pt-BR" spc="-5" dirty="0" smtClean="0">
                <a:solidFill>
                  <a:srgbClr val="2C2D2C"/>
                </a:solidFill>
                <a:latin typeface="Verdana"/>
                <a:cs typeface="Verdana"/>
              </a:rPr>
              <a:t>por si </a:t>
            </a:r>
            <a:r>
              <a:rPr lang="pt-BR" dirty="0" smtClean="0">
                <a:solidFill>
                  <a:srgbClr val="2C2D2C"/>
                </a:solidFill>
                <a:latin typeface="Verdana"/>
                <a:cs typeface="Verdana"/>
              </a:rPr>
              <a:t>só, </a:t>
            </a:r>
            <a:r>
              <a:rPr lang="pt-BR" spc="-15" dirty="0" smtClean="0">
                <a:solidFill>
                  <a:srgbClr val="2C2D2C"/>
                </a:solidFill>
                <a:latin typeface="Verdana"/>
                <a:cs typeface="Verdana"/>
              </a:rPr>
              <a:t>gera </a:t>
            </a:r>
            <a:r>
              <a:rPr lang="pt-BR" spc="-5" dirty="0" smtClean="0">
                <a:solidFill>
                  <a:srgbClr val="2C2D2C"/>
                </a:solidFill>
                <a:latin typeface="Verdana"/>
                <a:cs typeface="Verdana"/>
              </a:rPr>
              <a:t>risco de dano ao cidadão </a:t>
            </a:r>
            <a:r>
              <a:rPr lang="pt-BR" dirty="0" smtClean="0">
                <a:solidFill>
                  <a:srgbClr val="2C2D2C"/>
                </a:solidFill>
                <a:latin typeface="Verdana"/>
                <a:cs typeface="Verdana"/>
              </a:rPr>
              <a:t>e,  </a:t>
            </a:r>
            <a:r>
              <a:rPr lang="pt-BR" spc="-5" dirty="0" smtClean="0">
                <a:solidFill>
                  <a:srgbClr val="2C2D2C"/>
                </a:solidFill>
                <a:latin typeface="Verdana"/>
                <a:cs typeface="Verdana"/>
              </a:rPr>
              <a:t>por </a:t>
            </a:r>
            <a:r>
              <a:rPr lang="pt-BR" spc="-10" dirty="0" smtClean="0">
                <a:solidFill>
                  <a:srgbClr val="2C2D2C"/>
                </a:solidFill>
                <a:latin typeface="Verdana"/>
                <a:cs typeface="Verdana"/>
              </a:rPr>
              <a:t>isso, eventual prejuízo </a:t>
            </a:r>
            <a:r>
              <a:rPr lang="pt-BR" spc="-5" dirty="0" smtClean="0">
                <a:solidFill>
                  <a:srgbClr val="2C2D2C"/>
                </a:solidFill>
                <a:latin typeface="Verdana"/>
                <a:cs typeface="Verdana"/>
              </a:rPr>
              <a:t>causado no </a:t>
            </a:r>
            <a:r>
              <a:rPr lang="pt-BR" spc="-10" dirty="0" smtClean="0">
                <a:solidFill>
                  <a:srgbClr val="2C2D2C"/>
                </a:solidFill>
                <a:latin typeface="Verdana"/>
                <a:cs typeface="Verdana"/>
              </a:rPr>
              <a:t>decurso </a:t>
            </a:r>
            <a:r>
              <a:rPr lang="pt-BR" spc="-5" dirty="0" smtClean="0">
                <a:solidFill>
                  <a:srgbClr val="2C2D2C"/>
                </a:solidFill>
                <a:latin typeface="Verdana"/>
                <a:cs typeface="Verdana"/>
              </a:rPr>
              <a:t>desta atuação </a:t>
            </a:r>
            <a:r>
              <a:rPr lang="pt-BR" spc="-10" dirty="0" smtClean="0">
                <a:solidFill>
                  <a:srgbClr val="2C2D2C"/>
                </a:solidFill>
                <a:latin typeface="Verdana"/>
                <a:cs typeface="Verdana"/>
              </a:rPr>
              <a:t>legítima deverá</a:t>
            </a:r>
            <a:r>
              <a:rPr lang="pt-BR" spc="630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lang="pt-BR" spc="-15" dirty="0" smtClean="0">
                <a:solidFill>
                  <a:srgbClr val="2C2D2C"/>
                </a:solidFill>
                <a:latin typeface="Verdana"/>
                <a:cs typeface="Verdana"/>
              </a:rPr>
              <a:t>ser</a:t>
            </a:r>
            <a:endParaRPr lang="pt-BR" dirty="0" smtClean="0">
              <a:latin typeface="Verdana"/>
              <a:cs typeface="Verdana"/>
            </a:endParaRPr>
          </a:p>
          <a:p>
            <a:pPr marL="12700" algn="just">
              <a:lnSpc>
                <a:spcPts val="2325"/>
              </a:lnSpc>
            </a:pPr>
            <a:r>
              <a:rPr lang="pt-BR" spc="-10" dirty="0" smtClean="0">
                <a:solidFill>
                  <a:srgbClr val="2C2D2C"/>
                </a:solidFill>
                <a:latin typeface="Verdana"/>
                <a:cs typeface="Verdana"/>
              </a:rPr>
              <a:t>reparado </a:t>
            </a:r>
            <a:r>
              <a:rPr lang="pt-BR" spc="-5" dirty="0" smtClean="0">
                <a:solidFill>
                  <a:srgbClr val="2C2D2C"/>
                </a:solidFill>
                <a:latin typeface="Verdana"/>
                <a:cs typeface="Verdana"/>
              </a:rPr>
              <a:t>pelo</a:t>
            </a:r>
            <a:r>
              <a:rPr lang="pt-BR" spc="-10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lang="pt-BR" spc="-5" dirty="0" smtClean="0">
                <a:solidFill>
                  <a:srgbClr val="2C2D2C"/>
                </a:solidFill>
                <a:latin typeface="Verdana"/>
                <a:cs typeface="Verdana"/>
              </a:rPr>
              <a:t>Estado;</a:t>
            </a:r>
            <a:endParaRPr lang="pt-BR" dirty="0" smtClean="0">
              <a:latin typeface="Verdana"/>
              <a:cs typeface="Verdana"/>
            </a:endParaRPr>
          </a:p>
          <a:p>
            <a:pPr marL="12700" algn="just">
              <a:lnSpc>
                <a:spcPct val="100000"/>
              </a:lnSpc>
              <a:buSzPct val="95000"/>
              <a:buFont typeface="Wingdings"/>
              <a:buChar char=""/>
              <a:tabLst>
                <a:tab pos="215265" algn="l"/>
              </a:tabLst>
            </a:pPr>
            <a:r>
              <a:rPr lang="pt-BR" spc="-5" dirty="0" smtClean="0">
                <a:solidFill>
                  <a:srgbClr val="2C2D2C"/>
                </a:solidFill>
                <a:latin typeface="Verdana"/>
                <a:cs typeface="Verdana"/>
              </a:rPr>
              <a:t>Desconsideração da noção de </a:t>
            </a:r>
            <a:r>
              <a:rPr lang="pt-BR" spc="-10" dirty="0" smtClean="0">
                <a:solidFill>
                  <a:srgbClr val="2C2D2C"/>
                </a:solidFill>
                <a:latin typeface="Verdana"/>
                <a:cs typeface="Verdana"/>
              </a:rPr>
              <a:t>culpa </a:t>
            </a:r>
            <a:r>
              <a:rPr lang="pt-BR" dirty="0" smtClean="0">
                <a:solidFill>
                  <a:srgbClr val="2C2D2C"/>
                </a:solidFill>
                <a:latin typeface="Verdana"/>
                <a:cs typeface="Verdana"/>
              </a:rPr>
              <a:t>com </a:t>
            </a:r>
            <a:r>
              <a:rPr lang="pt-BR" spc="-5" dirty="0" smtClean="0">
                <a:solidFill>
                  <a:srgbClr val="2C2D2C"/>
                </a:solidFill>
                <a:latin typeface="Verdana"/>
                <a:cs typeface="Verdana"/>
              </a:rPr>
              <a:t>relevância </a:t>
            </a:r>
            <a:r>
              <a:rPr lang="pt-BR" spc="-10" dirty="0" smtClean="0">
                <a:solidFill>
                  <a:srgbClr val="2C2D2C"/>
                </a:solidFill>
                <a:latin typeface="Verdana"/>
                <a:cs typeface="Verdana"/>
              </a:rPr>
              <a:t>única </a:t>
            </a:r>
            <a:r>
              <a:rPr lang="pt-BR" spc="-5" dirty="0" smtClean="0">
                <a:solidFill>
                  <a:srgbClr val="2C2D2C"/>
                </a:solidFill>
                <a:latin typeface="Verdana"/>
                <a:cs typeface="Verdana"/>
              </a:rPr>
              <a:t>ao </a:t>
            </a:r>
            <a:r>
              <a:rPr lang="pt-BR" b="1" spc="-5" dirty="0" smtClean="0">
                <a:solidFill>
                  <a:srgbClr val="2C2D2C"/>
                </a:solidFill>
                <a:latin typeface="Verdana"/>
                <a:cs typeface="Verdana"/>
              </a:rPr>
              <a:t>nexo </a:t>
            </a:r>
            <a:r>
              <a:rPr lang="pt-BR" b="1" dirty="0" smtClean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lang="pt-BR" b="1" spc="55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lang="pt-BR" b="1" spc="-5" dirty="0" smtClean="0">
                <a:solidFill>
                  <a:srgbClr val="2C2D2C"/>
                </a:solidFill>
                <a:latin typeface="Verdana"/>
                <a:cs typeface="Verdana"/>
              </a:rPr>
              <a:t>causalidade</a:t>
            </a:r>
            <a:r>
              <a:rPr lang="pt-BR" spc="-5" dirty="0" smtClean="0">
                <a:solidFill>
                  <a:srgbClr val="2C2D2C"/>
                </a:solidFill>
                <a:latin typeface="Verdana"/>
                <a:cs typeface="Verdana"/>
              </a:rPr>
              <a:t>;</a:t>
            </a:r>
            <a:endParaRPr lang="pt-BR" dirty="0" smtClean="0">
              <a:latin typeface="Verdana"/>
              <a:cs typeface="Verdana"/>
            </a:endParaRPr>
          </a:p>
          <a:p>
            <a:pPr marL="215265" indent="-202565" algn="just">
              <a:lnSpc>
                <a:spcPct val="100000"/>
              </a:lnSpc>
              <a:buSzPct val="95000"/>
              <a:buFont typeface="Wingdings"/>
              <a:buChar char=""/>
              <a:tabLst>
                <a:tab pos="215900" algn="l"/>
              </a:tabLst>
            </a:pPr>
            <a:r>
              <a:rPr lang="pt-BR" b="1" spc="-5" dirty="0" smtClean="0">
                <a:solidFill>
                  <a:srgbClr val="2C2D2C"/>
                </a:solidFill>
                <a:latin typeface="Verdana"/>
                <a:cs typeface="Verdana"/>
              </a:rPr>
              <a:t>Pressupostos</a:t>
            </a:r>
            <a:r>
              <a:rPr lang="pt-BR" spc="-5" dirty="0" smtClean="0">
                <a:solidFill>
                  <a:srgbClr val="2C2D2C"/>
                </a:solidFill>
                <a:latin typeface="Verdana"/>
                <a:cs typeface="Verdana"/>
              </a:rPr>
              <a:t>:</a:t>
            </a:r>
            <a:r>
              <a:rPr lang="pt-BR" spc="140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lang="pt-BR" spc="-5" dirty="0" smtClean="0">
                <a:solidFill>
                  <a:srgbClr val="2C2D2C"/>
                </a:solidFill>
                <a:latin typeface="Verdana"/>
                <a:cs typeface="Verdana"/>
              </a:rPr>
              <a:t>a)</a:t>
            </a:r>
            <a:r>
              <a:rPr lang="pt-BR" spc="160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lang="pt-BR" spc="-5" dirty="0" smtClean="0">
                <a:solidFill>
                  <a:srgbClr val="2C2D2C"/>
                </a:solidFill>
                <a:latin typeface="Verdana"/>
                <a:cs typeface="Verdana"/>
              </a:rPr>
              <a:t>ato</a:t>
            </a:r>
            <a:r>
              <a:rPr lang="pt-BR" spc="155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lang="pt-BR" spc="-5" dirty="0" smtClean="0">
                <a:solidFill>
                  <a:srgbClr val="2C2D2C"/>
                </a:solidFill>
                <a:latin typeface="Verdana"/>
                <a:cs typeface="Verdana"/>
              </a:rPr>
              <a:t>lícito</a:t>
            </a:r>
            <a:r>
              <a:rPr lang="pt-BR" spc="155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lang="pt-BR" dirty="0" smtClean="0">
                <a:solidFill>
                  <a:srgbClr val="2C2D2C"/>
                </a:solidFill>
                <a:latin typeface="Verdana"/>
                <a:cs typeface="Verdana"/>
              </a:rPr>
              <a:t>ou</a:t>
            </a:r>
            <a:r>
              <a:rPr lang="pt-BR" spc="140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lang="pt-BR" spc="-5" dirty="0" smtClean="0">
                <a:solidFill>
                  <a:srgbClr val="2C2D2C"/>
                </a:solidFill>
                <a:latin typeface="Verdana"/>
                <a:cs typeface="Verdana"/>
              </a:rPr>
              <a:t>ilícito;</a:t>
            </a:r>
            <a:r>
              <a:rPr lang="pt-BR" spc="165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lang="pt-BR" spc="-5" dirty="0" smtClean="0">
                <a:solidFill>
                  <a:srgbClr val="2C2D2C"/>
                </a:solidFill>
                <a:latin typeface="Verdana"/>
                <a:cs typeface="Verdana"/>
              </a:rPr>
              <a:t>b)</a:t>
            </a:r>
            <a:r>
              <a:rPr lang="pt-BR" spc="140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lang="pt-BR" spc="-5" dirty="0" smtClean="0">
                <a:solidFill>
                  <a:srgbClr val="2C2D2C"/>
                </a:solidFill>
                <a:latin typeface="Verdana"/>
                <a:cs typeface="Verdana"/>
              </a:rPr>
              <a:t>existência</a:t>
            </a:r>
            <a:r>
              <a:rPr lang="pt-BR" spc="165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lang="pt-BR" spc="-5" dirty="0" smtClean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lang="pt-BR" spc="155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lang="pt-BR" spc="-5" dirty="0" smtClean="0">
                <a:solidFill>
                  <a:srgbClr val="2C2D2C"/>
                </a:solidFill>
                <a:latin typeface="Verdana"/>
                <a:cs typeface="Verdana"/>
              </a:rPr>
              <a:t>um</a:t>
            </a:r>
            <a:r>
              <a:rPr lang="pt-BR" spc="140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lang="pt-BR" spc="-5" dirty="0" smtClean="0">
                <a:solidFill>
                  <a:srgbClr val="2C2D2C"/>
                </a:solidFill>
                <a:latin typeface="Verdana"/>
                <a:cs typeface="Verdana"/>
              </a:rPr>
              <a:t>dano</a:t>
            </a:r>
            <a:r>
              <a:rPr lang="pt-BR" spc="160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lang="pt-BR" spc="-5" dirty="0" smtClean="0">
                <a:solidFill>
                  <a:srgbClr val="2C2D2C"/>
                </a:solidFill>
                <a:latin typeface="Verdana"/>
                <a:cs typeface="Verdana"/>
              </a:rPr>
              <a:t>específico</a:t>
            </a:r>
            <a:r>
              <a:rPr lang="pt-BR" spc="125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lang="pt-BR" dirty="0" smtClean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lang="pt-BR" spc="135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lang="pt-BR" spc="-5" dirty="0" smtClean="0">
                <a:solidFill>
                  <a:srgbClr val="2C2D2C"/>
                </a:solidFill>
                <a:latin typeface="Verdana"/>
                <a:cs typeface="Verdana"/>
              </a:rPr>
              <a:t>anormal;</a:t>
            </a:r>
            <a:endParaRPr lang="pt-BR" dirty="0" smtClean="0">
              <a:latin typeface="Verdana"/>
              <a:cs typeface="Verdana"/>
            </a:endParaRPr>
          </a:p>
          <a:p>
            <a:pPr marL="12700" algn="just">
              <a:lnSpc>
                <a:spcPct val="100000"/>
              </a:lnSpc>
            </a:pPr>
            <a:r>
              <a:rPr lang="pt-BR" spc="-5" dirty="0" smtClean="0">
                <a:solidFill>
                  <a:srgbClr val="2C2D2C"/>
                </a:solidFill>
                <a:latin typeface="Verdana"/>
                <a:cs typeface="Verdana"/>
              </a:rPr>
              <a:t>c) </a:t>
            </a:r>
            <a:r>
              <a:rPr lang="pt-BR" spc="-10" dirty="0" smtClean="0">
                <a:solidFill>
                  <a:srgbClr val="2C2D2C"/>
                </a:solidFill>
                <a:latin typeface="Verdana"/>
                <a:cs typeface="Verdana"/>
              </a:rPr>
              <a:t>nexo </a:t>
            </a:r>
            <a:r>
              <a:rPr lang="pt-BR" spc="-5" dirty="0" smtClean="0">
                <a:solidFill>
                  <a:srgbClr val="2C2D2C"/>
                </a:solidFill>
                <a:latin typeface="Verdana"/>
                <a:cs typeface="Verdana"/>
              </a:rPr>
              <a:t>de causalidade entre </a:t>
            </a:r>
            <a:r>
              <a:rPr lang="pt-BR" dirty="0" smtClean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lang="pt-BR" spc="-5" dirty="0" smtClean="0">
                <a:solidFill>
                  <a:srgbClr val="2C2D2C"/>
                </a:solidFill>
                <a:latin typeface="Verdana"/>
                <a:cs typeface="Verdana"/>
              </a:rPr>
              <a:t>ato do agente </a:t>
            </a:r>
            <a:r>
              <a:rPr lang="pt-BR" spc="-10" dirty="0" smtClean="0">
                <a:solidFill>
                  <a:srgbClr val="2C2D2C"/>
                </a:solidFill>
                <a:latin typeface="Verdana"/>
                <a:cs typeface="Verdana"/>
              </a:rPr>
              <a:t>público </a:t>
            </a:r>
            <a:r>
              <a:rPr lang="pt-BR" dirty="0" smtClean="0">
                <a:solidFill>
                  <a:srgbClr val="2C2D2C"/>
                </a:solidFill>
                <a:latin typeface="Verdana"/>
                <a:cs typeface="Verdana"/>
              </a:rPr>
              <a:t>e o</a:t>
            </a:r>
            <a:r>
              <a:rPr lang="pt-BR" spc="60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lang="pt-BR" spc="-5" dirty="0" smtClean="0">
                <a:solidFill>
                  <a:srgbClr val="2C2D2C"/>
                </a:solidFill>
                <a:latin typeface="Verdana"/>
                <a:cs typeface="Verdana"/>
              </a:rPr>
              <a:t>dano;</a:t>
            </a:r>
            <a:endParaRPr lang="pt-BR" dirty="0" smtClean="0">
              <a:latin typeface="Verdana"/>
              <a:cs typeface="Verdana"/>
            </a:endParaRPr>
          </a:p>
          <a:p>
            <a:pPr marL="214629" indent="-201930" algn="just">
              <a:lnSpc>
                <a:spcPct val="100000"/>
              </a:lnSpc>
              <a:buSzPct val="95000"/>
              <a:buFont typeface="Wingdings"/>
              <a:buChar char=""/>
              <a:tabLst>
                <a:tab pos="215265" algn="l"/>
              </a:tabLst>
            </a:pPr>
            <a:r>
              <a:rPr lang="pt-BR" spc="-10" dirty="0" smtClean="0">
                <a:solidFill>
                  <a:srgbClr val="2C2D2C"/>
                </a:solidFill>
                <a:latin typeface="Verdana"/>
                <a:cs typeface="Verdana"/>
              </a:rPr>
              <a:t>Consideração</a:t>
            </a:r>
            <a:r>
              <a:rPr lang="pt-BR" spc="265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lang="pt-BR" spc="-5" dirty="0" smtClean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lang="pt-BR" spc="275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lang="pt-BR" b="1" spc="-10" dirty="0" smtClean="0">
                <a:solidFill>
                  <a:srgbClr val="2C2D2C"/>
                </a:solidFill>
                <a:latin typeface="Verdana"/>
                <a:cs typeface="Verdana"/>
              </a:rPr>
              <a:t>excludentes</a:t>
            </a:r>
            <a:r>
              <a:rPr lang="pt-BR" b="1" spc="275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lang="pt-BR" b="1" dirty="0" smtClean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lang="pt-BR" b="1" spc="275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lang="pt-BR" b="1" spc="-5" dirty="0" smtClean="0">
                <a:solidFill>
                  <a:srgbClr val="2C2D2C"/>
                </a:solidFill>
                <a:latin typeface="Verdana"/>
                <a:cs typeface="Verdana"/>
              </a:rPr>
              <a:t>responsabilidade</a:t>
            </a:r>
            <a:r>
              <a:rPr lang="pt-BR" b="1" spc="285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lang="pt-BR" spc="-5" dirty="0" smtClean="0">
                <a:solidFill>
                  <a:srgbClr val="2C2D2C"/>
                </a:solidFill>
                <a:latin typeface="Verdana"/>
                <a:cs typeface="Verdana"/>
              </a:rPr>
              <a:t>(afetam</a:t>
            </a:r>
            <a:r>
              <a:rPr lang="pt-BR" spc="254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lang="pt-BR" spc="-5" dirty="0" smtClean="0">
                <a:solidFill>
                  <a:srgbClr val="2C2D2C"/>
                </a:solidFill>
                <a:latin typeface="Verdana"/>
                <a:cs typeface="Verdana"/>
              </a:rPr>
              <a:t>diretamente</a:t>
            </a:r>
            <a:r>
              <a:rPr lang="pt-BR" spc="285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lang="pt-BR" dirty="0" smtClean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lang="pt-BR" spc="250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lang="pt-BR" spc="-10" dirty="0" smtClean="0">
                <a:solidFill>
                  <a:srgbClr val="2C2D2C"/>
                </a:solidFill>
                <a:latin typeface="Verdana"/>
                <a:cs typeface="Verdana"/>
              </a:rPr>
              <a:t>nexo</a:t>
            </a:r>
            <a:r>
              <a:rPr lang="pt-BR" spc="275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lang="pt-BR" spc="-10" dirty="0" smtClean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endParaRPr lang="pt-BR" dirty="0" smtClean="0">
              <a:latin typeface="Verdana"/>
              <a:cs typeface="Verdana"/>
            </a:endParaRPr>
          </a:p>
          <a:p>
            <a:pPr marL="12700" algn="just">
              <a:lnSpc>
                <a:spcPct val="100000"/>
              </a:lnSpc>
            </a:pPr>
            <a:r>
              <a:rPr lang="pt-BR" spc="-5" dirty="0" smtClean="0">
                <a:solidFill>
                  <a:srgbClr val="2C2D2C"/>
                </a:solidFill>
                <a:latin typeface="Verdana"/>
                <a:cs typeface="Verdana"/>
              </a:rPr>
              <a:t>causalidade): </a:t>
            </a:r>
            <a:r>
              <a:rPr lang="pt-BR" b="1" spc="-5" dirty="0" smtClean="0">
                <a:solidFill>
                  <a:srgbClr val="2C2D2C"/>
                </a:solidFill>
                <a:latin typeface="Verdana"/>
                <a:cs typeface="Verdana"/>
              </a:rPr>
              <a:t>culpa exclusiva da vítima</a:t>
            </a:r>
            <a:r>
              <a:rPr lang="pt-BR" spc="-5" dirty="0" smtClean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lang="pt-BR" b="1" dirty="0" smtClean="0">
                <a:solidFill>
                  <a:srgbClr val="2C2D2C"/>
                </a:solidFill>
                <a:latin typeface="Verdana"/>
                <a:cs typeface="Verdana"/>
              </a:rPr>
              <a:t>ato </a:t>
            </a:r>
            <a:r>
              <a:rPr lang="pt-BR" b="1" spc="-5" dirty="0" smtClean="0">
                <a:solidFill>
                  <a:srgbClr val="2C2D2C"/>
                </a:solidFill>
                <a:latin typeface="Verdana"/>
                <a:cs typeface="Verdana"/>
              </a:rPr>
              <a:t>de terceiro </a:t>
            </a:r>
            <a:r>
              <a:rPr lang="pt-BR" dirty="0" smtClean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lang="pt-BR" b="1" spc="-5" dirty="0" smtClean="0">
                <a:solidFill>
                  <a:srgbClr val="2C2D2C"/>
                </a:solidFill>
                <a:latin typeface="Verdana"/>
                <a:cs typeface="Verdana"/>
              </a:rPr>
              <a:t>força</a:t>
            </a:r>
            <a:r>
              <a:rPr lang="pt-BR" b="1" spc="125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lang="pt-BR" b="1" spc="-5" dirty="0" smtClean="0">
                <a:solidFill>
                  <a:srgbClr val="2C2D2C"/>
                </a:solidFill>
                <a:latin typeface="Verdana"/>
                <a:cs typeface="Verdana"/>
              </a:rPr>
              <a:t>maior</a:t>
            </a:r>
            <a:r>
              <a:rPr lang="pt-BR" spc="-5" dirty="0" smtClean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lang="pt-BR" dirty="0" smtClean="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6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5"/>
                </a:moveTo>
                <a:lnTo>
                  <a:pt x="58293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577201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674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5"/>
                </a:moveTo>
                <a:lnTo>
                  <a:pt x="33987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5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5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09600" y="6172200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127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304800"/>
            <a:ext cx="12192000" cy="4619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300037"/>
            <a:ext cx="12192000" cy="462280"/>
          </a:xfrm>
          <a:custGeom>
            <a:avLst/>
            <a:gdLst/>
            <a:ahLst/>
            <a:cxnLst/>
            <a:rect l="l" t="t" r="r" b="b"/>
            <a:pathLst>
              <a:path w="12192000" h="462280">
                <a:moveTo>
                  <a:pt x="0" y="461962"/>
                </a:moveTo>
                <a:lnTo>
                  <a:pt x="12192000" y="461962"/>
                </a:lnTo>
                <a:lnTo>
                  <a:pt x="12192000" y="0"/>
                </a:lnTo>
                <a:lnTo>
                  <a:pt x="0" y="0"/>
                </a:lnTo>
                <a:lnTo>
                  <a:pt x="0" y="461962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>
            <a:spLocks noGrp="1"/>
          </p:cNvSpPr>
          <p:nvPr>
            <p:ph type="title"/>
          </p:nvPr>
        </p:nvSpPr>
        <p:spPr>
          <a:xfrm>
            <a:off x="78739" y="330517"/>
            <a:ext cx="4734562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Verdana"/>
                <a:cs typeface="Verdana"/>
              </a:rPr>
              <a:t>1.6 </a:t>
            </a:r>
            <a:r>
              <a:rPr sz="2400" spc="-45" dirty="0">
                <a:latin typeface="Verdana"/>
                <a:cs typeface="Verdana"/>
              </a:rPr>
              <a:t>Teoria </a:t>
            </a:r>
            <a:r>
              <a:rPr sz="2400" dirty="0">
                <a:latin typeface="Verdana"/>
                <a:cs typeface="Verdana"/>
              </a:rPr>
              <a:t>do</a:t>
            </a:r>
            <a:r>
              <a:rPr sz="2400" spc="-1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risco</a:t>
            </a:r>
          </a:p>
        </p:txBody>
      </p:sp>
      <p:sp>
        <p:nvSpPr>
          <p:cNvPr id="51" name="object 51"/>
          <p:cNvSpPr/>
          <p:nvPr/>
        </p:nvSpPr>
        <p:spPr>
          <a:xfrm>
            <a:off x="121698" y="878748"/>
            <a:ext cx="11883581" cy="56262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144558" y="811715"/>
            <a:ext cx="11814937" cy="575285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6839">
              <a:lnSpc>
                <a:spcPct val="100000"/>
              </a:lnSpc>
              <a:spcBef>
                <a:spcPts val="100"/>
              </a:spcBef>
            </a:pPr>
            <a:r>
              <a:rPr sz="2300" spc="-5" dirty="0">
                <a:solidFill>
                  <a:srgbClr val="2C2D2C"/>
                </a:solidFill>
                <a:latin typeface="Verdana"/>
                <a:cs typeface="Verdana"/>
              </a:rPr>
              <a:t>TEORIA </a:t>
            </a:r>
            <a:r>
              <a:rPr sz="2300" dirty="0">
                <a:solidFill>
                  <a:srgbClr val="2C2D2C"/>
                </a:solidFill>
                <a:latin typeface="Verdana"/>
                <a:cs typeface="Verdana"/>
              </a:rPr>
              <a:t>DO RISCO</a:t>
            </a:r>
            <a:r>
              <a:rPr sz="2300" spc="-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300" spc="-5" dirty="0">
                <a:solidFill>
                  <a:srgbClr val="2C2D2C"/>
                </a:solidFill>
                <a:latin typeface="Verdana"/>
                <a:cs typeface="Verdana"/>
              </a:rPr>
              <a:t>INTEGRAL</a:t>
            </a:r>
            <a:endParaRPr sz="2300" dirty="0">
              <a:latin typeface="Verdana"/>
              <a:cs typeface="Verdana"/>
            </a:endParaRPr>
          </a:p>
          <a:p>
            <a:pPr marL="299720" indent="-287020">
              <a:lnSpc>
                <a:spcPct val="100000"/>
              </a:lnSpc>
              <a:spcBef>
                <a:spcPts val="2400"/>
              </a:spcBef>
              <a:buFont typeface="Wingdings"/>
              <a:buChar char=""/>
              <a:tabLst>
                <a:tab pos="299720" algn="l"/>
              </a:tabLst>
            </a:pPr>
            <a:r>
              <a:rPr sz="220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2200" spc="2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2C2D2C"/>
                </a:solidFill>
                <a:latin typeface="Verdana"/>
                <a:cs typeface="Verdana"/>
              </a:rPr>
              <a:t>responsabilidade</a:t>
            </a:r>
            <a:r>
              <a:rPr sz="2200" spc="2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2C2D2C"/>
                </a:solidFill>
                <a:latin typeface="Verdana"/>
                <a:cs typeface="Verdana"/>
              </a:rPr>
              <a:t>continua</a:t>
            </a:r>
            <a:r>
              <a:rPr sz="2200" spc="2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2C2D2C"/>
                </a:solidFill>
                <a:latin typeface="Verdana"/>
                <a:cs typeface="Verdana"/>
              </a:rPr>
              <a:t>sendo</a:t>
            </a:r>
            <a:r>
              <a:rPr sz="2200" spc="2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200" spc="-10" dirty="0">
                <a:solidFill>
                  <a:srgbClr val="2C2D2C"/>
                </a:solidFill>
                <a:latin typeface="Verdana"/>
                <a:cs typeface="Verdana"/>
              </a:rPr>
              <a:t>objetiva</a:t>
            </a:r>
            <a:r>
              <a:rPr sz="2200" spc="254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20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2200" spc="2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2C2D2C"/>
                </a:solidFill>
                <a:latin typeface="Verdana"/>
                <a:cs typeface="Verdana"/>
              </a:rPr>
              <a:t>partir</a:t>
            </a:r>
            <a:r>
              <a:rPr sz="2200" spc="2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200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2200" spc="254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200" dirty="0">
                <a:solidFill>
                  <a:srgbClr val="2C2D2C"/>
                </a:solidFill>
                <a:latin typeface="Verdana"/>
                <a:cs typeface="Verdana"/>
              </a:rPr>
              <a:t>um</a:t>
            </a:r>
            <a:r>
              <a:rPr sz="2200" spc="2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2C2D2C"/>
                </a:solidFill>
                <a:latin typeface="Verdana"/>
                <a:cs typeface="Verdana"/>
              </a:rPr>
              <a:t>ato</a:t>
            </a:r>
            <a:r>
              <a:rPr sz="2200" spc="2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200" spc="-10" dirty="0">
                <a:solidFill>
                  <a:srgbClr val="2C2D2C"/>
                </a:solidFill>
                <a:latin typeface="Verdana"/>
                <a:cs typeface="Verdana"/>
              </a:rPr>
              <a:t>lícito</a:t>
            </a:r>
            <a:r>
              <a:rPr sz="2200" spc="2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200" dirty="0">
                <a:solidFill>
                  <a:srgbClr val="2C2D2C"/>
                </a:solidFill>
                <a:latin typeface="Verdana"/>
                <a:cs typeface="Verdana"/>
              </a:rPr>
              <a:t>ou</a:t>
            </a:r>
            <a:r>
              <a:rPr sz="2200" spc="2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200" spc="-10" dirty="0">
                <a:solidFill>
                  <a:srgbClr val="2C2D2C"/>
                </a:solidFill>
                <a:latin typeface="Verdana"/>
                <a:cs typeface="Verdana"/>
              </a:rPr>
              <a:t>ilícito</a:t>
            </a:r>
            <a:endParaRPr sz="2200" dirty="0">
              <a:latin typeface="Verdana"/>
              <a:cs typeface="Verdana"/>
            </a:endParaRPr>
          </a:p>
          <a:p>
            <a:pPr marL="299085">
              <a:lnSpc>
                <a:spcPct val="100000"/>
              </a:lnSpc>
            </a:pPr>
            <a:r>
              <a:rPr sz="2200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2200" spc="-5" dirty="0">
                <a:solidFill>
                  <a:srgbClr val="2C2D2C"/>
                </a:solidFill>
                <a:latin typeface="Verdana"/>
                <a:cs typeface="Verdana"/>
              </a:rPr>
              <a:t>Estado independente </a:t>
            </a:r>
            <a:r>
              <a:rPr sz="2200" dirty="0">
                <a:solidFill>
                  <a:srgbClr val="2C2D2C"/>
                </a:solidFill>
                <a:latin typeface="Verdana"/>
                <a:cs typeface="Verdana"/>
              </a:rPr>
              <a:t>de culpa ou dolo do </a:t>
            </a:r>
            <a:r>
              <a:rPr sz="2200" spc="-5" dirty="0" err="1">
                <a:solidFill>
                  <a:srgbClr val="2C2D2C"/>
                </a:solidFill>
                <a:latin typeface="Verdana"/>
                <a:cs typeface="Verdana"/>
              </a:rPr>
              <a:t>agente</a:t>
            </a:r>
            <a:r>
              <a:rPr sz="2200" spc="-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200" spc="-5" dirty="0" err="1" smtClean="0">
                <a:solidFill>
                  <a:srgbClr val="2C2D2C"/>
                </a:solidFill>
                <a:latin typeface="Verdana"/>
                <a:cs typeface="Verdana"/>
              </a:rPr>
              <a:t>público</a:t>
            </a:r>
            <a:r>
              <a:rPr lang="pt-BR" sz="2200" spc="-5" dirty="0" smtClean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lang="pt-BR" sz="2200" spc="-5" dirty="0" smtClean="0">
                <a:solidFill>
                  <a:srgbClr val="FF0000"/>
                </a:solidFill>
                <a:latin typeface="Verdana"/>
                <a:cs typeface="Verdana"/>
              </a:rPr>
              <a:t>Por meio desta teoria, o Estado assume integralmente os riscos de potenciais oriundos de atividades desenvolvidas e/ou fiscalizadas por ele (OLIVEIRA, 2017, p. 755)</a:t>
            </a:r>
            <a:r>
              <a:rPr sz="2200" spc="-5" dirty="0" smtClean="0">
                <a:solidFill>
                  <a:srgbClr val="2C2D2C"/>
                </a:solidFill>
                <a:latin typeface="Verdana"/>
                <a:cs typeface="Verdana"/>
              </a:rPr>
              <a:t>;</a:t>
            </a:r>
            <a:endParaRPr sz="2200" dirty="0">
              <a:latin typeface="Verdana"/>
              <a:cs typeface="Verdana"/>
            </a:endParaRPr>
          </a:p>
          <a:p>
            <a:pPr marL="299720" indent="-287020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299720" algn="l"/>
                <a:tab pos="660400" algn="l"/>
                <a:tab pos="2299335" algn="l"/>
                <a:tab pos="3094355" algn="l"/>
                <a:tab pos="3432175" algn="l"/>
                <a:tab pos="4445635" algn="l"/>
                <a:tab pos="4961255" algn="l"/>
                <a:tab pos="5858510" algn="l"/>
                <a:tab pos="8053070" algn="l"/>
                <a:tab pos="8391525" algn="l"/>
                <a:tab pos="9678670" algn="l"/>
                <a:tab pos="10189845" algn="l"/>
                <a:tab pos="10791825" algn="l"/>
              </a:tabLst>
            </a:pPr>
            <a:r>
              <a:rPr sz="2200" dirty="0">
                <a:solidFill>
                  <a:srgbClr val="2C2D2C"/>
                </a:solidFill>
                <a:latin typeface="Verdana"/>
                <a:cs typeface="Verdana"/>
              </a:rPr>
              <a:t>A	</a:t>
            </a:r>
            <a:r>
              <a:rPr sz="2200" b="1" spc="-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2200" b="1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2200" b="1" spc="-10" dirty="0">
                <a:solidFill>
                  <a:srgbClr val="2C2D2C"/>
                </a:solidFill>
                <a:latin typeface="Verdana"/>
                <a:cs typeface="Verdana"/>
              </a:rPr>
              <a:t>f</a:t>
            </a:r>
            <a:r>
              <a:rPr sz="2200" b="1" spc="-5" dirty="0">
                <a:solidFill>
                  <a:srgbClr val="2C2D2C"/>
                </a:solidFill>
                <a:latin typeface="Verdana"/>
                <a:cs typeface="Verdana"/>
              </a:rPr>
              <a:t>ere</a:t>
            </a:r>
            <a:r>
              <a:rPr sz="2200" b="1" spc="-10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2200" b="1" spc="-5" dirty="0">
                <a:solidFill>
                  <a:srgbClr val="2C2D2C"/>
                </a:solidFill>
                <a:latin typeface="Verdana"/>
                <a:cs typeface="Verdana"/>
              </a:rPr>
              <a:t>ç</a:t>
            </a:r>
            <a:r>
              <a:rPr sz="2200" b="1" dirty="0">
                <a:solidFill>
                  <a:srgbClr val="2C2D2C"/>
                </a:solidFill>
                <a:latin typeface="Verdana"/>
                <a:cs typeface="Verdana"/>
              </a:rPr>
              <a:t>a	</a:t>
            </a:r>
            <a:r>
              <a:rPr sz="2200" spc="0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220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2200" spc="-45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2200" dirty="0">
                <a:solidFill>
                  <a:srgbClr val="2C2D2C"/>
                </a:solidFill>
                <a:latin typeface="Verdana"/>
                <a:cs typeface="Verdana"/>
              </a:rPr>
              <a:t>a	a	</a:t>
            </a:r>
            <a:r>
              <a:rPr sz="2200" spc="-240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2200" spc="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2200" dirty="0">
                <a:solidFill>
                  <a:srgbClr val="2C2D2C"/>
                </a:solidFill>
                <a:latin typeface="Verdana"/>
                <a:cs typeface="Verdana"/>
              </a:rPr>
              <a:t>oria	</a:t>
            </a:r>
            <a:r>
              <a:rPr sz="2200" spc="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2200" dirty="0">
                <a:solidFill>
                  <a:srgbClr val="2C2D2C"/>
                </a:solidFill>
                <a:latin typeface="Verdana"/>
                <a:cs typeface="Verdana"/>
              </a:rPr>
              <a:t>o	</a:t>
            </a:r>
            <a:r>
              <a:rPr sz="2200" spc="-15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2200" spc="-3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2200" spc="-10" dirty="0">
                <a:solidFill>
                  <a:srgbClr val="2C2D2C"/>
                </a:solidFill>
                <a:latin typeface="Verdana"/>
                <a:cs typeface="Verdana"/>
              </a:rPr>
              <a:t>sc</a:t>
            </a:r>
            <a:r>
              <a:rPr sz="2200" dirty="0">
                <a:solidFill>
                  <a:srgbClr val="2C2D2C"/>
                </a:solidFill>
                <a:latin typeface="Verdana"/>
                <a:cs typeface="Verdana"/>
              </a:rPr>
              <a:t>o	Adminis</a:t>
            </a:r>
            <a:r>
              <a:rPr sz="2200" spc="-10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2200" spc="-4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220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2200" spc="-15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2200" spc="-10" dirty="0">
                <a:solidFill>
                  <a:srgbClr val="2C2D2C"/>
                </a:solidFill>
                <a:latin typeface="Verdana"/>
                <a:cs typeface="Verdana"/>
              </a:rPr>
              <a:t>iv</a:t>
            </a:r>
            <a:r>
              <a:rPr sz="2200" dirty="0">
                <a:solidFill>
                  <a:srgbClr val="2C2D2C"/>
                </a:solidFill>
                <a:latin typeface="Verdana"/>
                <a:cs typeface="Verdana"/>
              </a:rPr>
              <a:t>o	é	</a:t>
            </a:r>
            <a:r>
              <a:rPr sz="2200" spc="0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2200" dirty="0">
                <a:solidFill>
                  <a:srgbClr val="2C2D2C"/>
                </a:solidFill>
                <a:latin typeface="Verdana"/>
                <a:cs typeface="Verdana"/>
              </a:rPr>
              <a:t>os</a:t>
            </a:r>
            <a:r>
              <a:rPr sz="2200" spc="-15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2200" spc="-10" dirty="0">
                <a:solidFill>
                  <a:srgbClr val="2C2D2C"/>
                </a:solidFill>
                <a:latin typeface="Verdana"/>
                <a:cs typeface="Verdana"/>
              </a:rPr>
              <a:t>í</a:t>
            </a:r>
            <a:r>
              <a:rPr sz="2200" spc="-30" dirty="0">
                <a:solidFill>
                  <a:srgbClr val="2C2D2C"/>
                </a:solidFill>
                <a:latin typeface="Verdana"/>
                <a:cs typeface="Verdana"/>
              </a:rPr>
              <a:t>v</a:t>
            </a:r>
            <a:r>
              <a:rPr sz="2200" spc="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2200" dirty="0">
                <a:solidFill>
                  <a:srgbClr val="2C2D2C"/>
                </a:solidFill>
                <a:latin typeface="Verdana"/>
                <a:cs typeface="Verdana"/>
              </a:rPr>
              <a:t>l	</a:t>
            </a:r>
            <a:r>
              <a:rPr sz="2200" spc="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2200" dirty="0">
                <a:solidFill>
                  <a:srgbClr val="2C2D2C"/>
                </a:solidFill>
                <a:latin typeface="Verdana"/>
                <a:cs typeface="Verdana"/>
              </a:rPr>
              <a:t>e	</a:t>
            </a:r>
            <a:r>
              <a:rPr sz="2200" spc="-10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2200" spc="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2200" dirty="0">
                <a:solidFill>
                  <a:srgbClr val="2C2D2C"/>
                </a:solidFill>
                <a:latin typeface="Verdana"/>
                <a:cs typeface="Verdana"/>
              </a:rPr>
              <a:t>r	vi</a:t>
            </a:r>
            <a:r>
              <a:rPr sz="2200" spc="-15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2200" spc="-10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220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endParaRPr sz="2200" dirty="0">
              <a:latin typeface="Verdana"/>
              <a:cs typeface="Verdana"/>
            </a:endParaRPr>
          </a:p>
          <a:p>
            <a:pPr marL="299085">
              <a:lnSpc>
                <a:spcPct val="100000"/>
              </a:lnSpc>
            </a:pPr>
            <a:r>
              <a:rPr sz="2200" dirty="0">
                <a:solidFill>
                  <a:srgbClr val="2C2D2C"/>
                </a:solidFill>
                <a:latin typeface="Verdana"/>
                <a:cs typeface="Verdana"/>
              </a:rPr>
              <a:t>apenas sob o </a:t>
            </a:r>
            <a:r>
              <a:rPr sz="2200" spc="-5" dirty="0">
                <a:solidFill>
                  <a:srgbClr val="2C2D2C"/>
                </a:solidFill>
                <a:latin typeface="Verdana"/>
                <a:cs typeface="Verdana"/>
              </a:rPr>
              <a:t>aspecto</a:t>
            </a:r>
            <a:r>
              <a:rPr sz="2200" spc="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200" b="1" spc="-5" dirty="0">
                <a:solidFill>
                  <a:srgbClr val="2C2D2C"/>
                </a:solidFill>
                <a:latin typeface="Verdana"/>
                <a:cs typeface="Verdana"/>
              </a:rPr>
              <a:t>prático:</a:t>
            </a:r>
            <a:endParaRPr sz="2200" dirty="0">
              <a:latin typeface="Verdana"/>
              <a:cs typeface="Verdana"/>
            </a:endParaRPr>
          </a:p>
          <a:p>
            <a:pPr marL="756920" marR="6985" lvl="1" indent="-287020" algn="just">
              <a:lnSpc>
                <a:spcPct val="100000"/>
              </a:lnSpc>
              <a:buFont typeface="Wingdings"/>
              <a:buChar char=""/>
              <a:tabLst>
                <a:tab pos="757555" algn="l"/>
              </a:tabLst>
            </a:pPr>
            <a:r>
              <a:rPr sz="22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2200" spc="-5" dirty="0">
                <a:solidFill>
                  <a:srgbClr val="2C2D2C"/>
                </a:solidFill>
                <a:latin typeface="Verdana"/>
                <a:cs typeface="Verdana"/>
              </a:rPr>
              <a:t>teoria </a:t>
            </a:r>
            <a:r>
              <a:rPr sz="2200" spc="-10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2200" spc="-5" dirty="0">
                <a:solidFill>
                  <a:srgbClr val="2C2D2C"/>
                </a:solidFill>
                <a:latin typeface="Verdana"/>
                <a:cs typeface="Verdana"/>
              </a:rPr>
              <a:t>risco </a:t>
            </a:r>
            <a:r>
              <a:rPr sz="2200" spc="-10" dirty="0">
                <a:solidFill>
                  <a:srgbClr val="2C2D2C"/>
                </a:solidFill>
                <a:latin typeface="Verdana"/>
                <a:cs typeface="Verdana"/>
              </a:rPr>
              <a:t>integral </a:t>
            </a:r>
            <a:r>
              <a:rPr sz="2200" b="1" spc="-10" dirty="0">
                <a:solidFill>
                  <a:srgbClr val="2C2D2C"/>
                </a:solidFill>
                <a:latin typeface="Verdana"/>
                <a:cs typeface="Verdana"/>
              </a:rPr>
              <a:t>não </a:t>
            </a:r>
            <a:r>
              <a:rPr sz="2200" spc="-5" dirty="0">
                <a:solidFill>
                  <a:srgbClr val="2C2D2C"/>
                </a:solidFill>
                <a:latin typeface="Verdana"/>
                <a:cs typeface="Verdana"/>
              </a:rPr>
              <a:t>considera </a:t>
            </a:r>
            <a:r>
              <a:rPr sz="22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2200" spc="-5" dirty="0">
                <a:solidFill>
                  <a:srgbClr val="2C2D2C"/>
                </a:solidFill>
                <a:latin typeface="Verdana"/>
                <a:cs typeface="Verdana"/>
              </a:rPr>
              <a:t>hipótese </a:t>
            </a:r>
            <a:r>
              <a:rPr sz="22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2200" b="1" spc="-5" dirty="0">
                <a:solidFill>
                  <a:srgbClr val="2C2D2C"/>
                </a:solidFill>
                <a:latin typeface="Verdana"/>
                <a:cs typeface="Verdana"/>
              </a:rPr>
              <a:t>excludente </a:t>
            </a:r>
            <a:r>
              <a:rPr sz="2200" b="1" spc="-20" dirty="0">
                <a:solidFill>
                  <a:srgbClr val="2C2D2C"/>
                </a:solidFill>
                <a:latin typeface="Verdana"/>
                <a:cs typeface="Verdana"/>
              </a:rPr>
              <a:t>de  </a:t>
            </a:r>
            <a:r>
              <a:rPr sz="2200" b="1" spc="-10" dirty="0">
                <a:solidFill>
                  <a:srgbClr val="2C2D2C"/>
                </a:solidFill>
                <a:latin typeface="Verdana"/>
                <a:cs typeface="Verdana"/>
              </a:rPr>
              <a:t>responsabilidade </a:t>
            </a:r>
            <a:r>
              <a:rPr sz="2200" spc="-15" dirty="0">
                <a:solidFill>
                  <a:srgbClr val="2C2D2C"/>
                </a:solidFill>
                <a:latin typeface="Verdana"/>
                <a:cs typeface="Verdana"/>
              </a:rPr>
              <a:t>para </a:t>
            </a:r>
            <a:r>
              <a:rPr sz="2200" spc="-5" dirty="0">
                <a:solidFill>
                  <a:srgbClr val="2C2D2C"/>
                </a:solidFill>
                <a:latin typeface="Verdana"/>
                <a:cs typeface="Verdana"/>
              </a:rPr>
              <a:t>afastar </a:t>
            </a:r>
            <a:r>
              <a:rPr sz="22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2200" spc="-5" dirty="0">
                <a:solidFill>
                  <a:srgbClr val="2C2D2C"/>
                </a:solidFill>
                <a:latin typeface="Verdana"/>
                <a:cs typeface="Verdana"/>
              </a:rPr>
              <a:t>dever </a:t>
            </a:r>
            <a:r>
              <a:rPr sz="2200" spc="-1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2200" spc="-40" dirty="0">
                <a:solidFill>
                  <a:srgbClr val="2C2D2C"/>
                </a:solidFill>
                <a:latin typeface="Verdana"/>
                <a:cs typeface="Verdana"/>
              </a:rPr>
              <a:t>indenizar. </a:t>
            </a:r>
            <a:r>
              <a:rPr sz="2200" spc="-5" dirty="0">
                <a:solidFill>
                  <a:srgbClr val="2C2D2C"/>
                </a:solidFill>
                <a:latin typeface="Verdana"/>
                <a:cs typeface="Verdana"/>
              </a:rPr>
              <a:t>Isto </a:t>
            </a:r>
            <a:r>
              <a:rPr sz="2200" dirty="0">
                <a:solidFill>
                  <a:srgbClr val="2C2D2C"/>
                </a:solidFill>
                <a:latin typeface="Verdana"/>
                <a:cs typeface="Verdana"/>
              </a:rPr>
              <a:t>é: </a:t>
            </a:r>
            <a:r>
              <a:rPr sz="2200" spc="-5" dirty="0">
                <a:solidFill>
                  <a:srgbClr val="2C2D2C"/>
                </a:solidFill>
                <a:latin typeface="Verdana"/>
                <a:cs typeface="Verdana"/>
              </a:rPr>
              <a:t>segundo </a:t>
            </a:r>
            <a:r>
              <a:rPr sz="2200" spc="-10" dirty="0">
                <a:solidFill>
                  <a:srgbClr val="2C2D2C"/>
                </a:solidFill>
                <a:latin typeface="Verdana"/>
                <a:cs typeface="Verdana"/>
              </a:rPr>
              <a:t>ela  </a:t>
            </a:r>
            <a:r>
              <a:rPr sz="2200" dirty="0">
                <a:solidFill>
                  <a:srgbClr val="2C2D2C"/>
                </a:solidFill>
                <a:latin typeface="Verdana"/>
                <a:cs typeface="Verdana"/>
              </a:rPr>
              <a:t>não há </a:t>
            </a:r>
            <a:r>
              <a:rPr sz="2200" spc="-10" dirty="0">
                <a:solidFill>
                  <a:srgbClr val="2C2D2C"/>
                </a:solidFill>
                <a:latin typeface="Verdana"/>
                <a:cs typeface="Verdana"/>
              </a:rPr>
              <a:t>argumento </a:t>
            </a:r>
            <a:r>
              <a:rPr sz="22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2200" spc="-5" dirty="0">
                <a:solidFill>
                  <a:srgbClr val="2C2D2C"/>
                </a:solidFill>
                <a:latin typeface="Verdana"/>
                <a:cs typeface="Verdana"/>
              </a:rPr>
              <a:t>defesa capaz </a:t>
            </a:r>
            <a:r>
              <a:rPr sz="2200" spc="-1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2200" spc="-5" dirty="0">
                <a:solidFill>
                  <a:srgbClr val="2C2D2C"/>
                </a:solidFill>
                <a:latin typeface="Verdana"/>
                <a:cs typeface="Verdana"/>
              </a:rPr>
              <a:t>excluir </a:t>
            </a:r>
            <a:r>
              <a:rPr sz="2200" dirty="0">
                <a:solidFill>
                  <a:srgbClr val="2C2D2C"/>
                </a:solidFill>
                <a:latin typeface="Verdana"/>
                <a:cs typeface="Verdana"/>
              </a:rPr>
              <a:t>a obrigação do </a:t>
            </a:r>
            <a:r>
              <a:rPr sz="2200" spc="-5" dirty="0">
                <a:solidFill>
                  <a:srgbClr val="2C2D2C"/>
                </a:solidFill>
                <a:latin typeface="Verdana"/>
                <a:cs typeface="Verdana"/>
              </a:rPr>
              <a:t>Estado </a:t>
            </a:r>
            <a:r>
              <a:rPr sz="2200" spc="-1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2200" spc="7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200" spc="-10" dirty="0">
                <a:solidFill>
                  <a:srgbClr val="2C2D2C"/>
                </a:solidFill>
                <a:latin typeface="Verdana"/>
                <a:cs typeface="Verdana"/>
              </a:rPr>
              <a:t>reparar </a:t>
            </a:r>
            <a:r>
              <a:rPr sz="2200" dirty="0">
                <a:solidFill>
                  <a:srgbClr val="2C2D2C"/>
                </a:solidFill>
                <a:latin typeface="Verdana"/>
                <a:cs typeface="Verdana"/>
              </a:rPr>
              <a:t>o dano;</a:t>
            </a:r>
            <a:endParaRPr sz="2200" dirty="0">
              <a:latin typeface="Verdana"/>
              <a:cs typeface="Verdana"/>
            </a:endParaRPr>
          </a:p>
          <a:p>
            <a:pPr marL="299720" marR="6350" indent="-287020" algn="just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2200" b="1" spc="-5" dirty="0">
                <a:solidFill>
                  <a:srgbClr val="2C2D2C"/>
                </a:solidFill>
                <a:latin typeface="Verdana"/>
                <a:cs typeface="Verdana"/>
              </a:rPr>
              <a:t>Hipóteses </a:t>
            </a:r>
            <a:r>
              <a:rPr sz="2200" b="1" spc="-10" dirty="0">
                <a:solidFill>
                  <a:srgbClr val="2C2D2C"/>
                </a:solidFill>
                <a:latin typeface="Verdana"/>
                <a:cs typeface="Verdana"/>
              </a:rPr>
              <a:t>previstas </a:t>
            </a:r>
            <a:r>
              <a:rPr sz="2200" b="1" spc="-5" dirty="0">
                <a:solidFill>
                  <a:srgbClr val="2C2D2C"/>
                </a:solidFill>
                <a:latin typeface="Verdana"/>
                <a:cs typeface="Verdana"/>
              </a:rPr>
              <a:t>em Lei: </a:t>
            </a:r>
            <a:r>
              <a:rPr sz="2200" spc="-5" dirty="0">
                <a:solidFill>
                  <a:srgbClr val="2C2D2C"/>
                </a:solidFill>
                <a:latin typeface="Verdana"/>
                <a:cs typeface="Verdana"/>
              </a:rPr>
              <a:t>a) </a:t>
            </a:r>
            <a:r>
              <a:rPr sz="2200" spc="0" dirty="0">
                <a:solidFill>
                  <a:srgbClr val="2C2D2C"/>
                </a:solidFill>
                <a:latin typeface="Verdana"/>
                <a:cs typeface="Verdana"/>
              </a:rPr>
              <a:t>danos </a:t>
            </a:r>
            <a:r>
              <a:rPr sz="2200" spc="-5" dirty="0">
                <a:solidFill>
                  <a:srgbClr val="2C2D2C"/>
                </a:solidFill>
                <a:latin typeface="Verdana"/>
                <a:cs typeface="Verdana"/>
              </a:rPr>
              <a:t>decorrentes </a:t>
            </a:r>
            <a:r>
              <a:rPr sz="22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2200" b="1" spc="-5" dirty="0">
                <a:solidFill>
                  <a:srgbClr val="2C2D2C"/>
                </a:solidFill>
                <a:latin typeface="Verdana"/>
                <a:cs typeface="Verdana"/>
              </a:rPr>
              <a:t>acidentes </a:t>
            </a:r>
            <a:r>
              <a:rPr sz="2200" b="1" spc="-10" dirty="0">
                <a:solidFill>
                  <a:srgbClr val="2C2D2C"/>
                </a:solidFill>
                <a:latin typeface="Verdana"/>
                <a:cs typeface="Verdana"/>
              </a:rPr>
              <a:t>nucleares  </a:t>
            </a:r>
            <a:r>
              <a:rPr sz="2200" spc="-5" dirty="0">
                <a:solidFill>
                  <a:srgbClr val="2C2D2C"/>
                </a:solidFill>
                <a:latin typeface="Verdana"/>
                <a:cs typeface="Verdana"/>
              </a:rPr>
              <a:t>(art. </a:t>
            </a:r>
            <a:r>
              <a:rPr sz="2200" dirty="0">
                <a:solidFill>
                  <a:srgbClr val="2C2D2C"/>
                </a:solidFill>
                <a:latin typeface="Verdana"/>
                <a:cs typeface="Verdana"/>
              </a:rPr>
              <a:t>21, XXIII, d, </a:t>
            </a:r>
            <a:r>
              <a:rPr sz="2200" spc="-5" dirty="0">
                <a:solidFill>
                  <a:srgbClr val="2C2D2C"/>
                </a:solidFill>
                <a:latin typeface="Verdana"/>
                <a:cs typeface="Verdana"/>
              </a:rPr>
              <a:t>CF88); </a:t>
            </a:r>
            <a:r>
              <a:rPr sz="2200" dirty="0">
                <a:solidFill>
                  <a:srgbClr val="2C2D2C"/>
                </a:solidFill>
                <a:latin typeface="Verdana"/>
                <a:cs typeface="Verdana"/>
              </a:rPr>
              <a:t>b) </a:t>
            </a:r>
            <a:r>
              <a:rPr sz="2200" b="1" spc="-5" dirty="0">
                <a:solidFill>
                  <a:srgbClr val="2C2D2C"/>
                </a:solidFill>
                <a:latin typeface="Verdana"/>
                <a:cs typeface="Verdana"/>
              </a:rPr>
              <a:t>atos </a:t>
            </a:r>
            <a:r>
              <a:rPr sz="2200" b="1" spc="-10" dirty="0">
                <a:solidFill>
                  <a:srgbClr val="2C2D2C"/>
                </a:solidFill>
                <a:latin typeface="Verdana"/>
                <a:cs typeface="Verdana"/>
              </a:rPr>
              <a:t>terroristas</a:t>
            </a:r>
            <a:r>
              <a:rPr sz="2200" spc="-10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2200" dirty="0">
                <a:solidFill>
                  <a:srgbClr val="2C2D2C"/>
                </a:solidFill>
                <a:latin typeface="Verdana"/>
                <a:cs typeface="Verdana"/>
              </a:rPr>
              <a:t>atos de </a:t>
            </a:r>
            <a:r>
              <a:rPr sz="2200" b="1" spc="-5" dirty="0">
                <a:solidFill>
                  <a:srgbClr val="2C2D2C"/>
                </a:solidFill>
                <a:latin typeface="Verdana"/>
                <a:cs typeface="Verdana"/>
              </a:rPr>
              <a:t>guerra </a:t>
            </a:r>
            <a:r>
              <a:rPr sz="2200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2200" spc="-5" dirty="0">
                <a:solidFill>
                  <a:srgbClr val="2C2D2C"/>
                </a:solidFill>
                <a:latin typeface="Verdana"/>
                <a:cs typeface="Verdana"/>
              </a:rPr>
              <a:t>ações  semelhantes </a:t>
            </a:r>
            <a:r>
              <a:rPr sz="2200" spc="-10" dirty="0">
                <a:solidFill>
                  <a:srgbClr val="2C2D2C"/>
                </a:solidFill>
                <a:latin typeface="Verdana"/>
                <a:cs typeface="Verdana"/>
              </a:rPr>
              <a:t>contra aeronaves </a:t>
            </a:r>
            <a:r>
              <a:rPr sz="2200" spc="-15" dirty="0">
                <a:solidFill>
                  <a:srgbClr val="2C2D2C"/>
                </a:solidFill>
                <a:latin typeface="Verdana"/>
                <a:cs typeface="Verdana"/>
              </a:rPr>
              <a:t>brasileiras </a:t>
            </a:r>
            <a:r>
              <a:rPr sz="2200" spc="-5" dirty="0">
                <a:solidFill>
                  <a:srgbClr val="2C2D2C"/>
                </a:solidFill>
                <a:latin typeface="Verdana"/>
                <a:cs typeface="Verdana"/>
              </a:rPr>
              <a:t>(leis 10.309/01 </a:t>
            </a:r>
            <a:r>
              <a:rPr sz="220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2200" spc="1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200" spc="-5" dirty="0">
                <a:solidFill>
                  <a:srgbClr val="2C2D2C"/>
                </a:solidFill>
                <a:latin typeface="Verdana"/>
                <a:cs typeface="Verdana"/>
              </a:rPr>
              <a:t>10.744/03</a:t>
            </a:r>
            <a:r>
              <a:rPr sz="2200" spc="-5" dirty="0" smtClean="0">
                <a:solidFill>
                  <a:srgbClr val="2C2D2C"/>
                </a:solidFill>
                <a:latin typeface="Verdana"/>
                <a:cs typeface="Verdana"/>
              </a:rPr>
              <a:t>)</a:t>
            </a:r>
            <a:r>
              <a:rPr lang="pt-BR" sz="2200" spc="-5" dirty="0" smtClean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lang="pt-BR" sz="2200" spc="-5" dirty="0" smtClean="0">
                <a:solidFill>
                  <a:srgbClr val="FF0000"/>
                </a:solidFill>
                <a:latin typeface="Verdana"/>
                <a:cs typeface="Verdana"/>
              </a:rPr>
              <a:t>Recentemente, o Superior Tribunal de Justiça tem admitido a teoria do risco integral na reparação civil por dano ambiental (</a:t>
            </a:r>
            <a:r>
              <a:rPr lang="pt-BR" sz="2200" spc="-5" dirty="0" err="1" smtClean="0">
                <a:solidFill>
                  <a:srgbClr val="FF0000"/>
                </a:solidFill>
                <a:latin typeface="Verdana"/>
                <a:cs typeface="Verdana"/>
              </a:rPr>
              <a:t>REsp</a:t>
            </a:r>
            <a:r>
              <a:rPr lang="pt-BR" sz="2200" spc="-5" dirty="0" smtClean="0">
                <a:solidFill>
                  <a:srgbClr val="FF0000"/>
                </a:solidFill>
                <a:latin typeface="Verdana"/>
                <a:cs typeface="Verdana"/>
              </a:rPr>
              <a:t> n. 1.175.907)</a:t>
            </a:r>
            <a:r>
              <a:rPr sz="2200" spc="-5" dirty="0" smtClean="0">
                <a:solidFill>
                  <a:srgbClr val="2C2D2C"/>
                </a:solidFill>
                <a:latin typeface="Verdana"/>
                <a:cs typeface="Verdana"/>
              </a:rPr>
              <a:t>;</a:t>
            </a:r>
            <a:endParaRPr sz="2200" dirty="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6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5"/>
                </a:moveTo>
                <a:lnTo>
                  <a:pt x="58293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577201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674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5"/>
                </a:moveTo>
                <a:lnTo>
                  <a:pt x="33987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5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5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09600" y="6172200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127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369950"/>
            <a:ext cx="12192000" cy="7080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369950"/>
            <a:ext cx="12192000" cy="708025"/>
          </a:xfrm>
          <a:custGeom>
            <a:avLst/>
            <a:gdLst/>
            <a:ahLst/>
            <a:cxnLst/>
            <a:rect l="l" t="t" r="r" b="b"/>
            <a:pathLst>
              <a:path w="12192000" h="708025">
                <a:moveTo>
                  <a:pt x="0" y="708025"/>
                </a:moveTo>
                <a:lnTo>
                  <a:pt x="12192000" y="708025"/>
                </a:lnTo>
                <a:lnTo>
                  <a:pt x="12192000" y="0"/>
                </a:lnTo>
                <a:lnTo>
                  <a:pt x="0" y="0"/>
                </a:lnTo>
                <a:lnTo>
                  <a:pt x="0" y="708025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59740" algn="l"/>
              </a:tabLst>
            </a:pPr>
            <a:r>
              <a:rPr dirty="0"/>
              <a:t>2.	</a:t>
            </a:r>
            <a:r>
              <a:rPr spc="-5" dirty="0"/>
              <a:t>Ponto de reflexão: considerando </a:t>
            </a:r>
            <a:r>
              <a:rPr dirty="0"/>
              <a:t>as </a:t>
            </a:r>
            <a:r>
              <a:rPr spc="-5" dirty="0"/>
              <a:t>ementas </a:t>
            </a:r>
            <a:r>
              <a:rPr dirty="0"/>
              <a:t>abaixo, </a:t>
            </a:r>
            <a:r>
              <a:rPr spc="-5" dirty="0"/>
              <a:t>qual </a:t>
            </a:r>
            <a:r>
              <a:rPr dirty="0"/>
              <a:t>a </a:t>
            </a:r>
            <a:r>
              <a:rPr spc="-10" dirty="0"/>
              <a:t>diferença</a:t>
            </a:r>
            <a:r>
              <a:rPr spc="105" dirty="0"/>
              <a:t> </a:t>
            </a:r>
            <a:r>
              <a:rPr dirty="0"/>
              <a:t>prática</a:t>
            </a:r>
          </a:p>
        </p:txBody>
      </p:sp>
      <p:sp>
        <p:nvSpPr>
          <p:cNvPr id="51" name="object 51"/>
          <p:cNvSpPr txBox="1"/>
          <p:nvPr/>
        </p:nvSpPr>
        <p:spPr>
          <a:xfrm>
            <a:off x="78739" y="705484"/>
            <a:ext cx="11413490" cy="52851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FFFFFF"/>
                </a:solidFill>
                <a:latin typeface="Verdana"/>
                <a:cs typeface="Verdana"/>
              </a:rPr>
              <a:t>havida entre </a:t>
            </a:r>
            <a:r>
              <a:rPr sz="2000" b="1" dirty="0">
                <a:solidFill>
                  <a:srgbClr val="FFFFFF"/>
                </a:solidFill>
                <a:latin typeface="Verdana"/>
                <a:cs typeface="Verdana"/>
              </a:rPr>
              <a:t>as </a:t>
            </a:r>
            <a:r>
              <a:rPr sz="2000" b="1" spc="-5" dirty="0">
                <a:solidFill>
                  <a:srgbClr val="FFFFFF"/>
                </a:solidFill>
                <a:latin typeface="Verdana"/>
                <a:cs typeface="Verdana"/>
              </a:rPr>
              <a:t>responsabilidades civil objetiva </a:t>
            </a:r>
            <a:r>
              <a:rPr sz="2000" b="1" dirty="0">
                <a:solidFill>
                  <a:srgbClr val="FFFFFF"/>
                </a:solidFill>
                <a:latin typeface="Verdana"/>
                <a:cs typeface="Verdana"/>
              </a:rPr>
              <a:t>e </a:t>
            </a:r>
            <a:r>
              <a:rPr sz="2000" b="1" spc="-5" dirty="0">
                <a:solidFill>
                  <a:srgbClr val="FFFFFF"/>
                </a:solidFill>
                <a:latin typeface="Verdana"/>
                <a:cs typeface="Verdana"/>
              </a:rPr>
              <a:t>subjetiva do</a:t>
            </a:r>
            <a:r>
              <a:rPr sz="2000" b="1" spc="10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Verdana"/>
                <a:cs typeface="Verdana"/>
              </a:rPr>
              <a:t>Estado?</a:t>
            </a:r>
            <a:endParaRPr sz="2000">
              <a:latin typeface="Verdana"/>
              <a:cs typeface="Verdana"/>
            </a:endParaRPr>
          </a:p>
          <a:p>
            <a:pPr marL="688340" marR="5080" algn="just">
              <a:lnSpc>
                <a:spcPct val="89900"/>
              </a:lnSpc>
              <a:spcBef>
                <a:spcPts val="1515"/>
              </a:spcBef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PROCESSUAL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CIVIL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ADMINISTRATIVO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–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RESPONSABILIDADE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CIVIL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ESTADO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- ACIDENTE DE 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TRÂNSITO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EM RODOVIA FEDERAL –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ANIMAL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NA PISTA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-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VIOLAÇÃO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600" spc="-65" dirty="0">
                <a:solidFill>
                  <a:srgbClr val="2C2D2C"/>
                </a:solidFill>
                <a:latin typeface="Verdana"/>
                <a:cs typeface="Verdana"/>
              </a:rPr>
              <a:t>ART.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535 DO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CPC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- 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INOCORRÊNCIA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–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LEGITIMIDADE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UNIÃO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E DO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DNER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-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RESPONSABILIDADE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SUBJETIVA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- 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OMISSÃO</a:t>
            </a:r>
            <a:r>
              <a:rPr sz="1600" b="1" spc="35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-</a:t>
            </a:r>
            <a:r>
              <a:rPr sz="1600" spc="33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OCORRÊNCIA</a:t>
            </a:r>
            <a:r>
              <a:rPr sz="1600" spc="35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600" spc="3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CULPA</a:t>
            </a:r>
            <a:r>
              <a:rPr sz="1600" spc="3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-</a:t>
            </a:r>
            <a:r>
              <a:rPr sz="1600" spc="33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PENSIONAMENTO</a:t>
            </a:r>
            <a:r>
              <a:rPr sz="1600" spc="35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-</a:t>
            </a:r>
            <a:r>
              <a:rPr sz="1600" spc="3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TERMO</a:t>
            </a:r>
            <a:r>
              <a:rPr sz="1600" spc="3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spc="38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QUO</a:t>
            </a:r>
            <a:r>
              <a:rPr sz="1600" spc="3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-</a:t>
            </a:r>
            <a:r>
              <a:rPr sz="1600" spc="33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REVISÃO</a:t>
            </a:r>
            <a:r>
              <a:rPr sz="1600" spc="35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DOS</a:t>
            </a:r>
            <a:r>
              <a:rPr sz="1600" spc="3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DANOS</a:t>
            </a:r>
            <a:endParaRPr sz="1600">
              <a:latin typeface="Verdana"/>
              <a:cs typeface="Verdana"/>
            </a:endParaRPr>
          </a:p>
          <a:p>
            <a:pPr marL="688340">
              <a:lnSpc>
                <a:spcPts val="1630"/>
              </a:lnSpc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MORAIS</a:t>
            </a:r>
            <a:r>
              <a:rPr sz="1600" spc="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-</a:t>
            </a:r>
            <a:r>
              <a:rPr sz="1600" spc="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IMPOSSIBILIDADE</a:t>
            </a:r>
            <a:r>
              <a:rPr sz="1600" spc="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-</a:t>
            </a:r>
            <a:r>
              <a:rPr sz="1600" spc="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PROPORCIONALIDADE.</a:t>
            </a:r>
            <a:r>
              <a:rPr sz="1600" spc="5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1.</a:t>
            </a:r>
            <a:r>
              <a:rPr sz="1600" spc="5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Não</a:t>
            </a:r>
            <a:r>
              <a:rPr sz="1600" spc="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há</a:t>
            </a:r>
            <a:r>
              <a:rPr sz="1600" spc="5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violação</a:t>
            </a:r>
            <a:r>
              <a:rPr sz="1600" spc="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do</a:t>
            </a:r>
            <a:r>
              <a:rPr sz="1600" spc="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art.</a:t>
            </a:r>
            <a:r>
              <a:rPr sz="1600" spc="5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535</a:t>
            </a:r>
            <a:r>
              <a:rPr sz="1600" spc="5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do</a:t>
            </a:r>
            <a:r>
              <a:rPr sz="1600" spc="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CPC</a:t>
            </a:r>
            <a:r>
              <a:rPr sz="1600" spc="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quando</a:t>
            </a:r>
            <a:r>
              <a:rPr sz="1600" spc="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endParaRPr sz="1600">
              <a:latin typeface="Verdana"/>
              <a:cs typeface="Verdana"/>
            </a:endParaRPr>
          </a:p>
          <a:p>
            <a:pPr marL="688340" marR="6985" algn="just">
              <a:lnSpc>
                <a:spcPct val="90100"/>
              </a:lnSpc>
              <a:spcBef>
                <a:spcPts val="100"/>
              </a:spcBef>
            </a:pPr>
            <a:r>
              <a:rPr sz="1600" spc="-25" dirty="0">
                <a:solidFill>
                  <a:srgbClr val="2C2D2C"/>
                </a:solidFill>
                <a:latin typeface="Verdana"/>
                <a:cs typeface="Verdana"/>
              </a:rPr>
              <a:t>Tribunal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origem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analisa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adequada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suficientemente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controvérsia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objeto do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recurso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especial.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2. 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Legitimidade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DNER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e da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União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para figurar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no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polo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passivo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ação.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3.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Caracterizada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a culpa do 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Estado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em acidente envolvendo veículo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animal parado no meio da rodovia, pela ausência 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policiamento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vigilância </a:t>
            </a:r>
            <a:r>
              <a:rPr sz="1600" b="1" spc="0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pista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4. O termo 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quo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para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pagamento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pensionamento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aos 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familiares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vítima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é 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data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ocorrência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óbito.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5.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Manutenção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valor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fixado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nas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instâncias  ordinárias por dano moral, por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não se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revelar 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nem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irrisório,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nem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exorbitante.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6.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Recurso especial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não 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provido.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(BRASIL.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Superior </a:t>
            </a:r>
            <a:r>
              <a:rPr sz="1600" spc="-25" dirty="0">
                <a:solidFill>
                  <a:srgbClr val="2C2D2C"/>
                </a:solidFill>
                <a:latin typeface="Verdana"/>
                <a:cs typeface="Verdana"/>
              </a:rPr>
              <a:t>Tribunal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Justiça. Recurso Especial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n.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1198534. 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Relatora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Min.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Eliana  Calmon.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Julgado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em</a:t>
            </a:r>
            <a:r>
              <a:rPr sz="1600" spc="3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10/08/2010).</a:t>
            </a:r>
            <a:endParaRPr sz="1600">
              <a:latin typeface="Verdana"/>
              <a:cs typeface="Verdana"/>
            </a:endParaRPr>
          </a:p>
          <a:p>
            <a:pPr marL="688340" marR="5080" algn="just">
              <a:lnSpc>
                <a:spcPct val="90100"/>
              </a:lnSpc>
              <a:spcBef>
                <a:spcPts val="1190"/>
              </a:spcBef>
            </a:pP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AGRAVO 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REGIMENTAL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NO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AGRAVO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INSTRUMENTO.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AÇÃO DE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REPARAÇÃO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DE DANOS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CAUSADOS 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VIATURA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POLICIAL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TRAFEGAVA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RODOVIA MANTIDA POR CONCESSIONÁRIA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SERVIÇO </a:t>
            </a:r>
            <a:r>
              <a:rPr sz="1600" spc="5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PÚBLICO. ACIDENTE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TRÂNSITO. 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ATROPELAMENTO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ANIMAL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NA PISTA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RELAÇÃO 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CONSUMERISTA.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FALHA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NA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PRESTAÇÃO DO SERVIÇO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RESPONSABILIDADE OBJETIVA DA 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CONCESSIONÁRIA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. INCIDÊNCIA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CÓDIGO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DEFESA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CONSUMIDOR.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PRECEDENTES. 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INEXISTÊNCIA DE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EXCLUDENTE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RESPONSABILIZAÇÃO.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AGRAVO 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REGIMENTAL</a:t>
            </a:r>
            <a:r>
              <a:rPr sz="1600" spc="204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IMPROVIDO.</a:t>
            </a:r>
            <a:endParaRPr sz="1600">
              <a:latin typeface="Verdana"/>
              <a:cs typeface="Verdana"/>
            </a:endParaRPr>
          </a:p>
          <a:p>
            <a:pPr marL="688340" marR="7620" algn="just">
              <a:lnSpc>
                <a:spcPts val="1739"/>
              </a:lnSpc>
              <a:spcBef>
                <a:spcPts val="5"/>
              </a:spcBef>
            </a:pP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(BRASIL.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Superior </a:t>
            </a:r>
            <a:r>
              <a:rPr sz="1600" spc="-25" dirty="0">
                <a:solidFill>
                  <a:srgbClr val="2C2D2C"/>
                </a:solidFill>
                <a:latin typeface="Verdana"/>
                <a:cs typeface="Verdana"/>
              </a:rPr>
              <a:t>Tribunal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Justiça. 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Agravo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Regimental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no 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Agravo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Instrumento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n.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1.067.391. 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Relator Min.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Luis 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Felipe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Salomão.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Julgado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em</a:t>
            </a:r>
            <a:r>
              <a:rPr sz="1600" spc="1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25/05/2010).</a:t>
            </a:r>
            <a:endParaRPr sz="160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6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5"/>
                </a:moveTo>
                <a:lnTo>
                  <a:pt x="58293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577201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674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5"/>
                </a:moveTo>
                <a:lnTo>
                  <a:pt x="33987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5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5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369950"/>
            <a:ext cx="12192000" cy="4032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369950"/>
            <a:ext cx="12192000" cy="403225"/>
          </a:xfrm>
          <a:custGeom>
            <a:avLst/>
            <a:gdLst/>
            <a:ahLst/>
            <a:cxnLst/>
            <a:rect l="l" t="t" r="r" b="b"/>
            <a:pathLst>
              <a:path w="12192000" h="403225">
                <a:moveTo>
                  <a:pt x="0" y="403225"/>
                </a:moveTo>
                <a:lnTo>
                  <a:pt x="12192000" y="403225"/>
                </a:lnTo>
                <a:lnTo>
                  <a:pt x="12192000" y="0"/>
                </a:lnTo>
                <a:lnTo>
                  <a:pt x="0" y="0"/>
                </a:lnTo>
                <a:lnTo>
                  <a:pt x="0" y="403225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>
            <a:spLocks noGrp="1"/>
          </p:cNvSpPr>
          <p:nvPr>
            <p:ph type="title"/>
          </p:nvPr>
        </p:nvSpPr>
        <p:spPr>
          <a:xfrm>
            <a:off x="78739" y="400684"/>
            <a:ext cx="169672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Referências</a:t>
            </a:r>
          </a:p>
        </p:txBody>
      </p:sp>
      <p:sp>
        <p:nvSpPr>
          <p:cNvPr id="50" name="object 50"/>
          <p:cNvSpPr/>
          <p:nvPr/>
        </p:nvSpPr>
        <p:spPr>
          <a:xfrm>
            <a:off x="91439" y="698880"/>
            <a:ext cx="1671320" cy="0"/>
          </a:xfrm>
          <a:custGeom>
            <a:avLst/>
            <a:gdLst/>
            <a:ahLst/>
            <a:cxnLst/>
            <a:rect l="l" t="t" r="r" b="b"/>
            <a:pathLst>
              <a:path w="1671320">
                <a:moveTo>
                  <a:pt x="0" y="0"/>
                </a:moveTo>
                <a:lnTo>
                  <a:pt x="167132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229230" y="5319776"/>
            <a:ext cx="4983480" cy="0"/>
          </a:xfrm>
          <a:custGeom>
            <a:avLst/>
            <a:gdLst/>
            <a:ahLst/>
            <a:cxnLst/>
            <a:rect l="l" t="t" r="r" b="b"/>
            <a:pathLst>
              <a:path w="4983480">
                <a:moveTo>
                  <a:pt x="0" y="0"/>
                </a:moveTo>
                <a:lnTo>
                  <a:pt x="4983480" y="0"/>
                </a:lnTo>
              </a:path>
            </a:pathLst>
          </a:custGeom>
          <a:ln w="10159">
            <a:solidFill>
              <a:srgbClr val="4F91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613727" y="1143000"/>
            <a:ext cx="10968355" cy="5405069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38100" rIns="0" bIns="0" rtlCol="0">
            <a:spAutoFit/>
          </a:bodyPr>
          <a:lstStyle/>
          <a:p>
            <a:pPr marL="12700" marR="5080" algn="just">
              <a:lnSpc>
                <a:spcPct val="90200"/>
              </a:lnSpc>
              <a:spcBef>
                <a:spcPts val="300"/>
              </a:spcBef>
              <a:buClr>
                <a:srgbClr val="D15A3D"/>
              </a:buClr>
              <a:buSzPct val="94117"/>
              <a:buFont typeface="Arial"/>
              <a:buChar char="▪"/>
              <a:tabLst>
                <a:tab pos="90170" algn="l"/>
              </a:tabLst>
            </a:pP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BACELLAR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FILHO, Romeu </a:t>
            </a:r>
            <a:r>
              <a:rPr sz="1700" spc="-15" dirty="0">
                <a:solidFill>
                  <a:srgbClr val="2C2D2C"/>
                </a:solidFill>
                <a:latin typeface="Verdana"/>
                <a:cs typeface="Verdana"/>
              </a:rPr>
              <a:t>Felipe.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Responsabilidade </a:t>
            </a:r>
            <a:r>
              <a:rPr sz="1700" spc="-15" dirty="0">
                <a:solidFill>
                  <a:srgbClr val="2C2D2C"/>
                </a:solidFill>
                <a:latin typeface="Verdana"/>
                <a:cs typeface="Verdana"/>
              </a:rPr>
              <a:t>civil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Administração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Pública –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aspectos 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relevantes.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Constituição </a:t>
            </a:r>
            <a:r>
              <a:rPr sz="1700" spc="-15" dirty="0">
                <a:solidFill>
                  <a:srgbClr val="2C2D2C"/>
                </a:solidFill>
                <a:latin typeface="Verdana"/>
                <a:cs typeface="Verdana"/>
              </a:rPr>
              <a:t>Federal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1988.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questão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omissão.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Uma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visão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partir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da doutrina e 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da jurisprudência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brasileiras.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In: </a:t>
            </a:r>
            <a:r>
              <a:rPr sz="1700" spc="-20" dirty="0">
                <a:solidFill>
                  <a:srgbClr val="2C2D2C"/>
                </a:solidFill>
                <a:latin typeface="Verdana"/>
                <a:cs typeface="Verdana"/>
              </a:rPr>
              <a:t>FREITAS,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Juarez de (org.). </a:t>
            </a:r>
            <a:r>
              <a:rPr sz="1700" b="1" spc="-10" dirty="0">
                <a:solidFill>
                  <a:srgbClr val="2C2D2C"/>
                </a:solidFill>
                <a:latin typeface="Verdana"/>
                <a:cs typeface="Verdana"/>
              </a:rPr>
              <a:t>Responsabilidade </a:t>
            </a:r>
            <a:r>
              <a:rPr sz="1700" b="1" spc="-5" dirty="0">
                <a:solidFill>
                  <a:srgbClr val="2C2D2C"/>
                </a:solidFill>
                <a:latin typeface="Verdana"/>
                <a:cs typeface="Verdana"/>
              </a:rPr>
              <a:t>Civil </a:t>
            </a:r>
            <a:r>
              <a:rPr sz="1700" b="1" spc="-10" dirty="0">
                <a:solidFill>
                  <a:srgbClr val="2C2D2C"/>
                </a:solidFill>
                <a:latin typeface="Verdana"/>
                <a:cs typeface="Verdana"/>
              </a:rPr>
              <a:t>do Estado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. 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São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Paulo: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Malheiros, 2006.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p.</a:t>
            </a:r>
            <a:r>
              <a:rPr sz="1700" spc="-3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293-336.</a:t>
            </a:r>
            <a:endParaRPr sz="1700" dirty="0">
              <a:latin typeface="Verdana"/>
              <a:cs typeface="Verdana"/>
            </a:endParaRPr>
          </a:p>
          <a:p>
            <a:pPr marL="12700">
              <a:lnSpc>
                <a:spcPts val="1939"/>
              </a:lnSpc>
              <a:spcBef>
                <a:spcPts val="1580"/>
              </a:spcBef>
              <a:buClr>
                <a:srgbClr val="D15A3D"/>
              </a:buClr>
              <a:buSzPct val="94117"/>
              <a:buFont typeface="Arial"/>
              <a:buChar char="▪"/>
              <a:tabLst>
                <a:tab pos="90170" algn="l"/>
              </a:tabLst>
            </a:pP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BANDEIRA</a:t>
            </a:r>
            <a:r>
              <a:rPr sz="1700" spc="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700" spc="8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MELLO,</a:t>
            </a:r>
            <a:r>
              <a:rPr sz="1700" spc="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Celso</a:t>
            </a:r>
            <a:r>
              <a:rPr sz="1700" spc="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Antônio.</a:t>
            </a:r>
            <a:r>
              <a:rPr sz="1700" spc="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b="1" spc="-5" dirty="0">
                <a:solidFill>
                  <a:srgbClr val="2C2D2C"/>
                </a:solidFill>
                <a:latin typeface="Verdana"/>
                <a:cs typeface="Verdana"/>
              </a:rPr>
              <a:t>Curso</a:t>
            </a:r>
            <a:r>
              <a:rPr sz="1700" b="1" spc="114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b="1" spc="-5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700" b="1" spc="1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b="1" spc="-5" dirty="0">
                <a:solidFill>
                  <a:srgbClr val="2C2D2C"/>
                </a:solidFill>
                <a:latin typeface="Verdana"/>
                <a:cs typeface="Verdana"/>
              </a:rPr>
              <a:t>direito</a:t>
            </a:r>
            <a:r>
              <a:rPr sz="1700" b="1" spc="114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b="1" spc="-5" dirty="0">
                <a:solidFill>
                  <a:srgbClr val="2C2D2C"/>
                </a:solidFill>
                <a:latin typeface="Verdana"/>
                <a:cs typeface="Verdana"/>
              </a:rPr>
              <a:t>Administrativo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r>
              <a:rPr sz="1700" spc="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29.</a:t>
            </a:r>
            <a:r>
              <a:rPr sz="1700" spc="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ed.</a:t>
            </a:r>
            <a:r>
              <a:rPr sz="1700" spc="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spc="-45" dirty="0">
                <a:solidFill>
                  <a:srgbClr val="2C2D2C"/>
                </a:solidFill>
                <a:latin typeface="Verdana"/>
                <a:cs typeface="Verdana"/>
              </a:rPr>
              <a:t>rev.</a:t>
            </a:r>
            <a:r>
              <a:rPr sz="1700" spc="8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700" spc="8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atual.</a:t>
            </a:r>
            <a:r>
              <a:rPr sz="1700" spc="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São</a:t>
            </a:r>
            <a:endParaRPr sz="1700" dirty="0">
              <a:latin typeface="Verdana"/>
              <a:cs typeface="Verdana"/>
            </a:endParaRPr>
          </a:p>
          <a:p>
            <a:pPr marL="12700">
              <a:lnSpc>
                <a:spcPts val="1939"/>
              </a:lnSpc>
            </a:pP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Paulo: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Malheiros,</a:t>
            </a:r>
            <a:r>
              <a:rPr sz="1700" spc="-4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2012.</a:t>
            </a:r>
            <a:endParaRPr sz="17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600"/>
              </a:spcBef>
              <a:buClr>
                <a:srgbClr val="D15A3D"/>
              </a:buClr>
              <a:buSzPct val="94117"/>
              <a:buFont typeface="Arial"/>
              <a:buChar char="▪"/>
              <a:tabLst>
                <a:tab pos="90170" algn="l"/>
              </a:tabLst>
            </a:pP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DI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PIETRO,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Maria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Sylvia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Zanella. </a:t>
            </a:r>
            <a:r>
              <a:rPr sz="1700" b="1" spc="-5" dirty="0">
                <a:solidFill>
                  <a:srgbClr val="2C2D2C"/>
                </a:solidFill>
                <a:latin typeface="Verdana"/>
                <a:cs typeface="Verdana"/>
              </a:rPr>
              <a:t>Direito Administrativo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. 26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ed. São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Paulo: Editora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Atlas,</a:t>
            </a:r>
            <a:r>
              <a:rPr sz="1700" spc="5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2013.</a:t>
            </a:r>
            <a:endParaRPr sz="17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D15A3D"/>
              </a:buClr>
              <a:buFont typeface="Arial"/>
              <a:buChar char="▪"/>
            </a:pPr>
            <a:endParaRPr sz="1550" dirty="0">
              <a:latin typeface="Times New Roman"/>
              <a:cs typeface="Times New Roman"/>
            </a:endParaRPr>
          </a:p>
          <a:p>
            <a:pPr marL="12700" marR="8890" algn="just">
              <a:lnSpc>
                <a:spcPct val="89900"/>
              </a:lnSpc>
              <a:spcBef>
                <a:spcPts val="5"/>
              </a:spcBef>
              <a:buClr>
                <a:srgbClr val="D15A3D"/>
              </a:buClr>
              <a:buSzPct val="94117"/>
              <a:buFont typeface="Arial"/>
              <a:buChar char="▪"/>
              <a:tabLst>
                <a:tab pos="90170" algn="l"/>
              </a:tabLst>
            </a:pP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HACHEM, Daniel </a:t>
            </a:r>
            <a:r>
              <a:rPr sz="1700" spc="-50" dirty="0">
                <a:solidFill>
                  <a:srgbClr val="2C2D2C"/>
                </a:solidFill>
                <a:latin typeface="Verdana"/>
                <a:cs typeface="Verdana"/>
              </a:rPr>
              <a:t>Wunder.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Responsabilidade </a:t>
            </a:r>
            <a:r>
              <a:rPr sz="1700" spc="-15" dirty="0">
                <a:solidFill>
                  <a:srgbClr val="2C2D2C"/>
                </a:solidFill>
                <a:latin typeface="Verdana"/>
                <a:cs typeface="Verdana"/>
              </a:rPr>
              <a:t>Civil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Estado por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Omissão: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uma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proposta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releitura 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da teoria da faute du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service.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In: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MARQUES </a:t>
            </a:r>
            <a:r>
              <a:rPr sz="1700" spc="-15" dirty="0">
                <a:solidFill>
                  <a:srgbClr val="2C2D2C"/>
                </a:solidFill>
                <a:latin typeface="Verdana"/>
                <a:cs typeface="Verdana"/>
              </a:rPr>
              <a:t>NETO,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Floriano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Azevedo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et </a:t>
            </a:r>
            <a:r>
              <a:rPr sz="1700" spc="-15" dirty="0">
                <a:solidFill>
                  <a:srgbClr val="2C2D2C"/>
                </a:solidFill>
                <a:latin typeface="Verdana"/>
                <a:cs typeface="Verdana"/>
              </a:rPr>
              <a:t>al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(orgs). </a:t>
            </a:r>
            <a:r>
              <a:rPr sz="1700" b="1" spc="-10" dirty="0">
                <a:solidFill>
                  <a:srgbClr val="2C2D2C"/>
                </a:solidFill>
                <a:latin typeface="Verdana"/>
                <a:cs typeface="Verdana"/>
              </a:rPr>
              <a:t>Direito </a:t>
            </a:r>
            <a:r>
              <a:rPr sz="1700" b="1" dirty="0">
                <a:solidFill>
                  <a:srgbClr val="2C2D2C"/>
                </a:solidFill>
                <a:latin typeface="Verdana"/>
                <a:cs typeface="Verdana"/>
              </a:rPr>
              <a:t>e  </a:t>
            </a:r>
            <a:r>
              <a:rPr sz="1700" b="1" spc="-5" dirty="0">
                <a:solidFill>
                  <a:srgbClr val="2C2D2C"/>
                </a:solidFill>
                <a:latin typeface="Verdana"/>
                <a:cs typeface="Verdana"/>
              </a:rPr>
              <a:t>Administração Pública. Estudos em </a:t>
            </a:r>
            <a:r>
              <a:rPr sz="1700" b="1" spc="-10" dirty="0">
                <a:solidFill>
                  <a:srgbClr val="2C2D2C"/>
                </a:solidFill>
                <a:latin typeface="Verdana"/>
                <a:cs typeface="Verdana"/>
              </a:rPr>
              <a:t>homenagem </a:t>
            </a:r>
            <a:r>
              <a:rPr sz="1700" b="1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700" b="1" spc="-5" dirty="0">
                <a:solidFill>
                  <a:srgbClr val="2C2D2C"/>
                </a:solidFill>
                <a:latin typeface="Verdana"/>
                <a:cs typeface="Verdana"/>
              </a:rPr>
              <a:t>Maria </a:t>
            </a:r>
            <a:r>
              <a:rPr sz="1700" b="1" spc="-10" dirty="0">
                <a:solidFill>
                  <a:srgbClr val="2C2D2C"/>
                </a:solidFill>
                <a:latin typeface="Verdana"/>
                <a:cs typeface="Verdana"/>
              </a:rPr>
              <a:t>Sylvia </a:t>
            </a:r>
            <a:r>
              <a:rPr sz="1700" b="1" spc="-5" dirty="0">
                <a:solidFill>
                  <a:srgbClr val="2C2D2C"/>
                </a:solidFill>
                <a:latin typeface="Verdana"/>
                <a:cs typeface="Verdana"/>
              </a:rPr>
              <a:t>Zanella </a:t>
            </a:r>
            <a:r>
              <a:rPr sz="1700" b="1" dirty="0">
                <a:solidFill>
                  <a:srgbClr val="2C2D2C"/>
                </a:solidFill>
                <a:latin typeface="Verdana"/>
                <a:cs typeface="Verdana"/>
              </a:rPr>
              <a:t>Di </a:t>
            </a:r>
            <a:r>
              <a:rPr sz="1700" b="1" spc="-10" dirty="0">
                <a:solidFill>
                  <a:srgbClr val="2C2D2C"/>
                </a:solidFill>
                <a:latin typeface="Verdana"/>
                <a:cs typeface="Verdana"/>
              </a:rPr>
              <a:t>Pietro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São 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Paulo: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Atlas, 2013. </a:t>
            </a:r>
            <a:r>
              <a:rPr sz="1700" spc="-15" dirty="0">
                <a:solidFill>
                  <a:srgbClr val="2C2D2C"/>
                </a:solidFill>
                <a:latin typeface="Verdana"/>
                <a:cs typeface="Verdana"/>
              </a:rPr>
              <a:t>p.</a:t>
            </a:r>
            <a:r>
              <a:rPr sz="1700" spc="-3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1131-1155.</a:t>
            </a:r>
            <a:endParaRPr sz="17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D15A3D"/>
              </a:buClr>
              <a:buFont typeface="Arial"/>
              <a:buChar char="▪"/>
            </a:pPr>
            <a:endParaRPr sz="155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ts val="1839"/>
              </a:lnSpc>
              <a:buClr>
                <a:srgbClr val="D15A3D"/>
              </a:buClr>
              <a:buSzPct val="94117"/>
              <a:buFont typeface="Arial"/>
              <a:buChar char="▪"/>
              <a:tabLst>
                <a:tab pos="90170" algn="l"/>
              </a:tabLst>
            </a:pP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LES TRÈS GRANDES DÉCISIONS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DU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DROIT </a:t>
            </a:r>
            <a:r>
              <a:rPr sz="1700" spc="-15" dirty="0">
                <a:solidFill>
                  <a:srgbClr val="2C2D2C"/>
                </a:solidFill>
                <a:latin typeface="Verdana"/>
                <a:cs typeface="Verdana"/>
              </a:rPr>
              <a:t>ADMINISTRATIF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Recueil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décisions juridictionnelles.  Disponível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1700" spc="-10" dirty="0">
                <a:solidFill>
                  <a:srgbClr val="4F91A0"/>
                </a:solidFill>
                <a:latin typeface="Verdana"/>
                <a:cs typeface="Verdana"/>
                <a:hlinkClick r:id="rId3"/>
              </a:rPr>
              <a:t>https://www.guglielmi.fr/IMG/pdf/TGD.09.pdf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Acesso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em</a:t>
            </a:r>
            <a:r>
              <a:rPr sz="1700" spc="-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08/03/2017.</a:t>
            </a:r>
            <a:endParaRPr sz="1700" dirty="0">
              <a:latin typeface="Verdana"/>
              <a:cs typeface="Verdana"/>
            </a:endParaRPr>
          </a:p>
          <a:p>
            <a:pPr marL="89535" indent="-76835" algn="just">
              <a:lnSpc>
                <a:spcPts val="1930"/>
              </a:lnSpc>
              <a:spcBef>
                <a:spcPts val="1570"/>
              </a:spcBef>
              <a:buClr>
                <a:srgbClr val="D15A3D"/>
              </a:buClr>
              <a:buSzPct val="94117"/>
              <a:buFont typeface="Arial"/>
              <a:buChar char="▪"/>
              <a:tabLst>
                <a:tab pos="90170" algn="l"/>
              </a:tabLst>
            </a:pP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MONTEIRO</a:t>
            </a:r>
            <a:r>
              <a:rPr sz="1700" spc="204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FILHO,</a:t>
            </a:r>
            <a:r>
              <a:rPr sz="1700" spc="204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Edison</a:t>
            </a:r>
            <a:r>
              <a:rPr sz="1700" spc="2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do</a:t>
            </a:r>
            <a:r>
              <a:rPr sz="1700" spc="2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Rêgo.</a:t>
            </a:r>
            <a:r>
              <a:rPr sz="1700" spc="204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Problemas</a:t>
            </a:r>
            <a:r>
              <a:rPr sz="1700" spc="1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700" spc="2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Responsabilidade</a:t>
            </a:r>
            <a:r>
              <a:rPr sz="1700" spc="204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Civil</a:t>
            </a:r>
            <a:r>
              <a:rPr sz="1700" spc="2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do</a:t>
            </a:r>
            <a:r>
              <a:rPr sz="1700" spc="2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Estado</a:t>
            </a:r>
            <a:r>
              <a:rPr sz="1700" b="1" spc="-5" dirty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r>
              <a:rPr sz="1700" b="1" spc="2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In:</a:t>
            </a:r>
            <a:r>
              <a:rPr sz="1700" spc="1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spc="-20" dirty="0">
                <a:solidFill>
                  <a:srgbClr val="2C2D2C"/>
                </a:solidFill>
                <a:latin typeface="Verdana"/>
                <a:cs typeface="Verdana"/>
              </a:rPr>
              <a:t>FREITAS,</a:t>
            </a:r>
            <a:endParaRPr sz="1700" dirty="0">
              <a:latin typeface="Verdana"/>
              <a:cs typeface="Verdana"/>
            </a:endParaRPr>
          </a:p>
          <a:p>
            <a:pPr marL="12700" algn="just">
              <a:lnSpc>
                <a:spcPts val="1930"/>
              </a:lnSpc>
            </a:pP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Juarez de (org.). </a:t>
            </a:r>
            <a:r>
              <a:rPr sz="1700" b="1" spc="-10" dirty="0">
                <a:solidFill>
                  <a:srgbClr val="2C2D2C"/>
                </a:solidFill>
                <a:latin typeface="Verdana"/>
                <a:cs typeface="Verdana"/>
              </a:rPr>
              <a:t>Responsabilidade </a:t>
            </a:r>
            <a:r>
              <a:rPr sz="1700" b="1" spc="-5" dirty="0">
                <a:solidFill>
                  <a:srgbClr val="2C2D2C"/>
                </a:solidFill>
                <a:latin typeface="Verdana"/>
                <a:cs typeface="Verdana"/>
              </a:rPr>
              <a:t>Civil do Estado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São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Paulo: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Malheiros, 2006. </a:t>
            </a:r>
            <a:r>
              <a:rPr sz="1700" spc="-10" dirty="0">
                <a:solidFill>
                  <a:srgbClr val="2C2D2C"/>
                </a:solidFill>
                <a:latin typeface="Verdana"/>
                <a:cs typeface="Verdana"/>
              </a:rPr>
              <a:t>p.</a:t>
            </a:r>
            <a:r>
              <a:rPr sz="1700" spc="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spc="-5" dirty="0" smtClean="0">
                <a:solidFill>
                  <a:srgbClr val="2C2D2C"/>
                </a:solidFill>
                <a:latin typeface="Verdana"/>
                <a:cs typeface="Verdana"/>
              </a:rPr>
              <a:t>37-69</a:t>
            </a:r>
            <a:endParaRPr lang="pt-BR" sz="1700" spc="-5" dirty="0" smtClean="0">
              <a:solidFill>
                <a:srgbClr val="2C2D2C"/>
              </a:solidFill>
              <a:latin typeface="Verdana"/>
              <a:cs typeface="Verdana"/>
            </a:endParaRPr>
          </a:p>
          <a:p>
            <a:pPr marL="89535" indent="-76835" algn="just">
              <a:lnSpc>
                <a:spcPts val="1930"/>
              </a:lnSpc>
              <a:spcBef>
                <a:spcPts val="1570"/>
              </a:spcBef>
              <a:buClr>
                <a:srgbClr val="D15A3D"/>
              </a:buClr>
              <a:buSzPct val="94117"/>
              <a:buFont typeface="Arial"/>
              <a:buChar char="▪"/>
              <a:tabLst>
                <a:tab pos="90170" algn="l"/>
              </a:tabLst>
            </a:pPr>
            <a:r>
              <a:rPr lang="pt-BR" sz="1700" spc="-5" dirty="0" smtClean="0">
                <a:solidFill>
                  <a:srgbClr val="2C2D2C"/>
                </a:solidFill>
                <a:latin typeface="Verdana"/>
                <a:cs typeface="Verdana"/>
              </a:rPr>
              <a:t>OLIVEIRA, Rafael Carvalho Rezende. Curso de Direito Administrativo. São Paulo: Editora Método. 5 ed., 2017, p. </a:t>
            </a:r>
            <a:r>
              <a:rPr lang="pt-BR" sz="1700" spc="-5" smtClean="0">
                <a:solidFill>
                  <a:srgbClr val="2C2D2C"/>
                </a:solidFill>
                <a:latin typeface="Verdana"/>
                <a:cs typeface="Verdana"/>
              </a:rPr>
              <a:t>755.</a:t>
            </a:r>
            <a:endParaRPr lang="pt-BR" sz="1700" spc="-5" dirty="0" smtClean="0">
              <a:solidFill>
                <a:srgbClr val="2C2D2C"/>
              </a:solidFill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6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5"/>
                </a:moveTo>
                <a:lnTo>
                  <a:pt x="58293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577201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674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5"/>
                </a:moveTo>
                <a:lnTo>
                  <a:pt x="33987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5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5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09600" y="6172200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127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>
            <a:spLocks noGrp="1"/>
          </p:cNvSpPr>
          <p:nvPr>
            <p:ph type="title"/>
          </p:nvPr>
        </p:nvSpPr>
        <p:spPr>
          <a:xfrm>
            <a:off x="4084701" y="704850"/>
            <a:ext cx="372999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solidFill>
                  <a:srgbClr val="D15A3D"/>
                </a:solidFill>
              </a:rPr>
              <a:t>Sumário de</a:t>
            </a:r>
            <a:r>
              <a:rPr sz="3200" spc="-80" dirty="0">
                <a:solidFill>
                  <a:srgbClr val="D15A3D"/>
                </a:solidFill>
              </a:rPr>
              <a:t> </a:t>
            </a:r>
            <a:r>
              <a:rPr sz="3200" dirty="0">
                <a:solidFill>
                  <a:srgbClr val="D15A3D"/>
                </a:solidFill>
              </a:rPr>
              <a:t>aula</a:t>
            </a:r>
            <a:endParaRPr sz="3200"/>
          </a:p>
        </p:txBody>
      </p:sp>
      <p:sp>
        <p:nvSpPr>
          <p:cNvPr id="49" name="object 49"/>
          <p:cNvSpPr txBox="1"/>
          <p:nvPr/>
        </p:nvSpPr>
        <p:spPr>
          <a:xfrm>
            <a:off x="2215895" y="1301876"/>
            <a:ext cx="6638925" cy="4537139"/>
          </a:xfrm>
          <a:prstGeom prst="rect">
            <a:avLst/>
          </a:prstGeom>
        </p:spPr>
        <p:txBody>
          <a:bodyPr vert="horz" wrap="square" lIns="0" tIns="1270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0"/>
              </a:spcBef>
              <a:buClr>
                <a:srgbClr val="D15A3D"/>
              </a:buClr>
              <a:tabLst>
                <a:tab pos="469900" algn="l"/>
                <a:tab pos="470534" algn="l"/>
              </a:tabLst>
            </a:pPr>
            <a:r>
              <a:rPr lang="pt-BR" sz="1900" b="1" spc="-5" dirty="0" smtClean="0">
                <a:solidFill>
                  <a:srgbClr val="FF0000"/>
                </a:solidFill>
                <a:latin typeface="Verdana"/>
                <a:cs typeface="Verdana"/>
              </a:rPr>
              <a:t>1. </a:t>
            </a:r>
            <a:r>
              <a:rPr sz="1900" b="1" spc="-5" dirty="0" err="1" smtClean="0">
                <a:solidFill>
                  <a:srgbClr val="2C2D2C"/>
                </a:solidFill>
                <a:latin typeface="Verdana"/>
                <a:cs typeface="Verdana"/>
              </a:rPr>
              <a:t>Evolução</a:t>
            </a:r>
            <a:r>
              <a:rPr sz="1900" b="1" spc="-5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900" b="1" spc="-5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900" b="1" spc="-10" dirty="0">
                <a:solidFill>
                  <a:srgbClr val="2C2D2C"/>
                </a:solidFill>
                <a:latin typeface="Verdana"/>
                <a:cs typeface="Verdana"/>
              </a:rPr>
              <a:t>Responsabilidade </a:t>
            </a:r>
            <a:r>
              <a:rPr sz="1900" b="1" spc="-5" dirty="0">
                <a:solidFill>
                  <a:srgbClr val="2C2D2C"/>
                </a:solidFill>
                <a:latin typeface="Verdana"/>
                <a:cs typeface="Verdana"/>
              </a:rPr>
              <a:t>Civil do</a:t>
            </a:r>
            <a:r>
              <a:rPr sz="1900" b="1" spc="8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900" b="1" spc="-10" dirty="0" smtClean="0">
                <a:solidFill>
                  <a:srgbClr val="2C2D2C"/>
                </a:solidFill>
                <a:latin typeface="Verdana"/>
                <a:cs typeface="Verdana"/>
              </a:rPr>
              <a:t>Estado</a:t>
            </a:r>
            <a:endParaRPr lang="pt-BR" sz="19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buClr>
                <a:srgbClr val="D15A3D"/>
              </a:buClr>
              <a:tabLst>
                <a:tab pos="469900" algn="l"/>
                <a:tab pos="470534" algn="l"/>
              </a:tabLst>
            </a:pPr>
            <a:r>
              <a:rPr lang="pt-BR" sz="1900" spc="-30" dirty="0" smtClean="0">
                <a:solidFill>
                  <a:srgbClr val="FF0000"/>
                </a:solidFill>
                <a:latin typeface="Verdana"/>
                <a:cs typeface="Verdana"/>
              </a:rPr>
              <a:t>1.1. </a:t>
            </a:r>
            <a:r>
              <a:rPr sz="1900" spc="-30" dirty="0" err="1" smtClean="0">
                <a:solidFill>
                  <a:srgbClr val="2C2D2C"/>
                </a:solidFill>
                <a:latin typeface="Verdana"/>
                <a:cs typeface="Verdana"/>
              </a:rPr>
              <a:t>Teoria</a:t>
            </a:r>
            <a:r>
              <a:rPr sz="1900" spc="-30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900" spc="-5" dirty="0">
                <a:solidFill>
                  <a:srgbClr val="2C2D2C"/>
                </a:solidFill>
                <a:latin typeface="Verdana"/>
                <a:cs typeface="Verdana"/>
              </a:rPr>
              <a:t>da</a:t>
            </a:r>
            <a:r>
              <a:rPr sz="1900" spc="-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900" dirty="0" err="1" smtClean="0">
                <a:solidFill>
                  <a:srgbClr val="2C2D2C"/>
                </a:solidFill>
                <a:latin typeface="Verdana"/>
                <a:cs typeface="Verdana"/>
              </a:rPr>
              <a:t>irresponsabilidade</a:t>
            </a:r>
            <a:r>
              <a:rPr sz="1900" dirty="0" smtClean="0">
                <a:solidFill>
                  <a:srgbClr val="2C2D2C"/>
                </a:solidFill>
                <a:latin typeface="Verdana"/>
                <a:cs typeface="Verdana"/>
              </a:rPr>
              <a:t>;</a:t>
            </a:r>
            <a:endParaRPr lang="pt-BR" sz="1900" dirty="0" smtClean="0">
              <a:solidFill>
                <a:srgbClr val="FF0000"/>
              </a:solidFill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buClr>
                <a:srgbClr val="D15A3D"/>
              </a:buClr>
              <a:tabLst>
                <a:tab pos="469900" algn="l"/>
                <a:tab pos="470534" algn="l"/>
              </a:tabLst>
            </a:pPr>
            <a:r>
              <a:rPr lang="pt-BR" sz="1900" spc="-30" dirty="0" smtClean="0">
                <a:solidFill>
                  <a:srgbClr val="FF0000"/>
                </a:solidFill>
                <a:latin typeface="Verdana"/>
                <a:cs typeface="Verdana"/>
              </a:rPr>
              <a:t>1.2. </a:t>
            </a:r>
            <a:r>
              <a:rPr sz="1900" spc="-30" dirty="0" err="1" smtClean="0">
                <a:solidFill>
                  <a:srgbClr val="2C2D2C"/>
                </a:solidFill>
                <a:latin typeface="Verdana"/>
                <a:cs typeface="Verdana"/>
              </a:rPr>
              <a:t>Teoria</a:t>
            </a:r>
            <a:r>
              <a:rPr sz="1900" spc="-30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900" spc="-5" dirty="0" smtClean="0">
                <a:solidFill>
                  <a:srgbClr val="2C2D2C"/>
                </a:solidFill>
                <a:latin typeface="Verdana"/>
                <a:cs typeface="Verdana"/>
              </a:rPr>
              <a:t>dos </a:t>
            </a:r>
            <a:r>
              <a:rPr sz="1900" spc="-5" dirty="0" err="1" smtClean="0">
                <a:solidFill>
                  <a:srgbClr val="2C2D2C"/>
                </a:solidFill>
                <a:latin typeface="Verdana"/>
                <a:cs typeface="Verdana"/>
              </a:rPr>
              <a:t>atos</a:t>
            </a:r>
            <a:r>
              <a:rPr sz="1900" spc="-5" dirty="0" smtClean="0">
                <a:solidFill>
                  <a:srgbClr val="2C2D2C"/>
                </a:solidFill>
                <a:latin typeface="Verdana"/>
                <a:cs typeface="Verdana"/>
              </a:rPr>
              <a:t> de </a:t>
            </a:r>
            <a:r>
              <a:rPr sz="1900" dirty="0" err="1" smtClean="0">
                <a:solidFill>
                  <a:srgbClr val="2C2D2C"/>
                </a:solidFill>
                <a:latin typeface="Verdana"/>
                <a:cs typeface="Verdana"/>
              </a:rPr>
              <a:t>império</a:t>
            </a:r>
            <a:r>
              <a:rPr sz="1900" dirty="0" smtClean="0">
                <a:solidFill>
                  <a:srgbClr val="2C2D2C"/>
                </a:solidFill>
                <a:latin typeface="Verdana"/>
                <a:cs typeface="Verdana"/>
              </a:rPr>
              <a:t> e </a:t>
            </a:r>
            <a:r>
              <a:rPr sz="1900" spc="-5" dirty="0" smtClean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900" spc="-65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900" spc="-5" dirty="0" err="1" smtClean="0">
                <a:solidFill>
                  <a:srgbClr val="2C2D2C"/>
                </a:solidFill>
                <a:latin typeface="Verdana"/>
                <a:cs typeface="Verdana"/>
              </a:rPr>
              <a:t>gestão</a:t>
            </a:r>
            <a:r>
              <a:rPr sz="1900" spc="-5" dirty="0" smtClean="0">
                <a:solidFill>
                  <a:srgbClr val="2C2D2C"/>
                </a:solidFill>
                <a:latin typeface="Verdana"/>
                <a:cs typeface="Verdana"/>
              </a:rPr>
              <a:t>;</a:t>
            </a:r>
            <a:endParaRPr lang="pt-BR" sz="19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buClr>
                <a:srgbClr val="D15A3D"/>
              </a:buClr>
              <a:tabLst>
                <a:tab pos="469900" algn="l"/>
                <a:tab pos="470534" algn="l"/>
              </a:tabLst>
            </a:pPr>
            <a:r>
              <a:rPr lang="pt-BR" sz="1900" spc="-30" dirty="0" smtClean="0">
                <a:solidFill>
                  <a:srgbClr val="FF0000"/>
                </a:solidFill>
                <a:latin typeface="Verdana"/>
                <a:cs typeface="Verdana"/>
              </a:rPr>
              <a:t>1.3.</a:t>
            </a:r>
            <a:r>
              <a:rPr lang="pt-BR" sz="1900" spc="-30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900" spc="-30" dirty="0" err="1" smtClean="0">
                <a:solidFill>
                  <a:srgbClr val="2C2D2C"/>
                </a:solidFill>
                <a:latin typeface="Verdana"/>
                <a:cs typeface="Verdana"/>
              </a:rPr>
              <a:t>Teoria</a:t>
            </a:r>
            <a:r>
              <a:rPr sz="1900" spc="-30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900" spc="-5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900" dirty="0">
                <a:solidFill>
                  <a:srgbClr val="2C2D2C"/>
                </a:solidFill>
                <a:latin typeface="Verdana"/>
                <a:cs typeface="Verdana"/>
              </a:rPr>
              <a:t>culpa </a:t>
            </a:r>
            <a:r>
              <a:rPr sz="1900" spc="0" dirty="0">
                <a:solidFill>
                  <a:srgbClr val="2C2D2C"/>
                </a:solidFill>
                <a:latin typeface="Verdana"/>
                <a:cs typeface="Verdana"/>
              </a:rPr>
              <a:t>civil </a:t>
            </a:r>
            <a:r>
              <a:rPr sz="1900" dirty="0">
                <a:solidFill>
                  <a:srgbClr val="2C2D2C"/>
                </a:solidFill>
                <a:latin typeface="Verdana"/>
                <a:cs typeface="Verdana"/>
              </a:rPr>
              <a:t>ou</a:t>
            </a:r>
            <a:r>
              <a:rPr sz="1900" spc="-14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900" spc="-5" dirty="0">
                <a:solidFill>
                  <a:srgbClr val="2C2D2C"/>
                </a:solidFill>
                <a:latin typeface="Verdana"/>
                <a:cs typeface="Verdana"/>
              </a:rPr>
              <a:t>subjetiva;</a:t>
            </a:r>
            <a:endParaRPr sz="1900" dirty="0">
              <a:latin typeface="Verdana"/>
              <a:cs typeface="Verdana"/>
            </a:endParaRPr>
          </a:p>
          <a:p>
            <a:pPr marL="12700" lvl="1">
              <a:lnSpc>
                <a:spcPct val="100000"/>
              </a:lnSpc>
              <a:spcBef>
                <a:spcPts val="900"/>
              </a:spcBef>
              <a:buClr>
                <a:srgbClr val="D15A3D"/>
              </a:buClr>
              <a:tabLst>
                <a:tab pos="493395" algn="l"/>
              </a:tabLst>
            </a:pPr>
            <a:r>
              <a:rPr lang="pt-BR" sz="1900" dirty="0" smtClean="0">
                <a:solidFill>
                  <a:srgbClr val="FF0000"/>
                </a:solidFill>
                <a:latin typeface="Verdana"/>
                <a:cs typeface="Verdana"/>
              </a:rPr>
              <a:t>1.4. </a:t>
            </a:r>
            <a:r>
              <a:rPr sz="1900" dirty="0" smtClean="0">
                <a:solidFill>
                  <a:srgbClr val="2C2D2C"/>
                </a:solidFill>
                <a:latin typeface="Verdana"/>
                <a:cs typeface="Verdana"/>
              </a:rPr>
              <a:t>As </a:t>
            </a:r>
            <a:r>
              <a:rPr sz="1900" dirty="0">
                <a:solidFill>
                  <a:srgbClr val="2C2D2C"/>
                </a:solidFill>
                <a:latin typeface="Verdana"/>
                <a:cs typeface="Verdana"/>
              </a:rPr>
              <a:t>contribuições </a:t>
            </a:r>
            <a:r>
              <a:rPr sz="1900" spc="-5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900" dirty="0" err="1">
                <a:solidFill>
                  <a:srgbClr val="2C2D2C"/>
                </a:solidFill>
                <a:latin typeface="Verdana"/>
                <a:cs typeface="Verdana"/>
              </a:rPr>
              <a:t>jurisprudência</a:t>
            </a:r>
            <a:r>
              <a:rPr sz="1900" spc="-1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900" spc="-5" dirty="0" err="1" smtClean="0">
                <a:solidFill>
                  <a:srgbClr val="2C2D2C"/>
                </a:solidFill>
                <a:latin typeface="Verdana"/>
                <a:cs typeface="Verdana"/>
              </a:rPr>
              <a:t>francesa</a:t>
            </a:r>
            <a:endParaRPr lang="pt-BR" sz="1900" dirty="0">
              <a:latin typeface="Verdana"/>
              <a:cs typeface="Verdana"/>
            </a:endParaRPr>
          </a:p>
          <a:p>
            <a:pPr marL="469900" lvl="2">
              <a:spcBef>
                <a:spcPts val="900"/>
              </a:spcBef>
              <a:buClr>
                <a:srgbClr val="D15A3D"/>
              </a:buClr>
              <a:tabLst>
                <a:tab pos="493395" algn="l"/>
              </a:tabLst>
            </a:pPr>
            <a:r>
              <a:rPr lang="pt-BR" sz="1900" spc="-5" dirty="0" smtClean="0">
                <a:solidFill>
                  <a:srgbClr val="2C2D2C"/>
                </a:solidFill>
                <a:latin typeface="Verdana"/>
                <a:cs typeface="Verdana"/>
              </a:rPr>
              <a:t>1.4.1. </a:t>
            </a:r>
            <a:r>
              <a:rPr sz="1900" spc="-5" dirty="0" err="1" smtClean="0">
                <a:solidFill>
                  <a:srgbClr val="2C2D2C"/>
                </a:solidFill>
                <a:latin typeface="Verdana"/>
                <a:cs typeface="Verdana"/>
              </a:rPr>
              <a:t>Caso</a:t>
            </a:r>
            <a:r>
              <a:rPr sz="1900" spc="-5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900" spc="-5" dirty="0">
                <a:solidFill>
                  <a:srgbClr val="2C2D2C"/>
                </a:solidFill>
                <a:latin typeface="Verdana"/>
                <a:cs typeface="Verdana"/>
              </a:rPr>
              <a:t>Rothschild:</a:t>
            </a:r>
            <a:r>
              <a:rPr sz="1900" spc="-8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900" spc="-10" dirty="0" smtClean="0">
                <a:solidFill>
                  <a:srgbClr val="2C2D2C"/>
                </a:solidFill>
                <a:latin typeface="Verdana"/>
                <a:cs typeface="Verdana"/>
              </a:rPr>
              <a:t>1855;</a:t>
            </a:r>
            <a:endParaRPr lang="pt-BR" sz="1900" dirty="0">
              <a:latin typeface="Verdana"/>
              <a:cs typeface="Verdana"/>
            </a:endParaRPr>
          </a:p>
          <a:p>
            <a:pPr marL="469900" lvl="2">
              <a:spcBef>
                <a:spcPts val="900"/>
              </a:spcBef>
              <a:buClr>
                <a:srgbClr val="D15A3D"/>
              </a:buClr>
              <a:tabLst>
                <a:tab pos="493395" algn="l"/>
              </a:tabLst>
            </a:pPr>
            <a:r>
              <a:rPr lang="pt-BR" sz="1900" spc="-5" dirty="0" smtClean="0">
                <a:solidFill>
                  <a:srgbClr val="2C2D2C"/>
                </a:solidFill>
                <a:latin typeface="Verdana"/>
                <a:cs typeface="Verdana"/>
              </a:rPr>
              <a:t>1.4.2. </a:t>
            </a:r>
            <a:r>
              <a:rPr sz="1900" spc="-5" dirty="0" err="1" smtClean="0">
                <a:solidFill>
                  <a:srgbClr val="2C2D2C"/>
                </a:solidFill>
                <a:latin typeface="Verdana"/>
                <a:cs typeface="Verdana"/>
              </a:rPr>
              <a:t>Caso</a:t>
            </a:r>
            <a:r>
              <a:rPr sz="1900" spc="-5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900" dirty="0">
                <a:solidFill>
                  <a:srgbClr val="2C2D2C"/>
                </a:solidFill>
                <a:latin typeface="Verdana"/>
                <a:cs typeface="Verdana"/>
              </a:rPr>
              <a:t>Agnès-Blanco:</a:t>
            </a:r>
            <a:r>
              <a:rPr sz="1900" spc="-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900" spc="-10" dirty="0" smtClean="0">
                <a:solidFill>
                  <a:srgbClr val="2C2D2C"/>
                </a:solidFill>
                <a:latin typeface="Verdana"/>
                <a:cs typeface="Verdana"/>
              </a:rPr>
              <a:t>1873;</a:t>
            </a:r>
            <a:endParaRPr lang="pt-BR" sz="1900" dirty="0">
              <a:latin typeface="Verdana"/>
              <a:cs typeface="Verdana"/>
            </a:endParaRPr>
          </a:p>
          <a:p>
            <a:pPr marL="469900" lvl="2">
              <a:spcBef>
                <a:spcPts val="900"/>
              </a:spcBef>
              <a:buClr>
                <a:srgbClr val="D15A3D"/>
              </a:buClr>
              <a:tabLst>
                <a:tab pos="493395" algn="l"/>
              </a:tabLst>
            </a:pPr>
            <a:r>
              <a:rPr lang="pt-BR" sz="1900" spc="-5" dirty="0" smtClean="0">
                <a:solidFill>
                  <a:srgbClr val="2C2D2C"/>
                </a:solidFill>
                <a:latin typeface="Verdana"/>
                <a:cs typeface="Verdana"/>
              </a:rPr>
              <a:t>1.4.3. </a:t>
            </a:r>
            <a:r>
              <a:rPr sz="1900" spc="-5" dirty="0" err="1" smtClean="0">
                <a:solidFill>
                  <a:srgbClr val="2C2D2C"/>
                </a:solidFill>
                <a:latin typeface="Verdana"/>
                <a:cs typeface="Verdana"/>
              </a:rPr>
              <a:t>Caso</a:t>
            </a:r>
            <a:r>
              <a:rPr sz="1900" spc="-5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900" spc="-5" dirty="0">
                <a:solidFill>
                  <a:srgbClr val="2C2D2C"/>
                </a:solidFill>
                <a:latin typeface="Verdana"/>
                <a:cs typeface="Verdana"/>
              </a:rPr>
              <a:t>Pelletier:</a:t>
            </a:r>
            <a:r>
              <a:rPr sz="1900" spc="-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900" spc="-10" dirty="0">
                <a:solidFill>
                  <a:srgbClr val="2C2D2C"/>
                </a:solidFill>
                <a:latin typeface="Verdana"/>
                <a:cs typeface="Verdana"/>
              </a:rPr>
              <a:t>1873;</a:t>
            </a:r>
            <a:endParaRPr sz="1900" dirty="0">
              <a:latin typeface="Verdana"/>
              <a:cs typeface="Verdana"/>
            </a:endParaRPr>
          </a:p>
          <a:p>
            <a:pPr marL="12700" lvl="1">
              <a:lnSpc>
                <a:spcPct val="100000"/>
              </a:lnSpc>
              <a:spcBef>
                <a:spcPts val="920"/>
              </a:spcBef>
              <a:buClr>
                <a:srgbClr val="D15A3D"/>
              </a:buClr>
              <a:tabLst>
                <a:tab pos="493395" algn="l"/>
              </a:tabLst>
            </a:pPr>
            <a:r>
              <a:rPr lang="pt-BR" sz="1900" spc="-30" dirty="0" smtClean="0">
                <a:solidFill>
                  <a:srgbClr val="FF0000"/>
                </a:solidFill>
                <a:latin typeface="Verdana"/>
                <a:cs typeface="Verdana"/>
              </a:rPr>
              <a:t>1.5. </a:t>
            </a:r>
            <a:r>
              <a:rPr sz="1900" spc="-30" dirty="0" err="1" smtClean="0">
                <a:solidFill>
                  <a:srgbClr val="2C2D2C"/>
                </a:solidFill>
                <a:latin typeface="Verdana"/>
                <a:cs typeface="Verdana"/>
              </a:rPr>
              <a:t>Teoria</a:t>
            </a:r>
            <a:r>
              <a:rPr sz="1900" spc="-30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900" spc="-5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900" dirty="0">
                <a:solidFill>
                  <a:srgbClr val="2C2D2C"/>
                </a:solidFill>
                <a:latin typeface="Verdana"/>
                <a:cs typeface="Verdana"/>
              </a:rPr>
              <a:t>culpa </a:t>
            </a:r>
            <a:r>
              <a:rPr sz="1900" spc="-5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900" dirty="0">
                <a:solidFill>
                  <a:srgbClr val="2C2D2C"/>
                </a:solidFill>
                <a:latin typeface="Verdana"/>
                <a:cs typeface="Verdana"/>
              </a:rPr>
              <a:t>serviço</a:t>
            </a:r>
            <a:r>
              <a:rPr sz="1900" spc="-1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900" dirty="0">
                <a:solidFill>
                  <a:srgbClr val="2C2D2C"/>
                </a:solidFill>
                <a:latin typeface="Verdana"/>
                <a:cs typeface="Verdana"/>
              </a:rPr>
              <a:t>público;</a:t>
            </a:r>
            <a:endParaRPr sz="1900" dirty="0">
              <a:latin typeface="Verdana"/>
              <a:cs typeface="Verdana"/>
            </a:endParaRPr>
          </a:p>
          <a:p>
            <a:pPr marL="12700" lvl="1">
              <a:lnSpc>
                <a:spcPct val="100000"/>
              </a:lnSpc>
              <a:spcBef>
                <a:spcPts val="900"/>
              </a:spcBef>
              <a:buClr>
                <a:srgbClr val="D15A3D"/>
              </a:buClr>
              <a:tabLst>
                <a:tab pos="493395" algn="l"/>
              </a:tabLst>
            </a:pPr>
            <a:r>
              <a:rPr lang="pt-BR" sz="1900" spc="-30" dirty="0" smtClean="0">
                <a:solidFill>
                  <a:srgbClr val="FF0000"/>
                </a:solidFill>
                <a:latin typeface="Verdana"/>
                <a:cs typeface="Verdana"/>
              </a:rPr>
              <a:t>1.6. </a:t>
            </a:r>
            <a:r>
              <a:rPr sz="1900" spc="-30" dirty="0" err="1" smtClean="0">
                <a:solidFill>
                  <a:srgbClr val="2C2D2C"/>
                </a:solidFill>
                <a:latin typeface="Verdana"/>
                <a:cs typeface="Verdana"/>
              </a:rPr>
              <a:t>Teoria</a:t>
            </a:r>
            <a:r>
              <a:rPr sz="1900" spc="-30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900" spc="-5" dirty="0">
                <a:solidFill>
                  <a:srgbClr val="2C2D2C"/>
                </a:solidFill>
                <a:latin typeface="Verdana"/>
                <a:cs typeface="Verdana"/>
              </a:rPr>
              <a:t>do</a:t>
            </a:r>
            <a:r>
              <a:rPr sz="1900" spc="-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900" dirty="0">
                <a:solidFill>
                  <a:srgbClr val="2C2D2C"/>
                </a:solidFill>
                <a:latin typeface="Verdana"/>
                <a:cs typeface="Verdana"/>
              </a:rPr>
              <a:t>risco.</a:t>
            </a:r>
            <a:endParaRPr sz="19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lang="pt-BR" sz="1900" b="1" dirty="0" smtClean="0">
                <a:solidFill>
                  <a:srgbClr val="D15A3D"/>
                </a:solidFill>
                <a:latin typeface="Verdana"/>
                <a:cs typeface="Verdana"/>
              </a:rPr>
              <a:t>2. </a:t>
            </a:r>
            <a:r>
              <a:rPr sz="1900" b="1" dirty="0" smtClean="0">
                <a:solidFill>
                  <a:srgbClr val="2C2D2C"/>
                </a:solidFill>
                <a:latin typeface="Verdana"/>
                <a:cs typeface="Verdana"/>
              </a:rPr>
              <a:t>Ponto </a:t>
            </a:r>
            <a:r>
              <a:rPr sz="1900" b="1" spc="-5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900" b="1" spc="-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900" b="1" spc="-5" dirty="0">
                <a:solidFill>
                  <a:srgbClr val="2C2D2C"/>
                </a:solidFill>
                <a:latin typeface="Verdana"/>
                <a:cs typeface="Verdana"/>
              </a:rPr>
              <a:t>reflexão</a:t>
            </a:r>
            <a:endParaRPr sz="1900" dirty="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6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5"/>
                </a:moveTo>
                <a:lnTo>
                  <a:pt x="58293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577201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674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5"/>
                </a:moveTo>
                <a:lnTo>
                  <a:pt x="33987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5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09600" y="6172200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127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465201"/>
            <a:ext cx="12192000" cy="4635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465201"/>
            <a:ext cx="12192000" cy="463550"/>
          </a:xfrm>
          <a:custGeom>
            <a:avLst/>
            <a:gdLst/>
            <a:ahLst/>
            <a:cxnLst/>
            <a:rect l="l" t="t" r="r" b="b"/>
            <a:pathLst>
              <a:path w="12192000" h="463550">
                <a:moveTo>
                  <a:pt x="0" y="463550"/>
                </a:moveTo>
                <a:lnTo>
                  <a:pt x="12192000" y="463550"/>
                </a:lnTo>
                <a:lnTo>
                  <a:pt x="12192000" y="0"/>
                </a:lnTo>
                <a:lnTo>
                  <a:pt x="0" y="0"/>
                </a:lnTo>
                <a:lnTo>
                  <a:pt x="0" y="463550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>
            <a:spLocks noGrp="1"/>
          </p:cNvSpPr>
          <p:nvPr>
            <p:ph type="title"/>
          </p:nvPr>
        </p:nvSpPr>
        <p:spPr>
          <a:xfrm>
            <a:off x="78739" y="495934"/>
            <a:ext cx="82391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1. </a:t>
            </a:r>
            <a:r>
              <a:rPr sz="2400" spc="-5" dirty="0"/>
              <a:t>Evolução da </a:t>
            </a:r>
            <a:r>
              <a:rPr sz="2400" spc="-10" dirty="0"/>
              <a:t>Responsabilidade </a:t>
            </a:r>
            <a:r>
              <a:rPr sz="2400" dirty="0"/>
              <a:t>Civil </a:t>
            </a:r>
            <a:r>
              <a:rPr sz="2400" spc="-5" dirty="0"/>
              <a:t>do</a:t>
            </a:r>
            <a:r>
              <a:rPr sz="2400" spc="65" dirty="0"/>
              <a:t> </a:t>
            </a:r>
            <a:r>
              <a:rPr sz="2400" spc="-5" dirty="0"/>
              <a:t>Estado</a:t>
            </a:r>
            <a:endParaRPr sz="2400"/>
          </a:p>
        </p:txBody>
      </p:sp>
      <p:sp>
        <p:nvSpPr>
          <p:cNvPr id="51" name="object 51"/>
          <p:cNvSpPr/>
          <p:nvPr/>
        </p:nvSpPr>
        <p:spPr>
          <a:xfrm>
            <a:off x="91439" y="851280"/>
            <a:ext cx="8216900" cy="0"/>
          </a:xfrm>
          <a:custGeom>
            <a:avLst/>
            <a:gdLst/>
            <a:ahLst/>
            <a:cxnLst/>
            <a:rect l="l" t="t" r="r" b="b"/>
            <a:pathLst>
              <a:path w="8216900">
                <a:moveTo>
                  <a:pt x="0" y="0"/>
                </a:moveTo>
                <a:lnTo>
                  <a:pt x="8216900" y="0"/>
                </a:lnTo>
              </a:path>
            </a:pathLst>
          </a:custGeom>
          <a:ln w="1523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1155065" y="1066800"/>
            <a:ext cx="1118933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800" spc="229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Responsabilidade</a:t>
            </a:r>
            <a:r>
              <a:rPr sz="1800" spc="2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Civil</a:t>
            </a:r>
            <a:r>
              <a:rPr sz="1800" spc="229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do</a:t>
            </a:r>
            <a:r>
              <a:rPr sz="1800" spc="2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Estado,</a:t>
            </a:r>
            <a:r>
              <a:rPr sz="1800" spc="2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tal</a:t>
            </a:r>
            <a:r>
              <a:rPr sz="1800" spc="2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qual</a:t>
            </a:r>
            <a:r>
              <a:rPr sz="1800" spc="2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hoje</a:t>
            </a:r>
            <a:r>
              <a:rPr sz="1800" spc="229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800" spc="229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Direito</a:t>
            </a:r>
            <a:r>
              <a:rPr sz="1800" spc="229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800" spc="2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concebe,</a:t>
            </a:r>
            <a:r>
              <a:rPr sz="1800" spc="2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é</a:t>
            </a:r>
            <a:r>
              <a:rPr sz="1800" spc="2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resultado</a:t>
            </a:r>
            <a:endParaRPr sz="18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cinco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grandes teorias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históricas,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800" spc="-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saber: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1407794" y="1746885"/>
            <a:ext cx="8682355" cy="615315"/>
          </a:xfrm>
          <a:custGeom>
            <a:avLst/>
            <a:gdLst/>
            <a:ahLst/>
            <a:cxnLst/>
            <a:rect l="l" t="t" r="r" b="b"/>
            <a:pathLst>
              <a:path w="8682355" h="615314">
                <a:moveTo>
                  <a:pt x="8682355" y="0"/>
                </a:moveTo>
                <a:lnTo>
                  <a:pt x="0" y="0"/>
                </a:lnTo>
                <a:lnTo>
                  <a:pt x="883538" y="615188"/>
                </a:lnTo>
                <a:lnTo>
                  <a:pt x="7798688" y="615188"/>
                </a:lnTo>
                <a:lnTo>
                  <a:pt x="8682355" y="0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407794" y="1727200"/>
            <a:ext cx="8682355" cy="615315"/>
          </a:xfrm>
          <a:custGeom>
            <a:avLst/>
            <a:gdLst/>
            <a:ahLst/>
            <a:cxnLst/>
            <a:rect l="l" t="t" r="r" b="b"/>
            <a:pathLst>
              <a:path w="8682355" h="615314">
                <a:moveTo>
                  <a:pt x="8682355" y="0"/>
                </a:moveTo>
                <a:lnTo>
                  <a:pt x="7798688" y="615188"/>
                </a:lnTo>
                <a:lnTo>
                  <a:pt x="883538" y="615188"/>
                </a:lnTo>
                <a:lnTo>
                  <a:pt x="0" y="0"/>
                </a:lnTo>
                <a:lnTo>
                  <a:pt x="8682355" y="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291333" y="2342388"/>
            <a:ext cx="6915150" cy="615315"/>
          </a:xfrm>
          <a:custGeom>
            <a:avLst/>
            <a:gdLst/>
            <a:ahLst/>
            <a:cxnLst/>
            <a:rect l="l" t="t" r="r" b="b"/>
            <a:pathLst>
              <a:path w="6915150" h="615314">
                <a:moveTo>
                  <a:pt x="6915150" y="0"/>
                </a:moveTo>
                <a:lnTo>
                  <a:pt x="0" y="0"/>
                </a:lnTo>
                <a:lnTo>
                  <a:pt x="883666" y="615061"/>
                </a:lnTo>
                <a:lnTo>
                  <a:pt x="6031611" y="615061"/>
                </a:lnTo>
                <a:lnTo>
                  <a:pt x="6915150" y="0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291333" y="2342388"/>
            <a:ext cx="6915150" cy="615315"/>
          </a:xfrm>
          <a:custGeom>
            <a:avLst/>
            <a:gdLst/>
            <a:ahLst/>
            <a:cxnLst/>
            <a:rect l="l" t="t" r="r" b="b"/>
            <a:pathLst>
              <a:path w="6915150" h="615314">
                <a:moveTo>
                  <a:pt x="6915150" y="0"/>
                </a:moveTo>
                <a:lnTo>
                  <a:pt x="6031611" y="615061"/>
                </a:lnTo>
                <a:lnTo>
                  <a:pt x="883666" y="615061"/>
                </a:lnTo>
                <a:lnTo>
                  <a:pt x="0" y="0"/>
                </a:lnTo>
                <a:lnTo>
                  <a:pt x="6915150" y="0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175000" y="2957448"/>
            <a:ext cx="5147945" cy="615315"/>
          </a:xfrm>
          <a:custGeom>
            <a:avLst/>
            <a:gdLst/>
            <a:ahLst/>
            <a:cxnLst/>
            <a:rect l="l" t="t" r="r" b="b"/>
            <a:pathLst>
              <a:path w="5147945" h="615314">
                <a:moveTo>
                  <a:pt x="5147945" y="0"/>
                </a:moveTo>
                <a:lnTo>
                  <a:pt x="0" y="0"/>
                </a:lnTo>
                <a:lnTo>
                  <a:pt x="883538" y="615188"/>
                </a:lnTo>
                <a:lnTo>
                  <a:pt x="4264406" y="615188"/>
                </a:lnTo>
                <a:lnTo>
                  <a:pt x="5147945" y="0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175000" y="2957448"/>
            <a:ext cx="5147945" cy="615315"/>
          </a:xfrm>
          <a:custGeom>
            <a:avLst/>
            <a:gdLst/>
            <a:ahLst/>
            <a:cxnLst/>
            <a:rect l="l" t="t" r="r" b="b"/>
            <a:pathLst>
              <a:path w="5147945" h="615314">
                <a:moveTo>
                  <a:pt x="5147945" y="0"/>
                </a:moveTo>
                <a:lnTo>
                  <a:pt x="4264406" y="615188"/>
                </a:lnTo>
                <a:lnTo>
                  <a:pt x="883538" y="615188"/>
                </a:lnTo>
                <a:lnTo>
                  <a:pt x="0" y="0"/>
                </a:lnTo>
                <a:lnTo>
                  <a:pt x="5147945" y="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058539" y="3572636"/>
            <a:ext cx="3380740" cy="615315"/>
          </a:xfrm>
          <a:custGeom>
            <a:avLst/>
            <a:gdLst/>
            <a:ahLst/>
            <a:cxnLst/>
            <a:rect l="l" t="t" r="r" b="b"/>
            <a:pathLst>
              <a:path w="3380740" h="615314">
                <a:moveTo>
                  <a:pt x="3380740" y="0"/>
                </a:moveTo>
                <a:lnTo>
                  <a:pt x="0" y="0"/>
                </a:lnTo>
                <a:lnTo>
                  <a:pt x="883538" y="615061"/>
                </a:lnTo>
                <a:lnTo>
                  <a:pt x="2497201" y="615061"/>
                </a:lnTo>
                <a:lnTo>
                  <a:pt x="3380740" y="0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058539" y="3572636"/>
            <a:ext cx="3380740" cy="615315"/>
          </a:xfrm>
          <a:custGeom>
            <a:avLst/>
            <a:gdLst/>
            <a:ahLst/>
            <a:cxnLst/>
            <a:rect l="l" t="t" r="r" b="b"/>
            <a:pathLst>
              <a:path w="3380740" h="615314">
                <a:moveTo>
                  <a:pt x="3380740" y="0"/>
                </a:moveTo>
                <a:lnTo>
                  <a:pt x="2497201" y="615061"/>
                </a:lnTo>
                <a:lnTo>
                  <a:pt x="883538" y="615061"/>
                </a:lnTo>
                <a:lnTo>
                  <a:pt x="0" y="0"/>
                </a:lnTo>
                <a:lnTo>
                  <a:pt x="3380740" y="0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916042" y="4187697"/>
            <a:ext cx="1666239" cy="561975"/>
          </a:xfrm>
          <a:custGeom>
            <a:avLst/>
            <a:gdLst/>
            <a:ahLst/>
            <a:cxnLst/>
            <a:rect l="l" t="t" r="r" b="b"/>
            <a:pathLst>
              <a:path w="1666240" h="561975">
                <a:moveTo>
                  <a:pt x="1665859" y="0"/>
                </a:moveTo>
                <a:lnTo>
                  <a:pt x="0" y="0"/>
                </a:lnTo>
                <a:lnTo>
                  <a:pt x="806831" y="561720"/>
                </a:lnTo>
                <a:lnTo>
                  <a:pt x="859028" y="561720"/>
                </a:lnTo>
                <a:lnTo>
                  <a:pt x="1665859" y="0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916042" y="4187697"/>
            <a:ext cx="1666239" cy="561975"/>
          </a:xfrm>
          <a:custGeom>
            <a:avLst/>
            <a:gdLst/>
            <a:ahLst/>
            <a:cxnLst/>
            <a:rect l="l" t="t" r="r" b="b"/>
            <a:pathLst>
              <a:path w="1666240" h="561975">
                <a:moveTo>
                  <a:pt x="1665859" y="0"/>
                </a:moveTo>
                <a:lnTo>
                  <a:pt x="859028" y="561720"/>
                </a:lnTo>
                <a:lnTo>
                  <a:pt x="806831" y="561720"/>
                </a:lnTo>
                <a:lnTo>
                  <a:pt x="0" y="0"/>
                </a:lnTo>
                <a:lnTo>
                  <a:pt x="1665859" y="0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694690" y="1908810"/>
            <a:ext cx="10810240" cy="423192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R="694055" algn="ctr">
              <a:lnSpc>
                <a:spcPct val="100000"/>
              </a:lnSpc>
              <a:spcBef>
                <a:spcPts val="110"/>
              </a:spcBef>
            </a:pPr>
            <a:r>
              <a:rPr sz="1350" b="1" dirty="0">
                <a:solidFill>
                  <a:srgbClr val="FFFFFF"/>
                </a:solidFill>
                <a:latin typeface="Verdana"/>
                <a:cs typeface="Verdana"/>
              </a:rPr>
              <a:t>Teoria </a:t>
            </a:r>
            <a:r>
              <a:rPr sz="1350" b="1" spc="0" dirty="0">
                <a:solidFill>
                  <a:srgbClr val="FFFFFF"/>
                </a:solidFill>
                <a:latin typeface="Verdana"/>
                <a:cs typeface="Verdana"/>
              </a:rPr>
              <a:t>da</a:t>
            </a:r>
            <a:r>
              <a:rPr sz="1350" b="1" spc="-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350" b="1" spc="-5" dirty="0">
                <a:solidFill>
                  <a:srgbClr val="FFFFFF"/>
                </a:solidFill>
                <a:latin typeface="Verdana"/>
                <a:cs typeface="Verdana"/>
              </a:rPr>
              <a:t>irresponsabilidade</a:t>
            </a:r>
            <a:endParaRPr sz="135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600" dirty="0">
              <a:latin typeface="Times New Roman"/>
              <a:cs typeface="Times New Roman"/>
            </a:endParaRPr>
          </a:p>
          <a:p>
            <a:pPr marL="3470910" indent="-285115">
              <a:lnSpc>
                <a:spcPct val="100000"/>
              </a:lnSpc>
              <a:spcBef>
                <a:spcPts val="1385"/>
              </a:spcBef>
            </a:pPr>
            <a:r>
              <a:rPr sz="1350" b="1" dirty="0">
                <a:solidFill>
                  <a:srgbClr val="FFFFFF"/>
                </a:solidFill>
                <a:latin typeface="Verdana"/>
                <a:cs typeface="Verdana"/>
              </a:rPr>
              <a:t>Teoria </a:t>
            </a:r>
            <a:r>
              <a:rPr sz="1350" b="1" spc="0" dirty="0">
                <a:solidFill>
                  <a:srgbClr val="FFFFFF"/>
                </a:solidFill>
                <a:latin typeface="Verdana"/>
                <a:cs typeface="Verdana"/>
              </a:rPr>
              <a:t>dos </a:t>
            </a:r>
            <a:r>
              <a:rPr sz="1350" b="1" dirty="0">
                <a:solidFill>
                  <a:srgbClr val="FFFFFF"/>
                </a:solidFill>
                <a:latin typeface="Verdana"/>
                <a:cs typeface="Verdana"/>
              </a:rPr>
              <a:t>atos </a:t>
            </a:r>
            <a:r>
              <a:rPr sz="1350" b="1" spc="0" dirty="0">
                <a:solidFill>
                  <a:srgbClr val="FFFFFF"/>
                </a:solidFill>
                <a:latin typeface="Verdana"/>
                <a:cs typeface="Verdana"/>
              </a:rPr>
              <a:t>de </a:t>
            </a:r>
            <a:r>
              <a:rPr sz="1350" b="1" dirty="0">
                <a:solidFill>
                  <a:srgbClr val="FFFFFF"/>
                </a:solidFill>
                <a:latin typeface="Verdana"/>
                <a:cs typeface="Verdana"/>
              </a:rPr>
              <a:t>império </a:t>
            </a:r>
            <a:r>
              <a:rPr sz="1350" b="1" spc="0" dirty="0">
                <a:solidFill>
                  <a:srgbClr val="FFFFFF"/>
                </a:solidFill>
                <a:latin typeface="Verdana"/>
                <a:cs typeface="Verdana"/>
              </a:rPr>
              <a:t>e de</a:t>
            </a:r>
            <a:r>
              <a:rPr sz="1350" b="1" spc="-2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350" b="1" dirty="0">
                <a:solidFill>
                  <a:srgbClr val="FFFFFF"/>
                </a:solidFill>
                <a:latin typeface="Verdana"/>
                <a:cs typeface="Verdana"/>
              </a:rPr>
              <a:t>gestão</a:t>
            </a:r>
            <a:endParaRPr sz="1350" dirty="0">
              <a:latin typeface="Verdana"/>
              <a:cs typeface="Verdana"/>
            </a:endParaRPr>
          </a:p>
          <a:p>
            <a:pPr marL="3470910" marR="4161154" algn="ctr">
              <a:lnSpc>
                <a:spcPct val="253500"/>
              </a:lnSpc>
              <a:spcBef>
                <a:spcPts val="735"/>
              </a:spcBef>
            </a:pPr>
            <a:r>
              <a:rPr sz="1350" b="1" dirty="0">
                <a:solidFill>
                  <a:srgbClr val="FFFFFF"/>
                </a:solidFill>
                <a:latin typeface="Verdana"/>
                <a:cs typeface="Verdana"/>
              </a:rPr>
              <a:t>Teoria </a:t>
            </a:r>
            <a:r>
              <a:rPr sz="1350" b="1" spc="0" dirty="0">
                <a:solidFill>
                  <a:srgbClr val="FFFFFF"/>
                </a:solidFill>
                <a:latin typeface="Verdana"/>
                <a:cs typeface="Verdana"/>
              </a:rPr>
              <a:t>da </a:t>
            </a:r>
            <a:r>
              <a:rPr sz="1350" b="1" dirty="0">
                <a:solidFill>
                  <a:srgbClr val="FFFFFF"/>
                </a:solidFill>
                <a:latin typeface="Verdana"/>
                <a:cs typeface="Verdana"/>
              </a:rPr>
              <a:t>culpa </a:t>
            </a:r>
            <a:r>
              <a:rPr sz="1350" b="1" spc="-5" dirty="0">
                <a:solidFill>
                  <a:srgbClr val="FFFFFF"/>
                </a:solidFill>
                <a:latin typeface="Verdana"/>
                <a:cs typeface="Verdana"/>
              </a:rPr>
              <a:t>civil </a:t>
            </a:r>
            <a:r>
              <a:rPr sz="1350" b="1" spc="0" dirty="0">
                <a:solidFill>
                  <a:srgbClr val="FFFFFF"/>
                </a:solidFill>
                <a:latin typeface="Verdana"/>
                <a:cs typeface="Verdana"/>
              </a:rPr>
              <a:t>ou</a:t>
            </a:r>
            <a:r>
              <a:rPr sz="1350" b="1" spc="-1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350" b="1" dirty="0">
                <a:solidFill>
                  <a:srgbClr val="FFFFFF"/>
                </a:solidFill>
                <a:latin typeface="Verdana"/>
                <a:cs typeface="Verdana"/>
              </a:rPr>
              <a:t>subjetiva  Teoria </a:t>
            </a:r>
            <a:r>
              <a:rPr sz="1350" b="1" spc="0" dirty="0">
                <a:solidFill>
                  <a:srgbClr val="FFFFFF"/>
                </a:solidFill>
                <a:latin typeface="Verdana"/>
                <a:cs typeface="Verdana"/>
              </a:rPr>
              <a:t>da </a:t>
            </a:r>
            <a:r>
              <a:rPr sz="1350" b="1" dirty="0">
                <a:solidFill>
                  <a:srgbClr val="FFFFFF"/>
                </a:solidFill>
                <a:latin typeface="Verdana"/>
                <a:cs typeface="Verdana"/>
              </a:rPr>
              <a:t>culpa</a:t>
            </a:r>
            <a:r>
              <a:rPr sz="1350" b="1" spc="-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350" b="1" spc="0" dirty="0">
                <a:solidFill>
                  <a:srgbClr val="FFFFFF"/>
                </a:solidFill>
                <a:latin typeface="Verdana"/>
                <a:cs typeface="Verdana"/>
              </a:rPr>
              <a:t>do</a:t>
            </a:r>
            <a:endParaRPr sz="1350" dirty="0">
              <a:latin typeface="Verdana"/>
              <a:cs typeface="Verdana"/>
            </a:endParaRPr>
          </a:p>
          <a:p>
            <a:pPr marR="696595" algn="ctr">
              <a:lnSpc>
                <a:spcPts val="1480"/>
              </a:lnSpc>
            </a:pPr>
            <a:r>
              <a:rPr sz="1350" b="1" dirty="0">
                <a:solidFill>
                  <a:srgbClr val="FFFFFF"/>
                </a:solidFill>
                <a:latin typeface="Verdana"/>
                <a:cs typeface="Verdana"/>
              </a:rPr>
              <a:t>serviço</a:t>
            </a:r>
            <a:r>
              <a:rPr sz="1350" b="1" spc="-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350" b="1" dirty="0">
                <a:solidFill>
                  <a:srgbClr val="FFFFFF"/>
                </a:solidFill>
                <a:latin typeface="Verdana"/>
                <a:cs typeface="Verdana"/>
              </a:rPr>
              <a:t>público</a:t>
            </a:r>
            <a:endParaRPr sz="135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50" dirty="0">
              <a:latin typeface="Times New Roman"/>
              <a:cs typeface="Times New Roman"/>
            </a:endParaRPr>
          </a:p>
          <a:p>
            <a:pPr marL="4600575" marR="5295265" algn="ctr">
              <a:lnSpc>
                <a:spcPts val="1480"/>
              </a:lnSpc>
            </a:pPr>
            <a:r>
              <a:rPr sz="1350" b="1" dirty="0">
                <a:solidFill>
                  <a:srgbClr val="FFFFFF"/>
                </a:solidFill>
                <a:latin typeface="Verdana"/>
                <a:cs typeface="Verdana"/>
              </a:rPr>
              <a:t>Teoria</a:t>
            </a:r>
            <a:r>
              <a:rPr sz="1350" b="1" spc="-1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350" b="1" spc="0" dirty="0">
                <a:solidFill>
                  <a:srgbClr val="FFFFFF"/>
                </a:solidFill>
                <a:latin typeface="Verdana"/>
                <a:cs typeface="Verdana"/>
              </a:rPr>
              <a:t>do  </a:t>
            </a:r>
            <a:r>
              <a:rPr sz="1350" b="1" spc="-5" dirty="0">
                <a:solidFill>
                  <a:srgbClr val="FFFFFF"/>
                </a:solidFill>
                <a:latin typeface="Verdana"/>
                <a:cs typeface="Verdana"/>
              </a:rPr>
              <a:t>Risco</a:t>
            </a:r>
            <a:endParaRPr sz="135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7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5"/>
              </a:spcBef>
            </a:pPr>
            <a:r>
              <a:rPr sz="1900" spc="-10" dirty="0">
                <a:solidFill>
                  <a:srgbClr val="2C2D2C"/>
                </a:solidFill>
                <a:latin typeface="Verdana"/>
                <a:cs typeface="Verdana"/>
              </a:rPr>
              <a:t>Partindo-se </a:t>
            </a:r>
            <a:r>
              <a:rPr sz="1900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900" dirty="0">
                <a:solidFill>
                  <a:srgbClr val="2C2D2C"/>
                </a:solidFill>
                <a:latin typeface="Verdana"/>
                <a:cs typeface="Verdana"/>
              </a:rPr>
              <a:t>uma </a:t>
            </a:r>
            <a:r>
              <a:rPr sz="1900" spc="-5" dirty="0">
                <a:solidFill>
                  <a:srgbClr val="2C2D2C"/>
                </a:solidFill>
                <a:latin typeface="Verdana"/>
                <a:cs typeface="Verdana"/>
              </a:rPr>
              <a:t>lógica de completa </a:t>
            </a:r>
            <a:r>
              <a:rPr sz="1900" b="1" spc="-5" dirty="0">
                <a:solidFill>
                  <a:srgbClr val="2C2D2C"/>
                </a:solidFill>
                <a:latin typeface="Verdana"/>
                <a:cs typeface="Verdana"/>
              </a:rPr>
              <a:t>irresponsabilidade</a:t>
            </a:r>
            <a:r>
              <a:rPr sz="1900" spc="-5" dirty="0">
                <a:solidFill>
                  <a:srgbClr val="2C2D2C"/>
                </a:solidFill>
                <a:latin typeface="Verdana"/>
                <a:cs typeface="Verdana"/>
              </a:rPr>
              <a:t>, passando pela  culpa civil </a:t>
            </a:r>
            <a:r>
              <a:rPr sz="19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900" spc="-5" dirty="0">
                <a:solidFill>
                  <a:srgbClr val="2C2D2C"/>
                </a:solidFill>
                <a:latin typeface="Verdana"/>
                <a:cs typeface="Verdana"/>
              </a:rPr>
              <a:t>pela culpa do serviço </a:t>
            </a:r>
            <a:r>
              <a:rPr sz="1900" spc="-10" dirty="0">
                <a:solidFill>
                  <a:srgbClr val="2C2D2C"/>
                </a:solidFill>
                <a:latin typeface="Verdana"/>
                <a:cs typeface="Verdana"/>
              </a:rPr>
              <a:t>público, </a:t>
            </a:r>
            <a:r>
              <a:rPr sz="19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900" spc="-5" dirty="0">
                <a:solidFill>
                  <a:srgbClr val="2C2D2C"/>
                </a:solidFill>
                <a:latin typeface="Verdana"/>
                <a:cs typeface="Verdana"/>
              </a:rPr>
              <a:t>Direito evoluiu até </a:t>
            </a:r>
            <a:r>
              <a:rPr sz="1900" spc="-5" dirty="0" err="1">
                <a:solidFill>
                  <a:srgbClr val="2C2D2C"/>
                </a:solidFill>
                <a:latin typeface="Verdana"/>
                <a:cs typeface="Verdana"/>
              </a:rPr>
              <a:t>chegar</a:t>
            </a:r>
            <a:r>
              <a:rPr sz="1900" spc="-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900" spc="25" dirty="0" err="1" smtClean="0">
                <a:solidFill>
                  <a:srgbClr val="2C2D2C"/>
                </a:solidFill>
                <a:latin typeface="Verdana"/>
                <a:cs typeface="Verdana"/>
              </a:rPr>
              <a:t>na</a:t>
            </a:r>
            <a:r>
              <a:rPr sz="1900" spc="25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900" spc="-5" dirty="0" err="1">
                <a:solidFill>
                  <a:srgbClr val="2C2D2C"/>
                </a:solidFill>
                <a:latin typeface="Verdana"/>
                <a:cs typeface="Verdana"/>
              </a:rPr>
              <a:t>responsabilidade</a:t>
            </a:r>
            <a:r>
              <a:rPr sz="1900" spc="-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900" spc="-5" dirty="0" err="1" smtClean="0">
                <a:solidFill>
                  <a:srgbClr val="2C2D2C"/>
                </a:solidFill>
                <a:latin typeface="Verdana"/>
                <a:cs typeface="Verdana"/>
              </a:rPr>
              <a:t>objetiva</a:t>
            </a:r>
            <a:r>
              <a:rPr lang="pt-BR" sz="1900" spc="-5" dirty="0" smtClean="0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r>
              <a:rPr sz="1900" spc="-5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900" dirty="0" err="1" smtClean="0">
                <a:solidFill>
                  <a:srgbClr val="2C2D2C"/>
                </a:solidFill>
                <a:latin typeface="Verdana"/>
                <a:cs typeface="Verdana"/>
              </a:rPr>
              <a:t>materializada</a:t>
            </a:r>
            <a:r>
              <a:rPr sz="1900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900" dirty="0">
                <a:solidFill>
                  <a:srgbClr val="2C2D2C"/>
                </a:solidFill>
                <a:latin typeface="Verdana"/>
                <a:cs typeface="Verdana"/>
              </a:rPr>
              <a:t>pela </a:t>
            </a:r>
            <a:r>
              <a:rPr sz="1900" spc="-5" dirty="0">
                <a:solidFill>
                  <a:srgbClr val="2C2D2C"/>
                </a:solidFill>
                <a:latin typeface="Verdana"/>
                <a:cs typeface="Verdana"/>
              </a:rPr>
              <a:t>obrigação de indenizar </a:t>
            </a:r>
            <a:r>
              <a:rPr sz="1900" dirty="0">
                <a:solidFill>
                  <a:srgbClr val="2C2D2C"/>
                </a:solidFill>
                <a:latin typeface="Verdana"/>
                <a:cs typeface="Verdana"/>
              </a:rPr>
              <a:t>a partir </a:t>
            </a:r>
            <a:r>
              <a:rPr sz="1900" spc="0" dirty="0">
                <a:solidFill>
                  <a:srgbClr val="2C2D2C"/>
                </a:solidFill>
                <a:latin typeface="Verdana"/>
                <a:cs typeface="Verdana"/>
              </a:rPr>
              <a:t>da  </a:t>
            </a:r>
            <a:r>
              <a:rPr sz="1900" spc="-5" dirty="0">
                <a:solidFill>
                  <a:srgbClr val="2C2D2C"/>
                </a:solidFill>
                <a:latin typeface="Verdana"/>
                <a:cs typeface="Verdana"/>
              </a:rPr>
              <a:t>mera </a:t>
            </a:r>
            <a:r>
              <a:rPr sz="1900" spc="-10" dirty="0">
                <a:solidFill>
                  <a:srgbClr val="2C2D2C"/>
                </a:solidFill>
                <a:latin typeface="Verdana"/>
                <a:cs typeface="Verdana"/>
              </a:rPr>
              <a:t>relação </a:t>
            </a:r>
            <a:r>
              <a:rPr sz="1900" spc="-5" dirty="0">
                <a:solidFill>
                  <a:srgbClr val="2C2D2C"/>
                </a:solidFill>
                <a:latin typeface="Verdana"/>
                <a:cs typeface="Verdana"/>
              </a:rPr>
              <a:t>causal entre </a:t>
            </a:r>
            <a:r>
              <a:rPr sz="19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900" spc="-5" dirty="0">
                <a:solidFill>
                  <a:srgbClr val="2C2D2C"/>
                </a:solidFill>
                <a:latin typeface="Verdana"/>
                <a:cs typeface="Verdana"/>
              </a:rPr>
              <a:t>ação ou omissão </a:t>
            </a:r>
            <a:r>
              <a:rPr sz="1900" spc="-10" dirty="0">
                <a:solidFill>
                  <a:srgbClr val="2C2D2C"/>
                </a:solidFill>
                <a:latin typeface="Verdana"/>
                <a:cs typeface="Verdana"/>
              </a:rPr>
              <a:t>estatal </a:t>
            </a:r>
            <a:r>
              <a:rPr sz="1900" dirty="0">
                <a:solidFill>
                  <a:srgbClr val="2C2D2C"/>
                </a:solidFill>
                <a:latin typeface="Verdana"/>
                <a:cs typeface="Verdana"/>
              </a:rPr>
              <a:t>e o</a:t>
            </a:r>
            <a:r>
              <a:rPr sz="1900" spc="13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900" spc="-10" dirty="0">
                <a:solidFill>
                  <a:srgbClr val="2C2D2C"/>
                </a:solidFill>
                <a:latin typeface="Verdana"/>
                <a:cs typeface="Verdana"/>
              </a:rPr>
              <a:t>dano.</a:t>
            </a:r>
            <a:endParaRPr sz="1900" dirty="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6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5"/>
                </a:moveTo>
                <a:lnTo>
                  <a:pt x="58293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577201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674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5"/>
                </a:moveTo>
                <a:lnTo>
                  <a:pt x="33987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5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5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09600" y="6172200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127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465201"/>
            <a:ext cx="12192000" cy="4635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465201"/>
            <a:ext cx="12192000" cy="463550"/>
          </a:xfrm>
          <a:custGeom>
            <a:avLst/>
            <a:gdLst/>
            <a:ahLst/>
            <a:cxnLst/>
            <a:rect l="l" t="t" r="r" b="b"/>
            <a:pathLst>
              <a:path w="12192000" h="463550">
                <a:moveTo>
                  <a:pt x="0" y="463550"/>
                </a:moveTo>
                <a:lnTo>
                  <a:pt x="12192000" y="463550"/>
                </a:lnTo>
                <a:lnTo>
                  <a:pt x="12192000" y="0"/>
                </a:lnTo>
                <a:lnTo>
                  <a:pt x="0" y="0"/>
                </a:lnTo>
                <a:lnTo>
                  <a:pt x="0" y="463550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>
            <a:spLocks noGrp="1"/>
          </p:cNvSpPr>
          <p:nvPr>
            <p:ph type="title"/>
          </p:nvPr>
        </p:nvSpPr>
        <p:spPr>
          <a:xfrm>
            <a:off x="78739" y="495934"/>
            <a:ext cx="9383396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Verdana"/>
                <a:cs typeface="Verdana"/>
              </a:rPr>
              <a:t>1.1 </a:t>
            </a:r>
            <a:r>
              <a:rPr sz="2400" spc="-45" dirty="0">
                <a:latin typeface="Verdana"/>
                <a:cs typeface="Verdana"/>
              </a:rPr>
              <a:t>Teoria </a:t>
            </a:r>
            <a:r>
              <a:rPr sz="2400" spc="-5" dirty="0">
                <a:latin typeface="Verdana"/>
                <a:cs typeface="Verdana"/>
              </a:rPr>
              <a:t>da Irresponsabilidade Civil do</a:t>
            </a:r>
            <a:r>
              <a:rPr sz="2400" spc="114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Estado</a:t>
            </a:r>
            <a:endParaRPr sz="2400" dirty="0">
              <a:latin typeface="Verdana"/>
              <a:cs typeface="Verdana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546100" y="2908300"/>
            <a:ext cx="3004820" cy="13995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23240" y="2915920"/>
            <a:ext cx="3136900" cy="14300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07174" y="2951479"/>
            <a:ext cx="2882531" cy="127647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1174114" y="3022282"/>
            <a:ext cx="1748789" cy="315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b="1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900" b="1" spc="-10" dirty="0">
                <a:solidFill>
                  <a:srgbClr val="2C2D2C"/>
                </a:solidFill>
                <a:latin typeface="Verdana"/>
                <a:cs typeface="Verdana"/>
              </a:rPr>
              <a:t>Estado</a:t>
            </a:r>
            <a:r>
              <a:rPr sz="1900" b="1" spc="-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900" b="1" spc="-5" dirty="0">
                <a:solidFill>
                  <a:srgbClr val="2C2D2C"/>
                </a:solidFill>
                <a:latin typeface="Verdana"/>
                <a:cs typeface="Verdana"/>
              </a:rPr>
              <a:t>era</a:t>
            </a:r>
            <a:endParaRPr sz="1900">
              <a:latin typeface="Verdana"/>
              <a:cs typeface="Verdana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719455" y="3286759"/>
            <a:ext cx="2661920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b="1" spc="-5" dirty="0">
                <a:solidFill>
                  <a:srgbClr val="2C2D2C"/>
                </a:solidFill>
                <a:latin typeface="Verdana"/>
                <a:cs typeface="Verdana"/>
              </a:rPr>
              <a:t>irresponsável</a:t>
            </a:r>
            <a:r>
              <a:rPr sz="1900" b="1" spc="-3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900" b="1" spc="-10" dirty="0">
                <a:solidFill>
                  <a:srgbClr val="2C2D2C"/>
                </a:solidFill>
                <a:latin typeface="Verdana"/>
                <a:cs typeface="Verdana"/>
              </a:rPr>
              <a:t>pelos</a:t>
            </a:r>
            <a:endParaRPr sz="1900">
              <a:latin typeface="Verdana"/>
              <a:cs typeface="Verdana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3716020" y="3190239"/>
            <a:ext cx="734060" cy="8356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777869" y="3232276"/>
            <a:ext cx="611123" cy="71488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582159" y="2908300"/>
            <a:ext cx="3004819" cy="139953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577079" y="2915920"/>
            <a:ext cx="3096260" cy="143001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642739" y="2951479"/>
            <a:ext cx="2882391" cy="127647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4773676" y="3022282"/>
            <a:ext cx="2624455" cy="579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180"/>
              </a:lnSpc>
              <a:spcBef>
                <a:spcPts val="100"/>
              </a:spcBef>
            </a:pPr>
            <a:r>
              <a:rPr sz="1900" b="1" spc="-5" dirty="0">
                <a:solidFill>
                  <a:srgbClr val="2C2D2C"/>
                </a:solidFill>
                <a:latin typeface="Verdana"/>
                <a:cs typeface="Verdana"/>
              </a:rPr>
              <a:t>Logo, </a:t>
            </a:r>
            <a:r>
              <a:rPr sz="1900" b="1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900" b="1" spc="-5" dirty="0">
                <a:solidFill>
                  <a:srgbClr val="2C2D2C"/>
                </a:solidFill>
                <a:latin typeface="Verdana"/>
                <a:cs typeface="Verdana"/>
              </a:rPr>
              <a:t>Rei</a:t>
            </a:r>
            <a:r>
              <a:rPr sz="1900" b="1" spc="-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900" b="1" spc="-5" dirty="0">
                <a:solidFill>
                  <a:srgbClr val="2C2D2C"/>
                </a:solidFill>
                <a:latin typeface="Verdana"/>
                <a:cs typeface="Verdana"/>
              </a:rPr>
              <a:t>não</a:t>
            </a:r>
            <a:endParaRPr sz="1900">
              <a:latin typeface="Verdana"/>
              <a:cs typeface="Verdana"/>
            </a:endParaRPr>
          </a:p>
          <a:p>
            <a:pPr algn="ctr">
              <a:lnSpc>
                <a:spcPts val="2180"/>
              </a:lnSpc>
            </a:pPr>
            <a:r>
              <a:rPr sz="1900" b="1" spc="-10" dirty="0">
                <a:solidFill>
                  <a:srgbClr val="2C2D2C"/>
                </a:solidFill>
                <a:latin typeface="Verdana"/>
                <a:cs typeface="Verdana"/>
              </a:rPr>
              <a:t>podia errar </a:t>
            </a:r>
            <a:r>
              <a:rPr sz="1900" b="1" dirty="0">
                <a:solidFill>
                  <a:srgbClr val="2C2D2C"/>
                </a:solidFill>
                <a:latin typeface="Verdana"/>
                <a:cs typeface="Verdana"/>
              </a:rPr>
              <a:t>ou</a:t>
            </a:r>
            <a:r>
              <a:rPr sz="1900" b="1" spc="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900" b="1" spc="-5" dirty="0">
                <a:solidFill>
                  <a:srgbClr val="2C2D2C"/>
                </a:solidFill>
                <a:latin typeface="Verdana"/>
                <a:cs typeface="Verdana"/>
              </a:rPr>
              <a:t>“the</a:t>
            </a:r>
            <a:endParaRPr sz="1900">
              <a:latin typeface="Verdana"/>
              <a:cs typeface="Verdana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963294" y="3550920"/>
            <a:ext cx="6125210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132579" algn="l"/>
              </a:tabLst>
            </a:pPr>
            <a:r>
              <a:rPr sz="1900" b="1" spc="-5" dirty="0">
                <a:solidFill>
                  <a:srgbClr val="2C2D2C"/>
                </a:solidFill>
                <a:latin typeface="Verdana"/>
                <a:cs typeface="Verdana"/>
              </a:rPr>
              <a:t>danos</a:t>
            </a:r>
            <a:r>
              <a:rPr sz="1900" b="1" spc="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900" b="1" spc="-10" dirty="0">
                <a:solidFill>
                  <a:srgbClr val="2C2D2C"/>
                </a:solidFill>
                <a:latin typeface="Verdana"/>
                <a:cs typeface="Verdana"/>
              </a:rPr>
              <a:t>causados	</a:t>
            </a:r>
            <a:r>
              <a:rPr sz="1900" b="1" dirty="0">
                <a:solidFill>
                  <a:srgbClr val="2C2D2C"/>
                </a:solidFill>
                <a:latin typeface="Verdana"/>
                <a:cs typeface="Verdana"/>
              </a:rPr>
              <a:t>king </a:t>
            </a:r>
            <a:r>
              <a:rPr sz="1900" b="1" spc="-5" dirty="0">
                <a:solidFill>
                  <a:srgbClr val="2C2D2C"/>
                </a:solidFill>
                <a:latin typeface="Verdana"/>
                <a:cs typeface="Verdana"/>
              </a:rPr>
              <a:t>can do</a:t>
            </a:r>
            <a:r>
              <a:rPr sz="1900" b="1" spc="-8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900" b="1" dirty="0">
                <a:solidFill>
                  <a:srgbClr val="2C2D2C"/>
                </a:solidFill>
                <a:latin typeface="Verdana"/>
                <a:cs typeface="Verdana"/>
              </a:rPr>
              <a:t>no</a:t>
            </a:r>
            <a:endParaRPr sz="1900">
              <a:latin typeface="Verdana"/>
              <a:cs typeface="Verdana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268349" y="3815016"/>
            <a:ext cx="5332095" cy="315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315460" algn="l"/>
              </a:tabLst>
            </a:pPr>
            <a:r>
              <a:rPr sz="1900" b="1" spc="-15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900" b="1" spc="-1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900" b="1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900" b="1" spc="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900" b="1" spc="-10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900" b="1" spc="-5" dirty="0">
                <a:solidFill>
                  <a:srgbClr val="2C2D2C"/>
                </a:solidFill>
                <a:latin typeface="Verdana"/>
                <a:cs typeface="Verdana"/>
              </a:rPr>
              <a:t>úd</a:t>
            </a:r>
            <a:r>
              <a:rPr sz="1900" b="1" spc="-2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900" b="1" spc="-10" dirty="0">
                <a:solidFill>
                  <a:srgbClr val="2C2D2C"/>
                </a:solidFill>
                <a:latin typeface="Verdana"/>
                <a:cs typeface="Verdana"/>
              </a:rPr>
              <a:t>to</a:t>
            </a:r>
            <a:r>
              <a:rPr sz="1900" b="1" dirty="0">
                <a:solidFill>
                  <a:srgbClr val="2C2D2C"/>
                </a:solidFill>
                <a:latin typeface="Verdana"/>
                <a:cs typeface="Verdana"/>
              </a:rPr>
              <a:t>s	w</a:t>
            </a:r>
            <a:r>
              <a:rPr sz="1900" b="1" spc="-10" dirty="0">
                <a:solidFill>
                  <a:srgbClr val="2C2D2C"/>
                </a:solidFill>
                <a:latin typeface="Verdana"/>
                <a:cs typeface="Verdana"/>
              </a:rPr>
              <a:t>ro</a:t>
            </a:r>
            <a:r>
              <a:rPr sz="1900" b="1" spc="-5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900" b="1" spc="-10" dirty="0">
                <a:solidFill>
                  <a:srgbClr val="2C2D2C"/>
                </a:solidFill>
                <a:latin typeface="Verdana"/>
                <a:cs typeface="Verdana"/>
              </a:rPr>
              <a:t>g</a:t>
            </a:r>
            <a:r>
              <a:rPr sz="1900" b="1" dirty="0">
                <a:solidFill>
                  <a:srgbClr val="2C2D2C"/>
                </a:solidFill>
                <a:latin typeface="Verdana"/>
                <a:cs typeface="Verdana"/>
              </a:rPr>
              <a:t>”</a:t>
            </a:r>
            <a:endParaRPr sz="1900">
              <a:latin typeface="Verdana"/>
              <a:cs typeface="Verdana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7752080" y="3190239"/>
            <a:ext cx="734059" cy="83566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813420" y="3232276"/>
            <a:ext cx="611124" cy="71488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8618219" y="2908300"/>
            <a:ext cx="3002279" cy="1399539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646159" y="3048000"/>
            <a:ext cx="3035300" cy="116586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8678164" y="2951479"/>
            <a:ext cx="2882518" cy="1276477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8843009" y="3154298"/>
            <a:ext cx="2559050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b="1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900" b="1" spc="-10" dirty="0">
                <a:solidFill>
                  <a:srgbClr val="2C2D2C"/>
                </a:solidFill>
                <a:latin typeface="Verdana"/>
                <a:cs typeface="Verdana"/>
              </a:rPr>
              <a:t>soberania </a:t>
            </a:r>
            <a:r>
              <a:rPr sz="1900" b="1" spc="-5" dirty="0">
                <a:solidFill>
                  <a:srgbClr val="2C2D2C"/>
                </a:solidFill>
                <a:latin typeface="Verdana"/>
                <a:cs typeface="Verdana"/>
              </a:rPr>
              <a:t>do</a:t>
            </a:r>
            <a:r>
              <a:rPr sz="1900" b="1" spc="-3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900" b="1" spc="-5" dirty="0">
                <a:solidFill>
                  <a:srgbClr val="2C2D2C"/>
                </a:solidFill>
                <a:latin typeface="Verdana"/>
                <a:cs typeface="Verdana"/>
              </a:rPr>
              <a:t>Rei</a:t>
            </a:r>
            <a:endParaRPr sz="1900">
              <a:latin typeface="Verdana"/>
              <a:cs typeface="Verdana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9307830" y="3418840"/>
            <a:ext cx="1628775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b="1" spc="-5" dirty="0">
                <a:solidFill>
                  <a:srgbClr val="2C2D2C"/>
                </a:solidFill>
                <a:latin typeface="Verdana"/>
                <a:cs typeface="Verdana"/>
              </a:rPr>
              <a:t>era fruto</a:t>
            </a:r>
            <a:r>
              <a:rPr sz="1900" b="1" spc="-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900" b="1" spc="-5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endParaRPr sz="1900">
              <a:latin typeface="Verdana"/>
              <a:cs typeface="Verdana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9109709" y="3683000"/>
            <a:ext cx="2025650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b="1" spc="-5" dirty="0">
                <a:solidFill>
                  <a:srgbClr val="2C2D2C"/>
                </a:solidFill>
                <a:latin typeface="Verdana"/>
                <a:cs typeface="Verdana"/>
              </a:rPr>
              <a:t>outorga</a:t>
            </a:r>
            <a:r>
              <a:rPr sz="1900" b="1" spc="-5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900" b="1" spc="-5" dirty="0">
                <a:solidFill>
                  <a:srgbClr val="2C2D2C"/>
                </a:solidFill>
                <a:latin typeface="Verdana"/>
                <a:cs typeface="Verdana"/>
              </a:rPr>
              <a:t>Divina</a:t>
            </a:r>
            <a:endParaRPr sz="1900">
              <a:latin typeface="Verdana"/>
              <a:cs typeface="Verdana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624840" y="1178560"/>
            <a:ext cx="1671320" cy="1463039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765492" y="1667129"/>
            <a:ext cx="139192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10" dirty="0">
                <a:solidFill>
                  <a:srgbClr val="2C2D2C"/>
                </a:solidFill>
                <a:latin typeface="Verdana"/>
                <a:cs typeface="Verdana"/>
              </a:rPr>
              <a:t>Séculos </a:t>
            </a:r>
            <a:r>
              <a:rPr sz="1500" b="1" spc="-5" dirty="0">
                <a:solidFill>
                  <a:srgbClr val="2C2D2C"/>
                </a:solidFill>
                <a:latin typeface="Verdana"/>
                <a:cs typeface="Verdana"/>
              </a:rPr>
              <a:t>XV</a:t>
            </a:r>
            <a:r>
              <a:rPr sz="1500" b="1" spc="-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b="1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endParaRPr sz="1500">
              <a:latin typeface="Verdana"/>
              <a:cs typeface="Verdana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1146492" y="1875408"/>
            <a:ext cx="62738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10" dirty="0">
                <a:solidFill>
                  <a:srgbClr val="2C2D2C"/>
                </a:solidFill>
                <a:latin typeface="Verdana"/>
                <a:cs typeface="Verdana"/>
              </a:rPr>
              <a:t>XV</a:t>
            </a:r>
            <a:r>
              <a:rPr sz="1500" b="1" dirty="0">
                <a:solidFill>
                  <a:srgbClr val="2C2D2C"/>
                </a:solidFill>
                <a:latin typeface="Verdana"/>
                <a:cs typeface="Verdana"/>
              </a:rPr>
              <a:t>III</a:t>
            </a:r>
            <a:endParaRPr sz="1500">
              <a:latin typeface="Verdana"/>
              <a:cs typeface="Verdana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2457069" y="1704339"/>
            <a:ext cx="352044" cy="411861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948939" y="1178560"/>
            <a:ext cx="1673860" cy="1463039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3114039" y="1771395"/>
            <a:ext cx="134747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solidFill>
                  <a:srgbClr val="2C2D2C"/>
                </a:solidFill>
                <a:latin typeface="Verdana"/>
                <a:cs typeface="Verdana"/>
              </a:rPr>
              <a:t>Absolutismo</a:t>
            </a:r>
            <a:endParaRPr sz="1500">
              <a:latin typeface="Verdana"/>
              <a:cs typeface="Verdana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4782311" y="1704339"/>
            <a:ext cx="352171" cy="411861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273040" y="1178560"/>
            <a:ext cx="1673860" cy="1463039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5571871" y="1667129"/>
            <a:ext cx="1083310" cy="462280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128905" marR="5080" indent="-116839">
              <a:lnSpc>
                <a:spcPts val="1639"/>
              </a:lnSpc>
              <a:spcBef>
                <a:spcPts val="285"/>
              </a:spcBef>
            </a:pPr>
            <a:r>
              <a:rPr sz="1500" b="1" spc="-5" dirty="0">
                <a:solidFill>
                  <a:srgbClr val="2C2D2C"/>
                </a:solidFill>
                <a:latin typeface="Verdana"/>
                <a:cs typeface="Verdana"/>
              </a:rPr>
              <a:t>“O</a:t>
            </a:r>
            <a:r>
              <a:rPr sz="1500" b="1" spc="-9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b="1" spc="-5" dirty="0">
                <a:solidFill>
                  <a:srgbClr val="2C2D2C"/>
                </a:solidFill>
                <a:latin typeface="Verdana"/>
                <a:cs typeface="Verdana"/>
              </a:rPr>
              <a:t>Estado  sou</a:t>
            </a:r>
            <a:r>
              <a:rPr sz="1500" b="1" spc="-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b="1" spc="-5" dirty="0">
                <a:solidFill>
                  <a:srgbClr val="2C2D2C"/>
                </a:solidFill>
                <a:latin typeface="Verdana"/>
                <a:cs typeface="Verdana"/>
              </a:rPr>
              <a:t>Eu”</a:t>
            </a:r>
            <a:endParaRPr sz="1500">
              <a:latin typeface="Verdana"/>
              <a:cs typeface="Verdana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7107681" y="1704339"/>
            <a:ext cx="352044" cy="411861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7599680" y="1178560"/>
            <a:ext cx="1673860" cy="1463039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 txBox="1"/>
          <p:nvPr/>
        </p:nvSpPr>
        <p:spPr>
          <a:xfrm>
            <a:off x="7859394" y="1458594"/>
            <a:ext cx="115633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500" b="1" spc="-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b="1" spc="-10" dirty="0">
                <a:solidFill>
                  <a:srgbClr val="2C2D2C"/>
                </a:solidFill>
                <a:latin typeface="Verdana"/>
                <a:cs typeface="Verdana"/>
              </a:rPr>
              <a:t>Monarca</a:t>
            </a:r>
            <a:endParaRPr sz="1500">
              <a:latin typeface="Verdana"/>
              <a:cs typeface="Verdana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8004556" y="1666875"/>
            <a:ext cx="86804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solidFill>
                  <a:srgbClr val="2C2D2C"/>
                </a:solidFill>
                <a:latin typeface="Verdana"/>
                <a:cs typeface="Verdana"/>
              </a:rPr>
              <a:t>criava</a:t>
            </a:r>
            <a:r>
              <a:rPr sz="1500" b="1" spc="-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b="1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endParaRPr sz="1500">
              <a:latin typeface="Verdana"/>
              <a:cs typeface="Verdana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7861934" y="1875408"/>
            <a:ext cx="115443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10" dirty="0">
                <a:solidFill>
                  <a:srgbClr val="2C2D2C"/>
                </a:solidFill>
                <a:latin typeface="Verdana"/>
                <a:cs typeface="Verdana"/>
              </a:rPr>
              <a:t>impunha</a:t>
            </a:r>
            <a:r>
              <a:rPr sz="1500" b="1" spc="-4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b="1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endParaRPr sz="1500">
              <a:latin typeface="Verdana"/>
              <a:cs typeface="Verdana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8062976" y="2083816"/>
            <a:ext cx="75374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solidFill>
                  <a:srgbClr val="2C2D2C"/>
                </a:solidFill>
                <a:latin typeface="Verdana"/>
                <a:cs typeface="Verdana"/>
              </a:rPr>
              <a:t>Direito</a:t>
            </a:r>
            <a:endParaRPr sz="1500">
              <a:latin typeface="Verdana"/>
              <a:cs typeface="Verdana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9432925" y="1704339"/>
            <a:ext cx="352171" cy="411861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9923780" y="1178560"/>
            <a:ext cx="1673860" cy="1463039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 txBox="1"/>
          <p:nvPr/>
        </p:nvSpPr>
        <p:spPr>
          <a:xfrm>
            <a:off x="10193019" y="1250314"/>
            <a:ext cx="114109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dirty="0">
                <a:solidFill>
                  <a:srgbClr val="2C2D2C"/>
                </a:solidFill>
                <a:latin typeface="Verdana"/>
                <a:cs typeface="Verdana"/>
              </a:rPr>
              <a:t>Os</a:t>
            </a:r>
            <a:r>
              <a:rPr sz="1500" b="1" spc="-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b="1" spc="-5" dirty="0">
                <a:solidFill>
                  <a:srgbClr val="2C2D2C"/>
                </a:solidFill>
                <a:latin typeface="Verdana"/>
                <a:cs typeface="Verdana"/>
              </a:rPr>
              <a:t>súditos</a:t>
            </a:r>
            <a:endParaRPr sz="1500">
              <a:latin typeface="Verdana"/>
              <a:cs typeface="Verdana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10477500" y="1458594"/>
            <a:ext cx="57594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solidFill>
                  <a:srgbClr val="2C2D2C"/>
                </a:solidFill>
                <a:latin typeface="Verdana"/>
                <a:cs typeface="Verdana"/>
              </a:rPr>
              <a:t>eram</a:t>
            </a:r>
            <a:endParaRPr sz="1500">
              <a:latin typeface="Verdana"/>
              <a:cs typeface="Verdana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10030459" y="1666875"/>
            <a:ext cx="1464310" cy="879475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12065" marR="5080" algn="ctr">
              <a:lnSpc>
                <a:spcPct val="91200"/>
              </a:lnSpc>
              <a:spcBef>
                <a:spcPts val="254"/>
              </a:spcBef>
            </a:pPr>
            <a:r>
              <a:rPr sz="1500" b="1" spc="0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500" b="1" spc="-10" dirty="0">
                <a:solidFill>
                  <a:srgbClr val="2C2D2C"/>
                </a:solidFill>
                <a:latin typeface="Verdana"/>
                <a:cs typeface="Verdana"/>
              </a:rPr>
              <a:t>ubord</a:t>
            </a:r>
            <a:r>
              <a:rPr sz="1500" b="1" spc="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500" b="1" spc="-10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500" b="1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500" b="1" spc="-1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500" b="1" spc="-1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500" b="1" dirty="0">
                <a:solidFill>
                  <a:srgbClr val="2C2D2C"/>
                </a:solidFill>
                <a:latin typeface="Verdana"/>
                <a:cs typeface="Verdana"/>
              </a:rPr>
              <a:t>s  ao </a:t>
            </a:r>
            <a:r>
              <a:rPr sz="1500" b="1" spc="-5" dirty="0">
                <a:solidFill>
                  <a:srgbClr val="2C2D2C"/>
                </a:solidFill>
                <a:latin typeface="Verdana"/>
                <a:cs typeface="Verdana"/>
              </a:rPr>
              <a:t>Direito  criado pelo  </a:t>
            </a:r>
            <a:r>
              <a:rPr sz="1500" b="1" spc="-10" dirty="0">
                <a:solidFill>
                  <a:srgbClr val="2C2D2C"/>
                </a:solidFill>
                <a:latin typeface="Verdana"/>
                <a:cs typeface="Verdana"/>
              </a:rPr>
              <a:t>Monarca</a:t>
            </a:r>
            <a:endParaRPr sz="1500">
              <a:latin typeface="Verdana"/>
              <a:cs typeface="Verdana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11630025" y="2832480"/>
            <a:ext cx="450850" cy="951865"/>
          </a:xfrm>
          <a:custGeom>
            <a:avLst/>
            <a:gdLst/>
            <a:ahLst/>
            <a:cxnLst/>
            <a:rect l="l" t="t" r="r" b="b"/>
            <a:pathLst>
              <a:path w="450850" h="951864">
                <a:moveTo>
                  <a:pt x="112775" y="726186"/>
                </a:moveTo>
                <a:lnTo>
                  <a:pt x="0" y="866394"/>
                </a:lnTo>
                <a:lnTo>
                  <a:pt x="112775" y="951611"/>
                </a:lnTo>
                <a:lnTo>
                  <a:pt x="112775" y="895223"/>
                </a:lnTo>
                <a:lnTo>
                  <a:pt x="142256" y="878539"/>
                </a:lnTo>
                <a:lnTo>
                  <a:pt x="170752" y="858307"/>
                </a:lnTo>
                <a:lnTo>
                  <a:pt x="198207" y="834676"/>
                </a:lnTo>
                <a:lnTo>
                  <a:pt x="224564" y="807798"/>
                </a:lnTo>
                <a:lnTo>
                  <a:pt x="245773" y="782574"/>
                </a:lnTo>
                <a:lnTo>
                  <a:pt x="112775" y="782574"/>
                </a:lnTo>
                <a:lnTo>
                  <a:pt x="112775" y="726186"/>
                </a:lnTo>
                <a:close/>
              </a:path>
              <a:path w="450850" h="951864">
                <a:moveTo>
                  <a:pt x="449833" y="0"/>
                </a:moveTo>
                <a:lnTo>
                  <a:pt x="446607" y="61666"/>
                </a:lnTo>
                <a:lnTo>
                  <a:pt x="441168" y="122094"/>
                </a:lnTo>
                <a:lnTo>
                  <a:pt x="433589" y="181114"/>
                </a:lnTo>
                <a:lnTo>
                  <a:pt x="423943" y="238557"/>
                </a:lnTo>
                <a:lnTo>
                  <a:pt x="412303" y="294254"/>
                </a:lnTo>
                <a:lnTo>
                  <a:pt x="398742" y="348036"/>
                </a:lnTo>
                <a:lnTo>
                  <a:pt x="383333" y="399734"/>
                </a:lnTo>
                <a:lnTo>
                  <a:pt x="366150" y="449180"/>
                </a:lnTo>
                <a:lnTo>
                  <a:pt x="347265" y="496204"/>
                </a:lnTo>
                <a:lnTo>
                  <a:pt x="326752" y="540638"/>
                </a:lnTo>
                <a:lnTo>
                  <a:pt x="304682" y="582312"/>
                </a:lnTo>
                <a:lnTo>
                  <a:pt x="281130" y="621058"/>
                </a:lnTo>
                <a:lnTo>
                  <a:pt x="256169" y="656706"/>
                </a:lnTo>
                <a:lnTo>
                  <a:pt x="229871" y="689088"/>
                </a:lnTo>
                <a:lnTo>
                  <a:pt x="202310" y="718035"/>
                </a:lnTo>
                <a:lnTo>
                  <a:pt x="173558" y="743377"/>
                </a:lnTo>
                <a:lnTo>
                  <a:pt x="112775" y="782574"/>
                </a:lnTo>
                <a:lnTo>
                  <a:pt x="245773" y="782574"/>
                </a:lnTo>
                <a:lnTo>
                  <a:pt x="273759" y="744903"/>
                </a:lnTo>
                <a:lnTo>
                  <a:pt x="296483" y="709186"/>
                </a:lnTo>
                <a:lnTo>
                  <a:pt x="317884" y="670825"/>
                </a:lnTo>
                <a:lnTo>
                  <a:pt x="337903" y="629970"/>
                </a:lnTo>
                <a:lnTo>
                  <a:pt x="356485" y="586771"/>
                </a:lnTo>
                <a:lnTo>
                  <a:pt x="373574" y="541379"/>
                </a:lnTo>
                <a:lnTo>
                  <a:pt x="389111" y="493945"/>
                </a:lnTo>
                <a:lnTo>
                  <a:pt x="403042" y="444620"/>
                </a:lnTo>
                <a:lnTo>
                  <a:pt x="415308" y="393554"/>
                </a:lnTo>
                <a:lnTo>
                  <a:pt x="425855" y="340897"/>
                </a:lnTo>
                <a:lnTo>
                  <a:pt x="434624" y="286801"/>
                </a:lnTo>
                <a:lnTo>
                  <a:pt x="441559" y="231416"/>
                </a:lnTo>
                <a:lnTo>
                  <a:pt x="446605" y="174893"/>
                </a:lnTo>
                <a:lnTo>
                  <a:pt x="449703" y="117382"/>
                </a:lnTo>
                <a:lnTo>
                  <a:pt x="450798" y="59034"/>
                </a:lnTo>
                <a:lnTo>
                  <a:pt x="449833" y="0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11630025" y="1909826"/>
            <a:ext cx="450850" cy="979169"/>
          </a:xfrm>
          <a:custGeom>
            <a:avLst/>
            <a:gdLst/>
            <a:ahLst/>
            <a:cxnLst/>
            <a:rect l="l" t="t" r="r" b="b"/>
            <a:pathLst>
              <a:path w="450850" h="979169">
                <a:moveTo>
                  <a:pt x="0" y="0"/>
                </a:moveTo>
                <a:lnTo>
                  <a:pt x="0" y="112649"/>
                </a:lnTo>
                <a:lnTo>
                  <a:pt x="32203" y="114824"/>
                </a:lnTo>
                <a:lnTo>
                  <a:pt x="63795" y="121251"/>
                </a:lnTo>
                <a:lnTo>
                  <a:pt x="124837" y="146278"/>
                </a:lnTo>
                <a:lnTo>
                  <a:pt x="182517" y="186557"/>
                </a:lnTo>
                <a:lnTo>
                  <a:pt x="236223" y="240916"/>
                </a:lnTo>
                <a:lnTo>
                  <a:pt x="261397" y="273008"/>
                </a:lnTo>
                <a:lnTo>
                  <a:pt x="285348" y="308181"/>
                </a:lnTo>
                <a:lnTo>
                  <a:pt x="308001" y="346287"/>
                </a:lnTo>
                <a:lnTo>
                  <a:pt x="329280" y="387180"/>
                </a:lnTo>
                <a:lnTo>
                  <a:pt x="349109" y="430714"/>
                </a:lnTo>
                <a:lnTo>
                  <a:pt x="367410" y="476742"/>
                </a:lnTo>
                <a:lnTo>
                  <a:pt x="384109" y="525118"/>
                </a:lnTo>
                <a:lnTo>
                  <a:pt x="399129" y="575694"/>
                </a:lnTo>
                <a:lnTo>
                  <a:pt x="412394" y="628325"/>
                </a:lnTo>
                <a:lnTo>
                  <a:pt x="423826" y="682863"/>
                </a:lnTo>
                <a:lnTo>
                  <a:pt x="433351" y="739163"/>
                </a:lnTo>
                <a:lnTo>
                  <a:pt x="440893" y="797077"/>
                </a:lnTo>
                <a:lnTo>
                  <a:pt x="446373" y="856459"/>
                </a:lnTo>
                <a:lnTo>
                  <a:pt x="449718" y="917163"/>
                </a:lnTo>
                <a:lnTo>
                  <a:pt x="450850" y="979043"/>
                </a:lnTo>
                <a:lnTo>
                  <a:pt x="450850" y="866266"/>
                </a:lnTo>
                <a:lnTo>
                  <a:pt x="449718" y="804403"/>
                </a:lnTo>
                <a:lnTo>
                  <a:pt x="446373" y="743714"/>
                </a:lnTo>
                <a:lnTo>
                  <a:pt x="440893" y="684344"/>
                </a:lnTo>
                <a:lnTo>
                  <a:pt x="433351" y="626442"/>
                </a:lnTo>
                <a:lnTo>
                  <a:pt x="423826" y="570153"/>
                </a:lnTo>
                <a:lnTo>
                  <a:pt x="412394" y="515624"/>
                </a:lnTo>
                <a:lnTo>
                  <a:pt x="399129" y="463002"/>
                </a:lnTo>
                <a:lnTo>
                  <a:pt x="384109" y="412433"/>
                </a:lnTo>
                <a:lnTo>
                  <a:pt x="367410" y="364065"/>
                </a:lnTo>
                <a:lnTo>
                  <a:pt x="349109" y="318042"/>
                </a:lnTo>
                <a:lnTo>
                  <a:pt x="329280" y="274513"/>
                </a:lnTo>
                <a:lnTo>
                  <a:pt x="308001" y="233624"/>
                </a:lnTo>
                <a:lnTo>
                  <a:pt x="285348" y="195521"/>
                </a:lnTo>
                <a:lnTo>
                  <a:pt x="261397" y="160351"/>
                </a:lnTo>
                <a:lnTo>
                  <a:pt x="236223" y="128261"/>
                </a:lnTo>
                <a:lnTo>
                  <a:pt x="209905" y="99397"/>
                </a:lnTo>
                <a:lnTo>
                  <a:pt x="154135" y="51934"/>
                </a:lnTo>
                <a:lnTo>
                  <a:pt x="94698" y="19136"/>
                </a:lnTo>
                <a:lnTo>
                  <a:pt x="32203" y="2175"/>
                </a:lnTo>
                <a:lnTo>
                  <a:pt x="0" y="0"/>
                </a:lnTo>
                <a:close/>
              </a:path>
            </a:pathLst>
          </a:custGeom>
          <a:solidFill>
            <a:srgbClr val="A847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11630025" y="1909826"/>
            <a:ext cx="450850" cy="1874520"/>
          </a:xfrm>
          <a:custGeom>
            <a:avLst/>
            <a:gdLst/>
            <a:ahLst/>
            <a:cxnLst/>
            <a:rect l="l" t="t" r="r" b="b"/>
            <a:pathLst>
              <a:path w="450850" h="1874520">
                <a:moveTo>
                  <a:pt x="450850" y="979043"/>
                </a:moveTo>
                <a:lnTo>
                  <a:pt x="449718" y="917163"/>
                </a:lnTo>
                <a:lnTo>
                  <a:pt x="446373" y="856459"/>
                </a:lnTo>
                <a:lnTo>
                  <a:pt x="440893" y="797077"/>
                </a:lnTo>
                <a:lnTo>
                  <a:pt x="433351" y="739163"/>
                </a:lnTo>
                <a:lnTo>
                  <a:pt x="423826" y="682863"/>
                </a:lnTo>
                <a:lnTo>
                  <a:pt x="412394" y="628325"/>
                </a:lnTo>
                <a:lnTo>
                  <a:pt x="399129" y="575694"/>
                </a:lnTo>
                <a:lnTo>
                  <a:pt x="384109" y="525118"/>
                </a:lnTo>
                <a:lnTo>
                  <a:pt x="367410" y="476742"/>
                </a:lnTo>
                <a:lnTo>
                  <a:pt x="349109" y="430714"/>
                </a:lnTo>
                <a:lnTo>
                  <a:pt x="329280" y="387180"/>
                </a:lnTo>
                <a:lnTo>
                  <a:pt x="308001" y="346287"/>
                </a:lnTo>
                <a:lnTo>
                  <a:pt x="285348" y="308181"/>
                </a:lnTo>
                <a:lnTo>
                  <a:pt x="261397" y="273008"/>
                </a:lnTo>
                <a:lnTo>
                  <a:pt x="236223" y="240916"/>
                </a:lnTo>
                <a:lnTo>
                  <a:pt x="209905" y="212050"/>
                </a:lnTo>
                <a:lnTo>
                  <a:pt x="154135" y="164585"/>
                </a:lnTo>
                <a:lnTo>
                  <a:pt x="94698" y="131785"/>
                </a:lnTo>
                <a:lnTo>
                  <a:pt x="32203" y="114824"/>
                </a:lnTo>
                <a:lnTo>
                  <a:pt x="0" y="112649"/>
                </a:lnTo>
                <a:lnTo>
                  <a:pt x="0" y="0"/>
                </a:lnTo>
                <a:lnTo>
                  <a:pt x="63795" y="8602"/>
                </a:lnTo>
                <a:lnTo>
                  <a:pt x="124837" y="33629"/>
                </a:lnTo>
                <a:lnTo>
                  <a:pt x="182517" y="73906"/>
                </a:lnTo>
                <a:lnTo>
                  <a:pt x="236223" y="128261"/>
                </a:lnTo>
                <a:lnTo>
                  <a:pt x="261397" y="160351"/>
                </a:lnTo>
                <a:lnTo>
                  <a:pt x="285348" y="195521"/>
                </a:lnTo>
                <a:lnTo>
                  <a:pt x="308001" y="233624"/>
                </a:lnTo>
                <a:lnTo>
                  <a:pt x="329280" y="274513"/>
                </a:lnTo>
                <a:lnTo>
                  <a:pt x="349109" y="318042"/>
                </a:lnTo>
                <a:lnTo>
                  <a:pt x="367410" y="364065"/>
                </a:lnTo>
                <a:lnTo>
                  <a:pt x="384109" y="412433"/>
                </a:lnTo>
                <a:lnTo>
                  <a:pt x="399129" y="463002"/>
                </a:lnTo>
                <a:lnTo>
                  <a:pt x="412394" y="515624"/>
                </a:lnTo>
                <a:lnTo>
                  <a:pt x="423826" y="570153"/>
                </a:lnTo>
                <a:lnTo>
                  <a:pt x="433351" y="626442"/>
                </a:lnTo>
                <a:lnTo>
                  <a:pt x="440893" y="684344"/>
                </a:lnTo>
                <a:lnTo>
                  <a:pt x="446373" y="743714"/>
                </a:lnTo>
                <a:lnTo>
                  <a:pt x="449718" y="804403"/>
                </a:lnTo>
                <a:lnTo>
                  <a:pt x="450850" y="866266"/>
                </a:lnTo>
                <a:lnTo>
                  <a:pt x="450850" y="979043"/>
                </a:lnTo>
                <a:lnTo>
                  <a:pt x="449705" y="1040981"/>
                </a:lnTo>
                <a:lnTo>
                  <a:pt x="446319" y="1101914"/>
                </a:lnTo>
                <a:lnTo>
                  <a:pt x="440760" y="1161670"/>
                </a:lnTo>
                <a:lnTo>
                  <a:pt x="433097" y="1220079"/>
                </a:lnTo>
                <a:lnTo>
                  <a:pt x="423400" y="1276968"/>
                </a:lnTo>
                <a:lnTo>
                  <a:pt x="411737" y="1332166"/>
                </a:lnTo>
                <a:lnTo>
                  <a:pt x="398179" y="1385502"/>
                </a:lnTo>
                <a:lnTo>
                  <a:pt x="382793" y="1436804"/>
                </a:lnTo>
                <a:lnTo>
                  <a:pt x="365650" y="1485901"/>
                </a:lnTo>
                <a:lnTo>
                  <a:pt x="346818" y="1532622"/>
                </a:lnTo>
                <a:lnTo>
                  <a:pt x="326368" y="1576794"/>
                </a:lnTo>
                <a:lnTo>
                  <a:pt x="304367" y="1618247"/>
                </a:lnTo>
                <a:lnTo>
                  <a:pt x="280885" y="1656810"/>
                </a:lnTo>
                <a:lnTo>
                  <a:pt x="255992" y="1692310"/>
                </a:lnTo>
                <a:lnTo>
                  <a:pt x="229757" y="1724576"/>
                </a:lnTo>
                <a:lnTo>
                  <a:pt x="202248" y="1753438"/>
                </a:lnTo>
                <a:lnTo>
                  <a:pt x="173536" y="1778723"/>
                </a:lnTo>
                <a:lnTo>
                  <a:pt x="112775" y="1817878"/>
                </a:lnTo>
                <a:lnTo>
                  <a:pt x="112775" y="1874266"/>
                </a:lnTo>
                <a:lnTo>
                  <a:pt x="0" y="1789049"/>
                </a:lnTo>
                <a:lnTo>
                  <a:pt x="112775" y="1648840"/>
                </a:lnTo>
                <a:lnTo>
                  <a:pt x="112775" y="1705229"/>
                </a:lnTo>
                <a:lnTo>
                  <a:pt x="143689" y="1687601"/>
                </a:lnTo>
                <a:lnTo>
                  <a:pt x="202310" y="1640690"/>
                </a:lnTo>
                <a:lnTo>
                  <a:pt x="229871" y="1611743"/>
                </a:lnTo>
                <a:lnTo>
                  <a:pt x="256169" y="1579361"/>
                </a:lnTo>
                <a:lnTo>
                  <a:pt x="281130" y="1543713"/>
                </a:lnTo>
                <a:lnTo>
                  <a:pt x="304682" y="1504967"/>
                </a:lnTo>
                <a:lnTo>
                  <a:pt x="326752" y="1463293"/>
                </a:lnTo>
                <a:lnTo>
                  <a:pt x="347265" y="1418859"/>
                </a:lnTo>
                <a:lnTo>
                  <a:pt x="366150" y="1371835"/>
                </a:lnTo>
                <a:lnTo>
                  <a:pt x="383333" y="1322389"/>
                </a:lnTo>
                <a:lnTo>
                  <a:pt x="398742" y="1270691"/>
                </a:lnTo>
                <a:lnTo>
                  <a:pt x="412303" y="1216909"/>
                </a:lnTo>
                <a:lnTo>
                  <a:pt x="423943" y="1161212"/>
                </a:lnTo>
                <a:lnTo>
                  <a:pt x="433589" y="1103769"/>
                </a:lnTo>
                <a:lnTo>
                  <a:pt x="441168" y="1044749"/>
                </a:lnTo>
                <a:lnTo>
                  <a:pt x="446607" y="984321"/>
                </a:lnTo>
                <a:lnTo>
                  <a:pt x="449833" y="922654"/>
                </a:lnTo>
              </a:path>
            </a:pathLst>
          </a:custGeom>
          <a:ln w="12700">
            <a:solidFill>
              <a:srgbClr val="9940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 txBox="1"/>
          <p:nvPr/>
        </p:nvSpPr>
        <p:spPr>
          <a:xfrm>
            <a:off x="631190" y="4454461"/>
            <a:ext cx="11151235" cy="15506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Por </a:t>
            </a:r>
            <a:r>
              <a:rPr sz="2000" spc="-10" dirty="0">
                <a:solidFill>
                  <a:srgbClr val="2C2D2C"/>
                </a:solidFill>
                <a:latin typeface="Arial"/>
                <a:cs typeface="Arial"/>
              </a:rPr>
              <a:t>conta 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do </a:t>
            </a: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Estado “fazer 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o </a:t>
            </a: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Direito, 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por </a:t>
            </a:r>
            <a:r>
              <a:rPr sz="2000" spc="-10" dirty="0">
                <a:solidFill>
                  <a:srgbClr val="2C2D2C"/>
                </a:solidFill>
                <a:latin typeface="Arial"/>
                <a:cs typeface="Arial"/>
              </a:rPr>
              <a:t>dizer 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o </a:t>
            </a: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Direito 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e por </a:t>
            </a: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estar soberanamente acima dos  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súditos – </a:t>
            </a: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insista-se </a:t>
            </a:r>
            <a:r>
              <a:rPr sz="2000" spc="-10" dirty="0">
                <a:solidFill>
                  <a:srgbClr val="2C2D2C"/>
                </a:solidFill>
                <a:latin typeface="Arial"/>
                <a:cs typeface="Arial"/>
              </a:rPr>
              <a:t>–, </a:t>
            </a: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seria uma contradição </a:t>
            </a:r>
            <a:r>
              <a:rPr sz="2000" spc="-10" dirty="0">
                <a:solidFill>
                  <a:srgbClr val="2C2D2C"/>
                </a:solidFill>
                <a:latin typeface="Arial"/>
                <a:cs typeface="Arial"/>
              </a:rPr>
              <a:t>vir </a:t>
            </a: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a 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ser </a:t>
            </a: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considerado culpado e </a:t>
            </a:r>
            <a:r>
              <a:rPr sz="2000" spc="-10" dirty="0">
                <a:solidFill>
                  <a:srgbClr val="2C2D2C"/>
                </a:solidFill>
                <a:latin typeface="Arial"/>
                <a:cs typeface="Arial"/>
              </a:rPr>
              <a:t>ter 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de </a:t>
            </a:r>
            <a:r>
              <a:rPr sz="2000" spc="-10" dirty="0">
                <a:solidFill>
                  <a:srgbClr val="2C2D2C"/>
                </a:solidFill>
                <a:latin typeface="Arial"/>
                <a:cs typeface="Arial"/>
              </a:rPr>
              <a:t>indenizar </a:t>
            </a: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o  particular por </a:t>
            </a:r>
            <a:r>
              <a:rPr sz="2000" spc="-10" dirty="0">
                <a:solidFill>
                  <a:srgbClr val="2C2D2C"/>
                </a:solidFill>
                <a:latin typeface="Arial"/>
                <a:cs typeface="Arial"/>
              </a:rPr>
              <a:t>um </a:t>
            </a: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ato contrário 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ao </a:t>
            </a: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Direito, </a:t>
            </a:r>
            <a:r>
              <a:rPr sz="2000" spc="-10" dirty="0">
                <a:solidFill>
                  <a:srgbClr val="2C2D2C"/>
                </a:solidFill>
                <a:latin typeface="Arial"/>
                <a:cs typeface="Arial"/>
              </a:rPr>
              <a:t>porque, 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por </a:t>
            </a:r>
            <a:r>
              <a:rPr sz="2000" spc="-10" dirty="0">
                <a:solidFill>
                  <a:srgbClr val="2C2D2C"/>
                </a:solidFill>
                <a:latin typeface="Arial"/>
                <a:cs typeface="Arial"/>
              </a:rPr>
              <a:t>ser </a:t>
            </a: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o Direito, </a:t>
            </a:r>
            <a:r>
              <a:rPr sz="2000" spc="-10" dirty="0">
                <a:solidFill>
                  <a:srgbClr val="2C2D2C"/>
                </a:solidFill>
                <a:latin typeface="Arial"/>
                <a:cs typeface="Arial"/>
              </a:rPr>
              <a:t>tudo </a:t>
            </a: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o que fazia era, e tinha 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de  </a:t>
            </a:r>
            <a:r>
              <a:rPr sz="2000" spc="-35" dirty="0">
                <a:solidFill>
                  <a:srgbClr val="2C2D2C"/>
                </a:solidFill>
                <a:latin typeface="Arial"/>
                <a:cs typeface="Arial"/>
              </a:rPr>
              <a:t>ser, </a:t>
            </a:r>
            <a:r>
              <a:rPr sz="2000" spc="-10" dirty="0">
                <a:solidFill>
                  <a:srgbClr val="2C2D2C"/>
                </a:solidFill>
                <a:latin typeface="Arial"/>
                <a:cs typeface="Arial"/>
              </a:rPr>
              <a:t>de </a:t>
            </a: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Direito”. </a:t>
            </a:r>
            <a:r>
              <a:rPr sz="2000" spc="-15" dirty="0">
                <a:solidFill>
                  <a:srgbClr val="2C2D2C"/>
                </a:solidFill>
                <a:latin typeface="Arial"/>
                <a:cs typeface="Arial"/>
              </a:rPr>
              <a:t>Vigorava </a:t>
            </a: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a máxima: </a:t>
            </a:r>
            <a:r>
              <a:rPr sz="2000" i="1" spc="-10" dirty="0">
                <a:solidFill>
                  <a:srgbClr val="2C2D2C"/>
                </a:solidFill>
                <a:latin typeface="Arial"/>
                <a:cs typeface="Arial"/>
              </a:rPr>
              <a:t>the </a:t>
            </a:r>
            <a:r>
              <a:rPr sz="2000" i="1" spc="-5" dirty="0">
                <a:solidFill>
                  <a:srgbClr val="2C2D2C"/>
                </a:solidFill>
                <a:latin typeface="Arial"/>
                <a:cs typeface="Arial"/>
              </a:rPr>
              <a:t>king can </a:t>
            </a:r>
            <a:r>
              <a:rPr sz="2000" i="1" dirty="0">
                <a:solidFill>
                  <a:srgbClr val="2C2D2C"/>
                </a:solidFill>
                <a:latin typeface="Arial"/>
                <a:cs typeface="Arial"/>
              </a:rPr>
              <a:t>do </a:t>
            </a:r>
            <a:r>
              <a:rPr sz="2000" i="1" spc="-10" dirty="0">
                <a:solidFill>
                  <a:srgbClr val="2C2D2C"/>
                </a:solidFill>
                <a:latin typeface="Arial"/>
                <a:cs typeface="Arial"/>
              </a:rPr>
              <a:t>no </a:t>
            </a:r>
            <a:r>
              <a:rPr sz="2000" i="1" spc="-5" dirty="0">
                <a:solidFill>
                  <a:srgbClr val="2C2D2C"/>
                </a:solidFill>
                <a:latin typeface="Arial"/>
                <a:cs typeface="Arial"/>
              </a:rPr>
              <a:t>wrong 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ou </a:t>
            </a:r>
            <a:r>
              <a:rPr sz="2000" i="1" spc="-5" dirty="0">
                <a:solidFill>
                  <a:srgbClr val="2C2D2C"/>
                </a:solidFill>
                <a:latin typeface="Arial"/>
                <a:cs typeface="Arial"/>
              </a:rPr>
              <a:t>le </a:t>
            </a:r>
            <a:r>
              <a:rPr sz="2000" i="1" spc="-15" dirty="0">
                <a:solidFill>
                  <a:srgbClr val="2C2D2C"/>
                </a:solidFill>
                <a:latin typeface="Arial"/>
                <a:cs typeface="Arial"/>
              </a:rPr>
              <a:t>roi </a:t>
            </a:r>
            <a:r>
              <a:rPr sz="2000" i="1" spc="-10" dirty="0">
                <a:solidFill>
                  <a:srgbClr val="2C2D2C"/>
                </a:solidFill>
                <a:latin typeface="Arial"/>
                <a:cs typeface="Arial"/>
              </a:rPr>
              <a:t>ne </a:t>
            </a:r>
            <a:r>
              <a:rPr sz="2000" i="1" spc="-5" dirty="0">
                <a:solidFill>
                  <a:srgbClr val="2C2D2C"/>
                </a:solidFill>
                <a:latin typeface="Arial"/>
                <a:cs typeface="Arial"/>
              </a:rPr>
              <a:t>peut </a:t>
            </a:r>
            <a:r>
              <a:rPr sz="2000" i="1" spc="-10" dirty="0">
                <a:solidFill>
                  <a:srgbClr val="2C2D2C"/>
                </a:solidFill>
                <a:latin typeface="Arial"/>
                <a:cs typeface="Arial"/>
              </a:rPr>
              <a:t>mal </a:t>
            </a:r>
            <a:r>
              <a:rPr sz="2000" i="1" spc="-5" dirty="0">
                <a:solidFill>
                  <a:srgbClr val="2C2D2C"/>
                </a:solidFill>
                <a:latin typeface="Arial"/>
                <a:cs typeface="Arial"/>
              </a:rPr>
              <a:t>faire</a:t>
            </a: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, cujas  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traduções podem </a:t>
            </a:r>
            <a:r>
              <a:rPr sz="2000" dirty="0" err="1">
                <a:solidFill>
                  <a:srgbClr val="2C2D2C"/>
                </a:solidFill>
                <a:latin typeface="Arial"/>
                <a:cs typeface="Arial"/>
              </a:rPr>
              <a:t>ser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2000" dirty="0" err="1" smtClean="0">
                <a:solidFill>
                  <a:srgbClr val="2C2D2C"/>
                </a:solidFill>
                <a:latin typeface="Arial"/>
                <a:cs typeface="Arial"/>
              </a:rPr>
              <a:t>entendi</a:t>
            </a:r>
            <a:r>
              <a:rPr lang="pt-BR" sz="2000" dirty="0" smtClean="0">
                <a:solidFill>
                  <a:srgbClr val="2C2D2C"/>
                </a:solidFill>
                <a:latin typeface="Arial"/>
                <a:cs typeface="Arial"/>
              </a:rPr>
              <a:t>d</a:t>
            </a:r>
            <a:r>
              <a:rPr sz="2000" dirty="0" smtClean="0">
                <a:solidFill>
                  <a:srgbClr val="2C2D2C"/>
                </a:solidFill>
                <a:latin typeface="Arial"/>
                <a:cs typeface="Arial"/>
              </a:rPr>
              <a:t>as 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como </a:t>
            </a: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“o Rei 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não pode </a:t>
            </a: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errar”. </a:t>
            </a: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(MONTEIRO FILHO,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2006, p.</a:t>
            </a:r>
            <a:r>
              <a:rPr sz="1800" spc="-24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41).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6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5"/>
                </a:moveTo>
                <a:lnTo>
                  <a:pt x="58293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577201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674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5"/>
                </a:moveTo>
                <a:lnTo>
                  <a:pt x="33987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5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5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09600" y="6172200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127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465201"/>
            <a:ext cx="12192000" cy="4635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465201"/>
            <a:ext cx="12192000" cy="463550"/>
          </a:xfrm>
          <a:custGeom>
            <a:avLst/>
            <a:gdLst/>
            <a:ahLst/>
            <a:cxnLst/>
            <a:rect l="l" t="t" r="r" b="b"/>
            <a:pathLst>
              <a:path w="12192000" h="463550">
                <a:moveTo>
                  <a:pt x="0" y="463550"/>
                </a:moveTo>
                <a:lnTo>
                  <a:pt x="12192000" y="463550"/>
                </a:lnTo>
                <a:lnTo>
                  <a:pt x="12192000" y="0"/>
                </a:lnTo>
                <a:lnTo>
                  <a:pt x="0" y="0"/>
                </a:lnTo>
                <a:lnTo>
                  <a:pt x="0" y="463550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>
            <a:spLocks noGrp="1"/>
          </p:cNvSpPr>
          <p:nvPr>
            <p:ph type="title"/>
          </p:nvPr>
        </p:nvSpPr>
        <p:spPr>
          <a:xfrm>
            <a:off x="78739" y="495934"/>
            <a:ext cx="8729982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Verdana"/>
                <a:cs typeface="Verdana"/>
              </a:rPr>
              <a:t>1.2 </a:t>
            </a:r>
            <a:r>
              <a:rPr sz="2400" spc="-45" dirty="0">
                <a:latin typeface="Verdana"/>
                <a:cs typeface="Verdana"/>
              </a:rPr>
              <a:t>Teoria </a:t>
            </a:r>
            <a:r>
              <a:rPr sz="2400" spc="-5" dirty="0">
                <a:latin typeface="Verdana"/>
                <a:cs typeface="Verdana"/>
              </a:rPr>
              <a:t>dos atos de </a:t>
            </a:r>
            <a:r>
              <a:rPr sz="2400" spc="-10" dirty="0">
                <a:latin typeface="Verdana"/>
                <a:cs typeface="Verdana"/>
              </a:rPr>
              <a:t>império </a:t>
            </a:r>
            <a:r>
              <a:rPr sz="2400" dirty="0">
                <a:latin typeface="Verdana"/>
                <a:cs typeface="Verdana"/>
              </a:rPr>
              <a:t>e </a:t>
            </a:r>
            <a:r>
              <a:rPr sz="2400" spc="-5" dirty="0">
                <a:latin typeface="Verdana"/>
                <a:cs typeface="Verdana"/>
              </a:rPr>
              <a:t>de</a:t>
            </a:r>
            <a:r>
              <a:rPr sz="2400" spc="10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gestão</a:t>
            </a:r>
            <a:endParaRPr sz="2400" dirty="0">
              <a:latin typeface="Verdana"/>
              <a:cs typeface="Verdana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919505" y="1042035"/>
            <a:ext cx="10320020" cy="1899920"/>
          </a:xfrm>
          <a:custGeom>
            <a:avLst/>
            <a:gdLst/>
            <a:ahLst/>
            <a:cxnLst/>
            <a:rect l="l" t="t" r="r" b="b"/>
            <a:pathLst>
              <a:path w="10320020" h="1899920">
                <a:moveTo>
                  <a:pt x="10003256" y="0"/>
                </a:moveTo>
                <a:lnTo>
                  <a:pt x="316572" y="0"/>
                </a:lnTo>
                <a:lnTo>
                  <a:pt x="269791" y="3432"/>
                </a:lnTo>
                <a:lnTo>
                  <a:pt x="225141" y="13403"/>
                </a:lnTo>
                <a:lnTo>
                  <a:pt x="183112" y="29423"/>
                </a:lnTo>
                <a:lnTo>
                  <a:pt x="144194" y="51003"/>
                </a:lnTo>
                <a:lnTo>
                  <a:pt x="108876" y="77652"/>
                </a:lnTo>
                <a:lnTo>
                  <a:pt x="77649" y="108882"/>
                </a:lnTo>
                <a:lnTo>
                  <a:pt x="51001" y="144204"/>
                </a:lnTo>
                <a:lnTo>
                  <a:pt x="29422" y="183127"/>
                </a:lnTo>
                <a:lnTo>
                  <a:pt x="13403" y="225162"/>
                </a:lnTo>
                <a:lnTo>
                  <a:pt x="3432" y="269820"/>
                </a:lnTo>
                <a:lnTo>
                  <a:pt x="0" y="316611"/>
                </a:lnTo>
                <a:lnTo>
                  <a:pt x="0" y="1582801"/>
                </a:lnTo>
                <a:lnTo>
                  <a:pt x="3432" y="1629591"/>
                </a:lnTo>
                <a:lnTo>
                  <a:pt x="13403" y="1674249"/>
                </a:lnTo>
                <a:lnTo>
                  <a:pt x="29422" y="1716284"/>
                </a:lnTo>
                <a:lnTo>
                  <a:pt x="51001" y="1755207"/>
                </a:lnTo>
                <a:lnTo>
                  <a:pt x="77649" y="1790529"/>
                </a:lnTo>
                <a:lnTo>
                  <a:pt x="108876" y="1821759"/>
                </a:lnTo>
                <a:lnTo>
                  <a:pt x="144194" y="1848408"/>
                </a:lnTo>
                <a:lnTo>
                  <a:pt x="183112" y="1869988"/>
                </a:lnTo>
                <a:lnTo>
                  <a:pt x="225141" y="1886008"/>
                </a:lnTo>
                <a:lnTo>
                  <a:pt x="269791" y="1895979"/>
                </a:lnTo>
                <a:lnTo>
                  <a:pt x="316572" y="1899412"/>
                </a:lnTo>
                <a:lnTo>
                  <a:pt x="10003256" y="1899412"/>
                </a:lnTo>
                <a:lnTo>
                  <a:pt x="10050015" y="1895979"/>
                </a:lnTo>
                <a:lnTo>
                  <a:pt x="10094647" y="1886008"/>
                </a:lnTo>
                <a:lnTo>
                  <a:pt x="10136662" y="1869988"/>
                </a:lnTo>
                <a:lnTo>
                  <a:pt x="10175568" y="1848408"/>
                </a:lnTo>
                <a:lnTo>
                  <a:pt x="10210878" y="1821759"/>
                </a:lnTo>
                <a:lnTo>
                  <a:pt x="10242099" y="1790529"/>
                </a:lnTo>
                <a:lnTo>
                  <a:pt x="10268743" y="1755207"/>
                </a:lnTo>
                <a:lnTo>
                  <a:pt x="10290319" y="1716284"/>
                </a:lnTo>
                <a:lnTo>
                  <a:pt x="10306337" y="1674249"/>
                </a:lnTo>
                <a:lnTo>
                  <a:pt x="10316308" y="1629591"/>
                </a:lnTo>
                <a:lnTo>
                  <a:pt x="10319740" y="1582801"/>
                </a:lnTo>
                <a:lnTo>
                  <a:pt x="10319740" y="316611"/>
                </a:lnTo>
                <a:lnTo>
                  <a:pt x="10316308" y="269820"/>
                </a:lnTo>
                <a:lnTo>
                  <a:pt x="10306337" y="225162"/>
                </a:lnTo>
                <a:lnTo>
                  <a:pt x="10290319" y="183127"/>
                </a:lnTo>
                <a:lnTo>
                  <a:pt x="10268743" y="144204"/>
                </a:lnTo>
                <a:lnTo>
                  <a:pt x="10242099" y="108882"/>
                </a:lnTo>
                <a:lnTo>
                  <a:pt x="10210878" y="77652"/>
                </a:lnTo>
                <a:lnTo>
                  <a:pt x="10175568" y="51003"/>
                </a:lnTo>
                <a:lnTo>
                  <a:pt x="10136662" y="29423"/>
                </a:lnTo>
                <a:lnTo>
                  <a:pt x="10094647" y="13403"/>
                </a:lnTo>
                <a:lnTo>
                  <a:pt x="10050015" y="3432"/>
                </a:lnTo>
                <a:lnTo>
                  <a:pt x="1000325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919505" y="1042035"/>
            <a:ext cx="10320020" cy="1899920"/>
          </a:xfrm>
          <a:custGeom>
            <a:avLst/>
            <a:gdLst/>
            <a:ahLst/>
            <a:cxnLst/>
            <a:rect l="l" t="t" r="r" b="b"/>
            <a:pathLst>
              <a:path w="10320020" h="1899920">
                <a:moveTo>
                  <a:pt x="0" y="316611"/>
                </a:moveTo>
                <a:lnTo>
                  <a:pt x="3432" y="269820"/>
                </a:lnTo>
                <a:lnTo>
                  <a:pt x="13403" y="225162"/>
                </a:lnTo>
                <a:lnTo>
                  <a:pt x="29422" y="183127"/>
                </a:lnTo>
                <a:lnTo>
                  <a:pt x="51001" y="144204"/>
                </a:lnTo>
                <a:lnTo>
                  <a:pt x="77649" y="108882"/>
                </a:lnTo>
                <a:lnTo>
                  <a:pt x="108876" y="77652"/>
                </a:lnTo>
                <a:lnTo>
                  <a:pt x="144194" y="51003"/>
                </a:lnTo>
                <a:lnTo>
                  <a:pt x="183112" y="29423"/>
                </a:lnTo>
                <a:lnTo>
                  <a:pt x="225141" y="13403"/>
                </a:lnTo>
                <a:lnTo>
                  <a:pt x="269791" y="3432"/>
                </a:lnTo>
                <a:lnTo>
                  <a:pt x="316572" y="0"/>
                </a:lnTo>
                <a:lnTo>
                  <a:pt x="10003256" y="0"/>
                </a:lnTo>
                <a:lnTo>
                  <a:pt x="10050015" y="3432"/>
                </a:lnTo>
                <a:lnTo>
                  <a:pt x="10094647" y="13403"/>
                </a:lnTo>
                <a:lnTo>
                  <a:pt x="10136662" y="29423"/>
                </a:lnTo>
                <a:lnTo>
                  <a:pt x="10175568" y="51003"/>
                </a:lnTo>
                <a:lnTo>
                  <a:pt x="10210878" y="77652"/>
                </a:lnTo>
                <a:lnTo>
                  <a:pt x="10242099" y="108882"/>
                </a:lnTo>
                <a:lnTo>
                  <a:pt x="10268743" y="144204"/>
                </a:lnTo>
                <a:lnTo>
                  <a:pt x="10290319" y="183127"/>
                </a:lnTo>
                <a:lnTo>
                  <a:pt x="10306337" y="225162"/>
                </a:lnTo>
                <a:lnTo>
                  <a:pt x="10316308" y="269820"/>
                </a:lnTo>
                <a:lnTo>
                  <a:pt x="10319740" y="316611"/>
                </a:lnTo>
                <a:lnTo>
                  <a:pt x="10319740" y="1582801"/>
                </a:lnTo>
                <a:lnTo>
                  <a:pt x="10316308" y="1629591"/>
                </a:lnTo>
                <a:lnTo>
                  <a:pt x="10306337" y="1674249"/>
                </a:lnTo>
                <a:lnTo>
                  <a:pt x="10290319" y="1716284"/>
                </a:lnTo>
                <a:lnTo>
                  <a:pt x="10268743" y="1755207"/>
                </a:lnTo>
                <a:lnTo>
                  <a:pt x="10242099" y="1790529"/>
                </a:lnTo>
                <a:lnTo>
                  <a:pt x="10210878" y="1821759"/>
                </a:lnTo>
                <a:lnTo>
                  <a:pt x="10175568" y="1848408"/>
                </a:lnTo>
                <a:lnTo>
                  <a:pt x="10136662" y="1869988"/>
                </a:lnTo>
                <a:lnTo>
                  <a:pt x="10094647" y="1886008"/>
                </a:lnTo>
                <a:lnTo>
                  <a:pt x="10050015" y="1895979"/>
                </a:lnTo>
                <a:lnTo>
                  <a:pt x="10003256" y="1899412"/>
                </a:lnTo>
                <a:lnTo>
                  <a:pt x="316572" y="1899412"/>
                </a:lnTo>
                <a:lnTo>
                  <a:pt x="269791" y="1895979"/>
                </a:lnTo>
                <a:lnTo>
                  <a:pt x="225141" y="1886008"/>
                </a:lnTo>
                <a:lnTo>
                  <a:pt x="183112" y="1869988"/>
                </a:lnTo>
                <a:lnTo>
                  <a:pt x="144194" y="1848408"/>
                </a:lnTo>
                <a:lnTo>
                  <a:pt x="108876" y="1821759"/>
                </a:lnTo>
                <a:lnTo>
                  <a:pt x="77649" y="1790529"/>
                </a:lnTo>
                <a:lnTo>
                  <a:pt x="51001" y="1755207"/>
                </a:lnTo>
                <a:lnTo>
                  <a:pt x="29422" y="1716284"/>
                </a:lnTo>
                <a:lnTo>
                  <a:pt x="13403" y="1674249"/>
                </a:lnTo>
                <a:lnTo>
                  <a:pt x="3432" y="1629591"/>
                </a:lnTo>
                <a:lnTo>
                  <a:pt x="0" y="1582801"/>
                </a:lnTo>
                <a:lnTo>
                  <a:pt x="0" y="316611"/>
                </a:lnTo>
                <a:close/>
              </a:path>
            </a:pathLst>
          </a:custGeom>
          <a:ln w="12700">
            <a:solidFill>
              <a:srgbClr val="BC51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7570469" y="2095500"/>
            <a:ext cx="3507740" cy="0"/>
          </a:xfrm>
          <a:custGeom>
            <a:avLst/>
            <a:gdLst/>
            <a:ahLst/>
            <a:cxnLst/>
            <a:rect l="l" t="t" r="r" b="b"/>
            <a:pathLst>
              <a:path w="3507740">
                <a:moveTo>
                  <a:pt x="0" y="0"/>
                </a:moveTo>
                <a:lnTo>
                  <a:pt x="3507739" y="0"/>
                </a:lnTo>
              </a:path>
            </a:pathLst>
          </a:custGeom>
          <a:ln w="1270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955545" y="3078606"/>
            <a:ext cx="9977755" cy="1851406"/>
          </a:xfrm>
          <a:custGeom>
            <a:avLst/>
            <a:gdLst/>
            <a:ahLst/>
            <a:cxnLst/>
            <a:rect l="l" t="t" r="r" b="b"/>
            <a:pathLst>
              <a:path w="9977755" h="1719579">
                <a:moveTo>
                  <a:pt x="9117965" y="0"/>
                </a:moveTo>
                <a:lnTo>
                  <a:pt x="9117965" y="214883"/>
                </a:lnTo>
                <a:lnTo>
                  <a:pt x="0" y="214883"/>
                </a:lnTo>
                <a:lnTo>
                  <a:pt x="0" y="1504441"/>
                </a:lnTo>
                <a:lnTo>
                  <a:pt x="9117965" y="1504441"/>
                </a:lnTo>
                <a:lnTo>
                  <a:pt x="9117965" y="1719325"/>
                </a:lnTo>
                <a:lnTo>
                  <a:pt x="9977628" y="859662"/>
                </a:lnTo>
                <a:lnTo>
                  <a:pt x="9117965" y="0"/>
                </a:lnTo>
                <a:close/>
              </a:path>
            </a:pathLst>
          </a:custGeom>
          <a:solidFill>
            <a:srgbClr val="EDD1CE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955545" y="3078607"/>
            <a:ext cx="9977755" cy="1719580"/>
          </a:xfrm>
          <a:custGeom>
            <a:avLst/>
            <a:gdLst/>
            <a:ahLst/>
            <a:cxnLst/>
            <a:rect l="l" t="t" r="r" b="b"/>
            <a:pathLst>
              <a:path w="9977755" h="1719579">
                <a:moveTo>
                  <a:pt x="0" y="214883"/>
                </a:moveTo>
                <a:lnTo>
                  <a:pt x="9117965" y="214883"/>
                </a:lnTo>
                <a:lnTo>
                  <a:pt x="9117965" y="0"/>
                </a:lnTo>
                <a:lnTo>
                  <a:pt x="9977628" y="859662"/>
                </a:lnTo>
                <a:lnTo>
                  <a:pt x="9117965" y="1719325"/>
                </a:lnTo>
                <a:lnTo>
                  <a:pt x="9117965" y="1504441"/>
                </a:lnTo>
                <a:lnTo>
                  <a:pt x="0" y="1504441"/>
                </a:lnTo>
                <a:lnTo>
                  <a:pt x="0" y="214883"/>
                </a:lnTo>
                <a:close/>
              </a:path>
            </a:pathLst>
          </a:custGeom>
          <a:ln w="12700">
            <a:solidFill>
              <a:srgbClr val="EDD1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1068387" y="1078547"/>
            <a:ext cx="10223500" cy="2459990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12700" marR="199390" algn="just">
              <a:lnSpc>
                <a:spcPct val="91100"/>
              </a:lnSpc>
              <a:spcBef>
                <a:spcPts val="295"/>
              </a:spcBef>
            </a:pP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Com a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queda </a:t>
            </a:r>
            <a:r>
              <a:rPr sz="1800" b="1" spc="-15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absolutismo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assunção do Estado de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Direito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no final do século 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XVIII, a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pessoalidade perdeu </a:t>
            </a:r>
            <a:r>
              <a:rPr sz="1800" b="1" spc="-10" dirty="0">
                <a:solidFill>
                  <a:srgbClr val="2C2D2C"/>
                </a:solidFill>
                <a:latin typeface="Verdana"/>
                <a:cs typeface="Verdana"/>
              </a:rPr>
              <a:t>força </a:t>
            </a:r>
            <a:r>
              <a:rPr sz="1800" spc="-20" dirty="0">
                <a:solidFill>
                  <a:srgbClr val="2C2D2C"/>
                </a:solidFill>
                <a:latin typeface="Verdana"/>
                <a:cs typeface="Verdana"/>
              </a:rPr>
              <a:t>para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lei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Estado passou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a ter de 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respeitar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os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limites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legalidade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sz="1800" spc="-20" dirty="0">
                <a:solidFill>
                  <a:srgbClr val="2C2D2C"/>
                </a:solidFill>
                <a:latin typeface="Verdana"/>
                <a:cs typeface="Verdana"/>
              </a:rPr>
              <a:t>Por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isso,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completa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irresponsabilidade dos atos  dos agentes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públicos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não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mais foi admitida.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Contudo,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esta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transição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não foi 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radical. </a:t>
            </a:r>
            <a:r>
              <a:rPr sz="1800" spc="6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Ainda se pensava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hipóteses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Estado não deveria reparar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os 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danos causados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terceiros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Foi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então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se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criou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teoria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dos atos de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império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gestão.</a:t>
            </a:r>
            <a:endParaRPr sz="18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850" dirty="0">
              <a:latin typeface="Times New Roman"/>
              <a:cs typeface="Times New Roman"/>
            </a:endParaRPr>
          </a:p>
          <a:p>
            <a:pPr marL="1070610" indent="-173355">
              <a:lnSpc>
                <a:spcPct val="100000"/>
              </a:lnSpc>
              <a:buChar char="•"/>
              <a:tabLst>
                <a:tab pos="1071245" algn="l"/>
              </a:tabLst>
            </a:pP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Caso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verificada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ocorrência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dano,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ente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público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não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tinha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dever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repará-lo,</a:t>
            </a:r>
            <a:r>
              <a:rPr sz="1600" spc="3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pois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126360" y="3490277"/>
            <a:ext cx="916749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os</a:t>
            </a:r>
            <a:r>
              <a:rPr sz="1600" spc="30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atos</a:t>
            </a:r>
            <a:r>
              <a:rPr sz="1600" spc="2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600" spc="30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império</a:t>
            </a:r>
            <a:r>
              <a:rPr sz="1600" spc="3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eram</a:t>
            </a:r>
            <a:r>
              <a:rPr sz="1600" spc="3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praticados</a:t>
            </a:r>
            <a:r>
              <a:rPr sz="1600" b="1" spc="3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“com</a:t>
            </a:r>
            <a:r>
              <a:rPr sz="1600" spc="30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todas</a:t>
            </a:r>
            <a:r>
              <a:rPr sz="1600" spc="30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as</a:t>
            </a:r>
            <a:r>
              <a:rPr sz="1600" spc="30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prerrogativas</a:t>
            </a:r>
            <a:r>
              <a:rPr sz="1600" b="1" spc="2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spc="3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privilégios</a:t>
            </a:r>
            <a:r>
              <a:rPr sz="1600" b="1" spc="2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126360" y="3714115"/>
            <a:ext cx="916686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74800" algn="l"/>
                <a:tab pos="2024380" algn="l"/>
                <a:tab pos="3388360" algn="l"/>
                <a:tab pos="4813935" algn="l"/>
                <a:tab pos="5276215" algn="l"/>
                <a:tab pos="7440295" algn="l"/>
                <a:tab pos="8040370" algn="l"/>
              </a:tabLst>
            </a:pP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autoridade	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e	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impostos	unilateral	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e	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coercitivamente	ao	particular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126360" y="3935095"/>
            <a:ext cx="916813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97100" algn="l"/>
                <a:tab pos="2590800" algn="l"/>
                <a:tab pos="3916679" algn="l"/>
                <a:tab pos="4857115" algn="l"/>
                <a:tab pos="5614035" algn="l"/>
                <a:tab pos="6508115" algn="l"/>
                <a:tab pos="6993255" algn="l"/>
                <a:tab pos="7468234" algn="l"/>
                <a:tab pos="8266430" algn="l"/>
              </a:tabLst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independentemente	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	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autorização	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judicial,	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sendo	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regidos	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por	um	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direito	especial,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190119" y="3329685"/>
            <a:ext cx="1703070" cy="1200150"/>
          </a:xfrm>
          <a:custGeom>
            <a:avLst/>
            <a:gdLst/>
            <a:ahLst/>
            <a:cxnLst/>
            <a:rect l="l" t="t" r="r" b="b"/>
            <a:pathLst>
              <a:path w="1703070" h="1200150">
                <a:moveTo>
                  <a:pt x="1502791" y="0"/>
                </a:moveTo>
                <a:lnTo>
                  <a:pt x="200012" y="0"/>
                </a:lnTo>
                <a:lnTo>
                  <a:pt x="154151" y="5281"/>
                </a:lnTo>
                <a:lnTo>
                  <a:pt x="112051" y="20327"/>
                </a:lnTo>
                <a:lnTo>
                  <a:pt x="74914" y="43937"/>
                </a:lnTo>
                <a:lnTo>
                  <a:pt x="43940" y="74911"/>
                </a:lnTo>
                <a:lnTo>
                  <a:pt x="20329" y="112050"/>
                </a:lnTo>
                <a:lnTo>
                  <a:pt x="5282" y="154155"/>
                </a:lnTo>
                <a:lnTo>
                  <a:pt x="0" y="200025"/>
                </a:lnTo>
                <a:lnTo>
                  <a:pt x="0" y="1000125"/>
                </a:lnTo>
                <a:lnTo>
                  <a:pt x="5282" y="1045947"/>
                </a:lnTo>
                <a:lnTo>
                  <a:pt x="20329" y="1088018"/>
                </a:lnTo>
                <a:lnTo>
                  <a:pt x="43940" y="1125135"/>
                </a:lnTo>
                <a:lnTo>
                  <a:pt x="74914" y="1156095"/>
                </a:lnTo>
                <a:lnTo>
                  <a:pt x="112051" y="1179698"/>
                </a:lnTo>
                <a:lnTo>
                  <a:pt x="154151" y="1194741"/>
                </a:lnTo>
                <a:lnTo>
                  <a:pt x="200012" y="1200022"/>
                </a:lnTo>
                <a:lnTo>
                  <a:pt x="1502791" y="1200022"/>
                </a:lnTo>
                <a:lnTo>
                  <a:pt x="1548660" y="1194741"/>
                </a:lnTo>
                <a:lnTo>
                  <a:pt x="1590765" y="1179698"/>
                </a:lnTo>
                <a:lnTo>
                  <a:pt x="1627904" y="1156095"/>
                </a:lnTo>
                <a:lnTo>
                  <a:pt x="1658878" y="1125135"/>
                </a:lnTo>
                <a:lnTo>
                  <a:pt x="1682488" y="1088018"/>
                </a:lnTo>
                <a:lnTo>
                  <a:pt x="1697534" y="1045947"/>
                </a:lnTo>
                <a:lnTo>
                  <a:pt x="1702816" y="1000125"/>
                </a:lnTo>
                <a:lnTo>
                  <a:pt x="1702816" y="200025"/>
                </a:lnTo>
                <a:lnTo>
                  <a:pt x="1697534" y="154155"/>
                </a:lnTo>
                <a:lnTo>
                  <a:pt x="1682488" y="112050"/>
                </a:lnTo>
                <a:lnTo>
                  <a:pt x="1658878" y="74911"/>
                </a:lnTo>
                <a:lnTo>
                  <a:pt x="1627904" y="43937"/>
                </a:lnTo>
                <a:lnTo>
                  <a:pt x="1590765" y="20327"/>
                </a:lnTo>
                <a:lnTo>
                  <a:pt x="1548660" y="5281"/>
                </a:lnTo>
                <a:lnTo>
                  <a:pt x="1502791" y="0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90119" y="3329685"/>
            <a:ext cx="1703070" cy="1200150"/>
          </a:xfrm>
          <a:custGeom>
            <a:avLst/>
            <a:gdLst/>
            <a:ahLst/>
            <a:cxnLst/>
            <a:rect l="l" t="t" r="r" b="b"/>
            <a:pathLst>
              <a:path w="1703070" h="1200150">
                <a:moveTo>
                  <a:pt x="0" y="200025"/>
                </a:moveTo>
                <a:lnTo>
                  <a:pt x="5282" y="154155"/>
                </a:lnTo>
                <a:lnTo>
                  <a:pt x="20329" y="112050"/>
                </a:lnTo>
                <a:lnTo>
                  <a:pt x="43940" y="74911"/>
                </a:lnTo>
                <a:lnTo>
                  <a:pt x="74914" y="43937"/>
                </a:lnTo>
                <a:lnTo>
                  <a:pt x="112051" y="20327"/>
                </a:lnTo>
                <a:lnTo>
                  <a:pt x="154151" y="5281"/>
                </a:lnTo>
                <a:lnTo>
                  <a:pt x="200012" y="0"/>
                </a:lnTo>
                <a:lnTo>
                  <a:pt x="1502791" y="0"/>
                </a:lnTo>
                <a:lnTo>
                  <a:pt x="1548660" y="5281"/>
                </a:lnTo>
                <a:lnTo>
                  <a:pt x="1590765" y="20327"/>
                </a:lnTo>
                <a:lnTo>
                  <a:pt x="1627904" y="43937"/>
                </a:lnTo>
                <a:lnTo>
                  <a:pt x="1658878" y="74911"/>
                </a:lnTo>
                <a:lnTo>
                  <a:pt x="1682488" y="112050"/>
                </a:lnTo>
                <a:lnTo>
                  <a:pt x="1697534" y="154155"/>
                </a:lnTo>
                <a:lnTo>
                  <a:pt x="1702816" y="200025"/>
                </a:lnTo>
                <a:lnTo>
                  <a:pt x="1702816" y="1000125"/>
                </a:lnTo>
                <a:lnTo>
                  <a:pt x="1697534" y="1045947"/>
                </a:lnTo>
                <a:lnTo>
                  <a:pt x="1682488" y="1088018"/>
                </a:lnTo>
                <a:lnTo>
                  <a:pt x="1658878" y="1125135"/>
                </a:lnTo>
                <a:lnTo>
                  <a:pt x="1627904" y="1156095"/>
                </a:lnTo>
                <a:lnTo>
                  <a:pt x="1590765" y="1179698"/>
                </a:lnTo>
                <a:lnTo>
                  <a:pt x="1548660" y="1194741"/>
                </a:lnTo>
                <a:lnTo>
                  <a:pt x="1502791" y="1200022"/>
                </a:lnTo>
                <a:lnTo>
                  <a:pt x="200012" y="1200022"/>
                </a:lnTo>
                <a:lnTo>
                  <a:pt x="154151" y="1194741"/>
                </a:lnTo>
                <a:lnTo>
                  <a:pt x="112051" y="1179698"/>
                </a:lnTo>
                <a:lnTo>
                  <a:pt x="74914" y="1156095"/>
                </a:lnTo>
                <a:lnTo>
                  <a:pt x="43940" y="1125135"/>
                </a:lnTo>
                <a:lnTo>
                  <a:pt x="20329" y="1088018"/>
                </a:lnTo>
                <a:lnTo>
                  <a:pt x="5282" y="1045947"/>
                </a:lnTo>
                <a:lnTo>
                  <a:pt x="0" y="1000125"/>
                </a:lnTo>
                <a:lnTo>
                  <a:pt x="0" y="200025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457200" y="3610228"/>
            <a:ext cx="1167130" cy="60960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 indent="35560">
              <a:lnSpc>
                <a:spcPts val="2200"/>
              </a:lnSpc>
              <a:spcBef>
                <a:spcPts val="340"/>
              </a:spcBef>
            </a:pPr>
            <a:r>
              <a:rPr sz="2000" b="1" dirty="0">
                <a:solidFill>
                  <a:srgbClr val="FFFFFF"/>
                </a:solidFill>
                <a:latin typeface="Verdana"/>
                <a:cs typeface="Verdana"/>
              </a:rPr>
              <a:t>Atos </a:t>
            </a:r>
            <a:r>
              <a:rPr sz="2000" b="1" spc="-5" dirty="0">
                <a:solidFill>
                  <a:srgbClr val="FFFFFF"/>
                </a:solidFill>
                <a:latin typeface="Verdana"/>
                <a:cs typeface="Verdana"/>
              </a:rPr>
              <a:t>de  </a:t>
            </a:r>
            <a:r>
              <a:rPr sz="2000" b="1" spc="0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2000" b="1" spc="-5" dirty="0">
                <a:solidFill>
                  <a:srgbClr val="FFFFFF"/>
                </a:solidFill>
                <a:latin typeface="Verdana"/>
                <a:cs typeface="Verdana"/>
              </a:rPr>
              <a:t>m</a:t>
            </a:r>
            <a:r>
              <a:rPr sz="2000" b="1" dirty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sz="2000" b="1" spc="-10" dirty="0">
                <a:solidFill>
                  <a:srgbClr val="FFFFFF"/>
                </a:solidFill>
                <a:latin typeface="Verdana"/>
                <a:cs typeface="Verdana"/>
              </a:rPr>
              <a:t>é</a:t>
            </a:r>
            <a:r>
              <a:rPr sz="2000" b="1" spc="-5" dirty="0">
                <a:solidFill>
                  <a:srgbClr val="FFFFFF"/>
                </a:solidFill>
                <a:latin typeface="Verdana"/>
                <a:cs typeface="Verdana"/>
              </a:rPr>
              <a:t>rio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1973707" y="4949571"/>
            <a:ext cx="10007600" cy="1821941"/>
          </a:xfrm>
          <a:custGeom>
            <a:avLst/>
            <a:gdLst/>
            <a:ahLst/>
            <a:cxnLst/>
            <a:rect l="l" t="t" r="r" b="b"/>
            <a:pathLst>
              <a:path w="10007600" h="1786254">
                <a:moveTo>
                  <a:pt x="9114282" y="0"/>
                </a:moveTo>
                <a:lnTo>
                  <a:pt x="9114282" y="223138"/>
                </a:lnTo>
                <a:lnTo>
                  <a:pt x="0" y="223138"/>
                </a:lnTo>
                <a:lnTo>
                  <a:pt x="0" y="1562569"/>
                </a:lnTo>
                <a:lnTo>
                  <a:pt x="9114282" y="1562569"/>
                </a:lnTo>
                <a:lnTo>
                  <a:pt x="9114282" y="1785802"/>
                </a:lnTo>
                <a:lnTo>
                  <a:pt x="10007219" y="892886"/>
                </a:lnTo>
                <a:lnTo>
                  <a:pt x="9114282" y="0"/>
                </a:lnTo>
                <a:close/>
              </a:path>
            </a:pathLst>
          </a:custGeom>
          <a:solidFill>
            <a:srgbClr val="EDD1CE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973707" y="4949571"/>
            <a:ext cx="10007600" cy="1786255"/>
          </a:xfrm>
          <a:custGeom>
            <a:avLst/>
            <a:gdLst/>
            <a:ahLst/>
            <a:cxnLst/>
            <a:rect l="l" t="t" r="r" b="b"/>
            <a:pathLst>
              <a:path w="10007600" h="1786254">
                <a:moveTo>
                  <a:pt x="0" y="223138"/>
                </a:moveTo>
                <a:lnTo>
                  <a:pt x="9114282" y="223138"/>
                </a:lnTo>
                <a:lnTo>
                  <a:pt x="9114282" y="0"/>
                </a:lnTo>
                <a:lnTo>
                  <a:pt x="10007219" y="892886"/>
                </a:lnTo>
                <a:lnTo>
                  <a:pt x="9114282" y="1785802"/>
                </a:lnTo>
                <a:lnTo>
                  <a:pt x="9114282" y="1562569"/>
                </a:lnTo>
                <a:lnTo>
                  <a:pt x="0" y="1562569"/>
                </a:lnTo>
                <a:lnTo>
                  <a:pt x="0" y="223138"/>
                </a:lnTo>
                <a:close/>
              </a:path>
            </a:pathLst>
          </a:custGeom>
          <a:ln w="12699">
            <a:solidFill>
              <a:srgbClr val="EDD1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1971039" y="4158615"/>
            <a:ext cx="9342755" cy="1244600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67640" marR="20955">
              <a:lnSpc>
                <a:spcPts val="1739"/>
              </a:lnSpc>
              <a:spcBef>
                <a:spcPts val="305"/>
              </a:spcBef>
              <a:tabLst>
                <a:tab pos="1516380" algn="l"/>
                <a:tab pos="1948180" algn="l"/>
                <a:tab pos="2778760" algn="l"/>
                <a:tab pos="3792854" algn="l"/>
                <a:tab pos="4686935" algn="l"/>
                <a:tab pos="5098415" algn="l"/>
                <a:tab pos="6478270" algn="l"/>
                <a:tab pos="7037070" algn="l"/>
                <a:tab pos="7915909" algn="l"/>
                <a:tab pos="8881110" algn="l"/>
              </a:tabLst>
            </a:pP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spc="-25" dirty="0">
                <a:solidFill>
                  <a:srgbClr val="2C2D2C"/>
                </a:solidFill>
                <a:latin typeface="Verdana"/>
                <a:cs typeface="Verdana"/>
              </a:rPr>
              <a:t>x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rb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spc="5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e	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o	d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o	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comum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,	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rq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u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e	</a:t>
            </a:r>
            <a:r>
              <a:rPr sz="1600" spc="5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s	par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cu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ar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s	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ão	p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m	p</a:t>
            </a:r>
            <a:r>
              <a:rPr sz="1600" spc="-25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spc="5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ar	a</a:t>
            </a:r>
            <a:r>
              <a:rPr sz="1600" spc="5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s  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semelhantes”.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(DI 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PIETRO,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2013, 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p.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703-</a:t>
            </a:r>
            <a:r>
              <a:rPr sz="1400" spc="-10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704.).</a:t>
            </a:r>
            <a:endParaRPr sz="14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9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50" dirty="0">
              <a:latin typeface="Times New Roman"/>
              <a:cs typeface="Times New Roman"/>
            </a:endParaRPr>
          </a:p>
          <a:p>
            <a:pPr marL="127000" indent="-114300">
              <a:lnSpc>
                <a:spcPct val="100000"/>
              </a:lnSpc>
              <a:buSzPct val="93333"/>
              <a:buChar char="•"/>
              <a:tabLst>
                <a:tab pos="127000" algn="l"/>
              </a:tabLst>
            </a:pPr>
            <a:r>
              <a:rPr sz="1500" spc="-5" dirty="0">
                <a:solidFill>
                  <a:srgbClr val="2C2D2C"/>
                </a:solidFill>
                <a:latin typeface="Verdana"/>
                <a:cs typeface="Verdana"/>
              </a:rPr>
              <a:t>Somente</a:t>
            </a:r>
            <a:r>
              <a:rPr sz="1500" spc="1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spc="-5" dirty="0">
                <a:solidFill>
                  <a:srgbClr val="2C2D2C"/>
                </a:solidFill>
                <a:latin typeface="Verdana"/>
                <a:cs typeface="Verdana"/>
              </a:rPr>
              <a:t>caso</a:t>
            </a:r>
            <a:r>
              <a:rPr sz="1500" spc="1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spc="-5" dirty="0">
                <a:solidFill>
                  <a:srgbClr val="2C2D2C"/>
                </a:solidFill>
                <a:latin typeface="Verdana"/>
                <a:cs typeface="Verdana"/>
              </a:rPr>
              <a:t>se</a:t>
            </a:r>
            <a:r>
              <a:rPr sz="1500" spc="1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spc="-5" dirty="0">
                <a:solidFill>
                  <a:srgbClr val="2C2D2C"/>
                </a:solidFill>
                <a:latin typeface="Verdana"/>
                <a:cs typeface="Verdana"/>
              </a:rPr>
              <a:t>demonstrasse</a:t>
            </a:r>
            <a:r>
              <a:rPr sz="1500" spc="1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spc="-5" dirty="0">
                <a:solidFill>
                  <a:srgbClr val="2C2D2C"/>
                </a:solidFill>
                <a:latin typeface="Verdana"/>
                <a:cs typeface="Verdana"/>
              </a:rPr>
              <a:t>que</a:t>
            </a:r>
            <a:r>
              <a:rPr sz="1500" spc="1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500" spc="1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dirty="0">
                <a:solidFill>
                  <a:srgbClr val="2C2D2C"/>
                </a:solidFill>
                <a:latin typeface="Verdana"/>
                <a:cs typeface="Verdana"/>
              </a:rPr>
              <a:t>ato</a:t>
            </a:r>
            <a:r>
              <a:rPr sz="1500" spc="1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spc="-5" dirty="0">
                <a:solidFill>
                  <a:srgbClr val="2C2D2C"/>
                </a:solidFill>
                <a:latin typeface="Verdana"/>
                <a:cs typeface="Verdana"/>
              </a:rPr>
              <a:t>danoso</a:t>
            </a:r>
            <a:r>
              <a:rPr sz="1500" spc="1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spc="-10" dirty="0">
                <a:solidFill>
                  <a:srgbClr val="2C2D2C"/>
                </a:solidFill>
                <a:latin typeface="Verdana"/>
                <a:cs typeface="Verdana"/>
              </a:rPr>
              <a:t>tinha</a:t>
            </a:r>
            <a:r>
              <a:rPr sz="1500" spc="1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spc="-5" dirty="0">
                <a:solidFill>
                  <a:srgbClr val="2C2D2C"/>
                </a:solidFill>
                <a:latin typeface="Verdana"/>
                <a:cs typeface="Verdana"/>
              </a:rPr>
              <a:t>natureza</a:t>
            </a:r>
            <a:r>
              <a:rPr sz="1500" spc="1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500" spc="1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dirty="0">
                <a:solidFill>
                  <a:srgbClr val="2C2D2C"/>
                </a:solidFill>
                <a:latin typeface="Verdana"/>
                <a:cs typeface="Verdana"/>
              </a:rPr>
              <a:t>gestão</a:t>
            </a:r>
            <a:r>
              <a:rPr sz="1500" spc="1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dirty="0">
                <a:solidFill>
                  <a:srgbClr val="2C2D2C"/>
                </a:solidFill>
                <a:latin typeface="Verdana"/>
                <a:cs typeface="Verdana"/>
              </a:rPr>
              <a:t>é</a:t>
            </a:r>
            <a:r>
              <a:rPr sz="1500" spc="1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spc="-5" dirty="0">
                <a:solidFill>
                  <a:srgbClr val="2C2D2C"/>
                </a:solidFill>
                <a:latin typeface="Verdana"/>
                <a:cs typeface="Verdana"/>
              </a:rPr>
              <a:t>que</a:t>
            </a:r>
            <a:r>
              <a:rPr sz="1500" spc="1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spc="-5" dirty="0">
                <a:solidFill>
                  <a:srgbClr val="2C2D2C"/>
                </a:solidFill>
                <a:latin typeface="Verdana"/>
                <a:cs typeface="Verdana"/>
              </a:rPr>
              <a:t>nasceria</a:t>
            </a:r>
            <a:r>
              <a:rPr sz="1500" spc="1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endParaRPr sz="1500" dirty="0">
              <a:latin typeface="Verdana"/>
              <a:cs typeface="Verdana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2085339" y="5357240"/>
            <a:ext cx="9231630" cy="462280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12700" marR="5080">
              <a:lnSpc>
                <a:spcPts val="1639"/>
              </a:lnSpc>
              <a:spcBef>
                <a:spcPts val="285"/>
              </a:spcBef>
            </a:pPr>
            <a:r>
              <a:rPr sz="1500" spc="-10" dirty="0">
                <a:solidFill>
                  <a:srgbClr val="2C2D2C"/>
                </a:solidFill>
                <a:latin typeface="Verdana"/>
                <a:cs typeface="Verdana"/>
              </a:rPr>
              <a:t>dever </a:t>
            </a:r>
            <a:r>
              <a:rPr sz="15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500" spc="-25" dirty="0">
                <a:solidFill>
                  <a:srgbClr val="2C2D2C"/>
                </a:solidFill>
                <a:latin typeface="Verdana"/>
                <a:cs typeface="Verdana"/>
              </a:rPr>
              <a:t>indenizar. </a:t>
            </a:r>
            <a:r>
              <a:rPr sz="1500" spc="-10" dirty="0">
                <a:solidFill>
                  <a:srgbClr val="2C2D2C"/>
                </a:solidFill>
                <a:latin typeface="Verdana"/>
                <a:cs typeface="Verdana"/>
              </a:rPr>
              <a:t>Eram </a:t>
            </a:r>
            <a:r>
              <a:rPr sz="1500" spc="-5" dirty="0">
                <a:solidFill>
                  <a:srgbClr val="2C2D2C"/>
                </a:solidFill>
                <a:latin typeface="Verdana"/>
                <a:cs typeface="Verdana"/>
              </a:rPr>
              <a:t>definidos </a:t>
            </a:r>
            <a:r>
              <a:rPr sz="1500" dirty="0">
                <a:solidFill>
                  <a:srgbClr val="2C2D2C"/>
                </a:solidFill>
                <a:latin typeface="Verdana"/>
                <a:cs typeface="Verdana"/>
              </a:rPr>
              <a:t>como </a:t>
            </a:r>
            <a:r>
              <a:rPr sz="1500" spc="-5" dirty="0">
                <a:solidFill>
                  <a:srgbClr val="2C2D2C"/>
                </a:solidFill>
                <a:latin typeface="Verdana"/>
                <a:cs typeface="Verdana"/>
              </a:rPr>
              <a:t>“aqueles [atos] </a:t>
            </a:r>
            <a:r>
              <a:rPr sz="1500" b="1" spc="-5" dirty="0">
                <a:solidFill>
                  <a:srgbClr val="2C2D2C"/>
                </a:solidFill>
                <a:latin typeface="Verdana"/>
                <a:cs typeface="Verdana"/>
              </a:rPr>
              <a:t>exercidos pelo Estado </a:t>
            </a:r>
            <a:r>
              <a:rPr sz="1500" b="1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1500" b="1" spc="-5" dirty="0">
                <a:solidFill>
                  <a:srgbClr val="2C2D2C"/>
                </a:solidFill>
                <a:latin typeface="Verdana"/>
                <a:cs typeface="Verdana"/>
              </a:rPr>
              <a:t>situação  de</a:t>
            </a:r>
            <a:r>
              <a:rPr sz="1500" b="1" spc="1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b="1" spc="-5" dirty="0">
                <a:solidFill>
                  <a:srgbClr val="2C2D2C"/>
                </a:solidFill>
                <a:latin typeface="Verdana"/>
                <a:cs typeface="Verdana"/>
              </a:rPr>
              <a:t>igualdade</a:t>
            </a:r>
            <a:r>
              <a:rPr sz="1500" spc="-5" dirty="0">
                <a:solidFill>
                  <a:srgbClr val="2C2D2C"/>
                </a:solidFill>
                <a:latin typeface="Verdana"/>
                <a:cs typeface="Verdana"/>
              </a:rPr>
              <a:t>,</a:t>
            </a:r>
            <a:r>
              <a:rPr sz="1500" spc="1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500" spc="1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spc="-5" dirty="0">
                <a:solidFill>
                  <a:srgbClr val="2C2D2C"/>
                </a:solidFill>
                <a:latin typeface="Verdana"/>
                <a:cs typeface="Verdana"/>
              </a:rPr>
              <a:t>equiparação</a:t>
            </a:r>
            <a:r>
              <a:rPr sz="1500" spc="1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spc="-5" dirty="0">
                <a:solidFill>
                  <a:srgbClr val="2C2D2C"/>
                </a:solidFill>
                <a:latin typeface="Verdana"/>
                <a:cs typeface="Verdana"/>
              </a:rPr>
              <a:t>ao</a:t>
            </a:r>
            <a:r>
              <a:rPr sz="1500" spc="1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spc="-25" dirty="0">
                <a:solidFill>
                  <a:srgbClr val="2C2D2C"/>
                </a:solidFill>
                <a:latin typeface="Verdana"/>
                <a:cs typeface="Verdana"/>
              </a:rPr>
              <a:t>particular,</a:t>
            </a:r>
            <a:r>
              <a:rPr sz="1500" spc="15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spc="-5" dirty="0">
                <a:solidFill>
                  <a:srgbClr val="2C2D2C"/>
                </a:solidFill>
                <a:latin typeface="Verdana"/>
                <a:cs typeface="Verdana"/>
              </a:rPr>
              <a:t>no</a:t>
            </a:r>
            <a:r>
              <a:rPr sz="1500" spc="1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spc="-5" dirty="0">
                <a:solidFill>
                  <a:srgbClr val="2C2D2C"/>
                </a:solidFill>
                <a:latin typeface="Verdana"/>
                <a:cs typeface="Verdana"/>
              </a:rPr>
              <a:t>intuito</a:t>
            </a:r>
            <a:r>
              <a:rPr sz="1500" spc="1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dirty="0">
                <a:solidFill>
                  <a:srgbClr val="2C2D2C"/>
                </a:solidFill>
                <a:latin typeface="Verdana"/>
                <a:cs typeface="Verdana"/>
              </a:rPr>
              <a:t>da</a:t>
            </a:r>
            <a:r>
              <a:rPr sz="1500" spc="1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spc="-5" dirty="0">
                <a:solidFill>
                  <a:srgbClr val="2C2D2C"/>
                </a:solidFill>
                <a:latin typeface="Verdana"/>
                <a:cs typeface="Verdana"/>
              </a:rPr>
              <a:t>conservação</a:t>
            </a:r>
            <a:r>
              <a:rPr sz="1500" spc="1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500" spc="1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spc="-10" dirty="0">
                <a:solidFill>
                  <a:srgbClr val="2C2D2C"/>
                </a:solidFill>
                <a:latin typeface="Verdana"/>
                <a:cs typeface="Verdana"/>
              </a:rPr>
              <a:t>desenvolvimento</a:t>
            </a:r>
            <a:r>
              <a:rPr sz="1500" spc="1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dirty="0">
                <a:solidFill>
                  <a:srgbClr val="2C2D2C"/>
                </a:solidFill>
                <a:latin typeface="Verdana"/>
                <a:cs typeface="Verdana"/>
              </a:rPr>
              <a:t>do</a:t>
            </a:r>
            <a:endParaRPr sz="1500">
              <a:latin typeface="Verdana"/>
              <a:cs typeface="Verdana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2085339" y="5773737"/>
            <a:ext cx="923290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5" dirty="0">
                <a:solidFill>
                  <a:srgbClr val="2C2D2C"/>
                </a:solidFill>
                <a:latin typeface="Verdana"/>
                <a:cs typeface="Verdana"/>
              </a:rPr>
              <a:t>patrimônio</a:t>
            </a:r>
            <a:r>
              <a:rPr sz="1500" spc="3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spc="-5" dirty="0">
                <a:solidFill>
                  <a:srgbClr val="2C2D2C"/>
                </a:solidFill>
                <a:latin typeface="Verdana"/>
                <a:cs typeface="Verdana"/>
              </a:rPr>
              <a:t>público</a:t>
            </a:r>
            <a:r>
              <a:rPr sz="1500" spc="3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500" spc="3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spc="-10" dirty="0">
                <a:solidFill>
                  <a:srgbClr val="2C2D2C"/>
                </a:solidFill>
                <a:latin typeface="Verdana"/>
                <a:cs typeface="Verdana"/>
              </a:rPr>
              <a:t>para</a:t>
            </a:r>
            <a:r>
              <a:rPr sz="1500" spc="35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b="1" spc="-5" dirty="0">
                <a:solidFill>
                  <a:srgbClr val="2C2D2C"/>
                </a:solidFill>
                <a:latin typeface="Verdana"/>
                <a:cs typeface="Verdana"/>
              </a:rPr>
              <a:t>gestão</a:t>
            </a:r>
            <a:r>
              <a:rPr sz="1500" b="1" spc="3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b="1" spc="-5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500" b="1" spc="3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b="1" spc="-5" dirty="0">
                <a:solidFill>
                  <a:srgbClr val="2C2D2C"/>
                </a:solidFill>
                <a:latin typeface="Verdana"/>
                <a:cs typeface="Verdana"/>
              </a:rPr>
              <a:t>seus</a:t>
            </a:r>
            <a:r>
              <a:rPr sz="1500" b="1" spc="4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b="1" spc="-5" dirty="0">
                <a:solidFill>
                  <a:srgbClr val="2C2D2C"/>
                </a:solidFill>
                <a:latin typeface="Verdana"/>
                <a:cs typeface="Verdana"/>
              </a:rPr>
              <a:t>serviços</a:t>
            </a:r>
            <a:r>
              <a:rPr sz="1500" spc="-5" dirty="0">
                <a:solidFill>
                  <a:srgbClr val="2C2D2C"/>
                </a:solidFill>
                <a:latin typeface="Verdana"/>
                <a:cs typeface="Verdana"/>
              </a:rPr>
              <a:t>,</a:t>
            </a:r>
            <a:r>
              <a:rPr sz="1500" spc="3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500" spc="3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spc="-5" dirty="0">
                <a:solidFill>
                  <a:srgbClr val="2C2D2C"/>
                </a:solidFill>
                <a:latin typeface="Verdana"/>
                <a:cs typeface="Verdana"/>
              </a:rPr>
              <a:t>que</a:t>
            </a:r>
            <a:r>
              <a:rPr sz="1500" spc="38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spc="-15" dirty="0">
                <a:solidFill>
                  <a:srgbClr val="2C2D2C"/>
                </a:solidFill>
                <a:latin typeface="Verdana"/>
                <a:cs typeface="Verdana"/>
              </a:rPr>
              <a:t>levava</a:t>
            </a:r>
            <a:r>
              <a:rPr sz="1500" spc="35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spc="-5" dirty="0">
                <a:solidFill>
                  <a:srgbClr val="2C2D2C"/>
                </a:solidFill>
                <a:latin typeface="Verdana"/>
                <a:cs typeface="Verdana"/>
              </a:rPr>
              <a:t>ao</a:t>
            </a:r>
            <a:r>
              <a:rPr sz="1500" spc="3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spc="-5" dirty="0">
                <a:solidFill>
                  <a:srgbClr val="2C2D2C"/>
                </a:solidFill>
                <a:latin typeface="Verdana"/>
                <a:cs typeface="Verdana"/>
              </a:rPr>
              <a:t>reconhecimento</a:t>
            </a:r>
            <a:r>
              <a:rPr sz="1500" spc="3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dirty="0">
                <a:solidFill>
                  <a:srgbClr val="2C2D2C"/>
                </a:solidFill>
                <a:latin typeface="Verdana"/>
                <a:cs typeface="Verdana"/>
              </a:rPr>
              <a:t>da</a:t>
            </a:r>
            <a:endParaRPr sz="1500">
              <a:latin typeface="Verdana"/>
              <a:cs typeface="Verdana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2085339" y="5982017"/>
            <a:ext cx="9233535" cy="254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52600" algn="l"/>
                <a:tab pos="2219960" algn="l"/>
                <a:tab pos="3152140" algn="l"/>
                <a:tab pos="4224020" algn="l"/>
                <a:tab pos="4473575" algn="l"/>
                <a:tab pos="5667375" algn="l"/>
                <a:tab pos="5916295" algn="l"/>
                <a:tab pos="6403975" algn="l"/>
                <a:tab pos="6751955" algn="l"/>
                <a:tab pos="7898130" algn="l"/>
                <a:tab pos="8248650" algn="l"/>
              </a:tabLst>
            </a:pPr>
            <a:r>
              <a:rPr sz="1500" spc="-5" dirty="0">
                <a:solidFill>
                  <a:srgbClr val="2C2D2C"/>
                </a:solidFill>
                <a:latin typeface="Verdana"/>
                <a:cs typeface="Verdana"/>
              </a:rPr>
              <a:t>responsabilidade	nas	</a:t>
            </a:r>
            <a:r>
              <a:rPr sz="1500" dirty="0">
                <a:solidFill>
                  <a:srgbClr val="2C2D2C"/>
                </a:solidFill>
                <a:latin typeface="Verdana"/>
                <a:cs typeface="Verdana"/>
              </a:rPr>
              <a:t>mesmas	</a:t>
            </a:r>
            <a:r>
              <a:rPr sz="1500" spc="-5" dirty="0">
                <a:solidFill>
                  <a:srgbClr val="2C2D2C"/>
                </a:solidFill>
                <a:latin typeface="Verdana"/>
                <a:cs typeface="Verdana"/>
              </a:rPr>
              <a:t>condições	</a:t>
            </a:r>
            <a:r>
              <a:rPr sz="1500" dirty="0">
                <a:solidFill>
                  <a:srgbClr val="2C2D2C"/>
                </a:solidFill>
                <a:latin typeface="Verdana"/>
                <a:cs typeface="Verdana"/>
              </a:rPr>
              <a:t>e	</a:t>
            </a:r>
            <a:r>
              <a:rPr sz="1500" spc="-5" dirty="0">
                <a:solidFill>
                  <a:srgbClr val="2C2D2C"/>
                </a:solidFill>
                <a:latin typeface="Verdana"/>
                <a:cs typeface="Verdana"/>
              </a:rPr>
              <a:t>proporções	</a:t>
            </a:r>
            <a:r>
              <a:rPr sz="1500" dirty="0">
                <a:solidFill>
                  <a:srgbClr val="2C2D2C"/>
                </a:solidFill>
                <a:latin typeface="Verdana"/>
                <a:cs typeface="Verdana"/>
              </a:rPr>
              <a:t>a	</a:t>
            </a:r>
            <a:r>
              <a:rPr sz="1500" spc="-5" dirty="0">
                <a:solidFill>
                  <a:srgbClr val="2C2D2C"/>
                </a:solidFill>
                <a:latin typeface="Verdana"/>
                <a:cs typeface="Verdana"/>
              </a:rPr>
              <a:t>que	se	submetem	</a:t>
            </a:r>
            <a:r>
              <a:rPr sz="1500" dirty="0">
                <a:solidFill>
                  <a:srgbClr val="2C2D2C"/>
                </a:solidFill>
                <a:latin typeface="Verdana"/>
                <a:cs typeface="Verdana"/>
              </a:rPr>
              <a:t>os	</a:t>
            </a:r>
            <a:r>
              <a:rPr sz="1500" spc="-20" dirty="0">
                <a:solidFill>
                  <a:srgbClr val="2C2D2C"/>
                </a:solidFill>
                <a:latin typeface="Verdana"/>
                <a:cs typeface="Verdana"/>
              </a:rPr>
              <a:t>cidadãos”.</a:t>
            </a:r>
            <a:endParaRPr sz="1500">
              <a:latin typeface="Verdana"/>
              <a:cs typeface="Verdana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2085339" y="6193154"/>
            <a:ext cx="307022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(BACELLAR 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FILHO,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2006, 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p.</a:t>
            </a:r>
            <a:r>
              <a:rPr sz="1400" spc="-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306).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190119" y="5211698"/>
            <a:ext cx="1769110" cy="1210945"/>
          </a:xfrm>
          <a:custGeom>
            <a:avLst/>
            <a:gdLst/>
            <a:ahLst/>
            <a:cxnLst/>
            <a:rect l="l" t="t" r="r" b="b"/>
            <a:pathLst>
              <a:path w="1769110" h="1210945">
                <a:moveTo>
                  <a:pt x="1566926" y="0"/>
                </a:moveTo>
                <a:lnTo>
                  <a:pt x="201739" y="0"/>
                </a:lnTo>
                <a:lnTo>
                  <a:pt x="155482" y="5326"/>
                </a:lnTo>
                <a:lnTo>
                  <a:pt x="113019" y="20502"/>
                </a:lnTo>
                <a:lnTo>
                  <a:pt x="75561" y="44317"/>
                </a:lnTo>
                <a:lnTo>
                  <a:pt x="44320" y="75563"/>
                </a:lnTo>
                <a:lnTo>
                  <a:pt x="20505" y="113031"/>
                </a:lnTo>
                <a:lnTo>
                  <a:pt x="5328" y="155514"/>
                </a:lnTo>
                <a:lnTo>
                  <a:pt x="0" y="201803"/>
                </a:lnTo>
                <a:lnTo>
                  <a:pt x="0" y="1008672"/>
                </a:lnTo>
                <a:lnTo>
                  <a:pt x="5328" y="1054928"/>
                </a:lnTo>
                <a:lnTo>
                  <a:pt x="20505" y="1097391"/>
                </a:lnTo>
                <a:lnTo>
                  <a:pt x="44320" y="1134849"/>
                </a:lnTo>
                <a:lnTo>
                  <a:pt x="75561" y="1166091"/>
                </a:lnTo>
                <a:lnTo>
                  <a:pt x="113019" y="1189906"/>
                </a:lnTo>
                <a:lnTo>
                  <a:pt x="155482" y="1205083"/>
                </a:lnTo>
                <a:lnTo>
                  <a:pt x="201739" y="1210411"/>
                </a:lnTo>
                <a:lnTo>
                  <a:pt x="1566926" y="1210411"/>
                </a:lnTo>
                <a:lnTo>
                  <a:pt x="1613167" y="1205083"/>
                </a:lnTo>
                <a:lnTo>
                  <a:pt x="1655616" y="1189906"/>
                </a:lnTo>
                <a:lnTo>
                  <a:pt x="1693062" y="1166091"/>
                </a:lnTo>
                <a:lnTo>
                  <a:pt x="1724294" y="1134849"/>
                </a:lnTo>
                <a:lnTo>
                  <a:pt x="1748102" y="1097391"/>
                </a:lnTo>
                <a:lnTo>
                  <a:pt x="1763275" y="1054928"/>
                </a:lnTo>
                <a:lnTo>
                  <a:pt x="1768602" y="1008672"/>
                </a:lnTo>
                <a:lnTo>
                  <a:pt x="1768602" y="201803"/>
                </a:lnTo>
                <a:lnTo>
                  <a:pt x="1763275" y="155514"/>
                </a:lnTo>
                <a:lnTo>
                  <a:pt x="1748102" y="113031"/>
                </a:lnTo>
                <a:lnTo>
                  <a:pt x="1724294" y="75563"/>
                </a:lnTo>
                <a:lnTo>
                  <a:pt x="1693062" y="44317"/>
                </a:lnTo>
                <a:lnTo>
                  <a:pt x="1655616" y="20502"/>
                </a:lnTo>
                <a:lnTo>
                  <a:pt x="1613167" y="5326"/>
                </a:lnTo>
                <a:lnTo>
                  <a:pt x="1566926" y="0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90119" y="5211698"/>
            <a:ext cx="1769110" cy="1210945"/>
          </a:xfrm>
          <a:custGeom>
            <a:avLst/>
            <a:gdLst/>
            <a:ahLst/>
            <a:cxnLst/>
            <a:rect l="l" t="t" r="r" b="b"/>
            <a:pathLst>
              <a:path w="1769110" h="1210945">
                <a:moveTo>
                  <a:pt x="0" y="201803"/>
                </a:moveTo>
                <a:lnTo>
                  <a:pt x="5328" y="155514"/>
                </a:lnTo>
                <a:lnTo>
                  <a:pt x="20505" y="113031"/>
                </a:lnTo>
                <a:lnTo>
                  <a:pt x="44320" y="75563"/>
                </a:lnTo>
                <a:lnTo>
                  <a:pt x="75561" y="44317"/>
                </a:lnTo>
                <a:lnTo>
                  <a:pt x="113019" y="20502"/>
                </a:lnTo>
                <a:lnTo>
                  <a:pt x="155482" y="5326"/>
                </a:lnTo>
                <a:lnTo>
                  <a:pt x="201739" y="0"/>
                </a:lnTo>
                <a:lnTo>
                  <a:pt x="1566926" y="0"/>
                </a:lnTo>
                <a:lnTo>
                  <a:pt x="1613167" y="5326"/>
                </a:lnTo>
                <a:lnTo>
                  <a:pt x="1655616" y="20502"/>
                </a:lnTo>
                <a:lnTo>
                  <a:pt x="1693062" y="44317"/>
                </a:lnTo>
                <a:lnTo>
                  <a:pt x="1724294" y="75563"/>
                </a:lnTo>
                <a:lnTo>
                  <a:pt x="1748102" y="113031"/>
                </a:lnTo>
                <a:lnTo>
                  <a:pt x="1763275" y="155514"/>
                </a:lnTo>
                <a:lnTo>
                  <a:pt x="1768602" y="201803"/>
                </a:lnTo>
                <a:lnTo>
                  <a:pt x="1768602" y="1008672"/>
                </a:lnTo>
                <a:lnTo>
                  <a:pt x="1763275" y="1054928"/>
                </a:lnTo>
                <a:lnTo>
                  <a:pt x="1748102" y="1097391"/>
                </a:lnTo>
                <a:lnTo>
                  <a:pt x="1724294" y="1134849"/>
                </a:lnTo>
                <a:lnTo>
                  <a:pt x="1693062" y="1166091"/>
                </a:lnTo>
                <a:lnTo>
                  <a:pt x="1655616" y="1189906"/>
                </a:lnTo>
                <a:lnTo>
                  <a:pt x="1613167" y="1205083"/>
                </a:lnTo>
                <a:lnTo>
                  <a:pt x="1566926" y="1210411"/>
                </a:lnTo>
                <a:lnTo>
                  <a:pt x="201739" y="1210411"/>
                </a:lnTo>
                <a:lnTo>
                  <a:pt x="155482" y="1205083"/>
                </a:lnTo>
                <a:lnTo>
                  <a:pt x="113019" y="1189906"/>
                </a:lnTo>
                <a:lnTo>
                  <a:pt x="75561" y="1166091"/>
                </a:lnTo>
                <a:lnTo>
                  <a:pt x="44320" y="1134849"/>
                </a:lnTo>
                <a:lnTo>
                  <a:pt x="20505" y="1097391"/>
                </a:lnTo>
                <a:lnTo>
                  <a:pt x="5328" y="1054928"/>
                </a:lnTo>
                <a:lnTo>
                  <a:pt x="0" y="1008672"/>
                </a:lnTo>
                <a:lnTo>
                  <a:pt x="0" y="201803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499427" y="5484177"/>
            <a:ext cx="1150620" cy="637540"/>
          </a:xfrm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57785" marR="5080" indent="-45720">
              <a:lnSpc>
                <a:spcPts val="2300"/>
              </a:lnSpc>
              <a:spcBef>
                <a:spcPts val="359"/>
              </a:spcBef>
            </a:pPr>
            <a:r>
              <a:rPr sz="2100" b="1" dirty="0">
                <a:solidFill>
                  <a:srgbClr val="FFFFFF"/>
                </a:solidFill>
                <a:latin typeface="Verdana"/>
                <a:cs typeface="Verdana"/>
              </a:rPr>
              <a:t>Atos</a:t>
            </a:r>
            <a:r>
              <a:rPr sz="2100" b="1" spc="-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100" b="1" spc="-10" dirty="0">
                <a:solidFill>
                  <a:srgbClr val="FFFFFF"/>
                </a:solidFill>
                <a:latin typeface="Verdana"/>
                <a:cs typeface="Verdana"/>
              </a:rPr>
              <a:t>de  </a:t>
            </a:r>
            <a:r>
              <a:rPr sz="2100" b="1" spc="-5" dirty="0">
                <a:solidFill>
                  <a:srgbClr val="FFFFFF"/>
                </a:solidFill>
                <a:latin typeface="Verdana"/>
                <a:cs typeface="Verdana"/>
              </a:rPr>
              <a:t>Gestão</a:t>
            </a:r>
            <a:endParaRPr sz="210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6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5"/>
                </a:moveTo>
                <a:lnTo>
                  <a:pt x="58293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577201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674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5"/>
                </a:moveTo>
                <a:lnTo>
                  <a:pt x="33987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5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5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09600" y="6172200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127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465137"/>
            <a:ext cx="12192000" cy="4619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465137"/>
            <a:ext cx="12192000" cy="462280"/>
          </a:xfrm>
          <a:custGeom>
            <a:avLst/>
            <a:gdLst/>
            <a:ahLst/>
            <a:cxnLst/>
            <a:rect l="l" t="t" r="r" b="b"/>
            <a:pathLst>
              <a:path w="12192000" h="462280">
                <a:moveTo>
                  <a:pt x="0" y="461962"/>
                </a:moveTo>
                <a:lnTo>
                  <a:pt x="12192000" y="461962"/>
                </a:lnTo>
                <a:lnTo>
                  <a:pt x="12192000" y="0"/>
                </a:lnTo>
                <a:lnTo>
                  <a:pt x="0" y="0"/>
                </a:lnTo>
                <a:lnTo>
                  <a:pt x="0" y="461962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>
            <a:spLocks noGrp="1"/>
          </p:cNvSpPr>
          <p:nvPr>
            <p:ph type="title"/>
          </p:nvPr>
        </p:nvSpPr>
        <p:spPr>
          <a:xfrm>
            <a:off x="78739" y="495934"/>
            <a:ext cx="7165976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Verdana"/>
                <a:cs typeface="Verdana"/>
              </a:rPr>
              <a:t>1.3 </a:t>
            </a:r>
            <a:r>
              <a:rPr sz="2400" spc="-45" dirty="0">
                <a:latin typeface="Verdana"/>
                <a:cs typeface="Verdana"/>
              </a:rPr>
              <a:t>Teoria </a:t>
            </a:r>
            <a:r>
              <a:rPr sz="2400" dirty="0">
                <a:latin typeface="Verdana"/>
                <a:cs typeface="Verdana"/>
              </a:rPr>
              <a:t>da </a:t>
            </a:r>
            <a:r>
              <a:rPr sz="2400" spc="-5" dirty="0">
                <a:latin typeface="Verdana"/>
                <a:cs typeface="Verdana"/>
              </a:rPr>
              <a:t>culpa civil </a:t>
            </a:r>
            <a:r>
              <a:rPr sz="2400" dirty="0">
                <a:latin typeface="Verdana"/>
                <a:cs typeface="Verdana"/>
              </a:rPr>
              <a:t>ou</a:t>
            </a:r>
            <a:r>
              <a:rPr sz="2400" spc="105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subjetiva</a:t>
            </a:r>
            <a:endParaRPr sz="2400" dirty="0">
              <a:latin typeface="Verdana"/>
              <a:cs typeface="Verdana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1028700" y="1022350"/>
            <a:ext cx="10320655" cy="1073150"/>
          </a:xfrm>
          <a:custGeom>
            <a:avLst/>
            <a:gdLst/>
            <a:ahLst/>
            <a:cxnLst/>
            <a:rect l="l" t="t" r="r" b="b"/>
            <a:pathLst>
              <a:path w="10320655" h="1073150">
                <a:moveTo>
                  <a:pt x="10141458" y="0"/>
                </a:moveTo>
                <a:lnTo>
                  <a:pt x="178866" y="0"/>
                </a:lnTo>
                <a:lnTo>
                  <a:pt x="131314" y="6392"/>
                </a:lnTo>
                <a:lnTo>
                  <a:pt x="88585" y="24431"/>
                </a:lnTo>
                <a:lnTo>
                  <a:pt x="52385" y="52403"/>
                </a:lnTo>
                <a:lnTo>
                  <a:pt x="24418" y="88598"/>
                </a:lnTo>
                <a:lnTo>
                  <a:pt x="6388" y="131306"/>
                </a:lnTo>
                <a:lnTo>
                  <a:pt x="0" y="178815"/>
                </a:lnTo>
                <a:lnTo>
                  <a:pt x="0" y="894334"/>
                </a:lnTo>
                <a:lnTo>
                  <a:pt x="6388" y="941843"/>
                </a:lnTo>
                <a:lnTo>
                  <a:pt x="24418" y="984551"/>
                </a:lnTo>
                <a:lnTo>
                  <a:pt x="52385" y="1020746"/>
                </a:lnTo>
                <a:lnTo>
                  <a:pt x="88585" y="1048718"/>
                </a:lnTo>
                <a:lnTo>
                  <a:pt x="131314" y="1066757"/>
                </a:lnTo>
                <a:lnTo>
                  <a:pt x="178866" y="1073150"/>
                </a:lnTo>
                <a:lnTo>
                  <a:pt x="10141458" y="1073150"/>
                </a:lnTo>
                <a:lnTo>
                  <a:pt x="10189020" y="1066757"/>
                </a:lnTo>
                <a:lnTo>
                  <a:pt x="10231764" y="1048718"/>
                </a:lnTo>
                <a:lnTo>
                  <a:pt x="10267981" y="1020746"/>
                </a:lnTo>
                <a:lnTo>
                  <a:pt x="10295965" y="984551"/>
                </a:lnTo>
                <a:lnTo>
                  <a:pt x="10314007" y="941843"/>
                </a:lnTo>
                <a:lnTo>
                  <a:pt x="10320401" y="894334"/>
                </a:lnTo>
                <a:lnTo>
                  <a:pt x="10320401" y="178815"/>
                </a:lnTo>
                <a:lnTo>
                  <a:pt x="10314007" y="131306"/>
                </a:lnTo>
                <a:lnTo>
                  <a:pt x="10295965" y="88598"/>
                </a:lnTo>
                <a:lnTo>
                  <a:pt x="10267981" y="52403"/>
                </a:lnTo>
                <a:lnTo>
                  <a:pt x="10231764" y="24431"/>
                </a:lnTo>
                <a:lnTo>
                  <a:pt x="10189020" y="6392"/>
                </a:lnTo>
                <a:lnTo>
                  <a:pt x="1014145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028700" y="1022350"/>
            <a:ext cx="10320655" cy="1073150"/>
          </a:xfrm>
          <a:custGeom>
            <a:avLst/>
            <a:gdLst/>
            <a:ahLst/>
            <a:cxnLst/>
            <a:rect l="l" t="t" r="r" b="b"/>
            <a:pathLst>
              <a:path w="10320655" h="1073150">
                <a:moveTo>
                  <a:pt x="0" y="178815"/>
                </a:moveTo>
                <a:lnTo>
                  <a:pt x="6388" y="131306"/>
                </a:lnTo>
                <a:lnTo>
                  <a:pt x="24418" y="88598"/>
                </a:lnTo>
                <a:lnTo>
                  <a:pt x="52385" y="52403"/>
                </a:lnTo>
                <a:lnTo>
                  <a:pt x="88585" y="24431"/>
                </a:lnTo>
                <a:lnTo>
                  <a:pt x="131314" y="6392"/>
                </a:lnTo>
                <a:lnTo>
                  <a:pt x="178866" y="0"/>
                </a:lnTo>
                <a:lnTo>
                  <a:pt x="10141458" y="0"/>
                </a:lnTo>
                <a:lnTo>
                  <a:pt x="10189020" y="6392"/>
                </a:lnTo>
                <a:lnTo>
                  <a:pt x="10231764" y="24431"/>
                </a:lnTo>
                <a:lnTo>
                  <a:pt x="10267981" y="52403"/>
                </a:lnTo>
                <a:lnTo>
                  <a:pt x="10295965" y="88598"/>
                </a:lnTo>
                <a:lnTo>
                  <a:pt x="10314007" y="131306"/>
                </a:lnTo>
                <a:lnTo>
                  <a:pt x="10320401" y="178815"/>
                </a:lnTo>
                <a:lnTo>
                  <a:pt x="10320401" y="894334"/>
                </a:lnTo>
                <a:lnTo>
                  <a:pt x="10314007" y="941843"/>
                </a:lnTo>
                <a:lnTo>
                  <a:pt x="10295965" y="984551"/>
                </a:lnTo>
                <a:lnTo>
                  <a:pt x="10267981" y="1020746"/>
                </a:lnTo>
                <a:lnTo>
                  <a:pt x="10231764" y="1048718"/>
                </a:lnTo>
                <a:lnTo>
                  <a:pt x="10189020" y="1066757"/>
                </a:lnTo>
                <a:lnTo>
                  <a:pt x="10141458" y="1073150"/>
                </a:lnTo>
                <a:lnTo>
                  <a:pt x="178866" y="1073150"/>
                </a:lnTo>
                <a:lnTo>
                  <a:pt x="131314" y="1066757"/>
                </a:lnTo>
                <a:lnTo>
                  <a:pt x="88585" y="1048718"/>
                </a:lnTo>
                <a:lnTo>
                  <a:pt x="52385" y="1020746"/>
                </a:lnTo>
                <a:lnTo>
                  <a:pt x="24418" y="984551"/>
                </a:lnTo>
                <a:lnTo>
                  <a:pt x="6388" y="941843"/>
                </a:lnTo>
                <a:lnTo>
                  <a:pt x="0" y="894334"/>
                </a:lnTo>
                <a:lnTo>
                  <a:pt x="0" y="178815"/>
                </a:lnTo>
                <a:close/>
              </a:path>
            </a:pathLst>
          </a:custGeom>
          <a:ln w="12700">
            <a:solidFill>
              <a:srgbClr val="BC51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1176972" y="1148333"/>
            <a:ext cx="10026650" cy="793115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marR="5080" algn="just">
              <a:lnSpc>
                <a:spcPct val="89900"/>
              </a:lnSpc>
              <a:spcBef>
                <a:spcPts val="315"/>
              </a:spcBef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Mais tarde,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1800" spc="-20" dirty="0">
                <a:solidFill>
                  <a:srgbClr val="2C2D2C"/>
                </a:solidFill>
                <a:latin typeface="Verdana"/>
                <a:cs typeface="Verdana"/>
              </a:rPr>
              <a:t>razão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800" b="1" spc="-5" dirty="0" err="1">
                <a:solidFill>
                  <a:srgbClr val="2C2D2C"/>
                </a:solidFill>
                <a:latin typeface="Verdana"/>
                <a:cs typeface="Verdana"/>
              </a:rPr>
              <a:t>dificuldade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b="1" dirty="0" smtClean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800" b="1" spc="-5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b="1" spc="-5" dirty="0" err="1" smtClean="0">
                <a:solidFill>
                  <a:srgbClr val="2C2D2C"/>
                </a:solidFill>
                <a:latin typeface="Verdana"/>
                <a:cs typeface="Verdana"/>
              </a:rPr>
              <a:t>identificar</a:t>
            </a:r>
            <a:r>
              <a:rPr lang="pt-BR" sz="1800" b="1" spc="-5" dirty="0" smtClean="0">
                <a:solidFill>
                  <a:srgbClr val="2C2D2C"/>
                </a:solidFill>
                <a:latin typeface="Verdana"/>
                <a:cs typeface="Verdana"/>
              </a:rPr>
              <a:t>-se</a:t>
            </a:r>
            <a:r>
              <a:rPr sz="1800" b="1" spc="-5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natureza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do ato 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administrativo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se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império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gestão,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esta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bipartição perdeu força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ganhou prestígio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culpa civil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, de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cunho</a:t>
            </a:r>
            <a:r>
              <a:rPr sz="1800" spc="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subjetivista.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91786" y="2551557"/>
            <a:ext cx="6059805" cy="1176020"/>
          </a:xfrm>
          <a:custGeom>
            <a:avLst/>
            <a:gdLst/>
            <a:ahLst/>
            <a:cxnLst/>
            <a:rect l="l" t="t" r="r" b="b"/>
            <a:pathLst>
              <a:path w="6059805" h="1176020">
                <a:moveTo>
                  <a:pt x="5942110" y="0"/>
                </a:moveTo>
                <a:lnTo>
                  <a:pt x="117598" y="0"/>
                </a:lnTo>
                <a:lnTo>
                  <a:pt x="71823" y="9249"/>
                </a:lnTo>
                <a:lnTo>
                  <a:pt x="34443" y="34464"/>
                </a:lnTo>
                <a:lnTo>
                  <a:pt x="9241" y="71848"/>
                </a:lnTo>
                <a:lnTo>
                  <a:pt x="0" y="117601"/>
                </a:lnTo>
                <a:lnTo>
                  <a:pt x="0" y="1058417"/>
                </a:lnTo>
                <a:lnTo>
                  <a:pt x="9241" y="1104171"/>
                </a:lnTo>
                <a:lnTo>
                  <a:pt x="34443" y="1141555"/>
                </a:lnTo>
                <a:lnTo>
                  <a:pt x="71823" y="1166770"/>
                </a:lnTo>
                <a:lnTo>
                  <a:pt x="117598" y="1176019"/>
                </a:lnTo>
                <a:lnTo>
                  <a:pt x="5942110" y="1176019"/>
                </a:lnTo>
                <a:lnTo>
                  <a:pt x="5987917" y="1166770"/>
                </a:lnTo>
                <a:lnTo>
                  <a:pt x="6025295" y="1141555"/>
                </a:lnTo>
                <a:lnTo>
                  <a:pt x="6050480" y="1104171"/>
                </a:lnTo>
                <a:lnTo>
                  <a:pt x="6059712" y="1058417"/>
                </a:lnTo>
                <a:lnTo>
                  <a:pt x="6059712" y="117601"/>
                </a:lnTo>
                <a:lnTo>
                  <a:pt x="6050480" y="71848"/>
                </a:lnTo>
                <a:lnTo>
                  <a:pt x="6025295" y="34464"/>
                </a:lnTo>
                <a:lnTo>
                  <a:pt x="5987917" y="9249"/>
                </a:lnTo>
                <a:lnTo>
                  <a:pt x="5942110" y="0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1786" y="2551557"/>
            <a:ext cx="6059805" cy="1176020"/>
          </a:xfrm>
          <a:custGeom>
            <a:avLst/>
            <a:gdLst/>
            <a:ahLst/>
            <a:cxnLst/>
            <a:rect l="l" t="t" r="r" b="b"/>
            <a:pathLst>
              <a:path w="6059805" h="1176020">
                <a:moveTo>
                  <a:pt x="0" y="117601"/>
                </a:moveTo>
                <a:lnTo>
                  <a:pt x="9241" y="71848"/>
                </a:lnTo>
                <a:lnTo>
                  <a:pt x="34443" y="34464"/>
                </a:lnTo>
                <a:lnTo>
                  <a:pt x="71823" y="9249"/>
                </a:lnTo>
                <a:lnTo>
                  <a:pt x="117598" y="0"/>
                </a:lnTo>
                <a:lnTo>
                  <a:pt x="5942110" y="0"/>
                </a:lnTo>
                <a:lnTo>
                  <a:pt x="5987917" y="9249"/>
                </a:lnTo>
                <a:lnTo>
                  <a:pt x="6025295" y="34464"/>
                </a:lnTo>
                <a:lnTo>
                  <a:pt x="6050480" y="71848"/>
                </a:lnTo>
                <a:lnTo>
                  <a:pt x="6059712" y="117601"/>
                </a:lnTo>
                <a:lnTo>
                  <a:pt x="6059712" y="1058417"/>
                </a:lnTo>
                <a:lnTo>
                  <a:pt x="6050480" y="1104171"/>
                </a:lnTo>
                <a:lnTo>
                  <a:pt x="6025295" y="1141555"/>
                </a:lnTo>
                <a:lnTo>
                  <a:pt x="5987917" y="1166770"/>
                </a:lnTo>
                <a:lnTo>
                  <a:pt x="5942110" y="1176019"/>
                </a:lnTo>
                <a:lnTo>
                  <a:pt x="117598" y="1176019"/>
                </a:lnTo>
                <a:lnTo>
                  <a:pt x="71823" y="1166770"/>
                </a:lnTo>
                <a:lnTo>
                  <a:pt x="34443" y="1141555"/>
                </a:lnTo>
                <a:lnTo>
                  <a:pt x="9241" y="1104171"/>
                </a:lnTo>
                <a:lnTo>
                  <a:pt x="0" y="1058417"/>
                </a:lnTo>
                <a:lnTo>
                  <a:pt x="0" y="117601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296545" y="2602166"/>
            <a:ext cx="564832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Verdana"/>
                <a:cs typeface="Verdana"/>
              </a:rPr>
              <a:t>O </a:t>
            </a:r>
            <a:r>
              <a:rPr sz="1800" spc="-5" dirty="0">
                <a:solidFill>
                  <a:srgbClr val="FFFFFF"/>
                </a:solidFill>
                <a:latin typeface="Verdana"/>
                <a:cs typeface="Verdana"/>
              </a:rPr>
              <a:t>Estado </a:t>
            </a:r>
            <a:r>
              <a:rPr sz="1800" spc="-10" dirty="0">
                <a:solidFill>
                  <a:srgbClr val="FFFFFF"/>
                </a:solidFill>
                <a:latin typeface="Verdana"/>
                <a:cs typeface="Verdana"/>
              </a:rPr>
              <a:t>deveria </a:t>
            </a:r>
            <a:r>
              <a:rPr sz="1800" spc="-15" dirty="0">
                <a:solidFill>
                  <a:srgbClr val="FFFFFF"/>
                </a:solidFill>
                <a:latin typeface="Verdana"/>
                <a:cs typeface="Verdana"/>
              </a:rPr>
              <a:t>reparar </a:t>
            </a:r>
            <a:r>
              <a:rPr sz="1800" dirty="0">
                <a:solidFill>
                  <a:srgbClr val="FFFFFF"/>
                </a:solidFill>
                <a:latin typeface="Verdana"/>
                <a:cs typeface="Verdana"/>
              </a:rPr>
              <a:t>o </a:t>
            </a:r>
            <a:r>
              <a:rPr sz="1800" spc="-5" dirty="0">
                <a:solidFill>
                  <a:srgbClr val="FFFFFF"/>
                </a:solidFill>
                <a:latin typeface="Verdana"/>
                <a:cs typeface="Verdana"/>
              </a:rPr>
              <a:t>dano somente </a:t>
            </a:r>
            <a:r>
              <a:rPr sz="1800" dirty="0">
                <a:solidFill>
                  <a:srgbClr val="FFFFFF"/>
                </a:solidFill>
                <a:latin typeface="Verdana"/>
                <a:cs typeface="Verdana"/>
              </a:rPr>
              <a:t>caso</a:t>
            </a:r>
            <a:r>
              <a:rPr sz="1800" spc="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47345" y="2851404"/>
            <a:ext cx="55460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FFFFFF"/>
                </a:solidFill>
                <a:latin typeface="Verdana"/>
                <a:cs typeface="Verdana"/>
              </a:rPr>
              <a:t>particular comprovasse </a:t>
            </a:r>
            <a:r>
              <a:rPr sz="1800" dirty="0">
                <a:solidFill>
                  <a:srgbClr val="FFFFFF"/>
                </a:solidFill>
                <a:latin typeface="Verdana"/>
                <a:cs typeface="Verdana"/>
              </a:rPr>
              <a:t>a </a:t>
            </a:r>
            <a:r>
              <a:rPr sz="1800" spc="-5" dirty="0">
                <a:solidFill>
                  <a:srgbClr val="FFFFFF"/>
                </a:solidFill>
                <a:latin typeface="Verdana"/>
                <a:cs typeface="Verdana"/>
              </a:rPr>
              <a:t>existência de culpa</a:t>
            </a:r>
            <a:r>
              <a:rPr sz="1800" spc="1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Verdana"/>
                <a:cs typeface="Verdana"/>
              </a:rPr>
              <a:t>do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400684" y="3100323"/>
            <a:ext cx="54425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Verdana"/>
                <a:cs typeface="Verdana"/>
              </a:rPr>
              <a:t>agente </a:t>
            </a:r>
            <a:r>
              <a:rPr sz="1800" spc="-10" dirty="0">
                <a:solidFill>
                  <a:srgbClr val="FFFFFF"/>
                </a:solidFill>
                <a:latin typeface="Verdana"/>
                <a:cs typeface="Verdana"/>
              </a:rPr>
              <a:t>público </a:t>
            </a:r>
            <a:r>
              <a:rPr sz="1800" dirty="0">
                <a:solidFill>
                  <a:srgbClr val="FFFFFF"/>
                </a:solidFill>
                <a:latin typeface="Verdana"/>
                <a:cs typeface="Verdana"/>
              </a:rPr>
              <a:t>– </a:t>
            </a:r>
            <a:r>
              <a:rPr sz="1800" spc="-5" dirty="0">
                <a:solidFill>
                  <a:srgbClr val="FFFFFF"/>
                </a:solidFill>
                <a:latin typeface="Verdana"/>
                <a:cs typeface="Verdana"/>
              </a:rPr>
              <a:t>daí </a:t>
            </a:r>
            <a:r>
              <a:rPr sz="1800" dirty="0">
                <a:solidFill>
                  <a:srgbClr val="FFFFFF"/>
                </a:solidFill>
                <a:latin typeface="Verdana"/>
                <a:cs typeface="Verdana"/>
              </a:rPr>
              <a:t>o nome </a:t>
            </a:r>
            <a:r>
              <a:rPr sz="1800" spc="-5" dirty="0">
                <a:solidFill>
                  <a:srgbClr val="FFFFFF"/>
                </a:solidFill>
                <a:latin typeface="Verdana"/>
                <a:cs typeface="Verdana"/>
              </a:rPr>
              <a:t>de </a:t>
            </a:r>
            <a:r>
              <a:rPr sz="1800" spc="-10" dirty="0">
                <a:solidFill>
                  <a:srgbClr val="FFFFFF"/>
                </a:solidFill>
                <a:latin typeface="Verdana"/>
                <a:cs typeface="Verdana"/>
              </a:rPr>
              <a:t>teoria </a:t>
            </a:r>
            <a:r>
              <a:rPr sz="1800" spc="-5" dirty="0">
                <a:solidFill>
                  <a:srgbClr val="FFFFFF"/>
                </a:solidFill>
                <a:latin typeface="Verdana"/>
                <a:cs typeface="Verdana"/>
              </a:rPr>
              <a:t>da</a:t>
            </a:r>
            <a:r>
              <a:rPr sz="1800" spc="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Verdana"/>
                <a:cs typeface="Verdana"/>
              </a:rPr>
              <a:t>culpa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849879" y="3351847"/>
            <a:ext cx="54610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800" spc="-10" dirty="0">
                <a:solidFill>
                  <a:srgbClr val="FFFFFF"/>
                </a:solidFill>
                <a:latin typeface="Verdana"/>
                <a:cs typeface="Verdana"/>
              </a:rPr>
              <a:t>iv</a:t>
            </a:r>
            <a:r>
              <a:rPr sz="1800" spc="-20" dirty="0">
                <a:solidFill>
                  <a:srgbClr val="FFFFFF"/>
                </a:solidFill>
                <a:latin typeface="Verdana"/>
                <a:cs typeface="Verdana"/>
              </a:rPr>
              <a:t>il</a:t>
            </a:r>
            <a:r>
              <a:rPr sz="1800" dirty="0">
                <a:solidFill>
                  <a:srgbClr val="FFFFFF"/>
                </a:solidFill>
                <a:latin typeface="Verdana"/>
                <a:cs typeface="Verdana"/>
              </a:rPr>
              <a:t>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3040252" y="3808984"/>
            <a:ext cx="162814" cy="1626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42570" y="4053078"/>
            <a:ext cx="5958205" cy="930275"/>
          </a:xfrm>
          <a:custGeom>
            <a:avLst/>
            <a:gdLst/>
            <a:ahLst/>
            <a:cxnLst/>
            <a:rect l="l" t="t" r="r" b="b"/>
            <a:pathLst>
              <a:path w="5958205" h="930275">
                <a:moveTo>
                  <a:pt x="5865164" y="0"/>
                </a:moveTo>
                <a:lnTo>
                  <a:pt x="93014" y="0"/>
                </a:lnTo>
                <a:lnTo>
                  <a:pt x="56808" y="7312"/>
                </a:lnTo>
                <a:lnTo>
                  <a:pt x="27243" y="27257"/>
                </a:lnTo>
                <a:lnTo>
                  <a:pt x="7309" y="56846"/>
                </a:lnTo>
                <a:lnTo>
                  <a:pt x="0" y="93091"/>
                </a:lnTo>
                <a:lnTo>
                  <a:pt x="0" y="837184"/>
                </a:lnTo>
                <a:lnTo>
                  <a:pt x="7309" y="873355"/>
                </a:lnTo>
                <a:lnTo>
                  <a:pt x="27243" y="902906"/>
                </a:lnTo>
                <a:lnTo>
                  <a:pt x="56808" y="922837"/>
                </a:lnTo>
                <a:lnTo>
                  <a:pt x="93014" y="930148"/>
                </a:lnTo>
                <a:lnTo>
                  <a:pt x="5865164" y="930148"/>
                </a:lnTo>
                <a:lnTo>
                  <a:pt x="5901389" y="922837"/>
                </a:lnTo>
                <a:lnTo>
                  <a:pt x="5930934" y="902906"/>
                </a:lnTo>
                <a:lnTo>
                  <a:pt x="5950836" y="873355"/>
                </a:lnTo>
                <a:lnTo>
                  <a:pt x="5958128" y="837184"/>
                </a:lnTo>
                <a:lnTo>
                  <a:pt x="5958128" y="93091"/>
                </a:lnTo>
                <a:lnTo>
                  <a:pt x="5950836" y="56846"/>
                </a:lnTo>
                <a:lnTo>
                  <a:pt x="5930934" y="27257"/>
                </a:lnTo>
                <a:lnTo>
                  <a:pt x="5901389" y="7312"/>
                </a:lnTo>
                <a:lnTo>
                  <a:pt x="5865164" y="0"/>
                </a:lnTo>
                <a:close/>
              </a:path>
            </a:pathLst>
          </a:custGeom>
          <a:solidFill>
            <a:srgbClr val="EDD1CE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42570" y="4053078"/>
            <a:ext cx="5958205" cy="930275"/>
          </a:xfrm>
          <a:custGeom>
            <a:avLst/>
            <a:gdLst/>
            <a:ahLst/>
            <a:cxnLst/>
            <a:rect l="l" t="t" r="r" b="b"/>
            <a:pathLst>
              <a:path w="5958205" h="930275">
                <a:moveTo>
                  <a:pt x="0" y="93091"/>
                </a:moveTo>
                <a:lnTo>
                  <a:pt x="7309" y="56846"/>
                </a:lnTo>
                <a:lnTo>
                  <a:pt x="27243" y="27257"/>
                </a:lnTo>
                <a:lnTo>
                  <a:pt x="56808" y="7312"/>
                </a:lnTo>
                <a:lnTo>
                  <a:pt x="93014" y="0"/>
                </a:lnTo>
                <a:lnTo>
                  <a:pt x="5865164" y="0"/>
                </a:lnTo>
                <a:lnTo>
                  <a:pt x="5901389" y="7312"/>
                </a:lnTo>
                <a:lnTo>
                  <a:pt x="5930934" y="27257"/>
                </a:lnTo>
                <a:lnTo>
                  <a:pt x="5950836" y="56846"/>
                </a:lnTo>
                <a:lnTo>
                  <a:pt x="5958128" y="93091"/>
                </a:lnTo>
                <a:lnTo>
                  <a:pt x="5958128" y="837184"/>
                </a:lnTo>
                <a:lnTo>
                  <a:pt x="5950836" y="873355"/>
                </a:lnTo>
                <a:lnTo>
                  <a:pt x="5930934" y="902906"/>
                </a:lnTo>
                <a:lnTo>
                  <a:pt x="5901389" y="922837"/>
                </a:lnTo>
                <a:lnTo>
                  <a:pt x="5865164" y="930148"/>
                </a:lnTo>
                <a:lnTo>
                  <a:pt x="93014" y="930148"/>
                </a:lnTo>
                <a:lnTo>
                  <a:pt x="56808" y="922837"/>
                </a:lnTo>
                <a:lnTo>
                  <a:pt x="27243" y="902906"/>
                </a:lnTo>
                <a:lnTo>
                  <a:pt x="7309" y="873355"/>
                </a:lnTo>
                <a:lnTo>
                  <a:pt x="0" y="837184"/>
                </a:lnTo>
                <a:lnTo>
                  <a:pt x="0" y="93091"/>
                </a:lnTo>
                <a:close/>
              </a:path>
            </a:pathLst>
          </a:custGeom>
          <a:ln w="12699">
            <a:solidFill>
              <a:srgbClr val="EDD1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553402" y="4231640"/>
            <a:ext cx="51327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Pressupostos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: dolo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culpa de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um</a:t>
            </a:r>
            <a:r>
              <a:rPr sz="1800" spc="-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agente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259839" y="4480242"/>
            <a:ext cx="372173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público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específico (identificado).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3040252" y="5064633"/>
            <a:ext cx="162814" cy="16268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148346" y="5308727"/>
            <a:ext cx="3947160" cy="1175385"/>
          </a:xfrm>
          <a:custGeom>
            <a:avLst/>
            <a:gdLst/>
            <a:ahLst/>
            <a:cxnLst/>
            <a:rect l="l" t="t" r="r" b="b"/>
            <a:pathLst>
              <a:path w="3947160" h="1175385">
                <a:moveTo>
                  <a:pt x="3829164" y="0"/>
                </a:moveTo>
                <a:lnTo>
                  <a:pt x="117500" y="0"/>
                </a:lnTo>
                <a:lnTo>
                  <a:pt x="71767" y="9249"/>
                </a:lnTo>
                <a:lnTo>
                  <a:pt x="34418" y="34464"/>
                </a:lnTo>
                <a:lnTo>
                  <a:pt x="9235" y="71848"/>
                </a:lnTo>
                <a:lnTo>
                  <a:pt x="0" y="117602"/>
                </a:lnTo>
                <a:lnTo>
                  <a:pt x="0" y="1057529"/>
                </a:lnTo>
                <a:lnTo>
                  <a:pt x="9235" y="1103266"/>
                </a:lnTo>
                <a:lnTo>
                  <a:pt x="34418" y="1140615"/>
                </a:lnTo>
                <a:lnTo>
                  <a:pt x="71767" y="1165796"/>
                </a:lnTo>
                <a:lnTo>
                  <a:pt x="117500" y="1175029"/>
                </a:lnTo>
                <a:lnTo>
                  <a:pt x="3829164" y="1175029"/>
                </a:lnTo>
                <a:lnTo>
                  <a:pt x="3874898" y="1165796"/>
                </a:lnTo>
                <a:lnTo>
                  <a:pt x="3912238" y="1140615"/>
                </a:lnTo>
                <a:lnTo>
                  <a:pt x="3937409" y="1103266"/>
                </a:lnTo>
                <a:lnTo>
                  <a:pt x="3946639" y="1057529"/>
                </a:lnTo>
                <a:lnTo>
                  <a:pt x="3946639" y="117602"/>
                </a:lnTo>
                <a:lnTo>
                  <a:pt x="3937409" y="71848"/>
                </a:lnTo>
                <a:lnTo>
                  <a:pt x="3912238" y="34464"/>
                </a:lnTo>
                <a:lnTo>
                  <a:pt x="3874898" y="9249"/>
                </a:lnTo>
                <a:lnTo>
                  <a:pt x="3829164" y="0"/>
                </a:lnTo>
                <a:close/>
              </a:path>
            </a:pathLst>
          </a:custGeom>
          <a:solidFill>
            <a:srgbClr val="EDD1CE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148346" y="5308727"/>
            <a:ext cx="3947160" cy="1175385"/>
          </a:xfrm>
          <a:custGeom>
            <a:avLst/>
            <a:gdLst/>
            <a:ahLst/>
            <a:cxnLst/>
            <a:rect l="l" t="t" r="r" b="b"/>
            <a:pathLst>
              <a:path w="3947160" h="1175385">
                <a:moveTo>
                  <a:pt x="0" y="117602"/>
                </a:moveTo>
                <a:lnTo>
                  <a:pt x="9235" y="71848"/>
                </a:lnTo>
                <a:lnTo>
                  <a:pt x="34418" y="34464"/>
                </a:lnTo>
                <a:lnTo>
                  <a:pt x="71767" y="9249"/>
                </a:lnTo>
                <a:lnTo>
                  <a:pt x="117500" y="0"/>
                </a:lnTo>
                <a:lnTo>
                  <a:pt x="3829164" y="0"/>
                </a:lnTo>
                <a:lnTo>
                  <a:pt x="3874898" y="9249"/>
                </a:lnTo>
                <a:lnTo>
                  <a:pt x="3912238" y="34464"/>
                </a:lnTo>
                <a:lnTo>
                  <a:pt x="3937409" y="71848"/>
                </a:lnTo>
                <a:lnTo>
                  <a:pt x="3946639" y="117602"/>
                </a:lnTo>
                <a:lnTo>
                  <a:pt x="3946639" y="1057529"/>
                </a:lnTo>
                <a:lnTo>
                  <a:pt x="3937409" y="1103266"/>
                </a:lnTo>
                <a:lnTo>
                  <a:pt x="3912238" y="1140615"/>
                </a:lnTo>
                <a:lnTo>
                  <a:pt x="3874898" y="1165796"/>
                </a:lnTo>
                <a:lnTo>
                  <a:pt x="3829164" y="1175029"/>
                </a:lnTo>
                <a:lnTo>
                  <a:pt x="117500" y="1175029"/>
                </a:lnTo>
                <a:lnTo>
                  <a:pt x="71767" y="1165796"/>
                </a:lnTo>
                <a:lnTo>
                  <a:pt x="34418" y="1140615"/>
                </a:lnTo>
                <a:lnTo>
                  <a:pt x="9235" y="1103266"/>
                </a:lnTo>
                <a:lnTo>
                  <a:pt x="0" y="1057529"/>
                </a:lnTo>
                <a:lnTo>
                  <a:pt x="0" y="117602"/>
                </a:lnTo>
                <a:close/>
              </a:path>
            </a:pathLst>
          </a:custGeom>
          <a:ln w="12700">
            <a:solidFill>
              <a:srgbClr val="EDD1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1871345" y="5307012"/>
            <a:ext cx="249936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Importação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da teoria</a:t>
            </a:r>
            <a:r>
              <a:rPr sz="1600" spc="-8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da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282064" y="5528309"/>
            <a:ext cx="3679190" cy="713740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2700" marR="5080" indent="78740">
              <a:lnSpc>
                <a:spcPct val="91100"/>
              </a:lnSpc>
              <a:spcBef>
                <a:spcPts val="270"/>
              </a:spcBef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responsabilidade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civil subjetiva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do  Direito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Privado: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O Estado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respondia 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tal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qual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patrão pelos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atos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600" spc="-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seus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2440685" y="6196329"/>
            <a:ext cx="136207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empregados.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6599935" y="4339209"/>
            <a:ext cx="5376545" cy="2433320"/>
          </a:xfrm>
          <a:custGeom>
            <a:avLst/>
            <a:gdLst/>
            <a:ahLst/>
            <a:cxnLst/>
            <a:rect l="l" t="t" r="r" b="b"/>
            <a:pathLst>
              <a:path w="5376545" h="2433320">
                <a:moveTo>
                  <a:pt x="5133213" y="0"/>
                </a:moveTo>
                <a:lnTo>
                  <a:pt x="243332" y="0"/>
                </a:lnTo>
                <a:lnTo>
                  <a:pt x="194298" y="4939"/>
                </a:lnTo>
                <a:lnTo>
                  <a:pt x="148625" y="19105"/>
                </a:lnTo>
                <a:lnTo>
                  <a:pt x="107292" y="41523"/>
                </a:lnTo>
                <a:lnTo>
                  <a:pt x="71278" y="71215"/>
                </a:lnTo>
                <a:lnTo>
                  <a:pt x="41563" y="107205"/>
                </a:lnTo>
                <a:lnTo>
                  <a:pt x="19125" y="148518"/>
                </a:lnTo>
                <a:lnTo>
                  <a:pt x="4944" y="194177"/>
                </a:lnTo>
                <a:lnTo>
                  <a:pt x="0" y="243205"/>
                </a:lnTo>
                <a:lnTo>
                  <a:pt x="0" y="2189492"/>
                </a:lnTo>
                <a:lnTo>
                  <a:pt x="4944" y="2238524"/>
                </a:lnTo>
                <a:lnTo>
                  <a:pt x="19125" y="2284192"/>
                </a:lnTo>
                <a:lnTo>
                  <a:pt x="41563" y="2325518"/>
                </a:lnTo>
                <a:lnTo>
                  <a:pt x="71278" y="2361524"/>
                </a:lnTo>
                <a:lnTo>
                  <a:pt x="107292" y="2391231"/>
                </a:lnTo>
                <a:lnTo>
                  <a:pt x="148625" y="2413662"/>
                </a:lnTo>
                <a:lnTo>
                  <a:pt x="194298" y="2427838"/>
                </a:lnTo>
                <a:lnTo>
                  <a:pt x="243332" y="2432781"/>
                </a:lnTo>
                <a:lnTo>
                  <a:pt x="5133213" y="2432781"/>
                </a:lnTo>
                <a:lnTo>
                  <a:pt x="5182246" y="2427838"/>
                </a:lnTo>
                <a:lnTo>
                  <a:pt x="5227919" y="2413662"/>
                </a:lnTo>
                <a:lnTo>
                  <a:pt x="5269252" y="2391231"/>
                </a:lnTo>
                <a:lnTo>
                  <a:pt x="5305266" y="2361524"/>
                </a:lnTo>
                <a:lnTo>
                  <a:pt x="5334981" y="2325518"/>
                </a:lnTo>
                <a:lnTo>
                  <a:pt x="5357419" y="2284192"/>
                </a:lnTo>
                <a:lnTo>
                  <a:pt x="5371600" y="2238524"/>
                </a:lnTo>
                <a:lnTo>
                  <a:pt x="5376545" y="2189492"/>
                </a:lnTo>
                <a:lnTo>
                  <a:pt x="5376545" y="243205"/>
                </a:lnTo>
                <a:lnTo>
                  <a:pt x="5371600" y="194177"/>
                </a:lnTo>
                <a:lnTo>
                  <a:pt x="5357419" y="148518"/>
                </a:lnTo>
                <a:lnTo>
                  <a:pt x="5334981" y="107205"/>
                </a:lnTo>
                <a:lnTo>
                  <a:pt x="5305266" y="71215"/>
                </a:lnTo>
                <a:lnTo>
                  <a:pt x="5269252" y="41523"/>
                </a:lnTo>
                <a:lnTo>
                  <a:pt x="5227919" y="19105"/>
                </a:lnTo>
                <a:lnTo>
                  <a:pt x="5182246" y="4939"/>
                </a:lnTo>
                <a:lnTo>
                  <a:pt x="5133213" y="0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6599935" y="4339209"/>
            <a:ext cx="5376545" cy="2433320"/>
          </a:xfrm>
          <a:custGeom>
            <a:avLst/>
            <a:gdLst/>
            <a:ahLst/>
            <a:cxnLst/>
            <a:rect l="l" t="t" r="r" b="b"/>
            <a:pathLst>
              <a:path w="5376545" h="2433320">
                <a:moveTo>
                  <a:pt x="0" y="243205"/>
                </a:moveTo>
                <a:lnTo>
                  <a:pt x="4944" y="194177"/>
                </a:lnTo>
                <a:lnTo>
                  <a:pt x="19125" y="148518"/>
                </a:lnTo>
                <a:lnTo>
                  <a:pt x="41563" y="107205"/>
                </a:lnTo>
                <a:lnTo>
                  <a:pt x="71278" y="71215"/>
                </a:lnTo>
                <a:lnTo>
                  <a:pt x="107292" y="41523"/>
                </a:lnTo>
                <a:lnTo>
                  <a:pt x="148625" y="19105"/>
                </a:lnTo>
                <a:lnTo>
                  <a:pt x="194298" y="4939"/>
                </a:lnTo>
                <a:lnTo>
                  <a:pt x="243332" y="0"/>
                </a:lnTo>
                <a:lnTo>
                  <a:pt x="5133213" y="0"/>
                </a:lnTo>
                <a:lnTo>
                  <a:pt x="5182246" y="4939"/>
                </a:lnTo>
                <a:lnTo>
                  <a:pt x="5227919" y="19105"/>
                </a:lnTo>
                <a:lnTo>
                  <a:pt x="5269252" y="41523"/>
                </a:lnTo>
                <a:lnTo>
                  <a:pt x="5305266" y="71215"/>
                </a:lnTo>
                <a:lnTo>
                  <a:pt x="5334981" y="107205"/>
                </a:lnTo>
                <a:lnTo>
                  <a:pt x="5357419" y="148518"/>
                </a:lnTo>
                <a:lnTo>
                  <a:pt x="5371600" y="194177"/>
                </a:lnTo>
                <a:lnTo>
                  <a:pt x="5376545" y="243205"/>
                </a:lnTo>
                <a:lnTo>
                  <a:pt x="5376545" y="2189492"/>
                </a:lnTo>
                <a:lnTo>
                  <a:pt x="5371600" y="2238524"/>
                </a:lnTo>
                <a:lnTo>
                  <a:pt x="5357419" y="2284192"/>
                </a:lnTo>
                <a:lnTo>
                  <a:pt x="5334981" y="2325518"/>
                </a:lnTo>
                <a:lnTo>
                  <a:pt x="5305266" y="2361524"/>
                </a:lnTo>
                <a:lnTo>
                  <a:pt x="5269252" y="2391231"/>
                </a:lnTo>
                <a:lnTo>
                  <a:pt x="5227919" y="2413662"/>
                </a:lnTo>
                <a:lnTo>
                  <a:pt x="5182246" y="2427838"/>
                </a:lnTo>
                <a:lnTo>
                  <a:pt x="5133213" y="2432781"/>
                </a:lnTo>
                <a:lnTo>
                  <a:pt x="243332" y="2432781"/>
                </a:lnTo>
                <a:lnTo>
                  <a:pt x="194298" y="2427838"/>
                </a:lnTo>
                <a:lnTo>
                  <a:pt x="148625" y="2413662"/>
                </a:lnTo>
                <a:lnTo>
                  <a:pt x="107292" y="2391231"/>
                </a:lnTo>
                <a:lnTo>
                  <a:pt x="71278" y="2361524"/>
                </a:lnTo>
                <a:lnTo>
                  <a:pt x="41563" y="2325518"/>
                </a:lnTo>
                <a:lnTo>
                  <a:pt x="19125" y="2284192"/>
                </a:lnTo>
                <a:lnTo>
                  <a:pt x="4944" y="2238524"/>
                </a:lnTo>
                <a:lnTo>
                  <a:pt x="0" y="2189492"/>
                </a:lnTo>
                <a:lnTo>
                  <a:pt x="0" y="243205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6695440" y="4433823"/>
            <a:ext cx="51885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Verdana"/>
                <a:cs typeface="Verdana"/>
              </a:rPr>
              <a:t>Inspiração </a:t>
            </a:r>
            <a:r>
              <a:rPr sz="1800" spc="-20" dirty="0">
                <a:solidFill>
                  <a:srgbClr val="FFFFFF"/>
                </a:solidFill>
                <a:latin typeface="Verdana"/>
                <a:cs typeface="Verdana"/>
              </a:rPr>
              <a:t>para </a:t>
            </a:r>
            <a:r>
              <a:rPr sz="1800" dirty="0">
                <a:solidFill>
                  <a:srgbClr val="FFFFFF"/>
                </a:solidFill>
                <a:latin typeface="Verdana"/>
                <a:cs typeface="Verdana"/>
              </a:rPr>
              <a:t>a </a:t>
            </a:r>
            <a:r>
              <a:rPr sz="1800" spc="-5" dirty="0">
                <a:solidFill>
                  <a:srgbClr val="FFFFFF"/>
                </a:solidFill>
                <a:latin typeface="Verdana"/>
                <a:cs typeface="Verdana"/>
              </a:rPr>
              <a:t>criação do </a:t>
            </a:r>
            <a:r>
              <a:rPr sz="1800" spc="-10" dirty="0">
                <a:solidFill>
                  <a:srgbClr val="FFFFFF"/>
                </a:solidFill>
                <a:latin typeface="Verdana"/>
                <a:cs typeface="Verdana"/>
              </a:rPr>
              <a:t>art. </a:t>
            </a:r>
            <a:r>
              <a:rPr sz="1800" dirty="0">
                <a:solidFill>
                  <a:srgbClr val="FFFFFF"/>
                </a:solidFill>
                <a:latin typeface="Verdana"/>
                <a:cs typeface="Verdana"/>
              </a:rPr>
              <a:t>15 </a:t>
            </a:r>
            <a:r>
              <a:rPr sz="1800" spc="-5" dirty="0">
                <a:solidFill>
                  <a:srgbClr val="FFFFFF"/>
                </a:solidFill>
                <a:latin typeface="Verdana"/>
                <a:cs typeface="Verdana"/>
              </a:rPr>
              <a:t>do</a:t>
            </a:r>
            <a:r>
              <a:rPr sz="1800" spc="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Verdana"/>
                <a:cs typeface="Verdana"/>
              </a:rPr>
              <a:t>CC16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6700519" y="4682807"/>
            <a:ext cx="5180965" cy="536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01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Verdana"/>
                <a:cs typeface="Verdana"/>
              </a:rPr>
              <a:t>– </a:t>
            </a:r>
            <a:r>
              <a:rPr sz="1800" spc="-10" dirty="0">
                <a:solidFill>
                  <a:srgbClr val="FFFFFF"/>
                </a:solidFill>
                <a:latin typeface="Verdana"/>
                <a:cs typeface="Verdana"/>
              </a:rPr>
              <a:t>Responsabilidade Subjetiva </a:t>
            </a:r>
            <a:r>
              <a:rPr sz="1800" spc="-5" dirty="0">
                <a:solidFill>
                  <a:srgbClr val="FFFFFF"/>
                </a:solidFill>
                <a:latin typeface="Verdana"/>
                <a:cs typeface="Verdana"/>
              </a:rPr>
              <a:t>do Estado:</a:t>
            </a:r>
            <a:r>
              <a:rPr sz="1800" spc="5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Verdana"/>
                <a:cs typeface="Verdana"/>
              </a:rPr>
              <a:t>“</a:t>
            </a:r>
            <a:r>
              <a:rPr sz="1800" b="1" spc="-15" dirty="0">
                <a:solidFill>
                  <a:srgbClr val="FFFFFF"/>
                </a:solidFill>
                <a:latin typeface="Arial"/>
                <a:cs typeface="Arial"/>
              </a:rPr>
              <a:t>As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ts val="2010"/>
              </a:lnSpc>
            </a:pP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pessoas jurídicas de direito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público</a:t>
            </a:r>
            <a:r>
              <a:rPr sz="1800" b="1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são</a:t>
            </a:r>
            <a:endParaRPr sz="180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6944359" y="5155565"/>
            <a:ext cx="46882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civilmente responsáveis por atos dos</a:t>
            </a:r>
            <a:r>
              <a:rPr sz="18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seus</a:t>
            </a:r>
            <a:endParaRPr sz="180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6842759" y="5391784"/>
            <a:ext cx="48926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representantes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que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nessa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qualidade</a:t>
            </a:r>
            <a:r>
              <a:rPr sz="18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causem</a:t>
            </a:r>
            <a:endParaRPr sz="180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7104380" y="5630862"/>
            <a:ext cx="4369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danos a terceiros, procedendo de</a:t>
            </a:r>
            <a:r>
              <a:rPr sz="1800" b="1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modo</a:t>
            </a:r>
            <a:endParaRPr sz="1800">
              <a:latin typeface="Arial"/>
              <a:cs typeface="Aria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7155180" y="5867082"/>
            <a:ext cx="42678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contrário ao direito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ou faltando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dever</a:t>
            </a:r>
            <a:endParaRPr sz="1800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6964680" y="6103302"/>
            <a:ext cx="46488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prescrito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por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lei, salvo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o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direito</a:t>
            </a:r>
            <a:r>
              <a:rPr sz="1800" b="1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regressivo</a:t>
            </a:r>
            <a:endParaRPr sz="1800">
              <a:latin typeface="Arial"/>
              <a:cs typeface="Aria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7548880" y="6352222"/>
            <a:ext cx="348043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contra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os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causadores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do</a:t>
            </a:r>
            <a:r>
              <a:rPr sz="18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dano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.”</a:t>
            </a:r>
            <a:endParaRPr sz="1800">
              <a:latin typeface="Arial"/>
              <a:cs typeface="Arial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5322951" y="5821362"/>
            <a:ext cx="1005205" cy="307975"/>
          </a:xfrm>
          <a:custGeom>
            <a:avLst/>
            <a:gdLst/>
            <a:ahLst/>
            <a:cxnLst/>
            <a:rect l="l" t="t" r="r" b="b"/>
            <a:pathLst>
              <a:path w="1005204" h="307975">
                <a:moveTo>
                  <a:pt x="850900" y="0"/>
                </a:moveTo>
                <a:lnTo>
                  <a:pt x="850900" y="77000"/>
                </a:lnTo>
                <a:lnTo>
                  <a:pt x="0" y="77000"/>
                </a:lnTo>
                <a:lnTo>
                  <a:pt x="0" y="230987"/>
                </a:lnTo>
                <a:lnTo>
                  <a:pt x="850900" y="230987"/>
                </a:lnTo>
                <a:lnTo>
                  <a:pt x="850900" y="307975"/>
                </a:lnTo>
                <a:lnTo>
                  <a:pt x="1004824" y="153987"/>
                </a:lnTo>
                <a:lnTo>
                  <a:pt x="850900" y="0"/>
                </a:lnTo>
                <a:close/>
              </a:path>
            </a:pathLst>
          </a:custGeom>
          <a:solidFill>
            <a:srgbClr val="E29C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322951" y="5821362"/>
            <a:ext cx="1005205" cy="307975"/>
          </a:xfrm>
          <a:custGeom>
            <a:avLst/>
            <a:gdLst/>
            <a:ahLst/>
            <a:cxnLst/>
            <a:rect l="l" t="t" r="r" b="b"/>
            <a:pathLst>
              <a:path w="1005204" h="307975">
                <a:moveTo>
                  <a:pt x="0" y="77000"/>
                </a:moveTo>
                <a:lnTo>
                  <a:pt x="850900" y="77000"/>
                </a:lnTo>
                <a:lnTo>
                  <a:pt x="850900" y="0"/>
                </a:lnTo>
                <a:lnTo>
                  <a:pt x="1004824" y="153987"/>
                </a:lnTo>
                <a:lnTo>
                  <a:pt x="850900" y="307975"/>
                </a:lnTo>
                <a:lnTo>
                  <a:pt x="850900" y="230987"/>
                </a:lnTo>
                <a:lnTo>
                  <a:pt x="0" y="230987"/>
                </a:lnTo>
                <a:lnTo>
                  <a:pt x="0" y="77000"/>
                </a:lnTo>
                <a:close/>
              </a:path>
            </a:pathLst>
          </a:custGeom>
          <a:ln w="12700">
            <a:solidFill>
              <a:srgbClr val="9940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9240901" y="3730625"/>
            <a:ext cx="307975" cy="528955"/>
          </a:xfrm>
          <a:custGeom>
            <a:avLst/>
            <a:gdLst/>
            <a:ahLst/>
            <a:cxnLst/>
            <a:rect l="l" t="t" r="r" b="b"/>
            <a:pathLst>
              <a:path w="307975" h="528954">
                <a:moveTo>
                  <a:pt x="230885" y="153924"/>
                </a:moveTo>
                <a:lnTo>
                  <a:pt x="76962" y="153924"/>
                </a:lnTo>
                <a:lnTo>
                  <a:pt x="76962" y="528574"/>
                </a:lnTo>
                <a:lnTo>
                  <a:pt x="230885" y="528574"/>
                </a:lnTo>
                <a:lnTo>
                  <a:pt x="230885" y="153924"/>
                </a:lnTo>
                <a:close/>
              </a:path>
              <a:path w="307975" h="528954">
                <a:moveTo>
                  <a:pt x="153924" y="0"/>
                </a:moveTo>
                <a:lnTo>
                  <a:pt x="0" y="153924"/>
                </a:lnTo>
                <a:lnTo>
                  <a:pt x="307975" y="153924"/>
                </a:lnTo>
                <a:lnTo>
                  <a:pt x="153924" y="0"/>
                </a:lnTo>
                <a:close/>
              </a:path>
            </a:pathLst>
          </a:custGeom>
          <a:solidFill>
            <a:srgbClr val="E29C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9240901" y="3730625"/>
            <a:ext cx="307975" cy="528955"/>
          </a:xfrm>
          <a:custGeom>
            <a:avLst/>
            <a:gdLst/>
            <a:ahLst/>
            <a:cxnLst/>
            <a:rect l="l" t="t" r="r" b="b"/>
            <a:pathLst>
              <a:path w="307975" h="528954">
                <a:moveTo>
                  <a:pt x="76962" y="528574"/>
                </a:moveTo>
                <a:lnTo>
                  <a:pt x="76962" y="153924"/>
                </a:lnTo>
                <a:lnTo>
                  <a:pt x="0" y="153924"/>
                </a:lnTo>
                <a:lnTo>
                  <a:pt x="153924" y="0"/>
                </a:lnTo>
                <a:lnTo>
                  <a:pt x="307975" y="153924"/>
                </a:lnTo>
                <a:lnTo>
                  <a:pt x="230885" y="153924"/>
                </a:lnTo>
                <a:lnTo>
                  <a:pt x="230885" y="528574"/>
                </a:lnTo>
                <a:lnTo>
                  <a:pt x="76962" y="528574"/>
                </a:lnTo>
                <a:close/>
              </a:path>
            </a:pathLst>
          </a:custGeom>
          <a:ln w="12700">
            <a:solidFill>
              <a:srgbClr val="9940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6880225" y="2446401"/>
            <a:ext cx="4656455" cy="1263650"/>
          </a:xfrm>
          <a:custGeom>
            <a:avLst/>
            <a:gdLst/>
            <a:ahLst/>
            <a:cxnLst/>
            <a:rect l="l" t="t" r="r" b="b"/>
            <a:pathLst>
              <a:path w="4656455" h="1263650">
                <a:moveTo>
                  <a:pt x="4529708" y="0"/>
                </a:moveTo>
                <a:lnTo>
                  <a:pt x="126365" y="0"/>
                </a:lnTo>
                <a:lnTo>
                  <a:pt x="77152" y="9921"/>
                </a:lnTo>
                <a:lnTo>
                  <a:pt x="36988" y="36988"/>
                </a:lnTo>
                <a:lnTo>
                  <a:pt x="9921" y="77152"/>
                </a:lnTo>
                <a:lnTo>
                  <a:pt x="0" y="126364"/>
                </a:lnTo>
                <a:lnTo>
                  <a:pt x="0" y="1137285"/>
                </a:lnTo>
                <a:lnTo>
                  <a:pt x="9921" y="1186443"/>
                </a:lnTo>
                <a:lnTo>
                  <a:pt x="36988" y="1226613"/>
                </a:lnTo>
                <a:lnTo>
                  <a:pt x="77152" y="1253710"/>
                </a:lnTo>
                <a:lnTo>
                  <a:pt x="126365" y="1263650"/>
                </a:lnTo>
                <a:lnTo>
                  <a:pt x="4529708" y="1263650"/>
                </a:lnTo>
                <a:lnTo>
                  <a:pt x="4578941" y="1253710"/>
                </a:lnTo>
                <a:lnTo>
                  <a:pt x="4619148" y="1226613"/>
                </a:lnTo>
                <a:lnTo>
                  <a:pt x="4646259" y="1186443"/>
                </a:lnTo>
                <a:lnTo>
                  <a:pt x="4656201" y="1137285"/>
                </a:lnTo>
                <a:lnTo>
                  <a:pt x="4656201" y="126364"/>
                </a:lnTo>
                <a:lnTo>
                  <a:pt x="4646259" y="77152"/>
                </a:lnTo>
                <a:lnTo>
                  <a:pt x="4619148" y="36988"/>
                </a:lnTo>
                <a:lnTo>
                  <a:pt x="4578941" y="9921"/>
                </a:lnTo>
                <a:lnTo>
                  <a:pt x="4529708" y="0"/>
                </a:lnTo>
                <a:close/>
              </a:path>
            </a:pathLst>
          </a:custGeom>
          <a:solidFill>
            <a:srgbClr val="EDD1CE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6880225" y="2446401"/>
            <a:ext cx="4656455" cy="1263650"/>
          </a:xfrm>
          <a:custGeom>
            <a:avLst/>
            <a:gdLst/>
            <a:ahLst/>
            <a:cxnLst/>
            <a:rect l="l" t="t" r="r" b="b"/>
            <a:pathLst>
              <a:path w="4656455" h="1263650">
                <a:moveTo>
                  <a:pt x="0" y="126364"/>
                </a:moveTo>
                <a:lnTo>
                  <a:pt x="9921" y="77152"/>
                </a:lnTo>
                <a:lnTo>
                  <a:pt x="36988" y="36988"/>
                </a:lnTo>
                <a:lnTo>
                  <a:pt x="77152" y="9921"/>
                </a:lnTo>
                <a:lnTo>
                  <a:pt x="126365" y="0"/>
                </a:lnTo>
                <a:lnTo>
                  <a:pt x="4529708" y="0"/>
                </a:lnTo>
                <a:lnTo>
                  <a:pt x="4578941" y="9921"/>
                </a:lnTo>
                <a:lnTo>
                  <a:pt x="4619148" y="36988"/>
                </a:lnTo>
                <a:lnTo>
                  <a:pt x="4646259" y="77152"/>
                </a:lnTo>
                <a:lnTo>
                  <a:pt x="4656201" y="126364"/>
                </a:lnTo>
                <a:lnTo>
                  <a:pt x="4656201" y="1137285"/>
                </a:lnTo>
                <a:lnTo>
                  <a:pt x="4646259" y="1186443"/>
                </a:lnTo>
                <a:lnTo>
                  <a:pt x="4619148" y="1226613"/>
                </a:lnTo>
                <a:lnTo>
                  <a:pt x="4578941" y="1253710"/>
                </a:lnTo>
                <a:lnTo>
                  <a:pt x="4529708" y="1263650"/>
                </a:lnTo>
                <a:lnTo>
                  <a:pt x="126365" y="1263650"/>
                </a:lnTo>
                <a:lnTo>
                  <a:pt x="77152" y="1253710"/>
                </a:lnTo>
                <a:lnTo>
                  <a:pt x="36988" y="1226613"/>
                </a:lnTo>
                <a:lnTo>
                  <a:pt x="9921" y="1186443"/>
                </a:lnTo>
                <a:lnTo>
                  <a:pt x="0" y="1137285"/>
                </a:lnTo>
                <a:lnTo>
                  <a:pt x="0" y="126364"/>
                </a:lnTo>
                <a:close/>
              </a:path>
            </a:pathLst>
          </a:custGeom>
          <a:ln w="12700">
            <a:solidFill>
              <a:srgbClr val="EDD1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 txBox="1"/>
          <p:nvPr/>
        </p:nvSpPr>
        <p:spPr>
          <a:xfrm>
            <a:off x="6922769" y="2544698"/>
            <a:ext cx="4572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Superação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: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as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dificuldades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do</a:t>
            </a:r>
            <a:r>
              <a:rPr sz="1800" spc="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cidadão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7006590" y="2791079"/>
            <a:ext cx="4403725" cy="793115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marR="5080" algn="ctr">
              <a:lnSpc>
                <a:spcPct val="89900"/>
              </a:lnSpc>
              <a:spcBef>
                <a:spcPts val="315"/>
              </a:spcBef>
            </a:pP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comprovar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dolo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ou 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culpa </a:t>
            </a:r>
            <a:r>
              <a:rPr sz="1800" dirty="0" smtClean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lang="pt-BR" sz="1800" dirty="0" smtClean="0">
                <a:solidFill>
                  <a:srgbClr val="2C2D2C"/>
                </a:solidFill>
                <a:latin typeface="Verdana"/>
                <a:cs typeface="Verdana"/>
              </a:rPr>
              <a:t>,</a:t>
            </a:r>
            <a:r>
              <a:rPr sz="1800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 err="1" smtClean="0">
                <a:solidFill>
                  <a:srgbClr val="2C2D2C"/>
                </a:solidFill>
                <a:latin typeface="Verdana"/>
                <a:cs typeface="Verdana"/>
              </a:rPr>
              <a:t>ainda</a:t>
            </a:r>
            <a:r>
              <a:rPr lang="pt-BR" sz="1800" spc="-5" dirty="0" smtClean="0">
                <a:solidFill>
                  <a:srgbClr val="2C2D2C"/>
                </a:solidFill>
                <a:latin typeface="Verdana"/>
                <a:cs typeface="Verdana"/>
              </a:rPr>
              <a:t>,</a:t>
            </a:r>
            <a:r>
              <a:rPr sz="1800" spc="-5" dirty="0" smtClean="0">
                <a:solidFill>
                  <a:srgbClr val="2C2D2C"/>
                </a:solidFill>
                <a:latin typeface="Verdana"/>
                <a:cs typeface="Verdana"/>
              </a:rPr>
              <a:t> 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ter de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identificar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 agente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público  resultaram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na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superação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desta</a:t>
            </a:r>
            <a:r>
              <a:rPr sz="1800" spc="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teoria.</a:t>
            </a:r>
            <a:endParaRPr sz="1800" dirty="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28800" y="0"/>
            <a:ext cx="0" cy="1132205"/>
          </a:xfrm>
          <a:custGeom>
            <a:avLst/>
            <a:gdLst/>
            <a:ahLst/>
            <a:cxnLst/>
            <a:rect l="l" t="t" r="r" b="b"/>
            <a:pathLst>
              <a:path h="1132205">
                <a:moveTo>
                  <a:pt x="0" y="0"/>
                </a:moveTo>
                <a:lnTo>
                  <a:pt x="0" y="113182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28800" y="2455798"/>
            <a:ext cx="0" cy="4402455"/>
          </a:xfrm>
          <a:custGeom>
            <a:avLst/>
            <a:gdLst/>
            <a:ahLst/>
            <a:cxnLst/>
            <a:rect l="l" t="t" r="r" b="b"/>
            <a:pathLst>
              <a:path h="4402455">
                <a:moveTo>
                  <a:pt x="0" y="0"/>
                </a:moveTo>
                <a:lnTo>
                  <a:pt x="0" y="44022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0" y="0"/>
            <a:ext cx="0" cy="1132205"/>
          </a:xfrm>
          <a:custGeom>
            <a:avLst/>
            <a:gdLst/>
            <a:ahLst/>
            <a:cxnLst/>
            <a:rect l="l" t="t" r="r" b="b"/>
            <a:pathLst>
              <a:path h="1132205">
                <a:moveTo>
                  <a:pt x="0" y="0"/>
                </a:moveTo>
                <a:lnTo>
                  <a:pt x="0" y="113182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48000" y="2455798"/>
            <a:ext cx="0" cy="4402455"/>
          </a:xfrm>
          <a:custGeom>
            <a:avLst/>
            <a:gdLst/>
            <a:ahLst/>
            <a:cxnLst/>
            <a:rect l="l" t="t" r="r" b="b"/>
            <a:pathLst>
              <a:path h="4402455">
                <a:moveTo>
                  <a:pt x="0" y="0"/>
                </a:moveTo>
                <a:lnTo>
                  <a:pt x="0" y="44022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267200" y="0"/>
            <a:ext cx="0" cy="1132205"/>
          </a:xfrm>
          <a:custGeom>
            <a:avLst/>
            <a:gdLst/>
            <a:ahLst/>
            <a:cxnLst/>
            <a:rect l="l" t="t" r="r" b="b"/>
            <a:pathLst>
              <a:path h="1132205">
                <a:moveTo>
                  <a:pt x="0" y="0"/>
                </a:moveTo>
                <a:lnTo>
                  <a:pt x="0" y="113182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267200" y="2455798"/>
            <a:ext cx="0" cy="4402455"/>
          </a:xfrm>
          <a:custGeom>
            <a:avLst/>
            <a:gdLst/>
            <a:ahLst/>
            <a:cxnLst/>
            <a:rect l="l" t="t" r="r" b="b"/>
            <a:pathLst>
              <a:path h="4402455">
                <a:moveTo>
                  <a:pt x="0" y="0"/>
                </a:moveTo>
                <a:lnTo>
                  <a:pt x="0" y="44022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486400" y="0"/>
            <a:ext cx="0" cy="1132205"/>
          </a:xfrm>
          <a:custGeom>
            <a:avLst/>
            <a:gdLst/>
            <a:ahLst/>
            <a:cxnLst/>
            <a:rect l="l" t="t" r="r" b="b"/>
            <a:pathLst>
              <a:path h="1132205">
                <a:moveTo>
                  <a:pt x="0" y="0"/>
                </a:moveTo>
                <a:lnTo>
                  <a:pt x="0" y="113182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86400" y="2455798"/>
            <a:ext cx="0" cy="4402455"/>
          </a:xfrm>
          <a:custGeom>
            <a:avLst/>
            <a:gdLst/>
            <a:ahLst/>
            <a:cxnLst/>
            <a:rect l="l" t="t" r="r" b="b"/>
            <a:pathLst>
              <a:path h="4402455">
                <a:moveTo>
                  <a:pt x="0" y="0"/>
                </a:moveTo>
                <a:lnTo>
                  <a:pt x="0" y="44022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705600" y="0"/>
            <a:ext cx="0" cy="1132205"/>
          </a:xfrm>
          <a:custGeom>
            <a:avLst/>
            <a:gdLst/>
            <a:ahLst/>
            <a:cxnLst/>
            <a:rect l="l" t="t" r="r" b="b"/>
            <a:pathLst>
              <a:path h="1132205">
                <a:moveTo>
                  <a:pt x="0" y="0"/>
                </a:moveTo>
                <a:lnTo>
                  <a:pt x="0" y="113182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05600" y="2455798"/>
            <a:ext cx="0" cy="4402455"/>
          </a:xfrm>
          <a:custGeom>
            <a:avLst/>
            <a:gdLst/>
            <a:ahLst/>
            <a:cxnLst/>
            <a:rect l="l" t="t" r="r" b="b"/>
            <a:pathLst>
              <a:path h="4402455">
                <a:moveTo>
                  <a:pt x="0" y="0"/>
                </a:moveTo>
                <a:lnTo>
                  <a:pt x="0" y="44022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924800" y="0"/>
            <a:ext cx="0" cy="1132205"/>
          </a:xfrm>
          <a:custGeom>
            <a:avLst/>
            <a:gdLst/>
            <a:ahLst/>
            <a:cxnLst/>
            <a:rect l="l" t="t" r="r" b="b"/>
            <a:pathLst>
              <a:path h="1132205">
                <a:moveTo>
                  <a:pt x="0" y="0"/>
                </a:moveTo>
                <a:lnTo>
                  <a:pt x="0" y="113182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924800" y="2455798"/>
            <a:ext cx="0" cy="4402455"/>
          </a:xfrm>
          <a:custGeom>
            <a:avLst/>
            <a:gdLst/>
            <a:ahLst/>
            <a:cxnLst/>
            <a:rect l="l" t="t" r="r" b="b"/>
            <a:pathLst>
              <a:path h="4402455">
                <a:moveTo>
                  <a:pt x="0" y="0"/>
                </a:moveTo>
                <a:lnTo>
                  <a:pt x="0" y="44022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144000" y="0"/>
            <a:ext cx="0" cy="1132205"/>
          </a:xfrm>
          <a:custGeom>
            <a:avLst/>
            <a:gdLst/>
            <a:ahLst/>
            <a:cxnLst/>
            <a:rect l="l" t="t" r="r" b="b"/>
            <a:pathLst>
              <a:path h="1132205">
                <a:moveTo>
                  <a:pt x="0" y="0"/>
                </a:moveTo>
                <a:lnTo>
                  <a:pt x="0" y="113182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144000" y="2455798"/>
            <a:ext cx="0" cy="4402455"/>
          </a:xfrm>
          <a:custGeom>
            <a:avLst/>
            <a:gdLst/>
            <a:ahLst/>
            <a:cxnLst/>
            <a:rect l="l" t="t" r="r" b="b"/>
            <a:pathLst>
              <a:path h="4402455">
                <a:moveTo>
                  <a:pt x="0" y="0"/>
                </a:moveTo>
                <a:lnTo>
                  <a:pt x="0" y="44022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363200" y="0"/>
            <a:ext cx="0" cy="1132205"/>
          </a:xfrm>
          <a:custGeom>
            <a:avLst/>
            <a:gdLst/>
            <a:ahLst/>
            <a:cxnLst/>
            <a:rect l="l" t="t" r="r" b="b"/>
            <a:pathLst>
              <a:path h="1132205">
                <a:moveTo>
                  <a:pt x="0" y="0"/>
                </a:moveTo>
                <a:lnTo>
                  <a:pt x="0" y="113182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0363200" y="2455798"/>
            <a:ext cx="0" cy="4402455"/>
          </a:xfrm>
          <a:custGeom>
            <a:avLst/>
            <a:gdLst/>
            <a:ahLst/>
            <a:cxnLst/>
            <a:rect l="l" t="t" r="r" b="b"/>
            <a:pathLst>
              <a:path h="4402455">
                <a:moveTo>
                  <a:pt x="0" y="0"/>
                </a:moveTo>
                <a:lnTo>
                  <a:pt x="0" y="44022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1387201" y="1611375"/>
            <a:ext cx="805180" cy="0"/>
          </a:xfrm>
          <a:custGeom>
            <a:avLst/>
            <a:gdLst/>
            <a:ahLst/>
            <a:cxnLst/>
            <a:rect l="l" t="t" r="r" b="b"/>
            <a:pathLst>
              <a:path w="805179">
                <a:moveTo>
                  <a:pt x="0" y="0"/>
                </a:moveTo>
                <a:lnTo>
                  <a:pt x="80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175" y="1611375"/>
            <a:ext cx="1250950" cy="0"/>
          </a:xfrm>
          <a:custGeom>
            <a:avLst/>
            <a:gdLst/>
            <a:ahLst/>
            <a:cxnLst/>
            <a:rect l="l" t="t" r="r" b="b"/>
            <a:pathLst>
              <a:path w="1250950">
                <a:moveTo>
                  <a:pt x="0" y="0"/>
                </a:moveTo>
                <a:lnTo>
                  <a:pt x="125095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6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5"/>
                </a:moveTo>
                <a:lnTo>
                  <a:pt x="58293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577201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674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5"/>
                </a:moveTo>
                <a:lnTo>
                  <a:pt x="33987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5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5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09600" y="6172200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127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0" y="300037"/>
            <a:ext cx="12192000" cy="4619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0" y="300037"/>
            <a:ext cx="12192000" cy="462280"/>
          </a:xfrm>
          <a:custGeom>
            <a:avLst/>
            <a:gdLst/>
            <a:ahLst/>
            <a:cxnLst/>
            <a:rect l="l" t="t" r="r" b="b"/>
            <a:pathLst>
              <a:path w="12192000" h="462280">
                <a:moveTo>
                  <a:pt x="0" y="461962"/>
                </a:moveTo>
                <a:lnTo>
                  <a:pt x="12192000" y="461962"/>
                </a:lnTo>
                <a:lnTo>
                  <a:pt x="12192000" y="0"/>
                </a:lnTo>
                <a:lnTo>
                  <a:pt x="0" y="0"/>
                </a:lnTo>
                <a:lnTo>
                  <a:pt x="0" y="461962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>
            <a:spLocks noGrp="1"/>
          </p:cNvSpPr>
          <p:nvPr>
            <p:ph type="title"/>
          </p:nvPr>
        </p:nvSpPr>
        <p:spPr>
          <a:xfrm>
            <a:off x="78739" y="330517"/>
            <a:ext cx="8420736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z="2400" spc="-5" dirty="0" smtClean="0"/>
              <a:t>1.4. </a:t>
            </a:r>
            <a:r>
              <a:rPr sz="2400" spc="-5" dirty="0" smtClean="0"/>
              <a:t>As </a:t>
            </a:r>
            <a:r>
              <a:rPr sz="2400" spc="-5" dirty="0"/>
              <a:t>contribuições </a:t>
            </a:r>
            <a:r>
              <a:rPr sz="2400" dirty="0"/>
              <a:t>da </a:t>
            </a:r>
            <a:r>
              <a:rPr sz="2400" spc="-5" dirty="0"/>
              <a:t>jurisprudência</a:t>
            </a:r>
            <a:r>
              <a:rPr sz="2400" spc="105" dirty="0"/>
              <a:t> </a:t>
            </a:r>
            <a:r>
              <a:rPr sz="2400" spc="-10" dirty="0"/>
              <a:t>francesa</a:t>
            </a:r>
            <a:endParaRPr sz="2400" dirty="0"/>
          </a:p>
        </p:txBody>
      </p:sp>
      <p:sp>
        <p:nvSpPr>
          <p:cNvPr id="60" name="object 60"/>
          <p:cNvSpPr/>
          <p:nvPr/>
        </p:nvSpPr>
        <p:spPr>
          <a:xfrm>
            <a:off x="1254125" y="1131824"/>
            <a:ext cx="10133330" cy="1323975"/>
          </a:xfrm>
          <a:custGeom>
            <a:avLst/>
            <a:gdLst/>
            <a:ahLst/>
            <a:cxnLst/>
            <a:rect l="l" t="t" r="r" b="b"/>
            <a:pathLst>
              <a:path w="10133330" h="1323975">
                <a:moveTo>
                  <a:pt x="0" y="1323975"/>
                </a:moveTo>
                <a:lnTo>
                  <a:pt x="10133076" y="1323975"/>
                </a:lnTo>
                <a:lnTo>
                  <a:pt x="10133076" y="0"/>
                </a:lnTo>
                <a:lnTo>
                  <a:pt x="0" y="0"/>
                </a:lnTo>
                <a:lnTo>
                  <a:pt x="0" y="132397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219200" y="962025"/>
            <a:ext cx="10133330" cy="1323975"/>
          </a:xfrm>
          <a:custGeom>
            <a:avLst/>
            <a:gdLst/>
            <a:ahLst/>
            <a:cxnLst/>
            <a:rect l="l" t="t" r="r" b="b"/>
            <a:pathLst>
              <a:path w="10133330" h="1323975">
                <a:moveTo>
                  <a:pt x="0" y="1323975"/>
                </a:moveTo>
                <a:lnTo>
                  <a:pt x="10133076" y="1323975"/>
                </a:lnTo>
                <a:lnTo>
                  <a:pt x="10133076" y="0"/>
                </a:lnTo>
                <a:lnTo>
                  <a:pt x="0" y="0"/>
                </a:lnTo>
                <a:lnTo>
                  <a:pt x="0" y="1323975"/>
                </a:lnTo>
                <a:close/>
              </a:path>
            </a:pathLst>
          </a:custGeom>
          <a:ln w="127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051304" y="2601214"/>
            <a:ext cx="10055860" cy="3946525"/>
          </a:xfrm>
          <a:custGeom>
            <a:avLst/>
            <a:gdLst/>
            <a:ahLst/>
            <a:cxnLst/>
            <a:rect l="l" t="t" r="r" b="b"/>
            <a:pathLst>
              <a:path w="10055860" h="3946525">
                <a:moveTo>
                  <a:pt x="9397873" y="0"/>
                </a:moveTo>
                <a:lnTo>
                  <a:pt x="0" y="0"/>
                </a:lnTo>
                <a:lnTo>
                  <a:pt x="0" y="3946474"/>
                </a:lnTo>
                <a:lnTo>
                  <a:pt x="9397873" y="3946474"/>
                </a:lnTo>
                <a:lnTo>
                  <a:pt x="9446955" y="3944670"/>
                </a:lnTo>
                <a:lnTo>
                  <a:pt x="9495059" y="3939342"/>
                </a:lnTo>
                <a:lnTo>
                  <a:pt x="9542057" y="3930619"/>
                </a:lnTo>
                <a:lnTo>
                  <a:pt x="9587821" y="3918626"/>
                </a:lnTo>
                <a:lnTo>
                  <a:pt x="9632225" y="3903492"/>
                </a:lnTo>
                <a:lnTo>
                  <a:pt x="9675141" y="3885342"/>
                </a:lnTo>
                <a:lnTo>
                  <a:pt x="9716441" y="3864306"/>
                </a:lnTo>
                <a:lnTo>
                  <a:pt x="9755999" y="3840509"/>
                </a:lnTo>
                <a:lnTo>
                  <a:pt x="9793688" y="3814079"/>
                </a:lnTo>
                <a:lnTo>
                  <a:pt x="9829379" y="3785142"/>
                </a:lnTo>
                <a:lnTo>
                  <a:pt x="9862946" y="3753827"/>
                </a:lnTo>
                <a:lnTo>
                  <a:pt x="9894263" y="3720261"/>
                </a:lnTo>
                <a:lnTo>
                  <a:pt x="9923200" y="3684569"/>
                </a:lnTo>
                <a:lnTo>
                  <a:pt x="9949632" y="3646881"/>
                </a:lnTo>
                <a:lnTo>
                  <a:pt x="9973430" y="3607322"/>
                </a:lnTo>
                <a:lnTo>
                  <a:pt x="9994468" y="3566020"/>
                </a:lnTo>
                <a:lnTo>
                  <a:pt x="10012619" y="3523103"/>
                </a:lnTo>
                <a:lnTo>
                  <a:pt x="10027755" y="3478697"/>
                </a:lnTo>
                <a:lnTo>
                  <a:pt x="10039749" y="3432929"/>
                </a:lnTo>
                <a:lnTo>
                  <a:pt x="10048473" y="3385927"/>
                </a:lnTo>
                <a:lnTo>
                  <a:pt x="10053801" y="3337817"/>
                </a:lnTo>
                <a:lnTo>
                  <a:pt x="10055606" y="3288728"/>
                </a:lnTo>
                <a:lnTo>
                  <a:pt x="10055606" y="657860"/>
                </a:lnTo>
                <a:lnTo>
                  <a:pt x="10053954" y="610875"/>
                </a:lnTo>
                <a:lnTo>
                  <a:pt x="10049073" y="564783"/>
                </a:lnTo>
                <a:lnTo>
                  <a:pt x="10041075" y="519694"/>
                </a:lnTo>
                <a:lnTo>
                  <a:pt x="10030070" y="475720"/>
                </a:lnTo>
                <a:lnTo>
                  <a:pt x="10016170" y="432972"/>
                </a:lnTo>
                <a:lnTo>
                  <a:pt x="9999487" y="391561"/>
                </a:lnTo>
                <a:lnTo>
                  <a:pt x="9980131" y="351598"/>
                </a:lnTo>
                <a:lnTo>
                  <a:pt x="9958214" y="313195"/>
                </a:lnTo>
                <a:lnTo>
                  <a:pt x="9933848" y="276463"/>
                </a:lnTo>
                <a:lnTo>
                  <a:pt x="9907144" y="241513"/>
                </a:lnTo>
                <a:lnTo>
                  <a:pt x="9878212" y="208457"/>
                </a:lnTo>
                <a:lnTo>
                  <a:pt x="9847166" y="177406"/>
                </a:lnTo>
                <a:lnTo>
                  <a:pt x="9814115" y="148472"/>
                </a:lnTo>
                <a:lnTo>
                  <a:pt x="9779171" y="121764"/>
                </a:lnTo>
                <a:lnTo>
                  <a:pt x="9742445" y="97396"/>
                </a:lnTo>
                <a:lnTo>
                  <a:pt x="9704050" y="75477"/>
                </a:lnTo>
                <a:lnTo>
                  <a:pt x="9664096" y="56120"/>
                </a:lnTo>
                <a:lnTo>
                  <a:pt x="9622694" y="39436"/>
                </a:lnTo>
                <a:lnTo>
                  <a:pt x="9579957" y="25536"/>
                </a:lnTo>
                <a:lnTo>
                  <a:pt x="9535994" y="14531"/>
                </a:lnTo>
                <a:lnTo>
                  <a:pt x="9490919" y="6532"/>
                </a:lnTo>
                <a:lnTo>
                  <a:pt x="9444841" y="1651"/>
                </a:lnTo>
                <a:lnTo>
                  <a:pt x="9397873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051304" y="2601214"/>
            <a:ext cx="10055860" cy="3946525"/>
          </a:xfrm>
          <a:custGeom>
            <a:avLst/>
            <a:gdLst/>
            <a:ahLst/>
            <a:cxnLst/>
            <a:rect l="l" t="t" r="r" b="b"/>
            <a:pathLst>
              <a:path w="10055860" h="3946525">
                <a:moveTo>
                  <a:pt x="10055606" y="657860"/>
                </a:moveTo>
                <a:lnTo>
                  <a:pt x="10055606" y="3288728"/>
                </a:lnTo>
                <a:lnTo>
                  <a:pt x="10053801" y="3337817"/>
                </a:lnTo>
                <a:lnTo>
                  <a:pt x="10048473" y="3385927"/>
                </a:lnTo>
                <a:lnTo>
                  <a:pt x="10039749" y="3432929"/>
                </a:lnTo>
                <a:lnTo>
                  <a:pt x="10027755" y="3478697"/>
                </a:lnTo>
                <a:lnTo>
                  <a:pt x="10012619" y="3523103"/>
                </a:lnTo>
                <a:lnTo>
                  <a:pt x="9994468" y="3566020"/>
                </a:lnTo>
                <a:lnTo>
                  <a:pt x="9973430" y="3607322"/>
                </a:lnTo>
                <a:lnTo>
                  <a:pt x="9949632" y="3646881"/>
                </a:lnTo>
                <a:lnTo>
                  <a:pt x="9923200" y="3684569"/>
                </a:lnTo>
                <a:lnTo>
                  <a:pt x="9894263" y="3720261"/>
                </a:lnTo>
                <a:lnTo>
                  <a:pt x="9862946" y="3753827"/>
                </a:lnTo>
                <a:lnTo>
                  <a:pt x="9829379" y="3785142"/>
                </a:lnTo>
                <a:lnTo>
                  <a:pt x="9793688" y="3814079"/>
                </a:lnTo>
                <a:lnTo>
                  <a:pt x="9755999" y="3840509"/>
                </a:lnTo>
                <a:lnTo>
                  <a:pt x="9716441" y="3864306"/>
                </a:lnTo>
                <a:lnTo>
                  <a:pt x="9675141" y="3885342"/>
                </a:lnTo>
                <a:lnTo>
                  <a:pt x="9632225" y="3903492"/>
                </a:lnTo>
                <a:lnTo>
                  <a:pt x="9587821" y="3918626"/>
                </a:lnTo>
                <a:lnTo>
                  <a:pt x="9542057" y="3930619"/>
                </a:lnTo>
                <a:lnTo>
                  <a:pt x="9495059" y="3939342"/>
                </a:lnTo>
                <a:lnTo>
                  <a:pt x="9446955" y="3944670"/>
                </a:lnTo>
                <a:lnTo>
                  <a:pt x="9397873" y="3946474"/>
                </a:lnTo>
                <a:lnTo>
                  <a:pt x="0" y="3946474"/>
                </a:lnTo>
                <a:lnTo>
                  <a:pt x="0" y="0"/>
                </a:lnTo>
                <a:lnTo>
                  <a:pt x="9397873" y="0"/>
                </a:lnTo>
                <a:lnTo>
                  <a:pt x="9444841" y="1651"/>
                </a:lnTo>
                <a:lnTo>
                  <a:pt x="9490919" y="6532"/>
                </a:lnTo>
                <a:lnTo>
                  <a:pt x="9535994" y="14531"/>
                </a:lnTo>
                <a:lnTo>
                  <a:pt x="9579957" y="25536"/>
                </a:lnTo>
                <a:lnTo>
                  <a:pt x="9622694" y="39436"/>
                </a:lnTo>
                <a:lnTo>
                  <a:pt x="9664096" y="56120"/>
                </a:lnTo>
                <a:lnTo>
                  <a:pt x="9704050" y="75477"/>
                </a:lnTo>
                <a:lnTo>
                  <a:pt x="9742445" y="97396"/>
                </a:lnTo>
                <a:lnTo>
                  <a:pt x="9779171" y="121764"/>
                </a:lnTo>
                <a:lnTo>
                  <a:pt x="9814115" y="148472"/>
                </a:lnTo>
                <a:lnTo>
                  <a:pt x="9847166" y="177406"/>
                </a:lnTo>
                <a:lnTo>
                  <a:pt x="9878212" y="208457"/>
                </a:lnTo>
                <a:lnTo>
                  <a:pt x="9907144" y="241513"/>
                </a:lnTo>
                <a:lnTo>
                  <a:pt x="9933848" y="276463"/>
                </a:lnTo>
                <a:lnTo>
                  <a:pt x="9958214" y="313195"/>
                </a:lnTo>
                <a:lnTo>
                  <a:pt x="9980131" y="351598"/>
                </a:lnTo>
                <a:lnTo>
                  <a:pt x="9999487" y="391561"/>
                </a:lnTo>
                <a:lnTo>
                  <a:pt x="10016170" y="432972"/>
                </a:lnTo>
                <a:lnTo>
                  <a:pt x="10030070" y="475720"/>
                </a:lnTo>
                <a:lnTo>
                  <a:pt x="10041075" y="519694"/>
                </a:lnTo>
                <a:lnTo>
                  <a:pt x="10049073" y="564783"/>
                </a:lnTo>
                <a:lnTo>
                  <a:pt x="10053954" y="610875"/>
                </a:lnTo>
                <a:lnTo>
                  <a:pt x="10055606" y="657860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1295400" y="990600"/>
            <a:ext cx="10349865" cy="56384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76555" algn="just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2000" b="1" dirty="0">
                <a:solidFill>
                  <a:srgbClr val="2C2D2C"/>
                </a:solidFill>
                <a:latin typeface="Verdana"/>
                <a:cs typeface="Verdana"/>
              </a:rPr>
              <a:t>ótica </a:t>
            </a:r>
            <a:r>
              <a:rPr sz="2000" b="1" spc="-5" dirty="0">
                <a:solidFill>
                  <a:srgbClr val="2C2D2C"/>
                </a:solidFill>
                <a:latin typeface="Verdana"/>
                <a:cs typeface="Verdana"/>
              </a:rPr>
              <a:t>civilista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de responsabilização do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Estado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foi </a:t>
            </a:r>
            <a:r>
              <a:rPr sz="2000" b="1" spc="-5" dirty="0">
                <a:solidFill>
                  <a:srgbClr val="2C2D2C"/>
                </a:solidFill>
                <a:latin typeface="Verdana"/>
                <a:cs typeface="Verdana"/>
              </a:rPr>
              <a:t>derrubada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pela  </a:t>
            </a:r>
            <a:r>
              <a:rPr sz="2000" b="1" spc="-5" dirty="0">
                <a:solidFill>
                  <a:srgbClr val="2C2D2C"/>
                </a:solidFill>
                <a:latin typeface="Verdana"/>
                <a:cs typeface="Verdana"/>
              </a:rPr>
              <a:t>corrente jurisprudencial publicista francesa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quando no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julgamento de 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importantes</a:t>
            </a:r>
            <a:r>
              <a:rPr sz="2000" spc="1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casos</a:t>
            </a:r>
            <a:r>
              <a:rPr sz="2000" spc="1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paradigmáticos</a:t>
            </a:r>
            <a:r>
              <a:rPr sz="2000" spc="1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pelo</a:t>
            </a:r>
            <a:r>
              <a:rPr sz="2000" spc="1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30" dirty="0">
                <a:solidFill>
                  <a:srgbClr val="2C2D2C"/>
                </a:solidFill>
                <a:latin typeface="Verdana"/>
                <a:cs typeface="Verdana"/>
              </a:rPr>
              <a:t>Tribunal</a:t>
            </a:r>
            <a:r>
              <a:rPr sz="2000" spc="1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2000" spc="1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Conflitos</a:t>
            </a:r>
            <a:r>
              <a:rPr sz="2000" spc="1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Francês</a:t>
            </a:r>
            <a:r>
              <a:rPr sz="2000" spc="1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15" dirty="0">
                <a:solidFill>
                  <a:srgbClr val="2C2D2C"/>
                </a:solidFill>
                <a:latin typeface="Verdana"/>
                <a:cs typeface="Verdana"/>
              </a:rPr>
              <a:t>durante</a:t>
            </a:r>
            <a:endParaRPr sz="20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2000" b="1" spc="-10" dirty="0">
                <a:solidFill>
                  <a:srgbClr val="2C2D2C"/>
                </a:solidFill>
                <a:latin typeface="Verdana"/>
                <a:cs typeface="Verdana"/>
              </a:rPr>
              <a:t>século</a:t>
            </a:r>
            <a:r>
              <a:rPr sz="2000" b="1" spc="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b="1" spc="-5" dirty="0">
                <a:solidFill>
                  <a:srgbClr val="2C2D2C"/>
                </a:solidFill>
                <a:latin typeface="Verdana"/>
                <a:cs typeface="Verdana"/>
              </a:rPr>
              <a:t>XIX</a:t>
            </a:r>
            <a:endParaRPr sz="20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350" dirty="0">
              <a:latin typeface="Times New Roman"/>
              <a:cs typeface="Times New Roman"/>
            </a:endParaRPr>
          </a:p>
          <a:p>
            <a:pPr marL="1138555" marR="5080" indent="-172720" algn="just">
              <a:lnSpc>
                <a:spcPct val="91100"/>
              </a:lnSpc>
              <a:buChar char="•"/>
              <a:tabLst>
                <a:tab pos="1139190" algn="l"/>
              </a:tabLst>
            </a:pP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Controvérsia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julgada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09 de maio de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1855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pelo </a:t>
            </a:r>
            <a:r>
              <a:rPr sz="1800" spc="-30" dirty="0">
                <a:solidFill>
                  <a:srgbClr val="2C2D2C"/>
                </a:solidFill>
                <a:latin typeface="Verdana"/>
                <a:cs typeface="Verdana"/>
              </a:rPr>
              <a:t>Tribunal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 Conflitos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Francês 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entre Louis-Meyer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Rothschild,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comerciante,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800" spc="-40" dirty="0">
                <a:solidFill>
                  <a:srgbClr val="2C2D2C"/>
                </a:solidFill>
                <a:latin typeface="Verdana"/>
                <a:cs typeface="Verdana"/>
              </a:rPr>
              <a:t>Larcher,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funcionário do serviço  postal.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lide teve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como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objeto pedido 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indenização decorrente do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envio 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equivocado de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uma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correspondência por Larcher contendo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800" spc="-10" dirty="0" err="1">
                <a:solidFill>
                  <a:srgbClr val="2C2D2C"/>
                </a:solidFill>
                <a:latin typeface="Verdana"/>
                <a:cs typeface="Verdana"/>
              </a:rPr>
              <a:t>equivalente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dirty="0" smtClean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lang="pt-BR" dirty="0">
                <a:latin typeface="Verdana"/>
                <a:cs typeface="Verdana"/>
              </a:rPr>
              <a:t> </a:t>
            </a:r>
            <a:r>
              <a:rPr sz="1800" spc="-5" dirty="0" smtClean="0">
                <a:solidFill>
                  <a:srgbClr val="2C2D2C"/>
                </a:solidFill>
                <a:latin typeface="Verdana"/>
                <a:cs typeface="Verdana"/>
              </a:rPr>
              <a:t>30</a:t>
            </a:r>
            <a:r>
              <a:rPr sz="1800" spc="0" dirty="0" smtClean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r>
              <a:rPr sz="1800" spc="-5" dirty="0" smtClean="0">
                <a:solidFill>
                  <a:srgbClr val="2C2D2C"/>
                </a:solidFill>
                <a:latin typeface="Verdana"/>
                <a:cs typeface="Verdana"/>
              </a:rPr>
              <a:t>00</a:t>
            </a:r>
            <a:r>
              <a:rPr sz="1800" dirty="0" smtClean="0">
                <a:solidFill>
                  <a:srgbClr val="2C2D2C"/>
                </a:solidFill>
                <a:latin typeface="Verdana"/>
                <a:cs typeface="Verdana"/>
              </a:rPr>
              <a:t>0</a:t>
            </a:r>
            <a:r>
              <a:rPr lang="pt-BR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0" dirty="0" err="1" smtClean="0">
                <a:solidFill>
                  <a:srgbClr val="2C2D2C"/>
                </a:solidFill>
                <a:latin typeface="Verdana"/>
                <a:cs typeface="Verdana"/>
              </a:rPr>
              <a:t>f</a:t>
            </a:r>
            <a:r>
              <a:rPr sz="1800" spc="-50" dirty="0" err="1" smtClean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800" dirty="0" err="1" smtClean="0">
                <a:solidFill>
                  <a:srgbClr val="2C2D2C"/>
                </a:solidFill>
                <a:latin typeface="Verdana"/>
                <a:cs typeface="Verdana"/>
              </a:rPr>
              <a:t>anc</a:t>
            </a:r>
            <a:r>
              <a:rPr sz="1800" spc="0" dirty="0" err="1" smtClean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800" dirty="0" err="1" smtClean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lang="pt-BR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15" dirty="0" err="1" smtClean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800" dirty="0" err="1" smtClean="0">
                <a:solidFill>
                  <a:srgbClr val="2C2D2C"/>
                </a:solidFill>
                <a:latin typeface="Verdana"/>
                <a:cs typeface="Verdana"/>
              </a:rPr>
              <a:t>m</a:t>
            </a:r>
            <a:r>
              <a:rPr lang="pt-BR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 smtClean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800" spc="-15" dirty="0" smtClean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800" dirty="0" smtClean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800" spc="0" dirty="0" smtClean="0">
                <a:solidFill>
                  <a:srgbClr val="2C2D2C"/>
                </a:solidFill>
                <a:latin typeface="Verdana"/>
                <a:cs typeface="Verdana"/>
              </a:rPr>
              <a:t>m</a:t>
            </a:r>
            <a:r>
              <a:rPr sz="1800" dirty="0" smtClean="0">
                <a:solidFill>
                  <a:srgbClr val="2C2D2C"/>
                </a:solidFill>
                <a:latin typeface="Verdana"/>
                <a:cs typeface="Verdana"/>
              </a:rPr>
              <a:t>an</a:t>
            </a:r>
            <a:r>
              <a:rPr sz="1800" spc="-15" dirty="0" smtClean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800" spc="0" dirty="0" smtClean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800" dirty="0" smtClean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lang="pt-BR" sz="1800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 smtClean="0">
                <a:solidFill>
                  <a:srgbClr val="2C2D2C"/>
                </a:solidFill>
                <a:latin typeface="Verdana"/>
                <a:cs typeface="Verdana"/>
              </a:rPr>
              <a:t>pa</a:t>
            </a:r>
            <a:r>
              <a:rPr sz="1800" spc="-55" dirty="0" smtClean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800" dirty="0" smtClean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lang="pt-BR" sz="1800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0" dirty="0" smtClean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800" dirty="0" smtClean="0">
                <a:solidFill>
                  <a:srgbClr val="2C2D2C"/>
                </a:solidFill>
                <a:latin typeface="Verdana"/>
                <a:cs typeface="Verdana"/>
              </a:rPr>
              <a:t>u</a:t>
            </a:r>
            <a:r>
              <a:rPr sz="1800" spc="-10" dirty="0" smtClean="0">
                <a:solidFill>
                  <a:srgbClr val="2C2D2C"/>
                </a:solidFill>
                <a:latin typeface="Verdana"/>
                <a:cs typeface="Verdana"/>
              </a:rPr>
              <a:t>tr</a:t>
            </a:r>
            <a:r>
              <a:rPr sz="1800" dirty="0" smtClean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lang="pt-BR" sz="1800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 err="1" smtClean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800" spc="-15" dirty="0" err="1" smtClean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800" dirty="0" err="1" smtClean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800" spc="-10" dirty="0" err="1" smtClean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800" spc="-15" dirty="0" err="1" smtClean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800" dirty="0" err="1" smtClean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lang="pt-BR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800" spc="-15" dirty="0" err="1" smtClean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800" spc="10" dirty="0" err="1" smtClean="0">
                <a:solidFill>
                  <a:srgbClr val="2C2D2C"/>
                </a:solidFill>
                <a:latin typeface="Verdana"/>
                <a:cs typeface="Verdana"/>
              </a:rPr>
              <a:t>á</a:t>
            </a:r>
            <a:r>
              <a:rPr sz="1800" spc="-10" dirty="0" err="1" smtClean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800" spc="-15" dirty="0" err="1" smtClean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800" dirty="0" err="1" smtClean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lang="pt-BR" sz="1800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dirty="0" smtClean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800" spc="0" dirty="0" smtClean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800" dirty="0" smtClean="0">
                <a:solidFill>
                  <a:srgbClr val="2C2D2C"/>
                </a:solidFill>
                <a:latin typeface="Verdana"/>
                <a:cs typeface="Verdana"/>
              </a:rPr>
              <a:t>m</a:t>
            </a:r>
            <a:r>
              <a:rPr lang="pt-BR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dirty="0" smtClean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lang="pt-BR" sz="1800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20" dirty="0" err="1" smtClean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800" spc="0" dirty="0" err="1" smtClean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800" spc="-5" dirty="0" err="1" smtClean="0">
                <a:solidFill>
                  <a:srgbClr val="2C2D2C"/>
                </a:solidFill>
                <a:latin typeface="Verdana"/>
                <a:cs typeface="Verdana"/>
              </a:rPr>
              <a:t>b</a:t>
            </a:r>
            <a:r>
              <a:rPr sz="1800" spc="-15" dirty="0" err="1" smtClean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800" spc="0" dirty="0" err="1" smtClean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800" dirty="0" err="1" smtClean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800" spc="0" dirty="0" err="1" smtClean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800" spc="-15" dirty="0" err="1" smtClean="0">
                <a:solidFill>
                  <a:srgbClr val="2C2D2C"/>
                </a:solidFill>
                <a:latin typeface="Verdana"/>
                <a:cs typeface="Verdana"/>
              </a:rPr>
              <a:t>m</a:t>
            </a:r>
            <a:r>
              <a:rPr sz="1800" dirty="0" err="1" smtClean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800" dirty="0" smtClean="0">
                <a:solidFill>
                  <a:srgbClr val="2C2D2C"/>
                </a:solidFill>
                <a:latin typeface="Verdana"/>
                <a:cs typeface="Verdana"/>
              </a:rPr>
              <a:t>  </a:t>
            </a:r>
            <a:r>
              <a:rPr sz="1800" spc="-35" dirty="0" smtClean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800" spc="0" dirty="0" smtClean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800" spc="-10" dirty="0" smtClean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800" dirty="0" smtClean="0">
                <a:solidFill>
                  <a:srgbClr val="2C2D2C"/>
                </a:solidFill>
                <a:latin typeface="Verdana"/>
                <a:cs typeface="Verdana"/>
              </a:rPr>
              <a:t>hsch</a:t>
            </a:r>
            <a:r>
              <a:rPr sz="1800" spc="-15" dirty="0" smtClean="0">
                <a:solidFill>
                  <a:srgbClr val="2C2D2C"/>
                </a:solidFill>
                <a:latin typeface="Verdana"/>
                <a:cs typeface="Verdana"/>
              </a:rPr>
              <a:t>il</a:t>
            </a:r>
            <a:r>
              <a:rPr sz="1800" dirty="0" smtClean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lang="pt-BR" sz="1800" dirty="0" smtClean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1800" spc="-5" dirty="0" smtClean="0">
                <a:solidFill>
                  <a:srgbClr val="2C2D2C"/>
                </a:solidFill>
                <a:latin typeface="Verdana"/>
                <a:cs typeface="Verdana"/>
              </a:rPr>
              <a:t>qu</a:t>
            </a:r>
            <a:r>
              <a:rPr sz="1800" dirty="0" smtClean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lang="pt-BR" sz="1800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dirty="0" err="1" smtClean="0">
                <a:solidFill>
                  <a:srgbClr val="2C2D2C"/>
                </a:solidFill>
                <a:latin typeface="Verdana"/>
                <a:cs typeface="Verdana"/>
              </a:rPr>
              <a:t>não</a:t>
            </a:r>
            <a:r>
              <a:rPr lang="pt-BR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dirty="0" smtClean="0">
                <a:solidFill>
                  <a:srgbClr val="2C2D2C"/>
                </a:solidFill>
                <a:latin typeface="Verdana"/>
                <a:cs typeface="Verdana"/>
              </a:rPr>
              <a:t>Lou</a:t>
            </a:r>
            <a:r>
              <a:rPr sz="1800" spc="-15" dirty="0" smtClean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800" dirty="0" smtClean="0">
                <a:solidFill>
                  <a:srgbClr val="2C2D2C"/>
                </a:solidFill>
                <a:latin typeface="Verdana"/>
                <a:cs typeface="Verdana"/>
              </a:rPr>
              <a:t>s-M</a:t>
            </a:r>
            <a:r>
              <a:rPr sz="1800" spc="0" dirty="0" smtClean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800" spc="-25" dirty="0" smtClean="0">
                <a:solidFill>
                  <a:srgbClr val="2C2D2C"/>
                </a:solidFill>
                <a:latin typeface="Verdana"/>
                <a:cs typeface="Verdana"/>
              </a:rPr>
              <a:t>y</a:t>
            </a:r>
            <a:r>
              <a:rPr sz="1800" spc="0" dirty="0" smtClean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800" dirty="0" smtClean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lang="pt-BR" sz="1800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35" dirty="0" err="1" smtClean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800" spc="0" dirty="0" err="1" smtClean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800" spc="-10" dirty="0" err="1" smtClean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800" dirty="0" err="1" smtClean="0">
                <a:solidFill>
                  <a:srgbClr val="2C2D2C"/>
                </a:solidFill>
                <a:latin typeface="Verdana"/>
                <a:cs typeface="Verdana"/>
              </a:rPr>
              <a:t>hsch</a:t>
            </a:r>
            <a:r>
              <a:rPr sz="1800" spc="-15" dirty="0" err="1" smtClean="0">
                <a:solidFill>
                  <a:srgbClr val="2C2D2C"/>
                </a:solidFill>
                <a:latin typeface="Verdana"/>
                <a:cs typeface="Verdana"/>
              </a:rPr>
              <a:t>il</a:t>
            </a:r>
            <a:r>
              <a:rPr sz="1800" dirty="0" err="1" smtClean="0">
                <a:solidFill>
                  <a:srgbClr val="2C2D2C"/>
                </a:solidFill>
                <a:latin typeface="Verdana"/>
                <a:cs typeface="Verdana"/>
              </a:rPr>
              <a:t>d.O</a:t>
            </a:r>
            <a:r>
              <a:rPr lang="pt-BR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190" dirty="0" smtClean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800" spc="0" dirty="0" smtClean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800" spc="-15" dirty="0" smtClean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800" spc="-5" dirty="0" smtClean="0">
                <a:solidFill>
                  <a:srgbClr val="2C2D2C"/>
                </a:solidFill>
                <a:latin typeface="Verdana"/>
                <a:cs typeface="Verdana"/>
              </a:rPr>
              <a:t>bun</a:t>
            </a:r>
            <a:r>
              <a:rPr sz="1800" spc="10" dirty="0" smtClean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800" dirty="0" smtClean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lang="pt-BR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 smtClean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800" spc="-10" dirty="0" smtClean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800" spc="5" dirty="0" smtClean="0">
                <a:solidFill>
                  <a:srgbClr val="2C2D2C"/>
                </a:solidFill>
                <a:latin typeface="Verdana"/>
                <a:cs typeface="Verdana"/>
              </a:rPr>
              <a:t>v</a:t>
            </a:r>
            <a:r>
              <a:rPr sz="1800" dirty="0" smtClean="0">
                <a:solidFill>
                  <a:srgbClr val="2C2D2C"/>
                </a:solidFill>
                <a:latin typeface="Verdana"/>
                <a:cs typeface="Verdana"/>
              </a:rPr>
              <a:t>il</a:t>
            </a:r>
            <a:r>
              <a:rPr lang="pt-BR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 smtClean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800" dirty="0" smtClean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lang="pt-BR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0" dirty="0" err="1" smtClean="0">
                <a:solidFill>
                  <a:srgbClr val="2C2D2C"/>
                </a:solidFill>
                <a:latin typeface="Verdana"/>
                <a:cs typeface="Verdana"/>
              </a:rPr>
              <a:t>Se</a:t>
            </a:r>
            <a:r>
              <a:rPr sz="1800" dirty="0" err="1" smtClean="0">
                <a:solidFill>
                  <a:srgbClr val="2C2D2C"/>
                </a:solidFill>
                <a:latin typeface="Verdana"/>
                <a:cs typeface="Verdana"/>
              </a:rPr>
              <a:t>na</a:t>
            </a:r>
            <a:r>
              <a:rPr sz="1800" dirty="0" smtClean="0">
                <a:solidFill>
                  <a:srgbClr val="2C2D2C"/>
                </a:solidFill>
                <a:latin typeface="Verdana"/>
                <a:cs typeface="Verdana"/>
              </a:rPr>
              <a:t>,</a:t>
            </a:r>
            <a:r>
              <a:rPr lang="pt-BR" sz="1800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20" dirty="0" smtClean="0">
                <a:solidFill>
                  <a:srgbClr val="2C2D2C"/>
                </a:solidFill>
                <a:latin typeface="Verdana"/>
                <a:cs typeface="Verdana"/>
              </a:rPr>
              <a:t>no</a:t>
            </a:r>
            <a:r>
              <a:rPr lang="pt-BR" sz="1800" spc="-20" dirty="0" smtClean="0">
                <a:solidFill>
                  <a:srgbClr val="2C2D2C"/>
                </a:solidFill>
                <a:latin typeface="Verdana"/>
                <a:cs typeface="Verdana"/>
              </a:rPr>
              <a:t> entanto, declarou-se incompetente para apreciar a questão e o problema foi parar no Tribunal de Conflitos, o qual decidiu que o julgamento do caso não poderia se dar segundo as regras e disposições do direito civil, sendo a autoridade administrativa a competente para decidir questões envolvendo obrigações indenizatórias do Estado. A Corte ressalvou, contudo, que em se tratando de responsabilidade civil do Estado por falta, erro ou negligencia de um serviço público, tal obrigação estatal não seria geral e nem absoluta. (</a:t>
            </a:r>
            <a:r>
              <a:rPr lang="fr-FR" spc="-5" dirty="0">
                <a:solidFill>
                  <a:srgbClr val="2C2D2C"/>
                </a:solidFill>
                <a:latin typeface="Verdana"/>
                <a:cs typeface="Verdana"/>
              </a:rPr>
              <a:t>(LES  </a:t>
            </a:r>
            <a:r>
              <a:rPr lang="fr-FR" spc="-10" dirty="0">
                <a:solidFill>
                  <a:srgbClr val="2C2D2C"/>
                </a:solidFill>
                <a:latin typeface="Verdana"/>
                <a:cs typeface="Verdana"/>
              </a:rPr>
              <a:t>TRÈS </a:t>
            </a:r>
            <a:r>
              <a:rPr lang="fr-FR" spc="-5" dirty="0">
                <a:solidFill>
                  <a:srgbClr val="2C2D2C"/>
                </a:solidFill>
                <a:latin typeface="Verdana"/>
                <a:cs typeface="Verdana"/>
              </a:rPr>
              <a:t>GRANDES DÉCISIONS </a:t>
            </a:r>
            <a:r>
              <a:rPr lang="fr-FR" dirty="0">
                <a:solidFill>
                  <a:srgbClr val="2C2D2C"/>
                </a:solidFill>
                <a:latin typeface="Verdana"/>
                <a:cs typeface="Verdana"/>
              </a:rPr>
              <a:t>DU </a:t>
            </a:r>
            <a:r>
              <a:rPr lang="fr-FR" spc="-5" dirty="0">
                <a:solidFill>
                  <a:srgbClr val="2C2D2C"/>
                </a:solidFill>
                <a:latin typeface="Verdana"/>
                <a:cs typeface="Verdana"/>
              </a:rPr>
              <a:t>DROIT </a:t>
            </a:r>
            <a:r>
              <a:rPr lang="fr-FR" spc="-15" dirty="0">
                <a:solidFill>
                  <a:srgbClr val="2C2D2C"/>
                </a:solidFill>
                <a:latin typeface="Verdana"/>
                <a:cs typeface="Verdana"/>
              </a:rPr>
              <a:t>ADMINISTRATIF </a:t>
            </a:r>
            <a:r>
              <a:rPr lang="fr-FR" spc="-10" dirty="0">
                <a:solidFill>
                  <a:srgbClr val="2C2D2C"/>
                </a:solidFill>
                <a:latin typeface="Verdana"/>
                <a:cs typeface="Verdana"/>
              </a:rPr>
              <a:t>Recueil </a:t>
            </a:r>
            <a:r>
              <a:rPr lang="fr-FR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lang="fr-FR" spc="-5" dirty="0">
                <a:solidFill>
                  <a:srgbClr val="2C2D2C"/>
                </a:solidFill>
                <a:latin typeface="Verdana"/>
                <a:cs typeface="Verdana"/>
              </a:rPr>
              <a:t>décisions juridictionnelles.  Disponível </a:t>
            </a:r>
            <a:r>
              <a:rPr lang="fr-FR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lang="fr-FR" spc="-10" dirty="0">
                <a:solidFill>
                  <a:srgbClr val="4F91A0"/>
                </a:solidFill>
                <a:latin typeface="Verdana"/>
                <a:cs typeface="Verdana"/>
                <a:hlinkClick r:id="rId3"/>
              </a:rPr>
              <a:t>https://www.guglielmi.fr/IMG/pdf/TGD.09.pdf</a:t>
            </a:r>
            <a:r>
              <a:rPr lang="fr-FR" spc="-10" dirty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lang="fr-FR" spc="-5" dirty="0">
                <a:solidFill>
                  <a:srgbClr val="2C2D2C"/>
                </a:solidFill>
                <a:latin typeface="Verdana"/>
                <a:cs typeface="Verdana"/>
              </a:rPr>
              <a:t>Acesso </a:t>
            </a:r>
            <a:r>
              <a:rPr lang="fr-FR" dirty="0">
                <a:solidFill>
                  <a:srgbClr val="2C2D2C"/>
                </a:solidFill>
                <a:latin typeface="Verdana"/>
                <a:cs typeface="Verdana"/>
              </a:rPr>
              <a:t>em</a:t>
            </a:r>
            <a:r>
              <a:rPr lang="fr-FR" spc="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lang="fr-FR" spc="-5" dirty="0">
                <a:solidFill>
                  <a:srgbClr val="2C2D2C"/>
                </a:solidFill>
                <a:latin typeface="Verdana"/>
                <a:cs typeface="Verdana"/>
              </a:rPr>
              <a:t>11/02/2018, p. 5).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88900" y="3335020"/>
            <a:ext cx="1960880" cy="25501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42239" y="4079240"/>
            <a:ext cx="1935480" cy="110236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48907" y="3376676"/>
            <a:ext cx="1838642" cy="242907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749300" y="4179570"/>
            <a:ext cx="635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800" b="1" spc="-10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327659" y="4428490"/>
            <a:ext cx="14814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Rothschild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: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764540" y="4677092"/>
            <a:ext cx="60452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1855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051304" y="1099438"/>
            <a:ext cx="9759696" cy="5172075"/>
          </a:xfrm>
          <a:custGeom>
            <a:avLst/>
            <a:gdLst/>
            <a:ahLst/>
            <a:cxnLst/>
            <a:rect l="l" t="t" r="r" b="b"/>
            <a:pathLst>
              <a:path w="10055860" h="5172075">
                <a:moveTo>
                  <a:pt x="9193657" y="0"/>
                </a:moveTo>
                <a:lnTo>
                  <a:pt x="0" y="0"/>
                </a:lnTo>
                <a:lnTo>
                  <a:pt x="0" y="5171922"/>
                </a:lnTo>
                <a:lnTo>
                  <a:pt x="9193657" y="5171922"/>
                </a:lnTo>
                <a:lnTo>
                  <a:pt x="9242564" y="5170558"/>
                </a:lnTo>
                <a:lnTo>
                  <a:pt x="9290757" y="5166512"/>
                </a:lnTo>
                <a:lnTo>
                  <a:pt x="9338161" y="5159859"/>
                </a:lnTo>
                <a:lnTo>
                  <a:pt x="9384705" y="5150671"/>
                </a:lnTo>
                <a:lnTo>
                  <a:pt x="9430315" y="5139021"/>
                </a:lnTo>
                <a:lnTo>
                  <a:pt x="9474918" y="5124981"/>
                </a:lnTo>
                <a:lnTo>
                  <a:pt x="9518443" y="5108624"/>
                </a:lnTo>
                <a:lnTo>
                  <a:pt x="9560815" y="5090023"/>
                </a:lnTo>
                <a:lnTo>
                  <a:pt x="9601963" y="5069251"/>
                </a:lnTo>
                <a:lnTo>
                  <a:pt x="9641813" y="5046380"/>
                </a:lnTo>
                <a:lnTo>
                  <a:pt x="9680293" y="5021484"/>
                </a:lnTo>
                <a:lnTo>
                  <a:pt x="9717330" y="4994634"/>
                </a:lnTo>
                <a:lnTo>
                  <a:pt x="9752850" y="4965904"/>
                </a:lnTo>
                <a:lnTo>
                  <a:pt x="9786782" y="4935367"/>
                </a:lnTo>
                <a:lnTo>
                  <a:pt x="9819052" y="4903094"/>
                </a:lnTo>
                <a:lnTo>
                  <a:pt x="9849588" y="4869160"/>
                </a:lnTo>
                <a:lnTo>
                  <a:pt x="9878317" y="4833637"/>
                </a:lnTo>
                <a:lnTo>
                  <a:pt x="9905166" y="4796596"/>
                </a:lnTo>
                <a:lnTo>
                  <a:pt x="9930062" y="4758113"/>
                </a:lnTo>
                <a:lnTo>
                  <a:pt x="9952932" y="4718258"/>
                </a:lnTo>
                <a:lnTo>
                  <a:pt x="9973705" y="4677104"/>
                </a:lnTo>
                <a:lnTo>
                  <a:pt x="9992306" y="4634726"/>
                </a:lnTo>
                <a:lnTo>
                  <a:pt x="10008663" y="4591194"/>
                </a:lnTo>
                <a:lnTo>
                  <a:pt x="10022703" y="4546583"/>
                </a:lnTo>
                <a:lnTo>
                  <a:pt x="10034354" y="4500964"/>
                </a:lnTo>
                <a:lnTo>
                  <a:pt x="10043542" y="4454411"/>
                </a:lnTo>
                <a:lnTo>
                  <a:pt x="10050196" y="4406996"/>
                </a:lnTo>
                <a:lnTo>
                  <a:pt x="10054241" y="4358792"/>
                </a:lnTo>
                <a:lnTo>
                  <a:pt x="10055606" y="4309872"/>
                </a:lnTo>
                <a:lnTo>
                  <a:pt x="10055606" y="862076"/>
                </a:lnTo>
                <a:lnTo>
                  <a:pt x="10054241" y="813155"/>
                </a:lnTo>
                <a:lnTo>
                  <a:pt x="10050196" y="764951"/>
                </a:lnTo>
                <a:lnTo>
                  <a:pt x="10043542" y="717536"/>
                </a:lnTo>
                <a:lnTo>
                  <a:pt x="10034354" y="670982"/>
                </a:lnTo>
                <a:lnTo>
                  <a:pt x="10022703" y="625362"/>
                </a:lnTo>
                <a:lnTo>
                  <a:pt x="10008663" y="580750"/>
                </a:lnTo>
                <a:lnTo>
                  <a:pt x="9992306" y="537218"/>
                </a:lnTo>
                <a:lnTo>
                  <a:pt x="9973705" y="494838"/>
                </a:lnTo>
                <a:lnTo>
                  <a:pt x="9952932" y="453684"/>
                </a:lnTo>
                <a:lnTo>
                  <a:pt x="9930062" y="413827"/>
                </a:lnTo>
                <a:lnTo>
                  <a:pt x="9905166" y="375342"/>
                </a:lnTo>
                <a:lnTo>
                  <a:pt x="9878317" y="338301"/>
                </a:lnTo>
                <a:lnTo>
                  <a:pt x="9849588" y="302776"/>
                </a:lnTo>
                <a:lnTo>
                  <a:pt x="9819052" y="268840"/>
                </a:lnTo>
                <a:lnTo>
                  <a:pt x="9786782" y="236567"/>
                </a:lnTo>
                <a:lnTo>
                  <a:pt x="9752850" y="206028"/>
                </a:lnTo>
                <a:lnTo>
                  <a:pt x="9717330" y="177297"/>
                </a:lnTo>
                <a:lnTo>
                  <a:pt x="9680293" y="150446"/>
                </a:lnTo>
                <a:lnTo>
                  <a:pt x="9641813" y="125548"/>
                </a:lnTo>
                <a:lnTo>
                  <a:pt x="9601963" y="102676"/>
                </a:lnTo>
                <a:lnTo>
                  <a:pt x="9560815" y="81903"/>
                </a:lnTo>
                <a:lnTo>
                  <a:pt x="9518443" y="63301"/>
                </a:lnTo>
                <a:lnTo>
                  <a:pt x="9474918" y="46943"/>
                </a:lnTo>
                <a:lnTo>
                  <a:pt x="9430315" y="32903"/>
                </a:lnTo>
                <a:lnTo>
                  <a:pt x="9384705" y="21252"/>
                </a:lnTo>
                <a:lnTo>
                  <a:pt x="9338161" y="12063"/>
                </a:lnTo>
                <a:lnTo>
                  <a:pt x="9290757" y="5410"/>
                </a:lnTo>
                <a:lnTo>
                  <a:pt x="9242564" y="1364"/>
                </a:lnTo>
                <a:lnTo>
                  <a:pt x="9193657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051304" y="1099438"/>
            <a:ext cx="9835896" cy="5172075"/>
          </a:xfrm>
          <a:custGeom>
            <a:avLst/>
            <a:gdLst/>
            <a:ahLst/>
            <a:cxnLst/>
            <a:rect l="l" t="t" r="r" b="b"/>
            <a:pathLst>
              <a:path w="10055860" h="5172075">
                <a:moveTo>
                  <a:pt x="10055606" y="862076"/>
                </a:moveTo>
                <a:lnTo>
                  <a:pt x="10055606" y="4309872"/>
                </a:lnTo>
                <a:lnTo>
                  <a:pt x="10054241" y="4358792"/>
                </a:lnTo>
                <a:lnTo>
                  <a:pt x="10050196" y="4406996"/>
                </a:lnTo>
                <a:lnTo>
                  <a:pt x="10043542" y="4454411"/>
                </a:lnTo>
                <a:lnTo>
                  <a:pt x="10034354" y="4500964"/>
                </a:lnTo>
                <a:lnTo>
                  <a:pt x="10022703" y="4546583"/>
                </a:lnTo>
                <a:lnTo>
                  <a:pt x="10008663" y="4591194"/>
                </a:lnTo>
                <a:lnTo>
                  <a:pt x="9992306" y="4634726"/>
                </a:lnTo>
                <a:lnTo>
                  <a:pt x="9973705" y="4677104"/>
                </a:lnTo>
                <a:lnTo>
                  <a:pt x="9952932" y="4718258"/>
                </a:lnTo>
                <a:lnTo>
                  <a:pt x="9930062" y="4758113"/>
                </a:lnTo>
                <a:lnTo>
                  <a:pt x="9905166" y="4796596"/>
                </a:lnTo>
                <a:lnTo>
                  <a:pt x="9878317" y="4833637"/>
                </a:lnTo>
                <a:lnTo>
                  <a:pt x="9849588" y="4869160"/>
                </a:lnTo>
                <a:lnTo>
                  <a:pt x="9819052" y="4903094"/>
                </a:lnTo>
                <a:lnTo>
                  <a:pt x="9786782" y="4935367"/>
                </a:lnTo>
                <a:lnTo>
                  <a:pt x="9752850" y="4965904"/>
                </a:lnTo>
                <a:lnTo>
                  <a:pt x="9717330" y="4994634"/>
                </a:lnTo>
                <a:lnTo>
                  <a:pt x="9680293" y="5021484"/>
                </a:lnTo>
                <a:lnTo>
                  <a:pt x="9641813" y="5046380"/>
                </a:lnTo>
                <a:lnTo>
                  <a:pt x="9601963" y="5069251"/>
                </a:lnTo>
                <a:lnTo>
                  <a:pt x="9560815" y="5090023"/>
                </a:lnTo>
                <a:lnTo>
                  <a:pt x="9518443" y="5108624"/>
                </a:lnTo>
                <a:lnTo>
                  <a:pt x="9474918" y="5124981"/>
                </a:lnTo>
                <a:lnTo>
                  <a:pt x="9430315" y="5139021"/>
                </a:lnTo>
                <a:lnTo>
                  <a:pt x="9384705" y="5150671"/>
                </a:lnTo>
                <a:lnTo>
                  <a:pt x="9338161" y="5159859"/>
                </a:lnTo>
                <a:lnTo>
                  <a:pt x="9290757" y="5166512"/>
                </a:lnTo>
                <a:lnTo>
                  <a:pt x="9242564" y="5170558"/>
                </a:lnTo>
                <a:lnTo>
                  <a:pt x="9193657" y="5171922"/>
                </a:lnTo>
                <a:lnTo>
                  <a:pt x="0" y="5171922"/>
                </a:lnTo>
                <a:lnTo>
                  <a:pt x="0" y="0"/>
                </a:lnTo>
                <a:lnTo>
                  <a:pt x="9193657" y="0"/>
                </a:lnTo>
                <a:lnTo>
                  <a:pt x="9242564" y="1364"/>
                </a:lnTo>
                <a:lnTo>
                  <a:pt x="9290757" y="5410"/>
                </a:lnTo>
                <a:lnTo>
                  <a:pt x="9338161" y="12063"/>
                </a:lnTo>
                <a:lnTo>
                  <a:pt x="9384705" y="21252"/>
                </a:lnTo>
                <a:lnTo>
                  <a:pt x="9430315" y="32903"/>
                </a:lnTo>
                <a:lnTo>
                  <a:pt x="9474918" y="46943"/>
                </a:lnTo>
                <a:lnTo>
                  <a:pt x="9518443" y="63301"/>
                </a:lnTo>
                <a:lnTo>
                  <a:pt x="9560815" y="81903"/>
                </a:lnTo>
                <a:lnTo>
                  <a:pt x="9601963" y="102676"/>
                </a:lnTo>
                <a:lnTo>
                  <a:pt x="9641813" y="125548"/>
                </a:lnTo>
                <a:lnTo>
                  <a:pt x="9680293" y="150446"/>
                </a:lnTo>
                <a:lnTo>
                  <a:pt x="9717330" y="177297"/>
                </a:lnTo>
                <a:lnTo>
                  <a:pt x="9752850" y="206028"/>
                </a:lnTo>
                <a:lnTo>
                  <a:pt x="9786782" y="236567"/>
                </a:lnTo>
                <a:lnTo>
                  <a:pt x="9819052" y="268840"/>
                </a:lnTo>
                <a:lnTo>
                  <a:pt x="9849588" y="302776"/>
                </a:lnTo>
                <a:lnTo>
                  <a:pt x="9878317" y="338301"/>
                </a:lnTo>
                <a:lnTo>
                  <a:pt x="9905166" y="375342"/>
                </a:lnTo>
                <a:lnTo>
                  <a:pt x="9930062" y="413827"/>
                </a:lnTo>
                <a:lnTo>
                  <a:pt x="9952932" y="453684"/>
                </a:lnTo>
                <a:lnTo>
                  <a:pt x="9973705" y="494838"/>
                </a:lnTo>
                <a:lnTo>
                  <a:pt x="9992306" y="537218"/>
                </a:lnTo>
                <a:lnTo>
                  <a:pt x="10008663" y="580750"/>
                </a:lnTo>
                <a:lnTo>
                  <a:pt x="10022703" y="625362"/>
                </a:lnTo>
                <a:lnTo>
                  <a:pt x="10034354" y="670982"/>
                </a:lnTo>
                <a:lnTo>
                  <a:pt x="10043542" y="717536"/>
                </a:lnTo>
                <a:lnTo>
                  <a:pt x="10050196" y="764951"/>
                </a:lnTo>
                <a:lnTo>
                  <a:pt x="10054241" y="813155"/>
                </a:lnTo>
                <a:lnTo>
                  <a:pt x="10055606" y="862076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286635" y="1225803"/>
            <a:ext cx="9338310" cy="1720850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241300" marR="5080" indent="-228600" algn="just">
              <a:lnSpc>
                <a:spcPct val="91200"/>
              </a:lnSpc>
              <a:spcBef>
                <a:spcPts val="310"/>
              </a:spcBef>
              <a:buChar char="•"/>
              <a:tabLst>
                <a:tab pos="241300" algn="l"/>
              </a:tabLst>
            </a:pP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Controvérsia julgada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em 08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fevereiro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de 1873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pelo </a:t>
            </a:r>
            <a:r>
              <a:rPr sz="2000" spc="-30" dirty="0">
                <a:solidFill>
                  <a:srgbClr val="2C2D2C"/>
                </a:solidFill>
                <a:latin typeface="Verdana"/>
                <a:cs typeface="Verdana"/>
              </a:rPr>
              <a:t>Tribunal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de  Conflitos Francês </a:t>
            </a:r>
            <a:r>
              <a:rPr sz="2000" spc="-15" dirty="0">
                <a:solidFill>
                  <a:srgbClr val="2C2D2C"/>
                </a:solidFill>
                <a:latin typeface="Verdana"/>
                <a:cs typeface="Verdana"/>
              </a:rPr>
              <a:t>envolvendo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Agnès-Blanco, criança francesa,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 a 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Companhia Nacional de </a:t>
            </a:r>
            <a:r>
              <a:rPr sz="2000" spc="-45" dirty="0">
                <a:solidFill>
                  <a:srgbClr val="2C2D2C"/>
                </a:solidFill>
                <a:latin typeface="Verdana"/>
                <a:cs typeface="Verdana"/>
              </a:rPr>
              <a:t>Tabaco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França.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disputa tinha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como  objeto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pedido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de indenização formulado pelo pai de Agnès-Blanco </a:t>
            </a:r>
            <a:r>
              <a:rPr sz="2000" spc="25" dirty="0">
                <a:solidFill>
                  <a:srgbClr val="2C2D2C"/>
                </a:solidFill>
                <a:latin typeface="Verdana"/>
                <a:cs typeface="Verdana"/>
              </a:rPr>
              <a:t>em 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virtude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do atropelamento da filha por um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vagão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de trem da Cia.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de  </a:t>
            </a:r>
            <a:r>
              <a:rPr sz="2000" spc="-40" dirty="0">
                <a:solidFill>
                  <a:srgbClr val="2C2D2C"/>
                </a:solidFill>
                <a:latin typeface="Verdana"/>
                <a:cs typeface="Verdana"/>
              </a:rPr>
              <a:t>Tabaco. </a:t>
            </a:r>
            <a:r>
              <a:rPr sz="2000" dirty="0" smtClean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lang="pt-BR" sz="2000" dirty="0" smtClean="0">
                <a:solidFill>
                  <a:srgbClr val="2C2D2C"/>
                </a:solidFill>
                <a:latin typeface="Verdana"/>
                <a:cs typeface="Verdana"/>
              </a:rPr>
              <a:t>    </a:t>
            </a:r>
            <a:r>
              <a:rPr sz="2000" spc="-25" dirty="0" smtClean="0">
                <a:solidFill>
                  <a:srgbClr val="2C2D2C"/>
                </a:solidFill>
                <a:latin typeface="Verdana"/>
                <a:cs typeface="Verdana"/>
              </a:rPr>
              <a:t>Tribunal </a:t>
            </a:r>
            <a:r>
              <a:rPr lang="pt-BR" sz="2000" spc="-25" dirty="0" smtClean="0">
                <a:solidFill>
                  <a:srgbClr val="2C2D2C"/>
                </a:solidFill>
                <a:latin typeface="Verdana"/>
                <a:cs typeface="Verdana"/>
              </a:rPr>
              <a:t>  </a:t>
            </a:r>
            <a:r>
              <a:rPr sz="2000" spc="-5" dirty="0" smtClean="0">
                <a:solidFill>
                  <a:srgbClr val="2C2D2C"/>
                </a:solidFill>
                <a:latin typeface="Verdana"/>
                <a:cs typeface="Verdana"/>
              </a:rPr>
              <a:t>Civil </a:t>
            </a:r>
            <a:r>
              <a:rPr lang="pt-BR" sz="2000" spc="-5" dirty="0" smtClean="0">
                <a:solidFill>
                  <a:srgbClr val="2C2D2C"/>
                </a:solidFill>
                <a:latin typeface="Verdana"/>
                <a:cs typeface="Verdana"/>
              </a:rPr>
              <a:t>  </a:t>
            </a:r>
            <a:r>
              <a:rPr sz="2000" spc="-5" dirty="0" err="1" smtClean="0">
                <a:solidFill>
                  <a:srgbClr val="2C2D2C"/>
                </a:solidFill>
                <a:latin typeface="Verdana"/>
                <a:cs typeface="Verdana"/>
              </a:rPr>
              <a:t>mais</a:t>
            </a:r>
            <a:r>
              <a:rPr sz="2000" spc="-5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lang="pt-BR" sz="2000" spc="-5" dirty="0" smtClean="0">
                <a:solidFill>
                  <a:srgbClr val="2C2D2C"/>
                </a:solidFill>
                <a:latin typeface="Verdana"/>
                <a:cs typeface="Verdana"/>
              </a:rPr>
              <a:t>  </a:t>
            </a:r>
            <a:r>
              <a:rPr sz="2000" dirty="0" err="1" smtClean="0">
                <a:solidFill>
                  <a:srgbClr val="2C2D2C"/>
                </a:solidFill>
                <a:latin typeface="Verdana"/>
                <a:cs typeface="Verdana"/>
              </a:rPr>
              <a:t>uma</a:t>
            </a:r>
            <a:r>
              <a:rPr sz="2000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lang="pt-BR" sz="2000" dirty="0" smtClean="0">
                <a:solidFill>
                  <a:srgbClr val="2C2D2C"/>
                </a:solidFill>
                <a:latin typeface="Verdana"/>
                <a:cs typeface="Verdana"/>
              </a:rPr>
              <a:t>  </a:t>
            </a:r>
            <a:r>
              <a:rPr sz="2000" spc="-10" dirty="0" err="1" smtClean="0">
                <a:solidFill>
                  <a:srgbClr val="2C2D2C"/>
                </a:solidFill>
                <a:latin typeface="Verdana"/>
                <a:cs typeface="Verdana"/>
              </a:rPr>
              <a:t>vez</a:t>
            </a:r>
            <a:r>
              <a:rPr sz="2000" spc="-10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lang="pt-BR" sz="2000" spc="-10" dirty="0" smtClean="0">
                <a:solidFill>
                  <a:srgbClr val="2C2D2C"/>
                </a:solidFill>
                <a:latin typeface="Verdana"/>
                <a:cs typeface="Verdana"/>
              </a:rPr>
              <a:t>  </a:t>
            </a:r>
            <a:r>
              <a:rPr sz="2000" spc="-5" dirty="0" smtClean="0">
                <a:solidFill>
                  <a:srgbClr val="2C2D2C"/>
                </a:solidFill>
                <a:latin typeface="Verdana"/>
                <a:cs typeface="Verdana"/>
              </a:rPr>
              <a:t>se </a:t>
            </a:r>
            <a:r>
              <a:rPr lang="pt-BR" sz="2000" spc="-5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5" dirty="0" err="1" smtClean="0">
                <a:solidFill>
                  <a:srgbClr val="2C2D2C"/>
                </a:solidFill>
                <a:latin typeface="Verdana"/>
                <a:cs typeface="Verdana"/>
              </a:rPr>
              <a:t>julgou</a:t>
            </a:r>
            <a:r>
              <a:rPr sz="2000" spc="-5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lang="pt-BR" sz="2000" spc="-5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5" dirty="0" err="1" smtClean="0">
                <a:solidFill>
                  <a:srgbClr val="2C2D2C"/>
                </a:solidFill>
                <a:latin typeface="Verdana"/>
                <a:cs typeface="Verdana"/>
              </a:rPr>
              <a:t>incompetente</a:t>
            </a:r>
            <a:r>
              <a:rPr sz="2000" spc="-5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lang="pt-BR" sz="2000" spc="-5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dirty="0" smtClean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lang="pt-BR" sz="2000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dirty="0" smtClean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2000" spc="150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lang="pt-BR" sz="2000" spc="150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5" dirty="0" err="1" smtClean="0">
                <a:solidFill>
                  <a:srgbClr val="2C2D2C"/>
                </a:solidFill>
                <a:latin typeface="Verdana"/>
                <a:cs typeface="Verdana"/>
              </a:rPr>
              <a:t>caso</a:t>
            </a:r>
            <a:endParaRPr sz="2000" dirty="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15235" y="2895345"/>
            <a:ext cx="910272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foi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remetido </a:t>
            </a:r>
            <a:r>
              <a:rPr sz="2000" spc="-15" dirty="0">
                <a:solidFill>
                  <a:srgbClr val="2C2D2C"/>
                </a:solidFill>
                <a:latin typeface="Verdana"/>
                <a:cs typeface="Verdana"/>
              </a:rPr>
              <a:t>para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2000" spc="-30" dirty="0">
                <a:solidFill>
                  <a:srgbClr val="2C2D2C"/>
                </a:solidFill>
                <a:latin typeface="Verdana"/>
                <a:cs typeface="Verdana"/>
              </a:rPr>
              <a:t>Tribunal</a:t>
            </a:r>
            <a:r>
              <a:rPr sz="2000" spc="1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de Conflitos. Este, por sua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vez,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confirmou</a:t>
            </a:r>
            <a:endParaRPr sz="2000" dirty="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15235" y="3172079"/>
            <a:ext cx="910780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46100" algn="l"/>
                <a:tab pos="2689860" algn="l"/>
                <a:tab pos="3381375" algn="l"/>
                <a:tab pos="4377055" algn="l"/>
                <a:tab pos="6063615" algn="l"/>
                <a:tab pos="6595109" algn="l"/>
                <a:tab pos="7959090" algn="l"/>
                <a:tab pos="8807450" algn="l"/>
              </a:tabLst>
            </a:pP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	</a:t>
            </a:r>
            <a:r>
              <a:rPr sz="2000" spc="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nt</a:t>
            </a:r>
            <a:r>
              <a:rPr sz="2000" spc="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nd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2000" spc="-15" dirty="0">
                <a:solidFill>
                  <a:srgbClr val="2C2D2C"/>
                </a:solidFill>
                <a:latin typeface="Verdana"/>
                <a:cs typeface="Verdana"/>
              </a:rPr>
              <a:t>m</a:t>
            </a:r>
            <a:r>
              <a:rPr sz="2000" spc="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nt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	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	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Cas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	</a:t>
            </a:r>
            <a:r>
              <a:rPr sz="2000" spc="-35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th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sc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h</a:t>
            </a:r>
            <a:r>
              <a:rPr sz="2000" spc="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d	e	a</a:t>
            </a:r>
            <a:r>
              <a:rPr sz="2000" spc="5" dirty="0">
                <a:solidFill>
                  <a:srgbClr val="2C2D2C"/>
                </a:solidFill>
                <a:latin typeface="Verdana"/>
                <a:cs typeface="Verdana"/>
              </a:rPr>
              <a:t>f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ir</a:t>
            </a:r>
            <a:r>
              <a:rPr sz="2000" spc="0" dirty="0">
                <a:solidFill>
                  <a:srgbClr val="2C2D2C"/>
                </a:solidFill>
                <a:latin typeface="Verdana"/>
                <a:cs typeface="Verdana"/>
              </a:rPr>
              <a:t>m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ou	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qu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	“</a:t>
            </a:r>
            <a:r>
              <a:rPr sz="2000" b="1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endParaRPr sz="2000" dirty="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15235" y="3449002"/>
            <a:ext cx="910844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760980" algn="l"/>
                <a:tab pos="3432175" algn="l"/>
                <a:tab pos="4712335" algn="l"/>
                <a:tab pos="5784215" algn="l"/>
                <a:tab pos="6955790" algn="l"/>
                <a:tab pos="8599170" algn="l"/>
              </a:tabLst>
            </a:pPr>
            <a:r>
              <a:rPr sz="2000" b="1" spc="-5" dirty="0">
                <a:solidFill>
                  <a:srgbClr val="2C2D2C"/>
                </a:solidFill>
                <a:latin typeface="Verdana"/>
                <a:cs typeface="Verdana"/>
              </a:rPr>
              <a:t>re</a:t>
            </a:r>
            <a:r>
              <a:rPr sz="2000" b="1" spc="-15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2000" b="1" spc="-5" dirty="0">
                <a:solidFill>
                  <a:srgbClr val="2C2D2C"/>
                </a:solidFill>
                <a:latin typeface="Verdana"/>
                <a:cs typeface="Verdana"/>
              </a:rPr>
              <a:t>pon</a:t>
            </a:r>
            <a:r>
              <a:rPr sz="2000" b="1" spc="-10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2000" b="1" dirty="0">
                <a:solidFill>
                  <a:srgbClr val="2C2D2C"/>
                </a:solidFill>
                <a:latin typeface="Verdana"/>
                <a:cs typeface="Verdana"/>
              </a:rPr>
              <a:t>abi</a:t>
            </a:r>
            <a:r>
              <a:rPr sz="2000" b="1" spc="-10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2000" b="1" dirty="0">
                <a:solidFill>
                  <a:srgbClr val="2C2D2C"/>
                </a:solidFill>
                <a:latin typeface="Verdana"/>
                <a:cs typeface="Verdana"/>
              </a:rPr>
              <a:t>idade	</a:t>
            </a:r>
            <a:r>
              <a:rPr sz="2000" b="1" spc="-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2000" b="1" dirty="0">
                <a:solidFill>
                  <a:srgbClr val="2C2D2C"/>
                </a:solidFill>
                <a:latin typeface="Verdana"/>
                <a:cs typeface="Verdana"/>
              </a:rPr>
              <a:t>o	</a:t>
            </a:r>
            <a:r>
              <a:rPr sz="2000" b="1" spc="-10" dirty="0">
                <a:solidFill>
                  <a:srgbClr val="2C2D2C"/>
                </a:solidFill>
                <a:latin typeface="Verdana"/>
                <a:cs typeface="Verdana"/>
              </a:rPr>
              <a:t>Es</a:t>
            </a:r>
            <a:r>
              <a:rPr sz="2000" b="1" dirty="0">
                <a:solidFill>
                  <a:srgbClr val="2C2D2C"/>
                </a:solidFill>
                <a:latin typeface="Verdana"/>
                <a:cs typeface="Verdana"/>
              </a:rPr>
              <a:t>tado	</a:t>
            </a:r>
            <a:r>
              <a:rPr sz="2000" b="1" spc="-25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2000" b="1" spc="-1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2000" b="1" dirty="0">
                <a:solidFill>
                  <a:srgbClr val="2C2D2C"/>
                </a:solidFill>
                <a:latin typeface="Verdana"/>
                <a:cs typeface="Verdana"/>
              </a:rPr>
              <a:t>los	</a:t>
            </a:r>
            <a:r>
              <a:rPr sz="2000" b="1" spc="-5" dirty="0">
                <a:solidFill>
                  <a:srgbClr val="2C2D2C"/>
                </a:solidFill>
                <a:latin typeface="Verdana"/>
                <a:cs typeface="Verdana"/>
              </a:rPr>
              <a:t>dano</a:t>
            </a:r>
            <a:r>
              <a:rPr sz="2000" b="1" dirty="0">
                <a:solidFill>
                  <a:srgbClr val="2C2D2C"/>
                </a:solidFill>
                <a:latin typeface="Verdana"/>
                <a:cs typeface="Verdana"/>
              </a:rPr>
              <a:t>s	</a:t>
            </a:r>
            <a:r>
              <a:rPr sz="2000" b="1" spc="-5" dirty="0">
                <a:solidFill>
                  <a:srgbClr val="2C2D2C"/>
                </a:solidFill>
                <a:latin typeface="Verdana"/>
                <a:cs typeface="Verdana"/>
              </a:rPr>
              <a:t>ca</a:t>
            </a:r>
            <a:r>
              <a:rPr sz="2000" b="1" spc="10" dirty="0">
                <a:solidFill>
                  <a:srgbClr val="2C2D2C"/>
                </a:solidFill>
                <a:latin typeface="Verdana"/>
                <a:cs typeface="Verdana"/>
              </a:rPr>
              <a:t>u</a:t>
            </a:r>
            <a:r>
              <a:rPr sz="2000" b="1" spc="-10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2000" b="1" dirty="0">
                <a:solidFill>
                  <a:srgbClr val="2C2D2C"/>
                </a:solidFill>
                <a:latin typeface="Verdana"/>
                <a:cs typeface="Verdana"/>
              </a:rPr>
              <a:t>ados	aos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15235" y="3728720"/>
            <a:ext cx="910463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10080" algn="l"/>
                <a:tab pos="2573020" algn="l"/>
                <a:tab pos="3561715" algn="l"/>
                <a:tab pos="5210175" algn="l"/>
                <a:tab pos="5878195" algn="l"/>
                <a:tab pos="7197090" algn="l"/>
                <a:tab pos="8566150" algn="l"/>
              </a:tabLst>
            </a:pPr>
            <a:r>
              <a:rPr sz="2000" b="1" spc="-5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2000" b="1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2000" b="1" spc="-5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2000" b="1" spc="5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2000" b="1" dirty="0">
                <a:solidFill>
                  <a:srgbClr val="2C2D2C"/>
                </a:solidFill>
                <a:latin typeface="Verdana"/>
                <a:cs typeface="Verdana"/>
              </a:rPr>
              <a:t>icu</a:t>
            </a:r>
            <a:r>
              <a:rPr sz="2000" b="1" spc="-10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2000" b="1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2000" b="1" spc="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2000" b="1" spc="-1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2000" b="1" dirty="0">
                <a:solidFill>
                  <a:srgbClr val="2C2D2C"/>
                </a:solidFill>
                <a:latin typeface="Verdana"/>
                <a:cs typeface="Verdana"/>
              </a:rPr>
              <a:t>s	</a:t>
            </a:r>
            <a:r>
              <a:rPr sz="2000" b="1" spc="-5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2000" b="1" spc="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2000" b="1" dirty="0">
                <a:solidFill>
                  <a:srgbClr val="2C2D2C"/>
                </a:solidFill>
                <a:latin typeface="Verdana"/>
                <a:cs typeface="Verdana"/>
              </a:rPr>
              <a:t>r	</a:t>
            </a:r>
            <a:r>
              <a:rPr sz="2000" b="1" spc="-5" dirty="0">
                <a:solidFill>
                  <a:srgbClr val="2C2D2C"/>
                </a:solidFill>
                <a:latin typeface="Verdana"/>
                <a:cs typeface="Verdana"/>
              </a:rPr>
              <a:t>falt</a:t>
            </a:r>
            <a:r>
              <a:rPr sz="2000" b="1" spc="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2000" b="1" dirty="0">
                <a:solidFill>
                  <a:srgbClr val="2C2D2C"/>
                </a:solidFill>
                <a:latin typeface="Verdana"/>
                <a:cs typeface="Verdana"/>
              </a:rPr>
              <a:t>s	</a:t>
            </a:r>
            <a:r>
              <a:rPr sz="2000" b="1" spc="-5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2000" b="1" spc="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2000" b="1" spc="-5" dirty="0">
                <a:solidFill>
                  <a:srgbClr val="2C2D2C"/>
                </a:solidFill>
                <a:latin typeface="Verdana"/>
                <a:cs typeface="Verdana"/>
              </a:rPr>
              <a:t>metid</a:t>
            </a:r>
            <a:r>
              <a:rPr sz="2000" b="1" dirty="0">
                <a:solidFill>
                  <a:srgbClr val="2C2D2C"/>
                </a:solidFill>
                <a:latin typeface="Verdana"/>
                <a:cs typeface="Verdana"/>
              </a:rPr>
              <a:t>as	</a:t>
            </a:r>
            <a:r>
              <a:rPr sz="2000" b="1" spc="-5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2000" b="1" spc="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2000" b="1" dirty="0">
                <a:solidFill>
                  <a:srgbClr val="2C2D2C"/>
                </a:solidFill>
                <a:latin typeface="Verdana"/>
                <a:cs typeface="Verdana"/>
              </a:rPr>
              <a:t>r	ag</a:t>
            </a:r>
            <a:r>
              <a:rPr sz="2000" b="1" spc="-1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2000" b="1" spc="-5" dirty="0">
                <a:solidFill>
                  <a:srgbClr val="2C2D2C"/>
                </a:solidFill>
                <a:latin typeface="Verdana"/>
                <a:cs typeface="Verdana"/>
              </a:rPr>
              <a:t>nte</a:t>
            </a:r>
            <a:r>
              <a:rPr sz="2000" b="1" dirty="0">
                <a:solidFill>
                  <a:srgbClr val="2C2D2C"/>
                </a:solidFill>
                <a:latin typeface="Verdana"/>
                <a:cs typeface="Verdana"/>
              </a:rPr>
              <a:t>s	</a:t>
            </a:r>
            <a:r>
              <a:rPr sz="2000" b="1" spc="-5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2000" b="1" spc="-25" dirty="0">
                <a:solidFill>
                  <a:srgbClr val="2C2D2C"/>
                </a:solidFill>
                <a:latin typeface="Verdana"/>
                <a:cs typeface="Verdana"/>
              </a:rPr>
              <a:t>ú</a:t>
            </a:r>
            <a:r>
              <a:rPr sz="2000" b="1" spc="-5" dirty="0">
                <a:solidFill>
                  <a:srgbClr val="2C2D2C"/>
                </a:solidFill>
                <a:latin typeface="Verdana"/>
                <a:cs typeface="Verdana"/>
              </a:rPr>
              <a:t>bl</a:t>
            </a:r>
            <a:r>
              <a:rPr sz="2000" b="1" spc="-1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2000" b="1" spc="-5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2000" b="1" spc="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2000" b="1" dirty="0">
                <a:solidFill>
                  <a:srgbClr val="2C2D2C"/>
                </a:solidFill>
                <a:latin typeface="Verdana"/>
                <a:cs typeface="Verdana"/>
              </a:rPr>
              <a:t>s	</a:t>
            </a:r>
            <a:r>
              <a:rPr sz="2000" b="1" spc="-5" dirty="0">
                <a:solidFill>
                  <a:srgbClr val="2C2D2C"/>
                </a:solidFill>
                <a:latin typeface="Verdana"/>
                <a:cs typeface="Verdana"/>
              </a:rPr>
              <a:t>não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515235" y="4005579"/>
            <a:ext cx="91065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2C2D2C"/>
                </a:solidFill>
                <a:latin typeface="Verdana"/>
                <a:cs typeface="Verdana"/>
              </a:rPr>
              <a:t>pode</a:t>
            </a:r>
            <a:r>
              <a:rPr sz="2000" b="1" spc="1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b="1" spc="-10" dirty="0">
                <a:solidFill>
                  <a:srgbClr val="2C2D2C"/>
                </a:solidFill>
                <a:latin typeface="Verdana"/>
                <a:cs typeface="Verdana"/>
              </a:rPr>
              <a:t>ser</a:t>
            </a:r>
            <a:r>
              <a:rPr sz="2000" b="1" spc="2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b="1" spc="-5" dirty="0">
                <a:solidFill>
                  <a:srgbClr val="2C2D2C"/>
                </a:solidFill>
                <a:latin typeface="Verdana"/>
                <a:cs typeface="Verdana"/>
              </a:rPr>
              <a:t>regida</a:t>
            </a:r>
            <a:r>
              <a:rPr sz="2000" b="1" spc="2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b="1" dirty="0">
                <a:solidFill>
                  <a:srgbClr val="2C2D2C"/>
                </a:solidFill>
                <a:latin typeface="Verdana"/>
                <a:cs typeface="Verdana"/>
              </a:rPr>
              <a:t>pelos</a:t>
            </a:r>
            <a:r>
              <a:rPr sz="2000" b="1" spc="18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b="1" spc="-5" dirty="0">
                <a:solidFill>
                  <a:srgbClr val="2C2D2C"/>
                </a:solidFill>
                <a:latin typeface="Verdana"/>
                <a:cs typeface="Verdana"/>
              </a:rPr>
              <a:t>princípios</a:t>
            </a:r>
            <a:r>
              <a:rPr sz="2000" b="1" spc="2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b="1" spc="-5" dirty="0">
                <a:solidFill>
                  <a:srgbClr val="2C2D2C"/>
                </a:solidFill>
                <a:latin typeface="Verdana"/>
                <a:cs typeface="Verdana"/>
              </a:rPr>
              <a:t>estabelecidos</a:t>
            </a:r>
            <a:r>
              <a:rPr sz="2000" b="1" spc="2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b="1" spc="-5" dirty="0">
                <a:solidFill>
                  <a:srgbClr val="2C2D2C"/>
                </a:solidFill>
                <a:latin typeface="Verdana"/>
                <a:cs typeface="Verdana"/>
              </a:rPr>
              <a:t>no</a:t>
            </a:r>
            <a:r>
              <a:rPr sz="2000" b="1" spc="2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b="1" spc="-5" dirty="0">
                <a:solidFill>
                  <a:srgbClr val="2C2D2C"/>
                </a:solidFill>
                <a:latin typeface="Verdana"/>
                <a:cs typeface="Verdana"/>
              </a:rPr>
              <a:t>Código</a:t>
            </a:r>
            <a:r>
              <a:rPr sz="2000" b="1" spc="2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b="1" spc="-5" dirty="0">
                <a:solidFill>
                  <a:srgbClr val="2C2D2C"/>
                </a:solidFill>
                <a:latin typeface="Verdana"/>
                <a:cs typeface="Verdana"/>
              </a:rPr>
              <a:t>Civil,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515235" y="4284916"/>
            <a:ext cx="910590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22680" algn="l"/>
                <a:tab pos="2984500" algn="l"/>
                <a:tab pos="4511675" algn="l"/>
                <a:tab pos="6099175" algn="l"/>
                <a:tab pos="6777990" algn="l"/>
                <a:tab pos="8332470" algn="l"/>
              </a:tabLst>
            </a:pPr>
            <a:r>
              <a:rPr sz="2000" b="1" spc="-5" dirty="0">
                <a:solidFill>
                  <a:srgbClr val="2C2D2C"/>
                </a:solidFill>
                <a:latin typeface="Verdana"/>
                <a:cs typeface="Verdana"/>
              </a:rPr>
              <a:t>cujas	disciplinas	atingem	somente	</a:t>
            </a:r>
            <a:r>
              <a:rPr sz="2000" b="1" dirty="0">
                <a:solidFill>
                  <a:srgbClr val="2C2D2C"/>
                </a:solidFill>
                <a:latin typeface="Verdana"/>
                <a:cs typeface="Verdana"/>
              </a:rPr>
              <a:t>as	</a:t>
            </a:r>
            <a:r>
              <a:rPr sz="2000" b="1" spc="-5" dirty="0">
                <a:solidFill>
                  <a:srgbClr val="2C2D2C"/>
                </a:solidFill>
                <a:latin typeface="Verdana"/>
                <a:cs typeface="Verdana"/>
              </a:rPr>
              <a:t>relações	</a:t>
            </a:r>
            <a:r>
              <a:rPr sz="2000" b="1" spc="-10" dirty="0">
                <a:solidFill>
                  <a:srgbClr val="2C2D2C"/>
                </a:solidFill>
                <a:latin typeface="Verdana"/>
                <a:cs typeface="Verdana"/>
              </a:rPr>
              <a:t>entre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512814" y="5134355"/>
            <a:ext cx="5095240" cy="0"/>
          </a:xfrm>
          <a:custGeom>
            <a:avLst/>
            <a:gdLst/>
            <a:ahLst/>
            <a:cxnLst/>
            <a:rect l="l" t="t" r="r" b="b"/>
            <a:pathLst>
              <a:path w="5095240">
                <a:moveTo>
                  <a:pt x="0" y="0"/>
                </a:moveTo>
                <a:lnTo>
                  <a:pt x="5095239" y="0"/>
                </a:lnTo>
              </a:path>
            </a:pathLst>
          </a:custGeom>
          <a:ln w="15239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527554" y="5413755"/>
            <a:ext cx="8986520" cy="0"/>
          </a:xfrm>
          <a:custGeom>
            <a:avLst/>
            <a:gdLst/>
            <a:ahLst/>
            <a:cxnLst/>
            <a:rect l="l" t="t" r="r" b="b"/>
            <a:pathLst>
              <a:path w="8986520">
                <a:moveTo>
                  <a:pt x="0" y="0"/>
                </a:moveTo>
                <a:lnTo>
                  <a:pt x="8986520" y="0"/>
                </a:lnTo>
              </a:path>
            </a:pathLst>
          </a:custGeom>
          <a:ln w="15239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002273" y="5862040"/>
            <a:ext cx="4686300" cy="0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12700">
            <a:solidFill>
              <a:srgbClr val="4F91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515235" y="4562221"/>
            <a:ext cx="9110345" cy="1552575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2700" marR="8255" algn="just">
              <a:lnSpc>
                <a:spcPct val="91300"/>
              </a:lnSpc>
              <a:spcBef>
                <a:spcPts val="305"/>
              </a:spcBef>
            </a:pPr>
            <a:r>
              <a:rPr sz="2000" b="1" spc="-20" dirty="0">
                <a:solidFill>
                  <a:srgbClr val="2C2D2C"/>
                </a:solidFill>
                <a:latin typeface="Verdana"/>
                <a:cs typeface="Verdana"/>
              </a:rPr>
              <a:t>particulares</a:t>
            </a:r>
            <a:r>
              <a:rPr sz="2000" spc="-20" dirty="0">
                <a:solidFill>
                  <a:srgbClr val="2C2D2C"/>
                </a:solidFill>
                <a:latin typeface="Verdana"/>
                <a:cs typeface="Verdana"/>
              </a:rPr>
              <a:t>”.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Disse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ainda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Responsabilidade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Civil do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Estado 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“não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é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geral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nem absoluta”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sendo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disciplinada por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regras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especiais  destinadas</a:t>
            </a:r>
            <a:r>
              <a:rPr sz="2000" spc="3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2000" spc="3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equilibrar</a:t>
            </a:r>
            <a:r>
              <a:rPr sz="2000" spc="3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os</a:t>
            </a:r>
            <a:r>
              <a:rPr sz="2000" spc="3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direitos</a:t>
            </a:r>
            <a:r>
              <a:rPr sz="2000" spc="4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do</a:t>
            </a:r>
            <a:r>
              <a:rPr sz="2000" spc="3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Estado</a:t>
            </a:r>
            <a:r>
              <a:rPr sz="2000" spc="3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com</a:t>
            </a:r>
            <a:r>
              <a:rPr sz="2000" spc="3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2000" spc="3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Direito</a:t>
            </a:r>
            <a:r>
              <a:rPr sz="2000" spc="3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Privado.</a:t>
            </a:r>
            <a:endParaRPr sz="2000" dirty="0">
              <a:latin typeface="Verdana"/>
              <a:cs typeface="Verdana"/>
            </a:endParaRPr>
          </a:p>
          <a:p>
            <a:pPr marL="12700">
              <a:lnSpc>
                <a:spcPts val="1660"/>
              </a:lnSpc>
              <a:tabLst>
                <a:tab pos="637540" algn="l"/>
                <a:tab pos="1320800" algn="l"/>
                <a:tab pos="2481580" algn="l"/>
                <a:tab pos="3820795" algn="l"/>
                <a:tab pos="4275455" algn="l"/>
                <a:tab pos="5093335" algn="l"/>
                <a:tab pos="6894830" algn="l"/>
                <a:tab pos="7766050" algn="l"/>
                <a:tab pos="8164830" algn="l"/>
              </a:tabLst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(LES	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TRÈS	GRANDES	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DÉCISIONS	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DU	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DROIT	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ADMINISTRATIF	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Recueil	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	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décisions</a:t>
            </a:r>
            <a:endParaRPr sz="1600" dirty="0">
              <a:latin typeface="Verdana"/>
              <a:cs typeface="Verdana"/>
            </a:endParaRPr>
          </a:p>
          <a:p>
            <a:pPr marL="12700" marR="5080" algn="just">
              <a:lnSpc>
                <a:spcPts val="1739"/>
              </a:lnSpc>
              <a:spcBef>
                <a:spcPts val="130"/>
              </a:spcBef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juridictionnelles.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Disponível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1600" spc="-10" dirty="0">
                <a:solidFill>
                  <a:srgbClr val="4F91A0"/>
                </a:solidFill>
                <a:latin typeface="Verdana"/>
                <a:cs typeface="Verdana"/>
                <a:hlinkClick r:id="rId2"/>
              </a:rPr>
              <a:t>https://www.guglielmi.fr/IMG/pdf/TGD.09.pdf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Acesso  </a:t>
            </a:r>
            <a:r>
              <a:rPr sz="1600" dirty="0" err="1">
                <a:solidFill>
                  <a:srgbClr val="2C2D2C"/>
                </a:solidFill>
                <a:latin typeface="Verdana"/>
                <a:cs typeface="Verdana"/>
              </a:rPr>
              <a:t>em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lang="pt-BR" sz="1600" spc="-5" dirty="0" smtClean="0">
                <a:solidFill>
                  <a:srgbClr val="2C2D2C"/>
                </a:solidFill>
                <a:latin typeface="Verdana"/>
                <a:cs typeface="Verdana"/>
              </a:rPr>
              <a:t>11/02/2018, p. 6</a:t>
            </a:r>
            <a:r>
              <a:rPr sz="1600" spc="-5" dirty="0" smtClean="0">
                <a:solidFill>
                  <a:srgbClr val="2C2D2C"/>
                </a:solidFill>
                <a:latin typeface="Verdana"/>
                <a:cs typeface="Verdana"/>
              </a:rPr>
              <a:t>).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88900" y="2072639"/>
            <a:ext cx="1960880" cy="33070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42239" y="2834639"/>
            <a:ext cx="1958339" cy="18415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48907" y="2115692"/>
            <a:ext cx="1838642" cy="318338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631190" y="2962910"/>
            <a:ext cx="873125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b="1" spc="-10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2500" b="1" spc="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2500" b="1" spc="-5" dirty="0">
                <a:solidFill>
                  <a:srgbClr val="2C2D2C"/>
                </a:solidFill>
                <a:latin typeface="Verdana"/>
                <a:cs typeface="Verdana"/>
              </a:rPr>
              <a:t>so</a:t>
            </a:r>
            <a:endParaRPr sz="25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33069" y="3310953"/>
            <a:ext cx="1270635" cy="4070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b="1" spc="-10" dirty="0">
                <a:solidFill>
                  <a:srgbClr val="2C2D2C"/>
                </a:solidFill>
                <a:latin typeface="Verdana"/>
                <a:cs typeface="Verdana"/>
              </a:rPr>
              <a:t>Agnès-</a:t>
            </a:r>
            <a:endParaRPr sz="25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84809" y="3659123"/>
            <a:ext cx="1366520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b="1" spc="-5" dirty="0">
                <a:solidFill>
                  <a:srgbClr val="2C2D2C"/>
                </a:solidFill>
                <a:latin typeface="Verdana"/>
                <a:cs typeface="Verdana"/>
              </a:rPr>
              <a:t>Blanco</a:t>
            </a:r>
            <a:r>
              <a:rPr sz="2500" spc="-5" dirty="0">
                <a:solidFill>
                  <a:srgbClr val="2C2D2C"/>
                </a:solidFill>
                <a:latin typeface="Verdana"/>
                <a:cs typeface="Verdana"/>
              </a:rPr>
              <a:t>:</a:t>
            </a:r>
            <a:endParaRPr sz="25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54050" y="4006786"/>
            <a:ext cx="828040" cy="4070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spc="-15" dirty="0">
                <a:solidFill>
                  <a:srgbClr val="2C2D2C"/>
                </a:solidFill>
                <a:latin typeface="Verdana"/>
                <a:cs typeface="Verdana"/>
              </a:rPr>
              <a:t>1873</a:t>
            </a:r>
            <a:endParaRPr sz="2500">
              <a:latin typeface="Verdana"/>
              <a:cs typeface="Verdana"/>
            </a:endParaRPr>
          </a:p>
        </p:txBody>
      </p:sp>
      <p:sp>
        <p:nvSpPr>
          <p:cNvPr id="24" name="object 59"/>
          <p:cNvSpPr txBox="1">
            <a:spLocks/>
          </p:cNvSpPr>
          <p:nvPr/>
        </p:nvSpPr>
        <p:spPr>
          <a:xfrm>
            <a:off x="78738" y="330517"/>
            <a:ext cx="8531861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pt-BR" sz="2400" b="1" kern="0" spc="-5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1.4. As contribuições </a:t>
            </a:r>
            <a:r>
              <a:rPr lang="pt-BR" sz="2400" b="1" kern="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 </a:t>
            </a:r>
            <a:r>
              <a:rPr lang="pt-BR" sz="2400" b="1" kern="0" spc="-5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jurisprudência</a:t>
            </a:r>
            <a:r>
              <a:rPr lang="pt-BR" sz="2400" b="1" kern="0" spc="105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2400" b="1" kern="0" spc="-1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francesa</a:t>
            </a:r>
            <a:endParaRPr lang="pt-BR" sz="2400" b="1" kern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6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5"/>
                </a:moveTo>
                <a:lnTo>
                  <a:pt x="58293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577201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674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5"/>
                </a:moveTo>
                <a:lnTo>
                  <a:pt x="33987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5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5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09600" y="6172200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127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300037"/>
            <a:ext cx="12192000" cy="4619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051304" y="971422"/>
            <a:ext cx="10055860" cy="5140960"/>
          </a:xfrm>
          <a:custGeom>
            <a:avLst/>
            <a:gdLst/>
            <a:ahLst/>
            <a:cxnLst/>
            <a:rect l="l" t="t" r="r" b="b"/>
            <a:pathLst>
              <a:path w="10055860" h="5140960">
                <a:moveTo>
                  <a:pt x="9198864" y="0"/>
                </a:moveTo>
                <a:lnTo>
                  <a:pt x="0" y="0"/>
                </a:lnTo>
                <a:lnTo>
                  <a:pt x="0" y="5140718"/>
                </a:lnTo>
                <a:lnTo>
                  <a:pt x="9198864" y="5140718"/>
                </a:lnTo>
                <a:lnTo>
                  <a:pt x="9247484" y="5139362"/>
                </a:lnTo>
                <a:lnTo>
                  <a:pt x="9295392" y="5135341"/>
                </a:lnTo>
                <a:lnTo>
                  <a:pt x="9342515" y="5128728"/>
                </a:lnTo>
                <a:lnTo>
                  <a:pt x="9388783" y="5119596"/>
                </a:lnTo>
                <a:lnTo>
                  <a:pt x="9434121" y="5108016"/>
                </a:lnTo>
                <a:lnTo>
                  <a:pt x="9478458" y="5094061"/>
                </a:lnTo>
                <a:lnTo>
                  <a:pt x="9521722" y="5077803"/>
                </a:lnTo>
                <a:lnTo>
                  <a:pt x="9563840" y="5059315"/>
                </a:lnTo>
                <a:lnTo>
                  <a:pt x="9604740" y="5038669"/>
                </a:lnTo>
                <a:lnTo>
                  <a:pt x="9644349" y="5015937"/>
                </a:lnTo>
                <a:lnTo>
                  <a:pt x="9682596" y="4991192"/>
                </a:lnTo>
                <a:lnTo>
                  <a:pt x="9719408" y="4964505"/>
                </a:lnTo>
                <a:lnTo>
                  <a:pt x="9754713" y="4935950"/>
                </a:lnTo>
                <a:lnTo>
                  <a:pt x="9788438" y="4905599"/>
                </a:lnTo>
                <a:lnTo>
                  <a:pt x="9820511" y="4873524"/>
                </a:lnTo>
                <a:lnTo>
                  <a:pt x="9850860" y="4839797"/>
                </a:lnTo>
                <a:lnTo>
                  <a:pt x="9879413" y="4804491"/>
                </a:lnTo>
                <a:lnTo>
                  <a:pt x="9906097" y="4767678"/>
                </a:lnTo>
                <a:lnTo>
                  <a:pt x="9930839" y="4729430"/>
                </a:lnTo>
                <a:lnTo>
                  <a:pt x="9953569" y="4689820"/>
                </a:lnTo>
                <a:lnTo>
                  <a:pt x="9974213" y="4648920"/>
                </a:lnTo>
                <a:lnTo>
                  <a:pt x="9992699" y="4606802"/>
                </a:lnTo>
                <a:lnTo>
                  <a:pt x="10008955" y="4563540"/>
                </a:lnTo>
                <a:lnTo>
                  <a:pt x="10022908" y="4519204"/>
                </a:lnTo>
                <a:lnTo>
                  <a:pt x="10034486" y="4473868"/>
                </a:lnTo>
                <a:lnTo>
                  <a:pt x="10043617" y="4427603"/>
                </a:lnTo>
                <a:lnTo>
                  <a:pt x="10050229" y="4380483"/>
                </a:lnTo>
                <a:lnTo>
                  <a:pt x="10054249" y="4332579"/>
                </a:lnTo>
                <a:lnTo>
                  <a:pt x="10055606" y="4283964"/>
                </a:lnTo>
                <a:lnTo>
                  <a:pt x="10055606" y="856741"/>
                </a:lnTo>
                <a:lnTo>
                  <a:pt x="10054249" y="808121"/>
                </a:lnTo>
                <a:lnTo>
                  <a:pt x="10050229" y="760213"/>
                </a:lnTo>
                <a:lnTo>
                  <a:pt x="10043617" y="713090"/>
                </a:lnTo>
                <a:lnTo>
                  <a:pt x="10034486" y="666822"/>
                </a:lnTo>
                <a:lnTo>
                  <a:pt x="10022908" y="621484"/>
                </a:lnTo>
                <a:lnTo>
                  <a:pt x="10008955" y="577147"/>
                </a:lnTo>
                <a:lnTo>
                  <a:pt x="9992699" y="533883"/>
                </a:lnTo>
                <a:lnTo>
                  <a:pt x="9974213" y="491765"/>
                </a:lnTo>
                <a:lnTo>
                  <a:pt x="9953569" y="450865"/>
                </a:lnTo>
                <a:lnTo>
                  <a:pt x="9930839" y="411256"/>
                </a:lnTo>
                <a:lnTo>
                  <a:pt x="9906097" y="373009"/>
                </a:lnTo>
                <a:lnTo>
                  <a:pt x="9879413" y="336197"/>
                </a:lnTo>
                <a:lnTo>
                  <a:pt x="9850860" y="300892"/>
                </a:lnTo>
                <a:lnTo>
                  <a:pt x="9820511" y="267167"/>
                </a:lnTo>
                <a:lnTo>
                  <a:pt x="9788438" y="235094"/>
                </a:lnTo>
                <a:lnTo>
                  <a:pt x="9754713" y="204745"/>
                </a:lnTo>
                <a:lnTo>
                  <a:pt x="9719408" y="176192"/>
                </a:lnTo>
                <a:lnTo>
                  <a:pt x="9682596" y="149508"/>
                </a:lnTo>
                <a:lnTo>
                  <a:pt x="9644349" y="124766"/>
                </a:lnTo>
                <a:lnTo>
                  <a:pt x="9604740" y="102036"/>
                </a:lnTo>
                <a:lnTo>
                  <a:pt x="9563840" y="81392"/>
                </a:lnTo>
                <a:lnTo>
                  <a:pt x="9521722" y="62906"/>
                </a:lnTo>
                <a:lnTo>
                  <a:pt x="9478458" y="46650"/>
                </a:lnTo>
                <a:lnTo>
                  <a:pt x="9434121" y="32697"/>
                </a:lnTo>
                <a:lnTo>
                  <a:pt x="9388783" y="21119"/>
                </a:lnTo>
                <a:lnTo>
                  <a:pt x="9342515" y="11988"/>
                </a:lnTo>
                <a:lnTo>
                  <a:pt x="9295392" y="5376"/>
                </a:lnTo>
                <a:lnTo>
                  <a:pt x="9247484" y="1356"/>
                </a:lnTo>
                <a:lnTo>
                  <a:pt x="9198864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051304" y="971422"/>
            <a:ext cx="10055860" cy="5140960"/>
          </a:xfrm>
          <a:custGeom>
            <a:avLst/>
            <a:gdLst/>
            <a:ahLst/>
            <a:cxnLst/>
            <a:rect l="l" t="t" r="r" b="b"/>
            <a:pathLst>
              <a:path w="10055860" h="5140960">
                <a:moveTo>
                  <a:pt x="10055606" y="856741"/>
                </a:moveTo>
                <a:lnTo>
                  <a:pt x="10055606" y="4283964"/>
                </a:lnTo>
                <a:lnTo>
                  <a:pt x="10054249" y="4332579"/>
                </a:lnTo>
                <a:lnTo>
                  <a:pt x="10050229" y="4380483"/>
                </a:lnTo>
                <a:lnTo>
                  <a:pt x="10043617" y="4427603"/>
                </a:lnTo>
                <a:lnTo>
                  <a:pt x="10034486" y="4473868"/>
                </a:lnTo>
                <a:lnTo>
                  <a:pt x="10022908" y="4519204"/>
                </a:lnTo>
                <a:lnTo>
                  <a:pt x="10008955" y="4563540"/>
                </a:lnTo>
                <a:lnTo>
                  <a:pt x="9992699" y="4606802"/>
                </a:lnTo>
                <a:lnTo>
                  <a:pt x="9974213" y="4648920"/>
                </a:lnTo>
                <a:lnTo>
                  <a:pt x="9953569" y="4689820"/>
                </a:lnTo>
                <a:lnTo>
                  <a:pt x="9930839" y="4729430"/>
                </a:lnTo>
                <a:lnTo>
                  <a:pt x="9906097" y="4767678"/>
                </a:lnTo>
                <a:lnTo>
                  <a:pt x="9879413" y="4804491"/>
                </a:lnTo>
                <a:lnTo>
                  <a:pt x="9850860" y="4839797"/>
                </a:lnTo>
                <a:lnTo>
                  <a:pt x="9820511" y="4873524"/>
                </a:lnTo>
                <a:lnTo>
                  <a:pt x="9788438" y="4905599"/>
                </a:lnTo>
                <a:lnTo>
                  <a:pt x="9754713" y="4935950"/>
                </a:lnTo>
                <a:lnTo>
                  <a:pt x="9719408" y="4964505"/>
                </a:lnTo>
                <a:lnTo>
                  <a:pt x="9682596" y="4991192"/>
                </a:lnTo>
                <a:lnTo>
                  <a:pt x="9644349" y="5015937"/>
                </a:lnTo>
                <a:lnTo>
                  <a:pt x="9604740" y="5038669"/>
                </a:lnTo>
                <a:lnTo>
                  <a:pt x="9563840" y="5059315"/>
                </a:lnTo>
                <a:lnTo>
                  <a:pt x="9521722" y="5077803"/>
                </a:lnTo>
                <a:lnTo>
                  <a:pt x="9478458" y="5094061"/>
                </a:lnTo>
                <a:lnTo>
                  <a:pt x="9434121" y="5108016"/>
                </a:lnTo>
                <a:lnTo>
                  <a:pt x="9388783" y="5119596"/>
                </a:lnTo>
                <a:lnTo>
                  <a:pt x="9342515" y="5128728"/>
                </a:lnTo>
                <a:lnTo>
                  <a:pt x="9295392" y="5135341"/>
                </a:lnTo>
                <a:lnTo>
                  <a:pt x="9247484" y="5139362"/>
                </a:lnTo>
                <a:lnTo>
                  <a:pt x="9198864" y="5140718"/>
                </a:lnTo>
                <a:lnTo>
                  <a:pt x="0" y="5140718"/>
                </a:lnTo>
                <a:lnTo>
                  <a:pt x="0" y="0"/>
                </a:lnTo>
                <a:lnTo>
                  <a:pt x="9198864" y="0"/>
                </a:lnTo>
                <a:lnTo>
                  <a:pt x="9247484" y="1356"/>
                </a:lnTo>
                <a:lnTo>
                  <a:pt x="9295392" y="5376"/>
                </a:lnTo>
                <a:lnTo>
                  <a:pt x="9342515" y="11988"/>
                </a:lnTo>
                <a:lnTo>
                  <a:pt x="9388783" y="21119"/>
                </a:lnTo>
                <a:lnTo>
                  <a:pt x="9434121" y="32697"/>
                </a:lnTo>
                <a:lnTo>
                  <a:pt x="9478458" y="46650"/>
                </a:lnTo>
                <a:lnTo>
                  <a:pt x="9521722" y="62906"/>
                </a:lnTo>
                <a:lnTo>
                  <a:pt x="9563840" y="81392"/>
                </a:lnTo>
                <a:lnTo>
                  <a:pt x="9604740" y="102036"/>
                </a:lnTo>
                <a:lnTo>
                  <a:pt x="9644349" y="124766"/>
                </a:lnTo>
                <a:lnTo>
                  <a:pt x="9682596" y="149508"/>
                </a:lnTo>
                <a:lnTo>
                  <a:pt x="9719408" y="176192"/>
                </a:lnTo>
                <a:lnTo>
                  <a:pt x="9754713" y="204745"/>
                </a:lnTo>
                <a:lnTo>
                  <a:pt x="9788438" y="235094"/>
                </a:lnTo>
                <a:lnTo>
                  <a:pt x="9820511" y="267167"/>
                </a:lnTo>
                <a:lnTo>
                  <a:pt x="9850860" y="300892"/>
                </a:lnTo>
                <a:lnTo>
                  <a:pt x="9879413" y="336197"/>
                </a:lnTo>
                <a:lnTo>
                  <a:pt x="9906097" y="373009"/>
                </a:lnTo>
                <a:lnTo>
                  <a:pt x="9930839" y="411256"/>
                </a:lnTo>
                <a:lnTo>
                  <a:pt x="9953569" y="450865"/>
                </a:lnTo>
                <a:lnTo>
                  <a:pt x="9974213" y="491765"/>
                </a:lnTo>
                <a:lnTo>
                  <a:pt x="9992699" y="533883"/>
                </a:lnTo>
                <a:lnTo>
                  <a:pt x="10008955" y="577147"/>
                </a:lnTo>
                <a:lnTo>
                  <a:pt x="10022908" y="621484"/>
                </a:lnTo>
                <a:lnTo>
                  <a:pt x="10034486" y="666822"/>
                </a:lnTo>
                <a:lnTo>
                  <a:pt x="10043617" y="713090"/>
                </a:lnTo>
                <a:lnTo>
                  <a:pt x="10050229" y="760213"/>
                </a:lnTo>
                <a:lnTo>
                  <a:pt x="10054249" y="808121"/>
                </a:lnTo>
                <a:lnTo>
                  <a:pt x="10055606" y="856741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2286635" y="1623949"/>
            <a:ext cx="9337675" cy="1443990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241300" marR="5080" indent="-228600" algn="just">
              <a:lnSpc>
                <a:spcPct val="91300"/>
              </a:lnSpc>
              <a:spcBef>
                <a:spcPts val="305"/>
              </a:spcBef>
              <a:buChar char="•"/>
              <a:tabLst>
                <a:tab pos="241300" algn="l"/>
              </a:tabLst>
            </a:pP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Controvérsia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julgada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em 13 </a:t>
            </a:r>
            <a:r>
              <a:rPr sz="2000" spc="-1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julho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de 1873 pelo </a:t>
            </a:r>
            <a:r>
              <a:rPr sz="2000" spc="-30" dirty="0">
                <a:solidFill>
                  <a:srgbClr val="2C2D2C"/>
                </a:solidFill>
                <a:latin typeface="Verdana"/>
                <a:cs typeface="Verdana"/>
              </a:rPr>
              <a:t>Tribunal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de 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Conflitos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Francês envolvendo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2000" spc="-100" dirty="0">
                <a:solidFill>
                  <a:srgbClr val="2C2D2C"/>
                </a:solidFill>
                <a:latin typeface="Verdana"/>
                <a:cs typeface="Verdana"/>
              </a:rPr>
              <a:t>Sr. </a:t>
            </a:r>
            <a:r>
              <a:rPr sz="2000" spc="-35" dirty="0">
                <a:solidFill>
                  <a:srgbClr val="2C2D2C"/>
                </a:solidFill>
                <a:latin typeface="Verdana"/>
                <a:cs typeface="Verdana"/>
              </a:rPr>
              <a:t>Pelletier,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um jornalista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francês,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 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General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de Ladmirault,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Prefeito do departamento de l’Oise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um 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Comissário da </a:t>
            </a:r>
            <a:r>
              <a:rPr sz="2000" spc="-15" dirty="0">
                <a:solidFill>
                  <a:srgbClr val="2C2D2C"/>
                </a:solidFill>
                <a:latin typeface="Verdana"/>
                <a:cs typeface="Verdana"/>
              </a:rPr>
              <a:t>Polícia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local.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litígio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tinha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como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objeto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pedido</a:t>
            </a:r>
            <a:r>
              <a:rPr sz="2000" spc="4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de  anulação</a:t>
            </a:r>
            <a:r>
              <a:rPr sz="2000" spc="229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da</a:t>
            </a:r>
            <a:r>
              <a:rPr sz="2000" spc="2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apreensão</a:t>
            </a:r>
            <a:r>
              <a:rPr sz="2000" spc="2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ilegal</a:t>
            </a:r>
            <a:r>
              <a:rPr sz="2000" spc="2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2000" spc="2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uma</a:t>
            </a:r>
            <a:r>
              <a:rPr sz="2000" spc="2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das</a:t>
            </a:r>
            <a:r>
              <a:rPr sz="2000" spc="2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publicações</a:t>
            </a:r>
            <a:r>
              <a:rPr sz="2000" spc="2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do</a:t>
            </a:r>
            <a:r>
              <a:rPr sz="2000" spc="2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jornal,</a:t>
            </a:r>
            <a:r>
              <a:rPr sz="2000" spc="204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bem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515235" y="3014091"/>
            <a:ext cx="910780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96619" algn="l"/>
                <a:tab pos="1940560" algn="l"/>
                <a:tab pos="2448560" algn="l"/>
                <a:tab pos="4140835" algn="l"/>
                <a:tab pos="4867275" algn="l"/>
                <a:tab pos="6068695" algn="l"/>
                <a:tab pos="7446009" algn="l"/>
                <a:tab pos="8088630" algn="l"/>
              </a:tabLst>
            </a:pP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como	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2000" spc="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2000" spc="-1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	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	</a:t>
            </a:r>
            <a:r>
              <a:rPr sz="2000" spc="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nd</a:t>
            </a:r>
            <a:r>
              <a:rPr sz="2000" spc="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iz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aç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ã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	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2000" spc="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a	</a:t>
            </a:r>
            <a:r>
              <a:rPr sz="2000" spc="1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tu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aç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ã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	arb</a:t>
            </a:r>
            <a:r>
              <a:rPr sz="2000" spc="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rária	</a:t>
            </a:r>
            <a:r>
              <a:rPr sz="2000" spc="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os	a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g</a:t>
            </a:r>
            <a:r>
              <a:rPr sz="2000" spc="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nt</a:t>
            </a:r>
            <a:r>
              <a:rPr sz="2000" spc="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515235" y="3293490"/>
            <a:ext cx="9107805" cy="6076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290"/>
              </a:lnSpc>
              <a:spcBef>
                <a:spcPts val="100"/>
              </a:spcBef>
              <a:tabLst>
                <a:tab pos="1305560" algn="l"/>
                <a:tab pos="1673860" algn="l"/>
                <a:tab pos="2413000" algn="l"/>
                <a:tab pos="2895600" algn="l"/>
                <a:tab pos="3739515" algn="l"/>
                <a:tab pos="4222115" algn="l"/>
                <a:tab pos="5400675" algn="l"/>
                <a:tab pos="5878195" algn="l"/>
                <a:tab pos="7151370" algn="l"/>
                <a:tab pos="7720330" algn="l"/>
                <a:tab pos="8784590" algn="l"/>
              </a:tabLst>
            </a:pP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púb</a:t>
            </a:r>
            <a:r>
              <a:rPr sz="2000" spc="0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2000" spc="-15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2000" spc="0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.	O	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cas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	</a:t>
            </a:r>
            <a:r>
              <a:rPr sz="2000" spc="5" dirty="0">
                <a:solidFill>
                  <a:srgbClr val="2C2D2C"/>
                </a:solidFill>
                <a:latin typeface="Verdana"/>
                <a:cs typeface="Verdana"/>
              </a:rPr>
              <a:t>f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oi	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2000" spc="-4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ar	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	</a:t>
            </a:r>
            <a:r>
              <a:rPr sz="2000" spc="-195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2000" spc="-15" dirty="0">
                <a:solidFill>
                  <a:srgbClr val="2C2D2C"/>
                </a:solidFill>
                <a:latin typeface="Verdana"/>
                <a:cs typeface="Verdana"/>
              </a:rPr>
              <a:t>b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u</a:t>
            </a:r>
            <a:r>
              <a:rPr sz="2000" spc="5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al	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	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2000" spc="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f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2000" spc="-20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os	</a:t>
            </a:r>
            <a:r>
              <a:rPr sz="2000" spc="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m	v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tud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	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da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ts val="2290"/>
              </a:lnSpc>
            </a:pP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incompetência do </a:t>
            </a:r>
            <a:r>
              <a:rPr sz="2000" spc="-30" dirty="0">
                <a:solidFill>
                  <a:srgbClr val="2C2D2C"/>
                </a:solidFill>
                <a:latin typeface="Verdana"/>
                <a:cs typeface="Verdana"/>
              </a:rPr>
              <a:t>Tribunal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local julgar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2000" spc="2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interpretar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caso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envolvendo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515235" y="3847465"/>
            <a:ext cx="91059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funcionários</a:t>
            </a:r>
            <a:r>
              <a:rPr sz="2000" spc="2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do</a:t>
            </a:r>
            <a:r>
              <a:rPr sz="2000" spc="2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Estado.</a:t>
            </a:r>
            <a:r>
              <a:rPr sz="2000" spc="2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2000" spc="229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Corte</a:t>
            </a:r>
            <a:r>
              <a:rPr sz="2000" spc="2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2000" spc="2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Conflitos</a:t>
            </a:r>
            <a:r>
              <a:rPr sz="2000" spc="2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decidiu</a:t>
            </a:r>
            <a:r>
              <a:rPr sz="2000" spc="2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que</a:t>
            </a:r>
            <a:r>
              <a:rPr sz="2000" spc="2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os</a:t>
            </a:r>
            <a:r>
              <a:rPr sz="2000" spc="2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spc="-30" dirty="0">
                <a:solidFill>
                  <a:srgbClr val="2C2D2C"/>
                </a:solidFill>
                <a:latin typeface="Verdana"/>
                <a:cs typeface="Verdana"/>
              </a:rPr>
              <a:t>Tribunais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515235" y="4126865"/>
            <a:ext cx="9111615" cy="1303655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2700" marR="5080" algn="just">
              <a:lnSpc>
                <a:spcPct val="91300"/>
              </a:lnSpc>
              <a:spcBef>
                <a:spcPts val="305"/>
              </a:spcBef>
            </a:pP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Civis de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Justiça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são absolutamente incompetentes </a:t>
            </a:r>
            <a:r>
              <a:rPr sz="2000" spc="-15" dirty="0">
                <a:solidFill>
                  <a:srgbClr val="2C2D2C"/>
                </a:solidFill>
                <a:latin typeface="Verdana"/>
                <a:cs typeface="Verdana"/>
              </a:rPr>
              <a:t>para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apreciar atos 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administrativos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de qualquer natureza, sendo </a:t>
            </a:r>
            <a:r>
              <a:rPr sz="2000" dirty="0">
                <a:solidFill>
                  <a:srgbClr val="2C2D2C"/>
                </a:solidFill>
                <a:latin typeface="Verdana"/>
                <a:cs typeface="Verdana"/>
              </a:rPr>
              <a:t>tal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questão de ordem 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pública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fundamentada na </a:t>
            </a:r>
            <a:r>
              <a:rPr sz="2000" spc="-10" dirty="0">
                <a:solidFill>
                  <a:srgbClr val="2C2D2C"/>
                </a:solidFill>
                <a:latin typeface="Verdana"/>
                <a:cs typeface="Verdana"/>
              </a:rPr>
              <a:t>separação </a:t>
            </a:r>
            <a:r>
              <a:rPr sz="2000" spc="-5" dirty="0">
                <a:solidFill>
                  <a:srgbClr val="2C2D2C"/>
                </a:solidFill>
                <a:latin typeface="Verdana"/>
                <a:cs typeface="Verdana"/>
              </a:rPr>
              <a:t>dos poderes. </a:t>
            </a:r>
            <a:r>
              <a:rPr sz="1500" spc="-5" dirty="0">
                <a:solidFill>
                  <a:srgbClr val="2C2D2C"/>
                </a:solidFill>
                <a:latin typeface="Verdana"/>
                <a:cs typeface="Verdana"/>
              </a:rPr>
              <a:t>(LES TRÈS GRANDES  </a:t>
            </a:r>
            <a:r>
              <a:rPr sz="1500" spc="-10" dirty="0">
                <a:solidFill>
                  <a:srgbClr val="2C2D2C"/>
                </a:solidFill>
                <a:latin typeface="Verdana"/>
                <a:cs typeface="Verdana"/>
              </a:rPr>
              <a:t>DÉCISIONS </a:t>
            </a:r>
            <a:r>
              <a:rPr sz="1500" dirty="0">
                <a:solidFill>
                  <a:srgbClr val="2C2D2C"/>
                </a:solidFill>
                <a:latin typeface="Verdana"/>
                <a:cs typeface="Verdana"/>
              </a:rPr>
              <a:t>DU </a:t>
            </a:r>
            <a:r>
              <a:rPr sz="1500" spc="-5" dirty="0">
                <a:solidFill>
                  <a:srgbClr val="2C2D2C"/>
                </a:solidFill>
                <a:latin typeface="Verdana"/>
                <a:cs typeface="Verdana"/>
              </a:rPr>
              <a:t>DROIT </a:t>
            </a:r>
            <a:r>
              <a:rPr sz="1500" spc="-15" dirty="0">
                <a:solidFill>
                  <a:srgbClr val="2C2D2C"/>
                </a:solidFill>
                <a:latin typeface="Verdana"/>
                <a:cs typeface="Verdana"/>
              </a:rPr>
              <a:t>ADMINISTRATIF </a:t>
            </a:r>
            <a:r>
              <a:rPr sz="1500" spc="-10" dirty="0">
                <a:solidFill>
                  <a:srgbClr val="2C2D2C"/>
                </a:solidFill>
                <a:latin typeface="Verdana"/>
                <a:cs typeface="Verdana"/>
              </a:rPr>
              <a:t>Recueil </a:t>
            </a:r>
            <a:r>
              <a:rPr sz="15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500" spc="-5" dirty="0">
                <a:solidFill>
                  <a:srgbClr val="2C2D2C"/>
                </a:solidFill>
                <a:latin typeface="Verdana"/>
                <a:cs typeface="Verdana"/>
              </a:rPr>
              <a:t>décisions juridictionnelles. Disponível </a:t>
            </a:r>
            <a:r>
              <a:rPr sz="1500" dirty="0">
                <a:solidFill>
                  <a:srgbClr val="2C2D2C"/>
                </a:solidFill>
                <a:latin typeface="Verdana"/>
                <a:cs typeface="Verdana"/>
              </a:rPr>
              <a:t>em  </a:t>
            </a:r>
            <a:r>
              <a:rPr sz="1500" spc="-10" dirty="0">
                <a:solidFill>
                  <a:srgbClr val="4F91A0"/>
                </a:solidFill>
                <a:latin typeface="Verdana"/>
                <a:cs typeface="Verdana"/>
                <a:hlinkClick r:id="rId3"/>
              </a:rPr>
              <a:t>https://www.guglielmi.fr/IMG/pdf/TGD.09.pdf</a:t>
            </a:r>
            <a:r>
              <a:rPr sz="1500" spc="-10" dirty="0">
                <a:solidFill>
                  <a:srgbClr val="2C2D2C"/>
                </a:solidFill>
                <a:latin typeface="Verdana"/>
                <a:cs typeface="Verdana"/>
                <a:hlinkClick r:id="rId3"/>
              </a:rPr>
              <a:t>. </a:t>
            </a:r>
            <a:r>
              <a:rPr sz="1500" spc="-5" dirty="0">
                <a:solidFill>
                  <a:srgbClr val="2C2D2C"/>
                </a:solidFill>
                <a:latin typeface="Verdana"/>
                <a:cs typeface="Verdana"/>
                <a:hlinkClick r:id="rId3"/>
              </a:rPr>
              <a:t>Acesso </a:t>
            </a:r>
            <a:r>
              <a:rPr sz="1500" dirty="0" err="1">
                <a:solidFill>
                  <a:srgbClr val="2C2D2C"/>
                </a:solidFill>
                <a:latin typeface="Verdana"/>
                <a:cs typeface="Verdana"/>
                <a:hlinkClick r:id="rId3"/>
              </a:rPr>
              <a:t>em</a:t>
            </a:r>
            <a:r>
              <a:rPr sz="1500" spc="25" dirty="0">
                <a:solidFill>
                  <a:srgbClr val="2C2D2C"/>
                </a:solidFill>
                <a:latin typeface="Verdana"/>
                <a:cs typeface="Verdana"/>
                <a:hlinkClick r:id="rId3"/>
              </a:rPr>
              <a:t> </a:t>
            </a:r>
            <a:r>
              <a:rPr lang="pt-BR" sz="1500" spc="25" dirty="0" smtClean="0">
                <a:solidFill>
                  <a:srgbClr val="2C2D2C"/>
                </a:solidFill>
                <a:latin typeface="Verdana"/>
                <a:cs typeface="Verdana"/>
                <a:hlinkClick r:id="rId3"/>
              </a:rPr>
              <a:t>11/02/2018</a:t>
            </a:r>
            <a:r>
              <a:rPr lang="pt-BR" sz="1500" spc="25" dirty="0" smtClean="0">
                <a:solidFill>
                  <a:srgbClr val="2C2D2C"/>
                </a:solidFill>
                <a:latin typeface="Verdana"/>
                <a:cs typeface="Verdana"/>
              </a:rPr>
              <a:t>, p. 6</a:t>
            </a:r>
            <a:r>
              <a:rPr sz="1500" spc="-5" dirty="0" smtClean="0">
                <a:solidFill>
                  <a:srgbClr val="2C2D2C"/>
                </a:solidFill>
                <a:latin typeface="Verdana"/>
                <a:cs typeface="Verdana"/>
              </a:rPr>
              <a:t>).</a:t>
            </a:r>
            <a:endParaRPr sz="1500" dirty="0">
              <a:latin typeface="Verdana"/>
              <a:cs typeface="Verdana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2527554" y="5400294"/>
            <a:ext cx="4391660" cy="0"/>
          </a:xfrm>
          <a:custGeom>
            <a:avLst/>
            <a:gdLst/>
            <a:ahLst/>
            <a:cxnLst/>
            <a:rect l="l" t="t" r="r" b="b"/>
            <a:pathLst>
              <a:path w="4391659">
                <a:moveTo>
                  <a:pt x="0" y="0"/>
                </a:moveTo>
                <a:lnTo>
                  <a:pt x="4391660" y="0"/>
                </a:lnTo>
              </a:path>
            </a:pathLst>
          </a:custGeom>
          <a:ln w="10160">
            <a:solidFill>
              <a:srgbClr val="4F91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88900" y="1940560"/>
            <a:ext cx="1960880" cy="32842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14300" y="2885439"/>
            <a:ext cx="2006600" cy="14478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48907" y="1981580"/>
            <a:ext cx="1838642" cy="316407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680719" y="3001010"/>
            <a:ext cx="771525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b="1" spc="0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2200" b="1" spc="-1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2200" b="1" spc="-5" dirty="0">
                <a:solidFill>
                  <a:srgbClr val="2C2D2C"/>
                </a:solidFill>
                <a:latin typeface="Verdana"/>
                <a:cs typeface="Verdana"/>
              </a:rPr>
              <a:t>so</a:t>
            </a:r>
            <a:endParaRPr sz="2200">
              <a:latin typeface="Verdana"/>
              <a:cs typeface="Verdana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332740" y="3308032"/>
            <a:ext cx="1471295" cy="361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b="1" spc="-5" dirty="0">
                <a:solidFill>
                  <a:srgbClr val="2C2D2C"/>
                </a:solidFill>
                <a:latin typeface="Verdana"/>
                <a:cs typeface="Verdana"/>
              </a:rPr>
              <a:t>Pelletier</a:t>
            </a:r>
            <a:r>
              <a:rPr sz="2200" spc="-5" dirty="0">
                <a:solidFill>
                  <a:srgbClr val="2C2D2C"/>
                </a:solidFill>
                <a:latin typeface="Verdana"/>
                <a:cs typeface="Verdana"/>
              </a:rPr>
              <a:t>:</a:t>
            </a:r>
            <a:endParaRPr sz="2200">
              <a:latin typeface="Verdana"/>
              <a:cs typeface="Verdana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698500" y="3732784"/>
            <a:ext cx="73660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dirty="0">
                <a:solidFill>
                  <a:srgbClr val="2C2D2C"/>
                </a:solidFill>
                <a:latin typeface="Verdana"/>
                <a:cs typeface="Verdana"/>
              </a:rPr>
              <a:t>1873</a:t>
            </a:r>
            <a:endParaRPr sz="2200">
              <a:latin typeface="Verdana"/>
              <a:cs typeface="Verdana"/>
            </a:endParaRPr>
          </a:p>
        </p:txBody>
      </p:sp>
      <p:sp>
        <p:nvSpPr>
          <p:cNvPr id="68" name="object 59"/>
          <p:cNvSpPr txBox="1">
            <a:spLocks noGrp="1"/>
          </p:cNvSpPr>
          <p:nvPr>
            <p:ph type="title"/>
          </p:nvPr>
        </p:nvSpPr>
        <p:spPr>
          <a:xfrm>
            <a:off x="78739" y="330517"/>
            <a:ext cx="8420736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z="2400" spc="-5" dirty="0" smtClean="0"/>
              <a:t>1.4. </a:t>
            </a:r>
            <a:r>
              <a:rPr sz="2400" spc="-5" dirty="0" smtClean="0"/>
              <a:t>As </a:t>
            </a:r>
            <a:r>
              <a:rPr sz="2400" spc="-5" dirty="0"/>
              <a:t>contribuições </a:t>
            </a:r>
            <a:r>
              <a:rPr sz="2400" dirty="0"/>
              <a:t>da </a:t>
            </a:r>
            <a:r>
              <a:rPr sz="2400" spc="-5" dirty="0"/>
              <a:t>jurisprudência</a:t>
            </a:r>
            <a:r>
              <a:rPr sz="2400" spc="105" dirty="0"/>
              <a:t> </a:t>
            </a:r>
            <a:r>
              <a:rPr sz="2400" spc="-10" dirty="0"/>
              <a:t>francesa</a:t>
            </a:r>
            <a:endParaRPr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4F91A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</TotalTime>
  <Words>2756</Words>
  <Application>Microsoft Office PowerPoint</Application>
  <PresentationFormat>Widescreen</PresentationFormat>
  <Paragraphs>195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3" baseType="lpstr">
      <vt:lpstr>MS PGothic</vt:lpstr>
      <vt:lpstr>Arial</vt:lpstr>
      <vt:lpstr>Calibri</vt:lpstr>
      <vt:lpstr>Times New Roman</vt:lpstr>
      <vt:lpstr>Verdana</vt:lpstr>
      <vt:lpstr>Wingdings</vt:lpstr>
      <vt:lpstr>Office Theme</vt:lpstr>
      <vt:lpstr>Responsabilidade Civil do Estado:</vt:lpstr>
      <vt:lpstr>Sumário de aula</vt:lpstr>
      <vt:lpstr>1. Evolução da Responsabilidade Civil do Estado</vt:lpstr>
      <vt:lpstr>1.1 Teoria da Irresponsabilidade Civil do Estado</vt:lpstr>
      <vt:lpstr>1.2 Teoria dos atos de império e de gestão</vt:lpstr>
      <vt:lpstr>1.3 Teoria da culpa civil ou subjetiva</vt:lpstr>
      <vt:lpstr>1.4. As contribuições da jurisprudência francesa</vt:lpstr>
      <vt:lpstr>Apresentação do PowerPoint</vt:lpstr>
      <vt:lpstr>1.4. As contribuições da jurisprudência francesa</vt:lpstr>
      <vt:lpstr>1.4. As contribuições da jurisprudência francesa</vt:lpstr>
      <vt:lpstr>1.5 Teoria da culpa do serviço público</vt:lpstr>
      <vt:lpstr>1.5 Teoria da culpa do serviço público</vt:lpstr>
      <vt:lpstr>1.6 Teoria do risco</vt:lpstr>
      <vt:lpstr>1.6 Teoria do risco</vt:lpstr>
      <vt:lpstr>2. Ponto de reflexão: considerando as ementas abaixo, qual a diferença prática</vt:lpstr>
      <vt:lpstr>Referências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Direito Administrativo II:    Ponto: Responsabilidade do Estado</dc:title>
  <dc:creator>Wilson Accioli Filho</dc:creator>
  <cp:lastModifiedBy>Fabio Libonati</cp:lastModifiedBy>
  <cp:revision>29</cp:revision>
  <dcterms:created xsi:type="dcterms:W3CDTF">2018-02-07T16:31:36Z</dcterms:created>
  <dcterms:modified xsi:type="dcterms:W3CDTF">2018-02-25T18:27:12Z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2017-03-11T00:00:00Z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2018-02-07T00:00:00Z</vt:filetime>
  </property>
</Properties>
</file>