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4" r:id="rId1"/>
  </p:sldMasterIdLst>
  <p:sldIdLst>
    <p:sldId id="256" r:id="rId2"/>
    <p:sldId id="279" r:id="rId3"/>
    <p:sldId id="281" r:id="rId4"/>
    <p:sldId id="305" r:id="rId5"/>
    <p:sldId id="284" r:id="rId6"/>
    <p:sldId id="288" r:id="rId7"/>
    <p:sldId id="282" r:id="rId8"/>
    <p:sldId id="287" r:id="rId9"/>
    <p:sldId id="283" r:id="rId10"/>
    <p:sldId id="285" r:id="rId11"/>
    <p:sldId id="304" r:id="rId12"/>
    <p:sldId id="286" r:id="rId13"/>
    <p:sldId id="300" r:id="rId14"/>
    <p:sldId id="289" r:id="rId15"/>
    <p:sldId id="291" r:id="rId16"/>
    <p:sldId id="292" r:id="rId17"/>
    <p:sldId id="299" r:id="rId18"/>
    <p:sldId id="301" r:id="rId19"/>
    <p:sldId id="293" r:id="rId20"/>
    <p:sldId id="306" r:id="rId21"/>
    <p:sldId id="308" r:id="rId22"/>
    <p:sldId id="302" r:id="rId23"/>
    <p:sldId id="296" r:id="rId24"/>
    <p:sldId id="261" r:id="rId25"/>
    <p:sldId id="297" r:id="rId26"/>
    <p:sldId id="295" r:id="rId27"/>
    <p:sldId id="309" r:id="rId28"/>
  </p:sldIdLst>
  <p:sldSz cx="12192000" cy="6858000"/>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48" d="100"/>
          <a:sy n="48" d="100"/>
        </p:scale>
        <p:origin x="67" y="8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8C60F92-FC32-49EA-BAF2-CDABC6457EAB}" type="datetimeFigureOut">
              <a:rPr lang="pt-BR" smtClean="0"/>
              <a:t>27/03/2023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15C143F-A821-4A13-A8CE-03E3FCD64B9A}" type="slidenum">
              <a:rPr lang="pt-BR" smtClean="0"/>
              <a:t>‹nº›</a:t>
            </a:fld>
            <a:endParaRPr lang="pt-BR"/>
          </a:p>
        </p:txBody>
      </p:sp>
    </p:spTree>
    <p:extLst>
      <p:ext uri="{BB962C8B-B14F-4D97-AF65-F5344CB8AC3E}">
        <p14:creationId xmlns:p14="http://schemas.microsoft.com/office/powerpoint/2010/main" val="6753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8C60F92-FC32-49EA-BAF2-CDABC6457EAB}" type="datetimeFigureOut">
              <a:rPr lang="pt-BR" smtClean="0"/>
              <a:t>27/03/2023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15C143F-A821-4A13-A8CE-03E3FCD64B9A}" type="slidenum">
              <a:rPr lang="pt-BR" smtClean="0"/>
              <a:t>‹nº›</a:t>
            </a:fld>
            <a:endParaRPr lang="pt-BR"/>
          </a:p>
        </p:txBody>
      </p:sp>
    </p:spTree>
    <p:extLst>
      <p:ext uri="{BB962C8B-B14F-4D97-AF65-F5344CB8AC3E}">
        <p14:creationId xmlns:p14="http://schemas.microsoft.com/office/powerpoint/2010/main" val="115445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8C60F92-FC32-49EA-BAF2-CDABC6457EAB}" type="datetimeFigureOut">
              <a:rPr lang="pt-BR" smtClean="0"/>
              <a:t>27/03/2023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15C143F-A821-4A13-A8CE-03E3FCD64B9A}" type="slidenum">
              <a:rPr lang="pt-BR" smtClean="0"/>
              <a:t>‹nº›</a:t>
            </a:fld>
            <a:endParaRPr lang="pt-BR"/>
          </a:p>
        </p:txBody>
      </p:sp>
    </p:spTree>
    <p:extLst>
      <p:ext uri="{BB962C8B-B14F-4D97-AF65-F5344CB8AC3E}">
        <p14:creationId xmlns:p14="http://schemas.microsoft.com/office/powerpoint/2010/main" val="299062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8C60F92-FC32-49EA-BAF2-CDABC6457EAB}" type="datetimeFigureOut">
              <a:rPr lang="pt-BR" smtClean="0"/>
              <a:t>27/03/2023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15C143F-A821-4A13-A8CE-03E3FCD64B9A}" type="slidenum">
              <a:rPr lang="pt-BR" smtClean="0"/>
              <a:t>‹nº›</a:t>
            </a:fld>
            <a:endParaRPr lang="pt-BR"/>
          </a:p>
        </p:txBody>
      </p:sp>
    </p:spTree>
    <p:extLst>
      <p:ext uri="{BB962C8B-B14F-4D97-AF65-F5344CB8AC3E}">
        <p14:creationId xmlns:p14="http://schemas.microsoft.com/office/powerpoint/2010/main" val="374683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E8C60F92-FC32-49EA-BAF2-CDABC6457EAB}" type="datetimeFigureOut">
              <a:rPr lang="pt-BR" smtClean="0"/>
              <a:t>27/03/2023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15C143F-A821-4A13-A8CE-03E3FCD64B9A}" type="slidenum">
              <a:rPr lang="pt-BR" smtClean="0"/>
              <a:t>‹nº›</a:t>
            </a:fld>
            <a:endParaRPr lang="pt-BR"/>
          </a:p>
        </p:txBody>
      </p:sp>
    </p:spTree>
    <p:extLst>
      <p:ext uri="{BB962C8B-B14F-4D97-AF65-F5344CB8AC3E}">
        <p14:creationId xmlns:p14="http://schemas.microsoft.com/office/powerpoint/2010/main" val="184279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E8C60F92-FC32-49EA-BAF2-CDABC6457EAB}" type="datetimeFigureOut">
              <a:rPr lang="pt-BR" smtClean="0"/>
              <a:t>27/03/2023</a:t>
            </a:fld>
            <a:endParaRPr lang="pt-BR"/>
          </a:p>
        </p:txBody>
      </p:sp>
      <p:sp>
        <p:nvSpPr>
          <p:cNvPr id="9" name="Footer Placeholder 8"/>
          <p:cNvSpPr>
            <a:spLocks noGrp="1"/>
          </p:cNvSpPr>
          <p:nvPr>
            <p:ph type="ftr" sz="quarter" idx="11"/>
          </p:nvPr>
        </p:nvSpPr>
        <p:spPr/>
        <p:txBody>
          <a:bodyPr/>
          <a:lstStyle/>
          <a:p>
            <a:endParaRPr lang="pt-BR"/>
          </a:p>
        </p:txBody>
      </p:sp>
      <p:sp>
        <p:nvSpPr>
          <p:cNvPr id="10" name="Slide Number Placeholder 9"/>
          <p:cNvSpPr>
            <a:spLocks noGrp="1"/>
          </p:cNvSpPr>
          <p:nvPr>
            <p:ph type="sldNum" sz="quarter" idx="12"/>
          </p:nvPr>
        </p:nvSpPr>
        <p:spPr/>
        <p:txBody>
          <a:bodyPr/>
          <a:lstStyle/>
          <a:p>
            <a:fld id="{B15C143F-A821-4A13-A8CE-03E3FCD64B9A}" type="slidenum">
              <a:rPr lang="pt-BR" smtClean="0"/>
              <a:t>‹nº›</a:t>
            </a:fld>
            <a:endParaRPr lang="pt-BR"/>
          </a:p>
        </p:txBody>
      </p:sp>
    </p:spTree>
    <p:extLst>
      <p:ext uri="{BB962C8B-B14F-4D97-AF65-F5344CB8AC3E}">
        <p14:creationId xmlns:p14="http://schemas.microsoft.com/office/powerpoint/2010/main" val="59904444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2" name="Date Placeholder 1"/>
          <p:cNvSpPr>
            <a:spLocks noGrp="1"/>
          </p:cNvSpPr>
          <p:nvPr>
            <p:ph type="dt" sz="half" idx="10"/>
          </p:nvPr>
        </p:nvSpPr>
        <p:spPr/>
        <p:txBody>
          <a:bodyPr/>
          <a:lstStyle/>
          <a:p>
            <a:fld id="{E8C60F92-FC32-49EA-BAF2-CDABC6457EAB}" type="datetimeFigureOut">
              <a:rPr lang="pt-BR" smtClean="0"/>
              <a:t>27/03/2023</a:t>
            </a:fld>
            <a:endParaRPr lang="pt-BR"/>
          </a:p>
        </p:txBody>
      </p:sp>
      <p:sp>
        <p:nvSpPr>
          <p:cNvPr id="11" name="Footer Placeholder 10"/>
          <p:cNvSpPr>
            <a:spLocks noGrp="1"/>
          </p:cNvSpPr>
          <p:nvPr>
            <p:ph type="ftr" sz="quarter" idx="11"/>
          </p:nvPr>
        </p:nvSpPr>
        <p:spPr/>
        <p:txBody>
          <a:bodyPr/>
          <a:lstStyle/>
          <a:p>
            <a:endParaRPr lang="pt-BR"/>
          </a:p>
        </p:txBody>
      </p:sp>
      <p:sp>
        <p:nvSpPr>
          <p:cNvPr id="12" name="Slide Number Placeholder 11"/>
          <p:cNvSpPr>
            <a:spLocks noGrp="1"/>
          </p:cNvSpPr>
          <p:nvPr>
            <p:ph type="sldNum" sz="quarter" idx="12"/>
          </p:nvPr>
        </p:nvSpPr>
        <p:spPr/>
        <p:txBody>
          <a:bodyPr/>
          <a:lstStyle/>
          <a:p>
            <a:fld id="{B15C143F-A821-4A13-A8CE-03E3FCD64B9A}" type="slidenum">
              <a:rPr lang="pt-BR" smtClean="0"/>
              <a:t>‹nº›</a:t>
            </a:fld>
            <a:endParaRPr lang="pt-BR"/>
          </a:p>
        </p:txBody>
      </p:sp>
    </p:spTree>
    <p:extLst>
      <p:ext uri="{BB962C8B-B14F-4D97-AF65-F5344CB8AC3E}">
        <p14:creationId xmlns:p14="http://schemas.microsoft.com/office/powerpoint/2010/main" val="213358096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2" name="Date Placeholder 1"/>
          <p:cNvSpPr>
            <a:spLocks noGrp="1"/>
          </p:cNvSpPr>
          <p:nvPr>
            <p:ph type="dt" sz="half" idx="10"/>
          </p:nvPr>
        </p:nvSpPr>
        <p:spPr/>
        <p:txBody>
          <a:bodyPr/>
          <a:lstStyle/>
          <a:p>
            <a:fld id="{E8C60F92-FC32-49EA-BAF2-CDABC6457EAB}" type="datetimeFigureOut">
              <a:rPr lang="pt-BR" smtClean="0"/>
              <a:t>27/03/2023</a:t>
            </a:fld>
            <a:endParaRPr lang="pt-BR"/>
          </a:p>
        </p:txBody>
      </p:sp>
      <p:sp>
        <p:nvSpPr>
          <p:cNvPr id="7" name="Footer Placeholder 6"/>
          <p:cNvSpPr>
            <a:spLocks noGrp="1"/>
          </p:cNvSpPr>
          <p:nvPr>
            <p:ph type="ftr" sz="quarter" idx="11"/>
          </p:nvPr>
        </p:nvSpPr>
        <p:spPr/>
        <p:txBody>
          <a:bodyPr/>
          <a:lstStyle/>
          <a:p>
            <a:endParaRPr lang="pt-BR"/>
          </a:p>
        </p:txBody>
      </p:sp>
      <p:sp>
        <p:nvSpPr>
          <p:cNvPr id="8" name="Slide Number Placeholder 7"/>
          <p:cNvSpPr>
            <a:spLocks noGrp="1"/>
          </p:cNvSpPr>
          <p:nvPr>
            <p:ph type="sldNum" sz="quarter" idx="12"/>
          </p:nvPr>
        </p:nvSpPr>
        <p:spPr/>
        <p:txBody>
          <a:bodyPr/>
          <a:lstStyle/>
          <a:p>
            <a:fld id="{B15C143F-A821-4A13-A8CE-03E3FCD64B9A}" type="slidenum">
              <a:rPr lang="pt-BR" smtClean="0"/>
              <a:t>‹nº›</a:t>
            </a:fld>
            <a:endParaRPr lang="pt-BR"/>
          </a:p>
        </p:txBody>
      </p:sp>
    </p:spTree>
    <p:extLst>
      <p:ext uri="{BB962C8B-B14F-4D97-AF65-F5344CB8AC3E}">
        <p14:creationId xmlns:p14="http://schemas.microsoft.com/office/powerpoint/2010/main" val="373831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C60F92-FC32-49EA-BAF2-CDABC6457EAB}" type="datetimeFigureOut">
              <a:rPr lang="pt-BR" smtClean="0"/>
              <a:t>27/03/2023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15C143F-A821-4A13-A8CE-03E3FCD64B9A}" type="slidenum">
              <a:rPr lang="pt-BR" smtClean="0"/>
              <a:t>‹nº›</a:t>
            </a:fld>
            <a:endParaRPr lang="pt-BR"/>
          </a:p>
        </p:txBody>
      </p:sp>
    </p:spTree>
    <p:extLst>
      <p:ext uri="{BB962C8B-B14F-4D97-AF65-F5344CB8AC3E}">
        <p14:creationId xmlns:p14="http://schemas.microsoft.com/office/powerpoint/2010/main" val="343228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8" name="Date Placeholder 7"/>
          <p:cNvSpPr>
            <a:spLocks noGrp="1"/>
          </p:cNvSpPr>
          <p:nvPr>
            <p:ph type="dt" sz="half" idx="10"/>
          </p:nvPr>
        </p:nvSpPr>
        <p:spPr/>
        <p:txBody>
          <a:bodyPr/>
          <a:lstStyle/>
          <a:p>
            <a:fld id="{E8C60F92-FC32-49EA-BAF2-CDABC6457EAB}" type="datetimeFigureOut">
              <a:rPr lang="pt-BR" smtClean="0"/>
              <a:t>27/03/2023</a:t>
            </a:fld>
            <a:endParaRPr lang="pt-BR"/>
          </a:p>
        </p:txBody>
      </p:sp>
      <p:sp>
        <p:nvSpPr>
          <p:cNvPr id="9" name="Footer Placeholder 8"/>
          <p:cNvSpPr>
            <a:spLocks noGrp="1"/>
          </p:cNvSpPr>
          <p:nvPr>
            <p:ph type="ftr" sz="quarter" idx="11"/>
          </p:nvPr>
        </p:nvSpPr>
        <p:spPr/>
        <p:txBody>
          <a:bodyPr/>
          <a:lstStyle/>
          <a:p>
            <a:endParaRPr lang="pt-BR"/>
          </a:p>
        </p:txBody>
      </p:sp>
      <p:sp>
        <p:nvSpPr>
          <p:cNvPr id="10" name="Slide Number Placeholder 9"/>
          <p:cNvSpPr>
            <a:spLocks noGrp="1"/>
          </p:cNvSpPr>
          <p:nvPr>
            <p:ph type="sldNum" sz="quarter" idx="12"/>
          </p:nvPr>
        </p:nvSpPr>
        <p:spPr/>
        <p:txBody>
          <a:bodyPr/>
          <a:lstStyle/>
          <a:p>
            <a:fld id="{B15C143F-A821-4A13-A8CE-03E3FCD64B9A}" type="slidenum">
              <a:rPr lang="pt-BR" smtClean="0"/>
              <a:t>‹nº›</a:t>
            </a:fld>
            <a:endParaRPr lang="pt-BR"/>
          </a:p>
        </p:txBody>
      </p:sp>
    </p:spTree>
    <p:extLst>
      <p:ext uri="{BB962C8B-B14F-4D97-AF65-F5344CB8AC3E}">
        <p14:creationId xmlns:p14="http://schemas.microsoft.com/office/powerpoint/2010/main" val="228398273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8" name="Date Placeholder 7"/>
          <p:cNvSpPr>
            <a:spLocks noGrp="1"/>
          </p:cNvSpPr>
          <p:nvPr>
            <p:ph type="dt" sz="half" idx="10"/>
          </p:nvPr>
        </p:nvSpPr>
        <p:spPr/>
        <p:txBody>
          <a:bodyPr/>
          <a:lstStyle/>
          <a:p>
            <a:fld id="{E8C60F92-FC32-49EA-BAF2-CDABC6457EAB}" type="datetimeFigureOut">
              <a:rPr lang="pt-BR" smtClean="0"/>
              <a:t>27/03/2023</a:t>
            </a:fld>
            <a:endParaRPr lang="pt-BR"/>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B15C143F-A821-4A13-A8CE-03E3FCD64B9A}" type="slidenum">
              <a:rPr lang="pt-BR" smtClean="0"/>
              <a:t>‹nº›</a:t>
            </a:fld>
            <a:endParaRPr lang="pt-BR"/>
          </a:p>
        </p:txBody>
      </p:sp>
    </p:spTree>
    <p:extLst>
      <p:ext uri="{BB962C8B-B14F-4D97-AF65-F5344CB8AC3E}">
        <p14:creationId xmlns:p14="http://schemas.microsoft.com/office/powerpoint/2010/main" val="390093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8C60F92-FC32-49EA-BAF2-CDABC6457EAB}" type="datetimeFigureOut">
              <a:rPr lang="pt-BR" smtClean="0"/>
              <a:t>27/03/2023</a:t>
            </a:fld>
            <a:endParaRPr lang="pt-B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pt-B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15C143F-A821-4A13-A8CE-03E3FCD64B9A}" type="slidenum">
              <a:rPr lang="pt-BR" smtClean="0"/>
              <a:t>‹nº›</a:t>
            </a:fld>
            <a:endParaRPr lang="pt-BR"/>
          </a:p>
        </p:txBody>
      </p:sp>
    </p:spTree>
    <p:extLst>
      <p:ext uri="{BB962C8B-B14F-4D97-AF65-F5344CB8AC3E}">
        <p14:creationId xmlns:p14="http://schemas.microsoft.com/office/powerpoint/2010/main" val="3877032463"/>
      </p:ext>
    </p:extLst>
  </p:cSld>
  <p:clrMap bg1="lt1" tx1="dk1" bg2="lt2" tx2="dk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58109E1-0F8C-489A-BB94-A9E1CB30E57E}"/>
              </a:ext>
            </a:extLst>
          </p:cNvPr>
          <p:cNvSpPr txBox="1">
            <a:spLocks/>
          </p:cNvSpPr>
          <p:nvPr/>
        </p:nvSpPr>
        <p:spPr>
          <a:xfrm>
            <a:off x="846009" y="537098"/>
            <a:ext cx="8013905" cy="2234797"/>
          </a:xfrm>
          <a:prstGeom prst="rect">
            <a:avLst/>
          </a:prstGeom>
        </p:spPr>
        <p:txBody>
          <a:bodyPr vert="horz" lIns="91440" tIns="45720" rIns="91440" bIns="45720" rtlCol="0" anchor="b">
            <a:normAutofit fontScale="92500"/>
          </a:bodyPr>
          <a:lstStyle>
            <a:lvl1pPr algn="r" defTabSz="457200" rtl="0" eaLnBrk="1" latinLnBrk="0" hangingPunct="1">
              <a:spcBef>
                <a:spcPct val="0"/>
              </a:spcBef>
              <a:buNone/>
              <a:defRPr sz="54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pt-BR" sz="3600" b="1" dirty="0">
                <a:solidFill>
                  <a:schemeClr val="bg1"/>
                </a:solidFill>
              </a:rPr>
              <a:t>A equiparação da discriminação contra a comunidade LGBTQIAP+ ao crime de racismo: análise da jurisprudência do STF</a:t>
            </a:r>
            <a:br>
              <a:rPr lang="pt-BR" sz="3600" b="1" dirty="0"/>
            </a:br>
            <a:endParaRPr lang="pt-BR" sz="2600" dirty="0"/>
          </a:p>
        </p:txBody>
      </p:sp>
      <p:sp>
        <p:nvSpPr>
          <p:cNvPr id="10" name="Espaço Reservado para Conteúdo 2">
            <a:extLst>
              <a:ext uri="{FF2B5EF4-FFF2-40B4-BE49-F238E27FC236}">
                <a16:creationId xmlns:a16="http://schemas.microsoft.com/office/drawing/2014/main" id="{007425A4-9685-4F1B-BDD8-D22A0FCC299B}"/>
              </a:ext>
            </a:extLst>
          </p:cNvPr>
          <p:cNvSpPr txBox="1">
            <a:spLocks/>
          </p:cNvSpPr>
          <p:nvPr/>
        </p:nvSpPr>
        <p:spPr>
          <a:xfrm>
            <a:off x="4188090" y="3250863"/>
            <a:ext cx="4941783" cy="2841813"/>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lumMod val="75000"/>
                </a:schemeClr>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lumMod val="75000"/>
                </a:schemeClr>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lumMod val="75000"/>
                </a:schemeClr>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9pPr>
          </a:lstStyle>
          <a:p>
            <a:pPr marR="0" lvl="0" algn="just"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Monitor:</a:t>
            </a:r>
          </a:p>
          <a:p>
            <a:pPr marR="0" lvl="0" algn="just"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Lucas Henrique De Lucia Gaspar</a:t>
            </a:r>
          </a:p>
          <a:p>
            <a:pPr marL="342900" marR="0" lvl="0" indent="-342900" algn="just"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endParaRPr>
          </a:p>
          <a:p>
            <a:pPr marL="0" marR="0" lvl="0" indent="0" algn="just"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Professora:</a:t>
            </a:r>
          </a:p>
          <a:p>
            <a:pPr marR="0" lvl="0" algn="just"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Doutora Mariângela Gama de Magalhães Gomes</a:t>
            </a:r>
          </a:p>
          <a:p>
            <a:pPr marL="342900" marR="0" lvl="0" indent="-342900" algn="just"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endParaRPr>
          </a:p>
          <a:p>
            <a:pPr marL="0" marR="0" lvl="0" indent="0" algn="just"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Disciplina:</a:t>
            </a:r>
          </a:p>
          <a:p>
            <a:pPr marR="0" lvl="0" algn="just"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Teoria Geral do Direito Penal I (DPM0215) – Faculdade de Direito da Universidade de São Paulo</a:t>
            </a:r>
            <a:endParaRPr lang="pt-BR" dirty="0">
              <a:solidFill>
                <a:schemeClr val="tx1"/>
              </a:solidFill>
            </a:endParaRPr>
          </a:p>
          <a:p>
            <a:pPr algn="l"/>
            <a:endParaRPr lang="pt-BR" dirty="0"/>
          </a:p>
          <a:p>
            <a:pPr algn="l"/>
            <a:endParaRPr lang="pt-BR" dirty="0"/>
          </a:p>
        </p:txBody>
      </p:sp>
      <p:pic>
        <p:nvPicPr>
          <p:cNvPr id="6" name="Imagem 5">
            <a:extLst>
              <a:ext uri="{FF2B5EF4-FFF2-40B4-BE49-F238E27FC236}">
                <a16:creationId xmlns:a16="http://schemas.microsoft.com/office/drawing/2014/main" id="{B0418C0B-5657-4522-BB3F-1444ACBAD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0863"/>
            <a:ext cx="3914204" cy="2841813"/>
          </a:xfrm>
          <a:prstGeom prst="rect">
            <a:avLst/>
          </a:prstGeom>
        </p:spPr>
      </p:pic>
      <p:sp>
        <p:nvSpPr>
          <p:cNvPr id="7" name="CaixaDeTexto 6">
            <a:extLst>
              <a:ext uri="{FF2B5EF4-FFF2-40B4-BE49-F238E27FC236}">
                <a16:creationId xmlns:a16="http://schemas.microsoft.com/office/drawing/2014/main" id="{658A86E8-8CD3-0E23-CEB7-30EA0CBD8164}"/>
              </a:ext>
            </a:extLst>
          </p:cNvPr>
          <p:cNvSpPr txBox="1"/>
          <p:nvPr/>
        </p:nvSpPr>
        <p:spPr>
          <a:xfrm>
            <a:off x="5953699" y="2402563"/>
            <a:ext cx="3244955" cy="369332"/>
          </a:xfrm>
          <a:prstGeom prst="rect">
            <a:avLst/>
          </a:prstGeom>
          <a:noFill/>
        </p:spPr>
        <p:txBody>
          <a:bodyPr wrap="square">
            <a:spAutoFit/>
          </a:bodyPr>
          <a:lstStyle/>
          <a:p>
            <a:r>
              <a:rPr lang="pt-BR" sz="1800" b="1" dirty="0">
                <a:solidFill>
                  <a:schemeClr val="bg1"/>
                </a:solidFill>
              </a:rPr>
              <a:t>Julgados MI 4.733 e ADO 26 </a:t>
            </a:r>
            <a:endParaRPr lang="pt-BR" dirty="0"/>
          </a:p>
        </p:txBody>
      </p:sp>
      <p:sp>
        <p:nvSpPr>
          <p:cNvPr id="11" name="Espaço Reservado para Conteúdo 2">
            <a:extLst>
              <a:ext uri="{FF2B5EF4-FFF2-40B4-BE49-F238E27FC236}">
                <a16:creationId xmlns:a16="http://schemas.microsoft.com/office/drawing/2014/main" id="{BF06A472-BB01-46E8-219A-01BA666A6C0B}"/>
              </a:ext>
            </a:extLst>
          </p:cNvPr>
          <p:cNvSpPr txBox="1">
            <a:spLocks/>
          </p:cNvSpPr>
          <p:nvPr/>
        </p:nvSpPr>
        <p:spPr>
          <a:xfrm>
            <a:off x="9774621" y="4479391"/>
            <a:ext cx="2325538" cy="3456154"/>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lumMod val="75000"/>
                </a:schemeClr>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lumMod val="75000"/>
                </a:schemeClr>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lumMod val="75000"/>
                </a:schemeClr>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9pPr>
          </a:lstStyle>
          <a:p>
            <a:pPr marR="0" lvl="0"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Contato:</a:t>
            </a:r>
          </a:p>
          <a:p>
            <a:pPr marR="0" lvl="0"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err="1">
                <a:ln>
                  <a:noFill/>
                </a:ln>
                <a:solidFill>
                  <a:schemeClr val="tx1"/>
                </a:solidFill>
                <a:effectLst/>
                <a:uLnTx/>
                <a:uFillTx/>
                <a:latin typeface="Trebuchet MS" panose="020B0603020202020204"/>
                <a:ea typeface="+mn-ea"/>
                <a:cs typeface="+mn-cs"/>
              </a:rPr>
              <a:t>delucialucas@gmail</a:t>
            </a:r>
            <a:r>
              <a:rPr lang="pt-BR" sz="1500" dirty="0">
                <a:solidFill>
                  <a:schemeClr val="tx1"/>
                </a:solidFill>
                <a:latin typeface="Trebuchet MS" panose="020B0603020202020204"/>
              </a:rPr>
              <a:t>.com</a:t>
            </a:r>
          </a:p>
          <a:p>
            <a:pPr marR="0" lvl="0"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err="1">
                <a:ln>
                  <a:noFill/>
                </a:ln>
                <a:solidFill>
                  <a:schemeClr val="tx1"/>
                </a:solidFill>
                <a:effectLst/>
                <a:uLnTx/>
                <a:uFillTx/>
                <a:latin typeface="Trebuchet MS" panose="020B0603020202020204"/>
                <a:ea typeface="+mn-ea"/>
                <a:cs typeface="+mn-cs"/>
              </a:rPr>
              <a:t>delucialucas@usp</a:t>
            </a: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a:t>
            </a:r>
            <a:r>
              <a:rPr lang="pt-BR" sz="1500" dirty="0" err="1">
                <a:solidFill>
                  <a:schemeClr val="tx1"/>
                </a:solidFill>
                <a:latin typeface="Trebuchet MS" panose="020B0603020202020204"/>
              </a:rPr>
              <a:t>br</a:t>
            </a:r>
            <a:endParaRPr lang="pt-BR" sz="1500" dirty="0">
              <a:solidFill>
                <a:schemeClr val="tx1"/>
              </a:solidFill>
              <a:latin typeface="Trebuchet MS" panose="020B0603020202020204"/>
            </a:endParaRPr>
          </a:p>
          <a:p>
            <a:pPr marR="0" lvl="0"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@delucialucas</a:t>
            </a:r>
          </a:p>
          <a:p>
            <a:endParaRPr lang="pt-BR" dirty="0"/>
          </a:p>
          <a:p>
            <a:endParaRPr lang="pt-BR" dirty="0"/>
          </a:p>
        </p:txBody>
      </p:sp>
    </p:spTree>
    <p:extLst>
      <p:ext uri="{BB962C8B-B14F-4D97-AF65-F5344CB8AC3E}">
        <p14:creationId xmlns:p14="http://schemas.microsoft.com/office/powerpoint/2010/main" val="921908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50693" y="1261212"/>
            <a:ext cx="3276544" cy="4809223"/>
          </a:xfrm>
        </p:spPr>
        <p:txBody>
          <a:bodyPr>
            <a:normAutofit/>
          </a:bodyPr>
          <a:lstStyle/>
          <a:p>
            <a:pPr algn="ctr"/>
            <a:r>
              <a:rPr lang="pt-BR" b="1" dirty="0">
                <a:solidFill>
                  <a:schemeClr val="bg1"/>
                </a:solidFill>
              </a:rPr>
              <a:t>Deliberação do STF: análise de trecho do MI 4.733/DF</a:t>
            </a:r>
            <a:br>
              <a:rPr lang="pt-BR" b="1" dirty="0">
                <a:solidFill>
                  <a:schemeClr val="bg1"/>
                </a:solidFill>
              </a:rPr>
            </a:br>
            <a:endParaRPr lang="pt-BR" sz="2600" dirty="0">
              <a:solidFill>
                <a:schemeClr val="bg1"/>
              </a:solidFill>
            </a:endParaRPr>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95332" y="1036613"/>
            <a:ext cx="8126686" cy="5258420"/>
          </a:xfrm>
        </p:spPr>
        <p:txBody>
          <a:bodyPr>
            <a:normAutofit fontScale="92500" lnSpcReduction="20000"/>
          </a:bodyPr>
          <a:lstStyle/>
          <a:p>
            <a:pPr algn="just"/>
            <a:r>
              <a:rPr lang="pt-BR" sz="2200" dirty="0">
                <a:solidFill>
                  <a:schemeClr val="tx1"/>
                </a:solidFill>
              </a:rPr>
              <a:t>“DIREITO CONSTITUCIONAL. MANDADO DE INJUNÇÃO. </a:t>
            </a:r>
            <a:r>
              <a:rPr lang="pt-BR" sz="2200" b="1" dirty="0">
                <a:solidFill>
                  <a:schemeClr val="tx1"/>
                </a:solidFill>
              </a:rPr>
              <a:t>DEVER DO ESTADO DE CRIMINALIZAR AS CONDUTAS ATENTATÓRIAS DOS DIREITOS FUNDAMENTAIS. </a:t>
            </a:r>
            <a:r>
              <a:rPr lang="pt-BR" sz="2200" dirty="0">
                <a:solidFill>
                  <a:schemeClr val="tx1"/>
                </a:solidFill>
              </a:rPr>
              <a:t>HOMOTRANSFOBIA. DISCRIMINAÇÃO INCONSTITUCIONAL. </a:t>
            </a:r>
            <a:r>
              <a:rPr lang="pt-BR" sz="2200" b="1" dirty="0">
                <a:solidFill>
                  <a:schemeClr val="tx1"/>
                </a:solidFill>
              </a:rPr>
              <a:t>OMISSÃO DO CONGRESSO NACIONAL. </a:t>
            </a:r>
            <a:r>
              <a:rPr lang="pt-BR" sz="2200" dirty="0">
                <a:solidFill>
                  <a:schemeClr val="tx1"/>
                </a:solidFill>
              </a:rPr>
              <a:t>MANDADO DE INJUNÇÃO JULGADO PROCEDENTE. [...] 3. À luz dos tratados internacionais de que a República Federativa do Brasil é parte, dessume-se da leitura do texto da Carta de 1988 um </a:t>
            </a:r>
            <a:r>
              <a:rPr lang="pt-BR" sz="2200" b="1" dirty="0">
                <a:solidFill>
                  <a:schemeClr val="tx1"/>
                </a:solidFill>
              </a:rPr>
              <a:t>mandado constitucional de criminalização no que </a:t>
            </a:r>
            <a:r>
              <a:rPr lang="pt-BR" sz="2200" b="1" dirty="0" err="1">
                <a:solidFill>
                  <a:schemeClr val="tx1"/>
                </a:solidFill>
              </a:rPr>
              <a:t>pertine</a:t>
            </a:r>
            <a:r>
              <a:rPr lang="pt-BR" sz="2200" b="1" dirty="0">
                <a:solidFill>
                  <a:schemeClr val="tx1"/>
                </a:solidFill>
              </a:rPr>
              <a:t> a toda e qualquer discriminação atentatória dos direitos e liberdades fundamentais</a:t>
            </a:r>
            <a:r>
              <a:rPr lang="pt-BR" sz="2200" dirty="0">
                <a:solidFill>
                  <a:schemeClr val="tx1"/>
                </a:solidFill>
              </a:rPr>
              <a:t>. 4. A </a:t>
            </a:r>
            <a:r>
              <a:rPr lang="pt-BR" sz="2200" b="1" dirty="0">
                <a:solidFill>
                  <a:schemeClr val="tx1"/>
                </a:solidFill>
              </a:rPr>
              <a:t>omissão legislativa em tipificar a discriminação por orientação sexual ou identidade de gênero </a:t>
            </a:r>
            <a:r>
              <a:rPr lang="pt-BR" sz="2200" dirty="0">
                <a:solidFill>
                  <a:schemeClr val="tx1"/>
                </a:solidFill>
              </a:rPr>
              <a:t>ofende um sentido mínimo de justiça ao sinalizar que o sofrimento e a violência dirigida a pessoa gay, lésbica, bissexual, </a:t>
            </a:r>
            <a:r>
              <a:rPr lang="pt-BR" sz="2200" dirty="0" err="1">
                <a:solidFill>
                  <a:schemeClr val="tx1"/>
                </a:solidFill>
              </a:rPr>
              <a:t>transgênera</a:t>
            </a:r>
            <a:r>
              <a:rPr lang="pt-BR" sz="2200" dirty="0">
                <a:solidFill>
                  <a:schemeClr val="tx1"/>
                </a:solidFill>
              </a:rPr>
              <a:t> ou </a:t>
            </a:r>
            <a:r>
              <a:rPr lang="pt-BR" sz="2200" dirty="0" err="1">
                <a:solidFill>
                  <a:schemeClr val="tx1"/>
                </a:solidFill>
              </a:rPr>
              <a:t>intersex</a:t>
            </a:r>
            <a:r>
              <a:rPr lang="pt-BR" sz="2200" dirty="0">
                <a:solidFill>
                  <a:schemeClr val="tx1"/>
                </a:solidFill>
              </a:rPr>
              <a:t> é tolerada, como se uma pessoa não fosse digna de viver em igualdade. A Constituição não autoriza tolerar o sofrimento que a discriminação impõe. 5. A discriminação por orientação sexual ou identidade de gênero, tal como qualquer forma de discriminação, é nefasta, porque retira das pessoas a justa expectativa de que tenham igual valor. 6. Mandado de injunção julgado procedente, para (i) </a:t>
            </a:r>
            <a:r>
              <a:rPr lang="pt-BR" sz="2200" b="1" dirty="0">
                <a:solidFill>
                  <a:schemeClr val="tx1"/>
                </a:solidFill>
              </a:rPr>
              <a:t>reconhecer a mora inconstitucional do Congresso Nacional </a:t>
            </a:r>
            <a:r>
              <a:rPr lang="pt-BR" sz="2200" dirty="0">
                <a:solidFill>
                  <a:schemeClr val="tx1"/>
                </a:solidFill>
              </a:rPr>
              <a:t>e; (</a:t>
            </a:r>
            <a:r>
              <a:rPr lang="pt-BR" sz="2200" dirty="0" err="1">
                <a:solidFill>
                  <a:schemeClr val="tx1"/>
                </a:solidFill>
              </a:rPr>
              <a:t>ii</a:t>
            </a:r>
            <a:r>
              <a:rPr lang="pt-BR" sz="2200" dirty="0">
                <a:solidFill>
                  <a:schemeClr val="tx1"/>
                </a:solidFill>
              </a:rPr>
              <a:t>) </a:t>
            </a:r>
            <a:r>
              <a:rPr lang="pt-BR" sz="2200" b="1" dirty="0">
                <a:solidFill>
                  <a:schemeClr val="tx1"/>
                </a:solidFill>
              </a:rPr>
              <a:t>aplicar, até que o Congresso Nacional venha a legislar a respeito, a Lei 7.716/89 a fim de estender a tipificação prevista para os crimes resultantes de discriminação ou preconceito de raça, cor, etnia, religião ou procedência nacional à discriminação por orientação sexual ou identidade de gênero</a:t>
            </a:r>
            <a:r>
              <a:rPr lang="pt-BR" sz="2200" dirty="0">
                <a:solidFill>
                  <a:schemeClr val="tx1"/>
                </a:solidFill>
              </a:rPr>
              <a:t>” (MI 4.733/DF)</a:t>
            </a:r>
          </a:p>
          <a:p>
            <a:pPr marL="0" indent="0" algn="just">
              <a:buNone/>
            </a:pPr>
            <a:endParaRPr lang="pt-BR" dirty="0"/>
          </a:p>
        </p:txBody>
      </p:sp>
      <p:sp>
        <p:nvSpPr>
          <p:cNvPr id="9" name="Espaço Reservado para Conteúdo 6">
            <a:extLst>
              <a:ext uri="{FF2B5EF4-FFF2-40B4-BE49-F238E27FC236}">
                <a16:creationId xmlns:a16="http://schemas.microsoft.com/office/drawing/2014/main" id="{8A8EB03F-1EF2-F66B-FE8E-2C6F5DA51D87}"/>
              </a:ext>
            </a:extLst>
          </p:cNvPr>
          <p:cNvSpPr txBox="1">
            <a:spLocks/>
          </p:cNvSpPr>
          <p:nvPr/>
        </p:nvSpPr>
        <p:spPr>
          <a:xfrm>
            <a:off x="3595332" y="4107802"/>
            <a:ext cx="8126686" cy="241537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Wingdings 2" pitchFamily="18" charset="2"/>
              <a:buNone/>
            </a:pPr>
            <a:endParaRPr lang="pt-BR" dirty="0"/>
          </a:p>
        </p:txBody>
      </p:sp>
    </p:spTree>
    <p:extLst>
      <p:ext uri="{BB962C8B-B14F-4D97-AF65-F5344CB8AC3E}">
        <p14:creationId xmlns:p14="http://schemas.microsoft.com/office/powerpoint/2010/main" val="1559073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3554910" y="966246"/>
            <a:ext cx="8167108" cy="1236956"/>
          </a:xfrm>
        </p:spPr>
        <p:txBody>
          <a:bodyPr>
            <a:normAutofit fontScale="90000"/>
          </a:bodyPr>
          <a:lstStyle/>
          <a:p>
            <a:pPr algn="just"/>
            <a:r>
              <a:rPr lang="pt-BR" b="1" dirty="0">
                <a:solidFill>
                  <a:schemeClr val="accent1"/>
                </a:solidFill>
              </a:rPr>
              <a:t>Qual das letras do “LGBTQIAP” pode ser empregada como “guarda-chuva” para representar toda a comunidade LGBTQIAP+?</a:t>
            </a:r>
            <a:br>
              <a:rPr lang="pt-BR" b="1" dirty="0"/>
            </a:br>
            <a:endParaRPr lang="pt-BR" sz="2600" dirty="0"/>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95332" y="2441911"/>
            <a:ext cx="8596668" cy="3880773"/>
          </a:xfrm>
        </p:spPr>
        <p:txBody>
          <a:bodyPr>
            <a:normAutofit/>
          </a:bodyPr>
          <a:lstStyle/>
          <a:p>
            <a:pPr algn="just"/>
            <a:r>
              <a:rPr lang="pt-BR" dirty="0"/>
              <a:t>A) L</a:t>
            </a:r>
          </a:p>
          <a:p>
            <a:pPr algn="just"/>
            <a:r>
              <a:rPr lang="pt-BR" dirty="0"/>
              <a:t>B) G</a:t>
            </a:r>
          </a:p>
          <a:p>
            <a:pPr algn="just"/>
            <a:r>
              <a:rPr lang="pt-BR" dirty="0"/>
              <a:t>C) B</a:t>
            </a:r>
          </a:p>
          <a:p>
            <a:pPr algn="just"/>
            <a:r>
              <a:rPr lang="pt-BR" dirty="0"/>
              <a:t>D) T</a:t>
            </a:r>
          </a:p>
          <a:p>
            <a:pPr algn="just"/>
            <a:r>
              <a:rPr lang="pt-BR" dirty="0"/>
              <a:t>E) Q</a:t>
            </a:r>
          </a:p>
          <a:p>
            <a:pPr algn="just"/>
            <a:r>
              <a:rPr lang="pt-BR" dirty="0"/>
              <a:t>F) I</a:t>
            </a:r>
          </a:p>
          <a:p>
            <a:pPr algn="just"/>
            <a:r>
              <a:rPr lang="pt-BR" dirty="0"/>
              <a:t>G) A</a:t>
            </a:r>
          </a:p>
          <a:p>
            <a:pPr algn="just"/>
            <a:r>
              <a:rPr lang="pt-BR" dirty="0"/>
              <a:t>H) P</a:t>
            </a:r>
          </a:p>
          <a:p>
            <a:pPr algn="just"/>
            <a:r>
              <a:rPr lang="pt-BR" dirty="0"/>
              <a:t>I) +</a:t>
            </a:r>
          </a:p>
          <a:p>
            <a:pPr algn="just"/>
            <a:endParaRPr lang="pt-BR" dirty="0"/>
          </a:p>
        </p:txBody>
      </p:sp>
      <p:sp>
        <p:nvSpPr>
          <p:cNvPr id="6" name="Título 1">
            <a:extLst>
              <a:ext uri="{FF2B5EF4-FFF2-40B4-BE49-F238E27FC236}">
                <a16:creationId xmlns:a16="http://schemas.microsoft.com/office/drawing/2014/main" id="{609D0BBA-1D65-02DD-5723-711E6FC19671}"/>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QUIZ</a:t>
            </a:r>
            <a:br>
              <a:rPr lang="pt-BR" b="1" dirty="0">
                <a:solidFill>
                  <a:schemeClr val="bg1"/>
                </a:solidFill>
              </a:rPr>
            </a:br>
            <a:br>
              <a:rPr lang="pt-BR" b="1" dirty="0">
                <a:solidFill>
                  <a:schemeClr val="bg1"/>
                </a:solidFill>
              </a:rPr>
            </a:br>
            <a:endParaRPr lang="pt-BR" sz="2600" dirty="0">
              <a:solidFill>
                <a:schemeClr val="bg1"/>
              </a:solidFill>
            </a:endParaRPr>
          </a:p>
        </p:txBody>
      </p:sp>
      <p:pic>
        <p:nvPicPr>
          <p:cNvPr id="8" name="Picture 2" descr="LGBTQIAP+: a vantagem para as empresas – Blog">
            <a:extLst>
              <a:ext uri="{FF2B5EF4-FFF2-40B4-BE49-F238E27FC236}">
                <a16:creationId xmlns:a16="http://schemas.microsoft.com/office/drawing/2014/main" id="{C2E1DCCB-9E0A-CEB9-EB23-CB465A2D1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669" y="3411589"/>
            <a:ext cx="4438349" cy="265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63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50693" y="1261212"/>
            <a:ext cx="3276544" cy="4809223"/>
          </a:xfrm>
        </p:spPr>
        <p:txBody>
          <a:bodyPr>
            <a:normAutofit/>
          </a:bodyPr>
          <a:lstStyle/>
          <a:p>
            <a:pPr algn="ctr"/>
            <a:r>
              <a:rPr lang="pt-BR" b="1" dirty="0">
                <a:solidFill>
                  <a:schemeClr val="bg1"/>
                </a:solidFill>
              </a:rPr>
              <a:t>Deliberação do STF: pontos principais do MI 4.733/DF e da ADO 26/DF</a:t>
            </a:r>
            <a:br>
              <a:rPr lang="pt-BR" b="1" dirty="0">
                <a:solidFill>
                  <a:schemeClr val="bg1"/>
                </a:solidFill>
              </a:rPr>
            </a:br>
            <a:br>
              <a:rPr lang="pt-BR" b="1" dirty="0">
                <a:solidFill>
                  <a:schemeClr val="bg1"/>
                </a:solidFill>
              </a:rPr>
            </a:br>
            <a:endParaRPr lang="pt-BR" sz="2600" dirty="0">
              <a:solidFill>
                <a:schemeClr val="bg1"/>
              </a:solidFill>
            </a:endParaRPr>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95332" y="449818"/>
            <a:ext cx="8126686" cy="6073356"/>
          </a:xfrm>
        </p:spPr>
        <p:txBody>
          <a:bodyPr>
            <a:normAutofit/>
          </a:bodyPr>
          <a:lstStyle/>
          <a:p>
            <a:pPr algn="just"/>
            <a:r>
              <a:rPr lang="pt-BR" sz="2200" dirty="0">
                <a:solidFill>
                  <a:schemeClr val="tx1"/>
                </a:solidFill>
              </a:rPr>
              <a:t>O intuito é a proteção de toda a comunidade </a:t>
            </a:r>
            <a:r>
              <a:rPr lang="pt-BR" sz="2200" b="1" dirty="0">
                <a:solidFill>
                  <a:schemeClr val="tx1"/>
                </a:solidFill>
              </a:rPr>
              <a:t>LGBTQIAP+</a:t>
            </a:r>
            <a:r>
              <a:rPr lang="pt-BR" sz="2200" dirty="0">
                <a:solidFill>
                  <a:schemeClr val="tx1"/>
                </a:solidFill>
              </a:rPr>
              <a:t> ou apenas evitar práticas de </a:t>
            </a:r>
            <a:r>
              <a:rPr lang="pt-BR" sz="2200" b="1" dirty="0" err="1">
                <a:solidFill>
                  <a:schemeClr val="tx1"/>
                </a:solidFill>
              </a:rPr>
              <a:t>homotransfobia</a:t>
            </a:r>
            <a:r>
              <a:rPr lang="pt-BR" sz="2200" dirty="0">
                <a:solidFill>
                  <a:schemeClr val="tx1"/>
                </a:solidFill>
              </a:rPr>
              <a:t>?</a:t>
            </a:r>
          </a:p>
          <a:p>
            <a:pPr algn="just"/>
            <a:endParaRPr lang="pt-BR" sz="2200" dirty="0">
              <a:solidFill>
                <a:schemeClr val="tx1"/>
              </a:solidFill>
            </a:endParaRPr>
          </a:p>
          <a:p>
            <a:pPr lvl="1" algn="just"/>
            <a:r>
              <a:rPr lang="pt-BR" sz="2200" dirty="0">
                <a:solidFill>
                  <a:schemeClr val="tx1"/>
                </a:solidFill>
              </a:rPr>
              <a:t>STF reduz o grupo LGBTQIAP+ às letras “</a:t>
            </a:r>
            <a:r>
              <a:rPr lang="pt-BR" sz="2200" b="1" dirty="0">
                <a:solidFill>
                  <a:schemeClr val="tx1"/>
                </a:solidFill>
              </a:rPr>
              <a:t>LGT</a:t>
            </a:r>
            <a:r>
              <a:rPr lang="pt-BR" sz="2200" dirty="0">
                <a:solidFill>
                  <a:schemeClr val="tx1"/>
                </a:solidFill>
              </a:rPr>
              <a:t>”;</a:t>
            </a:r>
          </a:p>
          <a:p>
            <a:pPr lvl="1" algn="just"/>
            <a:endParaRPr lang="pt-BR" sz="2200" dirty="0">
              <a:solidFill>
                <a:schemeClr val="tx1"/>
              </a:solidFill>
            </a:endParaRPr>
          </a:p>
          <a:p>
            <a:pPr lvl="1" algn="just"/>
            <a:r>
              <a:rPr lang="pt-BR" sz="2200" dirty="0">
                <a:solidFill>
                  <a:schemeClr val="tx1"/>
                </a:solidFill>
              </a:rPr>
              <a:t>O termo LGBTQIAP+ possui o </a:t>
            </a:r>
            <a:r>
              <a:rPr lang="pt-BR" sz="2200" b="1" dirty="0">
                <a:solidFill>
                  <a:schemeClr val="tx1"/>
                </a:solidFill>
              </a:rPr>
              <a:t>“+”,</a:t>
            </a:r>
            <a:r>
              <a:rPr lang="pt-BR" sz="2200" dirty="0">
                <a:solidFill>
                  <a:schemeClr val="tx1"/>
                </a:solidFill>
              </a:rPr>
              <a:t> o que é um problema para a própria ideia do ordenamento de interpretação taxativa e clara.</a:t>
            </a:r>
          </a:p>
          <a:p>
            <a:pPr lvl="1" algn="just"/>
            <a:endParaRPr lang="pt-BR" sz="2200" dirty="0">
              <a:solidFill>
                <a:schemeClr val="tx1"/>
              </a:solidFill>
            </a:endParaRPr>
          </a:p>
          <a:p>
            <a:pPr lvl="1" algn="just"/>
            <a:r>
              <a:rPr lang="pt-BR" sz="2200" dirty="0">
                <a:solidFill>
                  <a:schemeClr val="tx1"/>
                </a:solidFill>
              </a:rPr>
              <a:t>Seria o termo “</a:t>
            </a:r>
            <a:r>
              <a:rPr lang="pt-BR" sz="2200" b="1" dirty="0">
                <a:solidFill>
                  <a:schemeClr val="tx1"/>
                </a:solidFill>
              </a:rPr>
              <a:t>queer</a:t>
            </a:r>
            <a:r>
              <a:rPr lang="pt-BR" sz="2200" dirty="0">
                <a:solidFill>
                  <a:schemeClr val="tx1"/>
                </a:solidFill>
              </a:rPr>
              <a:t>” uma solução ou não?</a:t>
            </a:r>
          </a:p>
        </p:txBody>
      </p:sp>
      <p:sp>
        <p:nvSpPr>
          <p:cNvPr id="9" name="Espaço Reservado para Conteúdo 6">
            <a:extLst>
              <a:ext uri="{FF2B5EF4-FFF2-40B4-BE49-F238E27FC236}">
                <a16:creationId xmlns:a16="http://schemas.microsoft.com/office/drawing/2014/main" id="{8A8EB03F-1EF2-F66B-FE8E-2C6F5DA51D87}"/>
              </a:ext>
            </a:extLst>
          </p:cNvPr>
          <p:cNvSpPr txBox="1">
            <a:spLocks/>
          </p:cNvSpPr>
          <p:nvPr/>
        </p:nvSpPr>
        <p:spPr>
          <a:xfrm>
            <a:off x="3595332" y="4107802"/>
            <a:ext cx="8126686" cy="241537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Wingdings 2" pitchFamily="18" charset="2"/>
              <a:buNone/>
            </a:pPr>
            <a:endParaRPr lang="pt-BR" dirty="0"/>
          </a:p>
        </p:txBody>
      </p:sp>
    </p:spTree>
    <p:extLst>
      <p:ext uri="{BB962C8B-B14F-4D97-AF65-F5344CB8AC3E}">
        <p14:creationId xmlns:p14="http://schemas.microsoft.com/office/powerpoint/2010/main" val="205066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50693" y="1261212"/>
            <a:ext cx="3276544" cy="4809223"/>
          </a:xfrm>
        </p:spPr>
        <p:txBody>
          <a:bodyPr>
            <a:normAutofit/>
          </a:bodyPr>
          <a:lstStyle/>
          <a:p>
            <a:pPr algn="ctr"/>
            <a:r>
              <a:rPr lang="pt-BR" b="1" dirty="0">
                <a:solidFill>
                  <a:schemeClr val="bg1"/>
                </a:solidFill>
              </a:rPr>
              <a:t>Deliberação do STF: pontos principais do MI 4.733/DF e da ADO 26/DF</a:t>
            </a:r>
            <a:br>
              <a:rPr lang="pt-BR" b="1" dirty="0">
                <a:solidFill>
                  <a:schemeClr val="bg1"/>
                </a:solidFill>
              </a:rPr>
            </a:br>
            <a:br>
              <a:rPr lang="pt-BR" b="1" dirty="0">
                <a:solidFill>
                  <a:schemeClr val="bg1"/>
                </a:solidFill>
              </a:rPr>
            </a:br>
            <a:endParaRPr lang="pt-BR" sz="2600" dirty="0">
              <a:solidFill>
                <a:schemeClr val="bg1"/>
              </a:solidFill>
            </a:endParaRPr>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95332" y="449818"/>
            <a:ext cx="8126686" cy="6073356"/>
          </a:xfrm>
        </p:spPr>
        <p:txBody>
          <a:bodyPr>
            <a:normAutofit/>
          </a:bodyPr>
          <a:lstStyle/>
          <a:p>
            <a:pPr algn="just"/>
            <a:r>
              <a:rPr lang="pt-BR" b="1" dirty="0">
                <a:solidFill>
                  <a:schemeClr val="tx1"/>
                </a:solidFill>
              </a:rPr>
              <a:t>Mandados de criminalização</a:t>
            </a:r>
            <a:r>
              <a:rPr lang="pt-BR" dirty="0">
                <a:solidFill>
                  <a:schemeClr val="tx1"/>
                </a:solidFill>
              </a:rPr>
              <a:t>: artigo 5º, XLI e XLII, da CF;</a:t>
            </a:r>
          </a:p>
          <a:p>
            <a:pPr algn="just"/>
            <a:r>
              <a:rPr lang="pt-BR" dirty="0">
                <a:solidFill>
                  <a:schemeClr val="tx1"/>
                </a:solidFill>
              </a:rPr>
              <a:t>Há “</a:t>
            </a:r>
            <a:r>
              <a:rPr lang="pt-BR" b="1" dirty="0">
                <a:solidFill>
                  <a:schemeClr val="tx1"/>
                </a:solidFill>
              </a:rPr>
              <a:t>omissão legislativa em tipificar a discriminação por orientação sexual ou identidade de gênero</a:t>
            </a:r>
            <a:r>
              <a:rPr lang="pt-BR" dirty="0">
                <a:solidFill>
                  <a:schemeClr val="tx1"/>
                </a:solidFill>
              </a:rPr>
              <a:t>” e, por isso, deve-se “</a:t>
            </a:r>
            <a:r>
              <a:rPr lang="pt-BR" b="1" dirty="0">
                <a:solidFill>
                  <a:schemeClr val="tx1"/>
                </a:solidFill>
              </a:rPr>
              <a:t>reconhecer a mora inconstitucional do Congresso Nacional</a:t>
            </a:r>
            <a:r>
              <a:rPr lang="pt-BR" dirty="0">
                <a:solidFill>
                  <a:schemeClr val="tx1"/>
                </a:solidFill>
              </a:rPr>
              <a:t>” (MI 4.733/DF).</a:t>
            </a:r>
          </a:p>
          <a:p>
            <a:pPr algn="just"/>
            <a:r>
              <a:rPr lang="pt-BR" b="1" dirty="0">
                <a:solidFill>
                  <a:schemeClr val="tx1"/>
                </a:solidFill>
              </a:rPr>
              <a:t>Racismo em sua dimensão social </a:t>
            </a:r>
            <a:r>
              <a:rPr lang="pt-BR" dirty="0">
                <a:solidFill>
                  <a:schemeClr val="tx1"/>
                </a:solidFill>
              </a:rPr>
              <a:t>engloba qualquer prática contra um grupo que “não pertence ao estamento que detém posição de hegemonia em uma dada estrutura social” (ADO 26/DF) </a:t>
            </a:r>
            <a:r>
              <a:rPr lang="pt-BR" b="1" dirty="0">
                <a:solidFill>
                  <a:schemeClr val="tx1"/>
                </a:solidFill>
              </a:rPr>
              <a:t>ou tratou-se de uma “gambiarra”</a:t>
            </a:r>
            <a:r>
              <a:rPr lang="pt-BR" dirty="0">
                <a:solidFill>
                  <a:schemeClr val="tx1"/>
                </a:solidFill>
              </a:rPr>
              <a:t> o ato de “</a:t>
            </a:r>
            <a:r>
              <a:rPr lang="pt-BR" b="1" dirty="0">
                <a:solidFill>
                  <a:schemeClr val="tx1"/>
                </a:solidFill>
              </a:rPr>
              <a:t>estender a tipificação prevista para os crimes resultantes de discriminação ou preconceito de raça, cor, etnia, religião ou procedência nacional à discriminação por orientação sexual ou identidade de gênero</a:t>
            </a:r>
            <a:r>
              <a:rPr lang="pt-BR" dirty="0">
                <a:solidFill>
                  <a:schemeClr val="tx1"/>
                </a:solidFill>
              </a:rPr>
              <a:t>” (MI 4.733/DF).</a:t>
            </a:r>
          </a:p>
          <a:p>
            <a:pPr algn="just"/>
            <a:r>
              <a:rPr lang="pt-BR" dirty="0">
                <a:solidFill>
                  <a:schemeClr val="tx1"/>
                </a:solidFill>
              </a:rPr>
              <a:t>Caráter </a:t>
            </a:r>
            <a:r>
              <a:rPr lang="pt-BR" b="1" dirty="0">
                <a:solidFill>
                  <a:schemeClr val="tx1"/>
                </a:solidFill>
              </a:rPr>
              <a:t>temporário</a:t>
            </a:r>
            <a:r>
              <a:rPr lang="pt-BR" dirty="0">
                <a:solidFill>
                  <a:schemeClr val="tx1"/>
                </a:solidFill>
              </a:rPr>
              <a:t> – “até que sobrevenha lei emanada do Congresso Nacional” (ADO 26/DF); “até que o Congresso Nacional venha a legislar a respeito” (MI 4.733/DF).</a:t>
            </a:r>
          </a:p>
        </p:txBody>
      </p:sp>
      <p:sp>
        <p:nvSpPr>
          <p:cNvPr id="9" name="Espaço Reservado para Conteúdo 6">
            <a:extLst>
              <a:ext uri="{FF2B5EF4-FFF2-40B4-BE49-F238E27FC236}">
                <a16:creationId xmlns:a16="http://schemas.microsoft.com/office/drawing/2014/main" id="{8A8EB03F-1EF2-F66B-FE8E-2C6F5DA51D87}"/>
              </a:ext>
            </a:extLst>
          </p:cNvPr>
          <p:cNvSpPr txBox="1">
            <a:spLocks/>
          </p:cNvSpPr>
          <p:nvPr/>
        </p:nvSpPr>
        <p:spPr>
          <a:xfrm>
            <a:off x="3595332" y="4107802"/>
            <a:ext cx="8126686" cy="241537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Wingdings 2" pitchFamily="18" charset="2"/>
              <a:buNone/>
            </a:pPr>
            <a:endParaRPr lang="pt-BR" dirty="0"/>
          </a:p>
        </p:txBody>
      </p:sp>
    </p:spTree>
    <p:extLst>
      <p:ext uri="{BB962C8B-B14F-4D97-AF65-F5344CB8AC3E}">
        <p14:creationId xmlns:p14="http://schemas.microsoft.com/office/powerpoint/2010/main" val="309289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3554910" y="966246"/>
            <a:ext cx="8167108" cy="1236956"/>
          </a:xfrm>
        </p:spPr>
        <p:txBody>
          <a:bodyPr>
            <a:normAutofit fontScale="90000"/>
          </a:bodyPr>
          <a:lstStyle/>
          <a:p>
            <a:pPr algn="just"/>
            <a:r>
              <a:rPr lang="pt-BR" b="1" dirty="0">
                <a:solidFill>
                  <a:schemeClr val="accent1"/>
                </a:solidFill>
              </a:rPr>
              <a:t>De quem é a frase: “Eles combinaram de nos matar. ‘A gente combinamos’ de não morrer”?</a:t>
            </a:r>
            <a:br>
              <a:rPr lang="pt-BR" b="1" dirty="0"/>
            </a:br>
            <a:endParaRPr lang="pt-BR" sz="2600" dirty="0"/>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54910" y="966246"/>
            <a:ext cx="8596668" cy="3880773"/>
          </a:xfrm>
        </p:spPr>
        <p:txBody>
          <a:bodyPr>
            <a:normAutofit/>
          </a:bodyPr>
          <a:lstStyle/>
          <a:p>
            <a:pPr algn="just"/>
            <a:r>
              <a:rPr lang="pt-BR" dirty="0">
                <a:solidFill>
                  <a:schemeClr val="tx1"/>
                </a:solidFill>
              </a:rPr>
              <a:t>A) Conceição Evaristo (“Olhos d’água”)</a:t>
            </a:r>
          </a:p>
          <a:p>
            <a:pPr algn="just"/>
            <a:r>
              <a:rPr lang="pt-BR" dirty="0">
                <a:solidFill>
                  <a:schemeClr val="tx1"/>
                </a:solidFill>
              </a:rPr>
              <a:t>B) Maria Firmina dos Reis (“A escrava”)</a:t>
            </a:r>
          </a:p>
          <a:p>
            <a:pPr algn="just"/>
            <a:r>
              <a:rPr lang="pt-BR" dirty="0">
                <a:solidFill>
                  <a:schemeClr val="tx1"/>
                </a:solidFill>
              </a:rPr>
              <a:t>C) </a:t>
            </a:r>
            <a:r>
              <a:rPr lang="pt-BR" dirty="0" err="1">
                <a:solidFill>
                  <a:schemeClr val="tx1"/>
                </a:solidFill>
              </a:rPr>
              <a:t>Chiamamanda</a:t>
            </a:r>
            <a:r>
              <a:rPr lang="pt-BR" dirty="0">
                <a:solidFill>
                  <a:schemeClr val="tx1"/>
                </a:solidFill>
              </a:rPr>
              <a:t> </a:t>
            </a:r>
            <a:r>
              <a:rPr lang="pt-BR" dirty="0" err="1">
                <a:solidFill>
                  <a:schemeClr val="tx1"/>
                </a:solidFill>
              </a:rPr>
              <a:t>Ngozi</a:t>
            </a:r>
            <a:r>
              <a:rPr lang="pt-BR" dirty="0">
                <a:solidFill>
                  <a:schemeClr val="tx1"/>
                </a:solidFill>
              </a:rPr>
              <a:t> </a:t>
            </a:r>
            <a:r>
              <a:rPr lang="pt-BR" dirty="0" err="1">
                <a:solidFill>
                  <a:schemeClr val="tx1"/>
                </a:solidFill>
              </a:rPr>
              <a:t>Adichie</a:t>
            </a:r>
            <a:r>
              <a:rPr lang="pt-BR" dirty="0">
                <a:solidFill>
                  <a:schemeClr val="tx1"/>
                </a:solidFill>
              </a:rPr>
              <a:t> (“No seu Pescoço”)</a:t>
            </a:r>
          </a:p>
          <a:p>
            <a:pPr algn="just"/>
            <a:r>
              <a:rPr lang="pt-BR" dirty="0">
                <a:solidFill>
                  <a:schemeClr val="tx1"/>
                </a:solidFill>
              </a:rPr>
              <a:t>D) Alice Walker (“A Cor Púrpura”)</a:t>
            </a:r>
          </a:p>
        </p:txBody>
      </p:sp>
      <p:sp>
        <p:nvSpPr>
          <p:cNvPr id="6" name="Título 1">
            <a:extLst>
              <a:ext uri="{FF2B5EF4-FFF2-40B4-BE49-F238E27FC236}">
                <a16:creationId xmlns:a16="http://schemas.microsoft.com/office/drawing/2014/main" id="{609D0BBA-1D65-02DD-5723-711E6FC19671}"/>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QUIZ</a:t>
            </a:r>
            <a:br>
              <a:rPr lang="pt-BR" b="1" dirty="0">
                <a:solidFill>
                  <a:schemeClr val="bg1"/>
                </a:solidFill>
              </a:rPr>
            </a:br>
            <a:br>
              <a:rPr lang="pt-BR" b="1" dirty="0">
                <a:solidFill>
                  <a:schemeClr val="bg1"/>
                </a:solidFill>
              </a:rPr>
            </a:br>
            <a:endParaRPr lang="pt-BR" sz="2600" dirty="0">
              <a:solidFill>
                <a:schemeClr val="bg1"/>
              </a:solidFill>
            </a:endParaRPr>
          </a:p>
        </p:txBody>
      </p:sp>
      <p:pic>
        <p:nvPicPr>
          <p:cNvPr id="1026" name="Picture 2" descr="Resultado de imagem para escritora negra">
            <a:extLst>
              <a:ext uri="{FF2B5EF4-FFF2-40B4-BE49-F238E27FC236}">
                <a16:creationId xmlns:a16="http://schemas.microsoft.com/office/drawing/2014/main" id="{76664387-90AD-1BCF-06B2-48E1E236C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1021" y="3778572"/>
            <a:ext cx="4080997" cy="229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1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3554910" y="443541"/>
            <a:ext cx="8167108" cy="1236956"/>
          </a:xfrm>
        </p:spPr>
        <p:txBody>
          <a:bodyPr>
            <a:normAutofit fontScale="90000"/>
          </a:bodyPr>
          <a:lstStyle/>
          <a:p>
            <a:pPr algn="ctr"/>
            <a:r>
              <a:rPr lang="pt-BR" b="1" dirty="0">
                <a:solidFill>
                  <a:schemeClr val="accent1"/>
                </a:solidFill>
              </a:rPr>
              <a:t>A compreensão social da prática de racismo</a:t>
            </a:r>
            <a:br>
              <a:rPr lang="pt-BR" b="1" dirty="0">
                <a:solidFill>
                  <a:schemeClr val="accent1"/>
                </a:solidFill>
              </a:rPr>
            </a:br>
            <a:br>
              <a:rPr lang="pt-BR" b="1" dirty="0"/>
            </a:br>
            <a:endParaRPr lang="pt-BR" sz="2600" dirty="0"/>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54910" y="762000"/>
            <a:ext cx="8167108" cy="5997387"/>
          </a:xfrm>
        </p:spPr>
        <p:txBody>
          <a:bodyPr>
            <a:normAutofit lnSpcReduction="10000"/>
          </a:bodyPr>
          <a:lstStyle/>
          <a:p>
            <a:pPr algn="just"/>
            <a:r>
              <a:rPr lang="pt-BR" dirty="0">
                <a:solidFill>
                  <a:schemeClr val="tx1"/>
                </a:solidFill>
              </a:rPr>
              <a:t>“</a:t>
            </a:r>
            <a:r>
              <a:rPr lang="pt-BR" b="1" dirty="0">
                <a:solidFill>
                  <a:schemeClr val="tx1"/>
                </a:solidFill>
              </a:rPr>
              <a:t>Eles combinaram de nos matar. ‘A gente combinamos’ de não morrer</a:t>
            </a:r>
            <a:r>
              <a:rPr lang="pt-BR" dirty="0">
                <a:solidFill>
                  <a:schemeClr val="tx1"/>
                </a:solidFill>
              </a:rPr>
              <a:t>” (Conceição Evaristo, Olhos d’água).</a:t>
            </a:r>
          </a:p>
          <a:p>
            <a:pPr algn="just"/>
            <a:r>
              <a:rPr lang="pt-BR" dirty="0">
                <a:solidFill>
                  <a:schemeClr val="tx1"/>
                </a:solidFill>
              </a:rPr>
              <a:t>“Em uma sociedade racista, não basta não ser racista. </a:t>
            </a:r>
            <a:r>
              <a:rPr lang="pt-BR" b="1" dirty="0">
                <a:solidFill>
                  <a:schemeClr val="tx1"/>
                </a:solidFill>
              </a:rPr>
              <a:t>É</a:t>
            </a:r>
            <a:r>
              <a:rPr lang="pt-BR" dirty="0">
                <a:solidFill>
                  <a:schemeClr val="tx1"/>
                </a:solidFill>
              </a:rPr>
              <a:t> </a:t>
            </a:r>
            <a:r>
              <a:rPr lang="pt-BR" b="1" dirty="0">
                <a:solidFill>
                  <a:schemeClr val="tx1"/>
                </a:solidFill>
              </a:rPr>
              <a:t>necessário ser antirracista</a:t>
            </a:r>
            <a:r>
              <a:rPr lang="pt-BR" dirty="0">
                <a:solidFill>
                  <a:schemeClr val="tx1"/>
                </a:solidFill>
              </a:rPr>
              <a:t>” (</a:t>
            </a:r>
            <a:r>
              <a:rPr lang="pt-BR" dirty="0" err="1">
                <a:solidFill>
                  <a:schemeClr val="tx1"/>
                </a:solidFill>
              </a:rPr>
              <a:t>Angela</a:t>
            </a:r>
            <a:r>
              <a:rPr lang="pt-BR" dirty="0">
                <a:solidFill>
                  <a:schemeClr val="tx1"/>
                </a:solidFill>
              </a:rPr>
              <a:t> Davis).</a:t>
            </a:r>
          </a:p>
          <a:p>
            <a:pPr algn="just"/>
            <a:r>
              <a:rPr lang="pt-BR" dirty="0">
                <a:solidFill>
                  <a:schemeClr val="tx1"/>
                </a:solidFill>
              </a:rPr>
              <a:t>“</a:t>
            </a:r>
            <a:r>
              <a:rPr lang="pt-BR" b="1" dirty="0">
                <a:solidFill>
                  <a:schemeClr val="tx1"/>
                </a:solidFill>
              </a:rPr>
              <a:t>O drama da cadeia e favela/ Túmulo, sangue, sirene, choros e velas</a:t>
            </a:r>
            <a:r>
              <a:rPr lang="pt-BR" dirty="0">
                <a:solidFill>
                  <a:schemeClr val="tx1"/>
                </a:solidFill>
              </a:rPr>
              <a:t>/ Passageiro do Brasil, São Paulo, agonia/ Que sobrevivem em meio às honras e covardias/ </a:t>
            </a:r>
            <a:r>
              <a:rPr lang="pt-BR" b="1" dirty="0">
                <a:solidFill>
                  <a:schemeClr val="tx1"/>
                </a:solidFill>
              </a:rPr>
              <a:t>Periferias, vielas, cortiços</a:t>
            </a:r>
            <a:r>
              <a:rPr lang="pt-BR" dirty="0">
                <a:solidFill>
                  <a:schemeClr val="tx1"/>
                </a:solidFill>
              </a:rPr>
              <a:t>/ Você deve tá pensando/ O que você tem a ver com isso?/ Desde o início, por ouro e prata/ Olha quem morre, então/ Veja você quem mata/ Recebe o mérito a farda que pratica o mal/ </a:t>
            </a:r>
            <a:r>
              <a:rPr lang="pt-BR" b="1" dirty="0">
                <a:solidFill>
                  <a:schemeClr val="tx1"/>
                </a:solidFill>
              </a:rPr>
              <a:t>Me ver pobre, preso ou morto já é cultural</a:t>
            </a:r>
            <a:r>
              <a:rPr lang="pt-BR" dirty="0">
                <a:solidFill>
                  <a:schemeClr val="tx1"/>
                </a:solidFill>
              </a:rPr>
              <a:t>/ Histórias, registros e escritos/ Não é conto nem fábula, lenda ou mito/ </a:t>
            </a:r>
            <a:r>
              <a:rPr lang="pt-BR" b="1" dirty="0">
                <a:solidFill>
                  <a:schemeClr val="tx1"/>
                </a:solidFill>
              </a:rPr>
              <a:t>Não foi sempre dito que preto não tem vez?</a:t>
            </a:r>
            <a:r>
              <a:rPr lang="pt-BR" dirty="0">
                <a:solidFill>
                  <a:schemeClr val="tx1"/>
                </a:solidFill>
              </a:rPr>
              <a:t>” (“Negro Drama”, Racionais </a:t>
            </a:r>
            <a:r>
              <a:rPr lang="pt-BR" dirty="0" err="1">
                <a:solidFill>
                  <a:schemeClr val="tx1"/>
                </a:solidFill>
              </a:rPr>
              <a:t>MC’s</a:t>
            </a:r>
            <a:r>
              <a:rPr lang="pt-BR" dirty="0">
                <a:solidFill>
                  <a:schemeClr val="tx1"/>
                </a:solidFill>
              </a:rPr>
              <a:t>).</a:t>
            </a:r>
          </a:p>
          <a:p>
            <a:pPr algn="just"/>
            <a:r>
              <a:rPr lang="pt-BR" dirty="0">
                <a:solidFill>
                  <a:schemeClr val="tx1"/>
                </a:solidFill>
              </a:rPr>
              <a:t>“</a:t>
            </a:r>
            <a:r>
              <a:rPr lang="pt-BR" b="1" dirty="0">
                <a:solidFill>
                  <a:schemeClr val="tx1"/>
                </a:solidFill>
              </a:rPr>
              <a:t>Em nós, até a cor é um defeito. Um imperdoável mal de nascença, o estigma de um crime</a:t>
            </a:r>
            <a:r>
              <a:rPr lang="pt-BR" dirty="0">
                <a:solidFill>
                  <a:schemeClr val="tx1"/>
                </a:solidFill>
              </a:rPr>
              <a:t>. Mas nossos críticos se esquecem que essa cor, é a origem da riqueza de milhares de ladrões que nos insultam; que </a:t>
            </a:r>
            <a:r>
              <a:rPr lang="pt-BR" b="1" dirty="0">
                <a:solidFill>
                  <a:schemeClr val="tx1"/>
                </a:solidFill>
              </a:rPr>
              <a:t>essa cor convencional da escravidão tão semelhante à da terra, abriga sob sua superfície escura, vulcões, onde arde o fogo sagrado da liberdade</a:t>
            </a:r>
            <a:r>
              <a:rPr lang="pt-BR" dirty="0">
                <a:solidFill>
                  <a:schemeClr val="tx1"/>
                </a:solidFill>
              </a:rPr>
              <a:t>” (Luiz Gama).</a:t>
            </a:r>
          </a:p>
          <a:p>
            <a:pPr algn="just"/>
            <a:r>
              <a:rPr lang="pt-BR" dirty="0">
                <a:solidFill>
                  <a:schemeClr val="tx1"/>
                </a:solidFill>
              </a:rPr>
              <a:t>“</a:t>
            </a:r>
            <a:r>
              <a:rPr lang="pt-BR" b="1" dirty="0">
                <a:solidFill>
                  <a:schemeClr val="tx1"/>
                </a:solidFill>
              </a:rPr>
              <a:t>A raça não existe para você porque nunca foi uma barreira. Os homens negros não têm essa oportunidade</a:t>
            </a:r>
            <a:r>
              <a:rPr lang="pt-BR" dirty="0">
                <a:solidFill>
                  <a:schemeClr val="tx1"/>
                </a:solidFill>
              </a:rPr>
              <a:t>” (</a:t>
            </a:r>
            <a:r>
              <a:rPr lang="pt-BR" dirty="0" err="1">
                <a:solidFill>
                  <a:schemeClr val="tx1"/>
                </a:solidFill>
              </a:rPr>
              <a:t>Chiamamanda</a:t>
            </a:r>
            <a:r>
              <a:rPr lang="pt-BR" dirty="0">
                <a:solidFill>
                  <a:schemeClr val="tx1"/>
                </a:solidFill>
              </a:rPr>
              <a:t> </a:t>
            </a:r>
            <a:r>
              <a:rPr lang="pt-BR" dirty="0" err="1">
                <a:solidFill>
                  <a:schemeClr val="tx1"/>
                </a:solidFill>
              </a:rPr>
              <a:t>Ngozi</a:t>
            </a:r>
            <a:r>
              <a:rPr lang="pt-BR" dirty="0">
                <a:solidFill>
                  <a:schemeClr val="tx1"/>
                </a:solidFill>
              </a:rPr>
              <a:t> </a:t>
            </a:r>
            <a:r>
              <a:rPr lang="pt-BR" dirty="0" err="1">
                <a:solidFill>
                  <a:schemeClr val="tx1"/>
                </a:solidFill>
              </a:rPr>
              <a:t>Adichie</a:t>
            </a:r>
            <a:r>
              <a:rPr lang="pt-BR" dirty="0">
                <a:solidFill>
                  <a:schemeClr val="tx1"/>
                </a:solidFill>
              </a:rPr>
              <a:t>)</a:t>
            </a:r>
          </a:p>
        </p:txBody>
      </p:sp>
      <p:sp>
        <p:nvSpPr>
          <p:cNvPr id="6" name="Título 1">
            <a:extLst>
              <a:ext uri="{FF2B5EF4-FFF2-40B4-BE49-F238E27FC236}">
                <a16:creationId xmlns:a16="http://schemas.microsoft.com/office/drawing/2014/main" id="{644F9041-50AD-EB85-BA8B-4082C8734273}"/>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Crítica à deliberação do STF: violação ao princípio da legalidade</a:t>
            </a:r>
            <a:br>
              <a:rPr lang="pt-BR" b="1" dirty="0">
                <a:solidFill>
                  <a:schemeClr val="bg1"/>
                </a:solidFill>
              </a:rPr>
            </a:br>
            <a:endParaRPr lang="pt-BR" sz="2600" dirty="0">
              <a:solidFill>
                <a:schemeClr val="bg1"/>
              </a:solidFill>
            </a:endParaRPr>
          </a:p>
        </p:txBody>
      </p:sp>
    </p:spTree>
    <p:extLst>
      <p:ext uri="{BB962C8B-B14F-4D97-AF65-F5344CB8AC3E}">
        <p14:creationId xmlns:p14="http://schemas.microsoft.com/office/powerpoint/2010/main" val="313387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3554910" y="966246"/>
            <a:ext cx="8167108" cy="1236956"/>
          </a:xfrm>
        </p:spPr>
        <p:txBody>
          <a:bodyPr>
            <a:normAutofit fontScale="90000"/>
          </a:bodyPr>
          <a:lstStyle/>
          <a:p>
            <a:pPr algn="just"/>
            <a:r>
              <a:rPr lang="pt-BR" b="1" dirty="0">
                <a:solidFill>
                  <a:schemeClr val="accent1"/>
                </a:solidFill>
              </a:rPr>
              <a:t>A deturpação da interpretação de “racismo” para enquadrar práticas discriminatórias à comunidade LGBTQIA+ dentro da norma</a:t>
            </a:r>
            <a:br>
              <a:rPr lang="pt-BR" b="1" dirty="0">
                <a:solidFill>
                  <a:schemeClr val="accent1"/>
                </a:solidFill>
              </a:rPr>
            </a:br>
            <a:br>
              <a:rPr lang="pt-BR" b="1" dirty="0"/>
            </a:br>
            <a:endParaRPr lang="pt-BR" sz="2600" dirty="0"/>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54910" y="1584724"/>
            <a:ext cx="8167108" cy="4989496"/>
          </a:xfrm>
        </p:spPr>
        <p:txBody>
          <a:bodyPr>
            <a:normAutofit/>
          </a:bodyPr>
          <a:lstStyle/>
          <a:p>
            <a:pPr algn="just"/>
            <a:r>
              <a:rPr lang="pt-BR" dirty="0">
                <a:solidFill>
                  <a:schemeClr val="tx1"/>
                </a:solidFill>
              </a:rPr>
              <a:t>Segundo Miguel </a:t>
            </a:r>
            <a:r>
              <a:rPr lang="pt-BR" dirty="0" err="1">
                <a:solidFill>
                  <a:schemeClr val="tx1"/>
                </a:solidFill>
              </a:rPr>
              <a:t>Reale</a:t>
            </a:r>
            <a:r>
              <a:rPr lang="pt-BR" dirty="0">
                <a:solidFill>
                  <a:schemeClr val="tx1"/>
                </a:solidFill>
              </a:rPr>
              <a:t> Jr., a conduta prevista </a:t>
            </a:r>
            <a:r>
              <a:rPr lang="pt-BR" b="1" dirty="0">
                <a:solidFill>
                  <a:schemeClr val="tx1"/>
                </a:solidFill>
              </a:rPr>
              <a:t>em lei deve ser interpretada de forma restritiva</a:t>
            </a:r>
            <a:r>
              <a:rPr lang="pt-BR" dirty="0">
                <a:solidFill>
                  <a:schemeClr val="tx1"/>
                </a:solidFill>
              </a:rPr>
              <a:t>, devido ao princípio da legalidade – </a:t>
            </a:r>
            <a:r>
              <a:rPr lang="pt-BR" u="sng" dirty="0">
                <a:solidFill>
                  <a:schemeClr val="tx1"/>
                </a:solidFill>
              </a:rPr>
              <a:t>o STF a interpretou de maneira ampliativa</a:t>
            </a:r>
            <a:r>
              <a:rPr lang="pt-BR" dirty="0">
                <a:solidFill>
                  <a:schemeClr val="tx1"/>
                </a:solidFill>
              </a:rPr>
              <a:t> (dimensão social como extensão).</a:t>
            </a:r>
          </a:p>
          <a:p>
            <a:pPr algn="just"/>
            <a:r>
              <a:rPr lang="pt-BR" dirty="0">
                <a:solidFill>
                  <a:schemeClr val="tx1"/>
                </a:solidFill>
              </a:rPr>
              <a:t>De acordo com Nilo Batista, o princípio da legalidade pode ser dividido em quatro vedações: (i) </a:t>
            </a:r>
            <a:r>
              <a:rPr lang="pt-BR" b="1" dirty="0">
                <a:solidFill>
                  <a:schemeClr val="tx1"/>
                </a:solidFill>
              </a:rPr>
              <a:t>formulação de analogias para tipificar crimes</a:t>
            </a:r>
            <a:r>
              <a:rPr lang="pt-BR" dirty="0">
                <a:solidFill>
                  <a:schemeClr val="tx1"/>
                </a:solidFill>
              </a:rPr>
              <a:t>; (</a:t>
            </a:r>
            <a:r>
              <a:rPr lang="pt-BR" dirty="0" err="1">
                <a:solidFill>
                  <a:schemeClr val="tx1"/>
                </a:solidFill>
              </a:rPr>
              <a:t>ii</a:t>
            </a:r>
            <a:r>
              <a:rPr lang="pt-BR" dirty="0">
                <a:solidFill>
                  <a:schemeClr val="tx1"/>
                </a:solidFill>
              </a:rPr>
              <a:t>) retroatividade da norma (princípio da anterioridade [STF o respeitou, condicionando a ampliação interpretativa apenas para após a sua deliberação]); (</a:t>
            </a:r>
            <a:r>
              <a:rPr lang="pt-BR" dirty="0" err="1">
                <a:solidFill>
                  <a:schemeClr val="tx1"/>
                </a:solidFill>
              </a:rPr>
              <a:t>iii</a:t>
            </a:r>
            <a:r>
              <a:rPr lang="pt-BR" dirty="0">
                <a:solidFill>
                  <a:schemeClr val="tx1"/>
                </a:solidFill>
              </a:rPr>
              <a:t>) desenvolvimento de redações indeterminadas e vagas; e, (</a:t>
            </a:r>
            <a:r>
              <a:rPr lang="pt-BR" dirty="0" err="1">
                <a:solidFill>
                  <a:schemeClr val="tx1"/>
                </a:solidFill>
              </a:rPr>
              <a:t>iv</a:t>
            </a:r>
            <a:r>
              <a:rPr lang="pt-BR" dirty="0">
                <a:solidFill>
                  <a:schemeClr val="tx1"/>
                </a:solidFill>
              </a:rPr>
              <a:t>) </a:t>
            </a:r>
            <a:r>
              <a:rPr lang="pt-BR" b="1" dirty="0">
                <a:solidFill>
                  <a:schemeClr val="tx1"/>
                </a:solidFill>
              </a:rPr>
              <a:t>criação de penas e delitos por meio de costumes </a:t>
            </a:r>
            <a:r>
              <a:rPr lang="pt-BR" dirty="0">
                <a:solidFill>
                  <a:schemeClr val="tx1"/>
                </a:solidFill>
              </a:rPr>
              <a:t>– STF invadiu a competência do Legislativo devido à mora e se valeu de outro delito (que é imprescritível) para criminalizar as práticas discriminatórias à população LGBTQIAP+; de todo modo, frisa-se que o Congresso Nacional não está obrigado a legislar nos termos fixados pelo Judiciário, em razão da independência dos poderes (</a:t>
            </a:r>
            <a:r>
              <a:rPr lang="pt-BR" dirty="0" err="1">
                <a:solidFill>
                  <a:schemeClr val="tx1"/>
                </a:solidFill>
              </a:rPr>
              <a:t>ex</a:t>
            </a:r>
            <a:r>
              <a:rPr lang="pt-BR" dirty="0">
                <a:solidFill>
                  <a:schemeClr val="tx1"/>
                </a:solidFill>
              </a:rPr>
              <a:t>: lei inconstitucional recriada).</a:t>
            </a:r>
          </a:p>
        </p:txBody>
      </p:sp>
      <p:sp>
        <p:nvSpPr>
          <p:cNvPr id="5" name="Título 1">
            <a:extLst>
              <a:ext uri="{FF2B5EF4-FFF2-40B4-BE49-F238E27FC236}">
                <a16:creationId xmlns:a16="http://schemas.microsoft.com/office/drawing/2014/main" id="{C978DC9B-0929-DC66-6E17-542CFF23B5F7}"/>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Crítica à deliberação do STF: violação ao princípio da legalidade</a:t>
            </a:r>
            <a:br>
              <a:rPr lang="pt-BR" b="1" dirty="0">
                <a:solidFill>
                  <a:schemeClr val="bg1"/>
                </a:solidFill>
              </a:rPr>
            </a:br>
            <a:endParaRPr lang="pt-BR" sz="2600" dirty="0">
              <a:solidFill>
                <a:schemeClr val="bg1"/>
              </a:solidFill>
            </a:endParaRPr>
          </a:p>
        </p:txBody>
      </p:sp>
    </p:spTree>
    <p:extLst>
      <p:ext uri="{BB962C8B-B14F-4D97-AF65-F5344CB8AC3E}">
        <p14:creationId xmlns:p14="http://schemas.microsoft.com/office/powerpoint/2010/main" val="2504968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3554910" y="966246"/>
            <a:ext cx="8167108" cy="1236956"/>
          </a:xfrm>
        </p:spPr>
        <p:txBody>
          <a:bodyPr>
            <a:normAutofit fontScale="90000"/>
          </a:bodyPr>
          <a:lstStyle/>
          <a:p>
            <a:pPr algn="just"/>
            <a:r>
              <a:rPr lang="pt-BR" b="1" dirty="0">
                <a:solidFill>
                  <a:schemeClr val="accent1"/>
                </a:solidFill>
              </a:rPr>
              <a:t>A deturpação da interpretação de “racismo” para enquadrar práticas discriminatórias à comunidade LGBTQIA+ dentro da norma</a:t>
            </a:r>
            <a:br>
              <a:rPr lang="pt-BR" b="1" dirty="0">
                <a:solidFill>
                  <a:schemeClr val="accent1"/>
                </a:solidFill>
              </a:rPr>
            </a:br>
            <a:br>
              <a:rPr lang="pt-BR" b="1" dirty="0"/>
            </a:br>
            <a:endParaRPr lang="pt-BR" sz="2600" dirty="0"/>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54910" y="1912881"/>
            <a:ext cx="8167108" cy="4288221"/>
          </a:xfrm>
        </p:spPr>
        <p:txBody>
          <a:bodyPr>
            <a:normAutofit/>
          </a:bodyPr>
          <a:lstStyle/>
          <a:p>
            <a:pPr algn="just"/>
            <a:r>
              <a:rPr lang="pt-BR" dirty="0">
                <a:solidFill>
                  <a:schemeClr val="tx1"/>
                </a:solidFill>
              </a:rPr>
              <a:t>Mariângela Gomes ratifica que o </a:t>
            </a:r>
            <a:r>
              <a:rPr lang="pt-BR" b="1" dirty="0">
                <a:solidFill>
                  <a:schemeClr val="tx1"/>
                </a:solidFill>
              </a:rPr>
              <a:t>dispositivo legal deve ser taxativo </a:t>
            </a:r>
            <a:r>
              <a:rPr lang="pt-BR" dirty="0">
                <a:solidFill>
                  <a:schemeClr val="tx1"/>
                </a:solidFill>
              </a:rPr>
              <a:t>e que o núcleo essencial da conduta vedada </a:t>
            </a:r>
            <a:r>
              <a:rPr lang="pt-BR" b="1" dirty="0">
                <a:solidFill>
                  <a:schemeClr val="tx1"/>
                </a:solidFill>
              </a:rPr>
              <a:t>deve constar no teor da lei de forma clara </a:t>
            </a:r>
            <a:r>
              <a:rPr lang="pt-BR" dirty="0">
                <a:solidFill>
                  <a:schemeClr val="tx1"/>
                </a:solidFill>
              </a:rPr>
              <a:t>– não consta na Lei nº 7.716/89 essa vedação.</a:t>
            </a:r>
          </a:p>
          <a:p>
            <a:pPr algn="just"/>
            <a:r>
              <a:rPr lang="pt-BR" dirty="0">
                <a:solidFill>
                  <a:schemeClr val="tx1"/>
                </a:solidFill>
              </a:rPr>
              <a:t>Vittorio Manes evoca o dever da norma de transmitir </a:t>
            </a:r>
            <a:r>
              <a:rPr lang="pt-BR" b="1" dirty="0">
                <a:solidFill>
                  <a:schemeClr val="tx1"/>
                </a:solidFill>
              </a:rPr>
              <a:t>previsibilidade</a:t>
            </a:r>
            <a:r>
              <a:rPr lang="pt-BR" dirty="0">
                <a:solidFill>
                  <a:schemeClr val="tx1"/>
                </a:solidFill>
              </a:rPr>
              <a:t> e capacidade de </a:t>
            </a:r>
            <a:r>
              <a:rPr lang="pt-BR" b="1" dirty="0">
                <a:solidFill>
                  <a:schemeClr val="tx1"/>
                </a:solidFill>
              </a:rPr>
              <a:t>extração de entendimento inequívoco </a:t>
            </a:r>
            <a:r>
              <a:rPr lang="pt-BR" dirty="0">
                <a:solidFill>
                  <a:schemeClr val="tx1"/>
                </a:solidFill>
              </a:rPr>
              <a:t>– essa interpretação do STF amplia o verdadeiro teor do crime tipificado na Lei nº 7.716/89, impossibilitando uma previsão do cidadão.</a:t>
            </a:r>
          </a:p>
          <a:p>
            <a:pPr algn="just"/>
            <a:r>
              <a:rPr lang="pt-BR" dirty="0">
                <a:solidFill>
                  <a:schemeClr val="tx1"/>
                </a:solidFill>
              </a:rPr>
              <a:t>O próprio </a:t>
            </a:r>
            <a:r>
              <a:rPr lang="pt-BR" b="1" dirty="0">
                <a:solidFill>
                  <a:schemeClr val="tx1"/>
                </a:solidFill>
              </a:rPr>
              <a:t>STF reconhece essa violação ao princípio da legalidade</a:t>
            </a:r>
            <a:r>
              <a:rPr lang="pt-BR" dirty="0">
                <a:solidFill>
                  <a:schemeClr val="tx1"/>
                </a:solidFill>
              </a:rPr>
              <a:t>. Não por outra ele afirma que a </a:t>
            </a:r>
            <a:r>
              <a:rPr lang="pt-BR" b="1" dirty="0">
                <a:solidFill>
                  <a:schemeClr val="tx1"/>
                </a:solidFill>
              </a:rPr>
              <a:t>extensão da interpretação da norma é temporária </a:t>
            </a:r>
            <a:r>
              <a:rPr lang="pt-BR" dirty="0">
                <a:solidFill>
                  <a:schemeClr val="tx1"/>
                </a:solidFill>
              </a:rPr>
              <a:t>–</a:t>
            </a:r>
            <a:r>
              <a:rPr lang="pt-BR" b="1" dirty="0">
                <a:solidFill>
                  <a:schemeClr val="tx1"/>
                </a:solidFill>
              </a:rPr>
              <a:t> </a:t>
            </a:r>
            <a:r>
              <a:rPr lang="pt-BR" dirty="0">
                <a:solidFill>
                  <a:schemeClr val="tx1"/>
                </a:solidFill>
              </a:rPr>
              <a:t>“até que sobrevenha lei emanada do Congresso Nacional” (ADO 26/DF); “até que o Congresso Nacional venha a legislar a respeito” (MI 4.733/DF).</a:t>
            </a:r>
          </a:p>
        </p:txBody>
      </p:sp>
      <p:sp>
        <p:nvSpPr>
          <p:cNvPr id="5" name="Título 1">
            <a:extLst>
              <a:ext uri="{FF2B5EF4-FFF2-40B4-BE49-F238E27FC236}">
                <a16:creationId xmlns:a16="http://schemas.microsoft.com/office/drawing/2014/main" id="{C978DC9B-0929-DC66-6E17-542CFF23B5F7}"/>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Crítica à deliberação do STF: violação ao princípio da legalidade</a:t>
            </a:r>
            <a:br>
              <a:rPr lang="pt-BR" b="1" dirty="0">
                <a:solidFill>
                  <a:schemeClr val="bg1"/>
                </a:solidFill>
              </a:rPr>
            </a:br>
            <a:endParaRPr lang="pt-BR" sz="2600" dirty="0">
              <a:solidFill>
                <a:schemeClr val="bg1"/>
              </a:solidFill>
            </a:endParaRPr>
          </a:p>
        </p:txBody>
      </p:sp>
    </p:spTree>
    <p:extLst>
      <p:ext uri="{BB962C8B-B14F-4D97-AF65-F5344CB8AC3E}">
        <p14:creationId xmlns:p14="http://schemas.microsoft.com/office/powerpoint/2010/main" val="2431693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3544639" y="1392503"/>
            <a:ext cx="8167108" cy="1236956"/>
          </a:xfrm>
        </p:spPr>
        <p:txBody>
          <a:bodyPr>
            <a:normAutofit fontScale="90000"/>
          </a:bodyPr>
          <a:lstStyle/>
          <a:p>
            <a:pPr algn="just"/>
            <a:r>
              <a:rPr lang="pt-BR" b="1" dirty="0">
                <a:solidFill>
                  <a:schemeClr val="accent1"/>
                </a:solidFill>
              </a:rPr>
              <a:t>Qual desses ministros votou contra a equiparação das práticas discriminatórias à comunidade LGBTQIAP+ ao crime de racismo, em especial porque reconheceu que isso violaria o princípio da legalidade?</a:t>
            </a:r>
            <a:br>
              <a:rPr lang="pt-BR" b="1" dirty="0">
                <a:solidFill>
                  <a:schemeClr val="accent1"/>
                </a:solidFill>
              </a:rPr>
            </a:br>
            <a:br>
              <a:rPr lang="pt-BR" b="1" dirty="0"/>
            </a:br>
            <a:endParaRPr lang="pt-BR" sz="2600" dirty="0"/>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44639" y="2010981"/>
            <a:ext cx="8596668" cy="3880773"/>
          </a:xfrm>
        </p:spPr>
        <p:txBody>
          <a:bodyPr>
            <a:normAutofit/>
          </a:bodyPr>
          <a:lstStyle/>
          <a:p>
            <a:pPr algn="just"/>
            <a:r>
              <a:rPr lang="pt-BR" dirty="0">
                <a:solidFill>
                  <a:schemeClr val="tx1"/>
                </a:solidFill>
              </a:rPr>
              <a:t>A) Edson Fachin</a:t>
            </a:r>
          </a:p>
          <a:p>
            <a:pPr algn="just"/>
            <a:r>
              <a:rPr lang="pt-BR" dirty="0">
                <a:solidFill>
                  <a:schemeClr val="tx1"/>
                </a:solidFill>
              </a:rPr>
              <a:t>B) Ricardo Lewandowski</a:t>
            </a:r>
          </a:p>
          <a:p>
            <a:pPr algn="just"/>
            <a:r>
              <a:rPr lang="pt-BR" dirty="0">
                <a:solidFill>
                  <a:schemeClr val="tx1"/>
                </a:solidFill>
              </a:rPr>
              <a:t>C) Rosa Weber</a:t>
            </a:r>
          </a:p>
          <a:p>
            <a:pPr algn="just"/>
            <a:r>
              <a:rPr lang="pt-BR" dirty="0">
                <a:solidFill>
                  <a:schemeClr val="tx1"/>
                </a:solidFill>
              </a:rPr>
              <a:t>D) Alexandre de Moraes</a:t>
            </a:r>
          </a:p>
        </p:txBody>
      </p:sp>
      <p:sp>
        <p:nvSpPr>
          <p:cNvPr id="6" name="Título 1">
            <a:extLst>
              <a:ext uri="{FF2B5EF4-FFF2-40B4-BE49-F238E27FC236}">
                <a16:creationId xmlns:a16="http://schemas.microsoft.com/office/drawing/2014/main" id="{609D0BBA-1D65-02DD-5723-711E6FC19671}"/>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QUIZ</a:t>
            </a:r>
            <a:br>
              <a:rPr lang="pt-BR" b="1" dirty="0">
                <a:solidFill>
                  <a:schemeClr val="bg1"/>
                </a:solidFill>
              </a:rPr>
            </a:br>
            <a:br>
              <a:rPr lang="pt-BR" b="1" dirty="0">
                <a:solidFill>
                  <a:schemeClr val="bg1"/>
                </a:solidFill>
              </a:rPr>
            </a:br>
            <a:endParaRPr lang="pt-BR" sz="2600" dirty="0">
              <a:solidFill>
                <a:schemeClr val="bg1"/>
              </a:solidFill>
            </a:endParaRPr>
          </a:p>
        </p:txBody>
      </p:sp>
      <p:pic>
        <p:nvPicPr>
          <p:cNvPr id="8" name="Picture 2" descr="MPA - Movimento dos Pequenos Agricultores">
            <a:extLst>
              <a:ext uri="{FF2B5EF4-FFF2-40B4-BE49-F238E27FC236}">
                <a16:creationId xmlns:a16="http://schemas.microsoft.com/office/drawing/2014/main" id="{8CF970C7-6B6D-C306-28DB-1C68EDF72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352" y="3672645"/>
            <a:ext cx="3649383" cy="239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4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3554910" y="367156"/>
            <a:ext cx="8167108" cy="1236956"/>
          </a:xfrm>
        </p:spPr>
        <p:txBody>
          <a:bodyPr>
            <a:normAutofit/>
          </a:bodyPr>
          <a:lstStyle/>
          <a:p>
            <a:pPr algn="just"/>
            <a:r>
              <a:rPr lang="pt-BR" b="1" dirty="0">
                <a:solidFill>
                  <a:schemeClr val="accent1"/>
                </a:solidFill>
              </a:rPr>
              <a:t>A lacuna protetiva ou omissão legislativa não existe no Direito Penal</a:t>
            </a:r>
            <a:endParaRPr lang="pt-BR" sz="2600" dirty="0"/>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54910" y="1334755"/>
            <a:ext cx="8167108" cy="5076498"/>
          </a:xfrm>
        </p:spPr>
        <p:txBody>
          <a:bodyPr>
            <a:normAutofit/>
          </a:bodyPr>
          <a:lstStyle/>
          <a:p>
            <a:pPr algn="just"/>
            <a:r>
              <a:rPr lang="pt-BR" dirty="0">
                <a:solidFill>
                  <a:schemeClr val="tx1"/>
                </a:solidFill>
              </a:rPr>
              <a:t>Segundo Nilo Batista, devido ao princípio da intervenção mínima, </a:t>
            </a:r>
            <a:r>
              <a:rPr lang="pt-BR" b="1" dirty="0">
                <a:solidFill>
                  <a:schemeClr val="tx1"/>
                </a:solidFill>
              </a:rPr>
              <a:t>não se pode compreender que existe lacuna no Direito Penal quando determinada conduta não é tipificad</a:t>
            </a:r>
            <a:r>
              <a:rPr lang="pt-BR" dirty="0">
                <a:solidFill>
                  <a:schemeClr val="tx1"/>
                </a:solidFill>
              </a:rPr>
              <a:t>a (</a:t>
            </a:r>
            <a:r>
              <a:rPr lang="pt-BR" dirty="0" err="1">
                <a:solidFill>
                  <a:schemeClr val="tx1"/>
                </a:solidFill>
              </a:rPr>
              <a:t>ex</a:t>
            </a:r>
            <a:r>
              <a:rPr lang="pt-BR" dirty="0">
                <a:solidFill>
                  <a:schemeClr val="tx1"/>
                </a:solidFill>
              </a:rPr>
              <a:t>: um país que não criminaliza o aborto, em nenhuma hipótese, não pode ser reconhecido como uma nação que não protege o feto e que está em mora).</a:t>
            </a:r>
          </a:p>
          <a:p>
            <a:pPr algn="just"/>
            <a:r>
              <a:rPr lang="pt-BR" dirty="0">
                <a:solidFill>
                  <a:schemeClr val="tx1"/>
                </a:solidFill>
              </a:rPr>
              <a:t>Portanto, sempre que uma ação não é criminalizada, deve-se entender que se trata de uma </a:t>
            </a:r>
            <a:r>
              <a:rPr lang="pt-BR" b="1" dirty="0">
                <a:solidFill>
                  <a:schemeClr val="tx1"/>
                </a:solidFill>
              </a:rPr>
              <a:t>opção do legislador – e não de uma anomalia do ordenamento</a:t>
            </a:r>
            <a:r>
              <a:rPr lang="pt-BR" dirty="0">
                <a:solidFill>
                  <a:schemeClr val="tx1"/>
                </a:solidFill>
              </a:rPr>
              <a:t>. Logo, o cidadão pode até não concordar com a carência de proteção, mas jamais suscitar que se trata de uma lacuna.</a:t>
            </a:r>
          </a:p>
          <a:p>
            <a:pPr algn="just"/>
            <a:r>
              <a:rPr lang="pt-BR" dirty="0">
                <a:solidFill>
                  <a:schemeClr val="tx1"/>
                </a:solidFill>
              </a:rPr>
              <a:t>O artigo 5º, XLI, da CF, determina que “</a:t>
            </a:r>
            <a:r>
              <a:rPr lang="pt-BR" u="sng" dirty="0">
                <a:solidFill>
                  <a:schemeClr val="tx1"/>
                </a:solidFill>
              </a:rPr>
              <a:t>a lei punirá qualquer discriminação atentatória dos direitos e liberdades fundamentais</a:t>
            </a:r>
            <a:r>
              <a:rPr lang="pt-BR" dirty="0">
                <a:solidFill>
                  <a:schemeClr val="tx1"/>
                </a:solidFill>
              </a:rPr>
              <a:t>”, porém, apesar de ser uma ordem emitida ao Congresso Nacional, esta </a:t>
            </a:r>
            <a:r>
              <a:rPr lang="pt-BR" b="1" dirty="0">
                <a:solidFill>
                  <a:schemeClr val="tx1"/>
                </a:solidFill>
              </a:rPr>
              <a:t>não necessariamente precisa ser atendida pela tipificação da prática como crime, porque tal pode ser protegida por outros ramos do Direito </a:t>
            </a:r>
            <a:r>
              <a:rPr lang="pt-BR" dirty="0">
                <a:solidFill>
                  <a:schemeClr val="tx1"/>
                </a:solidFill>
              </a:rPr>
              <a:t>– e não, necessariamente, pelo Direito Penal.</a:t>
            </a:r>
          </a:p>
        </p:txBody>
      </p:sp>
      <p:sp>
        <p:nvSpPr>
          <p:cNvPr id="5" name="Título 1">
            <a:extLst>
              <a:ext uri="{FF2B5EF4-FFF2-40B4-BE49-F238E27FC236}">
                <a16:creationId xmlns:a16="http://schemas.microsoft.com/office/drawing/2014/main" id="{C978DC9B-0929-DC66-6E17-542CFF23B5F7}"/>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Crítica à deliberação do STF: violação ao princípio da intervenção mínima (ultima </a:t>
            </a:r>
            <a:r>
              <a:rPr lang="pt-BR" b="1" dirty="0" err="1">
                <a:solidFill>
                  <a:schemeClr val="bg1"/>
                </a:solidFill>
              </a:rPr>
              <a:t>ratio</a:t>
            </a:r>
            <a:r>
              <a:rPr lang="pt-BR" b="1" dirty="0">
                <a:solidFill>
                  <a:schemeClr val="bg1"/>
                </a:solidFill>
              </a:rPr>
              <a:t>)</a:t>
            </a:r>
            <a:br>
              <a:rPr lang="pt-BR" b="1" dirty="0">
                <a:solidFill>
                  <a:schemeClr val="bg1"/>
                </a:solidFill>
              </a:rPr>
            </a:br>
            <a:endParaRPr lang="pt-BR" sz="2600" dirty="0">
              <a:solidFill>
                <a:schemeClr val="bg1"/>
              </a:solidFill>
            </a:endParaRPr>
          </a:p>
        </p:txBody>
      </p:sp>
    </p:spTree>
    <p:extLst>
      <p:ext uri="{BB962C8B-B14F-4D97-AF65-F5344CB8AC3E}">
        <p14:creationId xmlns:p14="http://schemas.microsoft.com/office/powerpoint/2010/main" val="407494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50693" y="1261212"/>
            <a:ext cx="3276544" cy="4809223"/>
          </a:xfrm>
        </p:spPr>
        <p:txBody>
          <a:bodyPr>
            <a:normAutofit/>
          </a:bodyPr>
          <a:lstStyle/>
          <a:p>
            <a:pPr algn="ctr"/>
            <a:r>
              <a:rPr lang="pt-BR" b="1" dirty="0">
                <a:solidFill>
                  <a:schemeClr val="bg1"/>
                </a:solidFill>
              </a:rPr>
              <a:t>Análise histórica das legislações nacionais que puniam práticas discriminatórias</a:t>
            </a:r>
            <a:br>
              <a:rPr lang="pt-BR" b="1" dirty="0">
                <a:solidFill>
                  <a:schemeClr val="bg1"/>
                </a:solidFill>
              </a:rPr>
            </a:br>
            <a:br>
              <a:rPr lang="pt-BR" b="1" dirty="0">
                <a:solidFill>
                  <a:schemeClr val="bg1"/>
                </a:solidFill>
              </a:rPr>
            </a:br>
            <a:endParaRPr lang="pt-BR" sz="2600" dirty="0">
              <a:solidFill>
                <a:schemeClr val="bg1"/>
              </a:solidFill>
            </a:endParaRPr>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95332" y="1500266"/>
            <a:ext cx="8126686" cy="2016892"/>
          </a:xfrm>
        </p:spPr>
        <p:txBody>
          <a:bodyPr>
            <a:normAutofit/>
          </a:bodyPr>
          <a:lstStyle/>
          <a:p>
            <a:pPr algn="just"/>
            <a:r>
              <a:rPr lang="pt-BR" dirty="0">
                <a:solidFill>
                  <a:schemeClr val="tx1"/>
                </a:solidFill>
              </a:rPr>
              <a:t>Legislação que acabou por incluir entre as </a:t>
            </a:r>
            <a:r>
              <a:rPr lang="pt-BR" b="1" u="sng" dirty="0">
                <a:solidFill>
                  <a:schemeClr val="tx1"/>
                </a:solidFill>
              </a:rPr>
              <a:t>contravenções penais</a:t>
            </a:r>
            <a:r>
              <a:rPr lang="pt-BR" b="1" dirty="0">
                <a:solidFill>
                  <a:schemeClr val="tx1"/>
                </a:solidFill>
              </a:rPr>
              <a:t> </a:t>
            </a:r>
            <a:r>
              <a:rPr lang="pt-BR" dirty="0">
                <a:solidFill>
                  <a:schemeClr val="tx1"/>
                </a:solidFill>
              </a:rPr>
              <a:t>a prática de atos resultantes de preconceitos de </a:t>
            </a:r>
            <a:r>
              <a:rPr lang="pt-BR" b="1" u="sng" dirty="0">
                <a:solidFill>
                  <a:schemeClr val="tx1"/>
                </a:solidFill>
              </a:rPr>
              <a:t>raça</a:t>
            </a:r>
            <a:r>
              <a:rPr lang="pt-BR" dirty="0">
                <a:solidFill>
                  <a:schemeClr val="tx1"/>
                </a:solidFill>
              </a:rPr>
              <a:t> ou de </a:t>
            </a:r>
            <a:r>
              <a:rPr lang="pt-BR" b="1" u="sng" dirty="0">
                <a:solidFill>
                  <a:schemeClr val="tx1"/>
                </a:solidFill>
              </a:rPr>
              <a:t>cor</a:t>
            </a:r>
            <a:r>
              <a:rPr lang="pt-BR" dirty="0">
                <a:solidFill>
                  <a:schemeClr val="tx1"/>
                </a:solidFill>
              </a:rPr>
              <a:t>.</a:t>
            </a:r>
          </a:p>
          <a:p>
            <a:pPr algn="just"/>
            <a:r>
              <a:rPr lang="pt-BR" dirty="0">
                <a:solidFill>
                  <a:schemeClr val="tx1"/>
                </a:solidFill>
              </a:rPr>
              <a:t>Assim, punia-se, por exemplo, o diretor, gerente ou responsável de estabelecimentos que praticassem tais atos discriminatórios.</a:t>
            </a:r>
          </a:p>
          <a:p>
            <a:pPr marL="0" indent="0" algn="just">
              <a:buNone/>
            </a:pPr>
            <a:endParaRPr lang="pt-BR" dirty="0"/>
          </a:p>
        </p:txBody>
      </p:sp>
      <p:sp>
        <p:nvSpPr>
          <p:cNvPr id="6" name="Título 1">
            <a:extLst>
              <a:ext uri="{FF2B5EF4-FFF2-40B4-BE49-F238E27FC236}">
                <a16:creationId xmlns:a16="http://schemas.microsoft.com/office/drawing/2014/main" id="{A7161189-8BDD-8A4D-DBDE-ACB6E16BA45C}"/>
              </a:ext>
            </a:extLst>
          </p:cNvPr>
          <p:cNvSpPr txBox="1">
            <a:spLocks/>
          </p:cNvSpPr>
          <p:nvPr/>
        </p:nvSpPr>
        <p:spPr>
          <a:xfrm>
            <a:off x="3554910" y="922843"/>
            <a:ext cx="8167108" cy="67673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just"/>
            <a:r>
              <a:rPr lang="pt-BR" b="1" dirty="0">
                <a:solidFill>
                  <a:schemeClr val="accent1"/>
                </a:solidFill>
              </a:rPr>
              <a:t>Lei nº 1.390/51, de 3 de julho de 1951:</a:t>
            </a:r>
            <a:br>
              <a:rPr lang="pt-BR" b="1" dirty="0"/>
            </a:br>
            <a:endParaRPr lang="pt-BR" sz="2600" dirty="0"/>
          </a:p>
        </p:txBody>
      </p:sp>
      <p:sp>
        <p:nvSpPr>
          <p:cNvPr id="10" name="CaixaDeTexto 9">
            <a:extLst>
              <a:ext uri="{FF2B5EF4-FFF2-40B4-BE49-F238E27FC236}">
                <a16:creationId xmlns:a16="http://schemas.microsoft.com/office/drawing/2014/main" id="{56351C15-FE1D-3137-3093-94A4FE3AE9AB}"/>
              </a:ext>
            </a:extLst>
          </p:cNvPr>
          <p:cNvSpPr txBox="1"/>
          <p:nvPr/>
        </p:nvSpPr>
        <p:spPr>
          <a:xfrm>
            <a:off x="5013434" y="3110153"/>
            <a:ext cx="6632027" cy="2862322"/>
          </a:xfrm>
          <a:prstGeom prst="rect">
            <a:avLst/>
          </a:prstGeom>
          <a:noFill/>
        </p:spPr>
        <p:txBody>
          <a:bodyPr wrap="square">
            <a:spAutoFit/>
          </a:bodyPr>
          <a:lstStyle/>
          <a:p>
            <a:pPr algn="just"/>
            <a:r>
              <a:rPr lang="pt-BR" dirty="0">
                <a:solidFill>
                  <a:schemeClr val="bg1">
                    <a:lumMod val="50000"/>
                  </a:schemeClr>
                </a:solidFill>
              </a:rPr>
              <a:t>“</a:t>
            </a:r>
            <a:r>
              <a:rPr lang="pt-BR" dirty="0" err="1">
                <a:solidFill>
                  <a:schemeClr val="bg1">
                    <a:lumMod val="50000"/>
                  </a:schemeClr>
                </a:solidFill>
              </a:rPr>
              <a:t>Art</a:t>
            </a:r>
            <a:r>
              <a:rPr lang="pt-BR" dirty="0">
                <a:solidFill>
                  <a:schemeClr val="bg1">
                    <a:lumMod val="50000"/>
                  </a:schemeClr>
                </a:solidFill>
              </a:rPr>
              <a:t> 1º Constitui contravenção penal, punida nos </a:t>
            </a:r>
            <a:r>
              <a:rPr lang="pt-BR" dirty="0" err="1">
                <a:solidFill>
                  <a:schemeClr val="bg1">
                    <a:lumMod val="50000"/>
                  </a:schemeClr>
                </a:solidFill>
              </a:rPr>
              <a:t>têrmos</a:t>
            </a:r>
            <a:r>
              <a:rPr lang="pt-BR" dirty="0">
                <a:solidFill>
                  <a:schemeClr val="bg1">
                    <a:lumMod val="50000"/>
                  </a:schemeClr>
                </a:solidFill>
              </a:rPr>
              <a:t> desta Lei, a recusa, por parte de estabelecimento comercial ou de ensino de qualquer natureza, de hospedar, servir, atender ou receber cliente, comprador ou aluno, por preconceito de raça ou de </a:t>
            </a:r>
            <a:r>
              <a:rPr lang="pt-BR" dirty="0" err="1">
                <a:solidFill>
                  <a:schemeClr val="bg1">
                    <a:lumMod val="50000"/>
                  </a:schemeClr>
                </a:solidFill>
              </a:rPr>
              <a:t>côr</a:t>
            </a:r>
            <a:r>
              <a:rPr lang="pt-BR" dirty="0">
                <a:solidFill>
                  <a:schemeClr val="bg1">
                    <a:lumMod val="50000"/>
                  </a:schemeClr>
                </a:solidFill>
              </a:rPr>
              <a:t>.</a:t>
            </a:r>
          </a:p>
          <a:p>
            <a:pPr algn="just"/>
            <a:r>
              <a:rPr lang="pt-BR" dirty="0">
                <a:solidFill>
                  <a:schemeClr val="bg1">
                    <a:lumMod val="50000"/>
                  </a:schemeClr>
                </a:solidFill>
              </a:rPr>
              <a:t>Parágrafo único. Será considerado agente da contravenção o diretor, gerente ou responsável pelo estabelecimento.</a:t>
            </a:r>
          </a:p>
          <a:p>
            <a:pPr algn="just"/>
            <a:r>
              <a:rPr lang="pt-BR" dirty="0" err="1">
                <a:solidFill>
                  <a:schemeClr val="bg1">
                    <a:lumMod val="50000"/>
                  </a:schemeClr>
                </a:solidFill>
              </a:rPr>
              <a:t>Art</a:t>
            </a:r>
            <a:r>
              <a:rPr lang="pt-BR" dirty="0">
                <a:solidFill>
                  <a:schemeClr val="bg1">
                    <a:lumMod val="50000"/>
                  </a:schemeClr>
                </a:solidFill>
              </a:rPr>
              <a:t> 2º Recusar alguém hospedagem em hotel, pensão, estalagem ou estabelecimento da mesma finalidade, por preconceito de raça ou de </a:t>
            </a:r>
            <a:r>
              <a:rPr lang="pt-BR" dirty="0" err="1">
                <a:solidFill>
                  <a:schemeClr val="bg1">
                    <a:lumMod val="50000"/>
                  </a:schemeClr>
                </a:solidFill>
              </a:rPr>
              <a:t>côr</a:t>
            </a:r>
            <a:r>
              <a:rPr lang="pt-BR" dirty="0">
                <a:solidFill>
                  <a:schemeClr val="bg1">
                    <a:lumMod val="50000"/>
                  </a:schemeClr>
                </a:solidFill>
              </a:rPr>
              <a:t>. Pena: prisão simples de três meses a um ano e multa de Cr$ 5.000,00 (cinco mil cruzeiros) a Cr$ 20.000,00 (vinte mil cruzeiros)”.</a:t>
            </a:r>
          </a:p>
        </p:txBody>
      </p:sp>
    </p:spTree>
    <p:extLst>
      <p:ext uri="{BB962C8B-B14F-4D97-AF65-F5344CB8AC3E}">
        <p14:creationId xmlns:p14="http://schemas.microsoft.com/office/powerpoint/2010/main" val="3322809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54910" y="673002"/>
            <a:ext cx="8167108" cy="5985641"/>
          </a:xfrm>
        </p:spPr>
        <p:txBody>
          <a:bodyPr>
            <a:normAutofit/>
          </a:bodyPr>
          <a:lstStyle/>
          <a:p>
            <a:pPr algn="just"/>
            <a:r>
              <a:rPr lang="pt-BR" dirty="0">
                <a:solidFill>
                  <a:schemeClr val="tx1"/>
                </a:solidFill>
              </a:rPr>
              <a:t>“Em relação à segunda questão – </a:t>
            </a:r>
            <a:r>
              <a:rPr lang="pt-BR" b="1" dirty="0">
                <a:solidFill>
                  <a:schemeClr val="tx1"/>
                </a:solidFill>
              </a:rPr>
              <a:t>obrigatoriedade de edição de norma penal incriminadora específica para tipificar as condutas de homofobia e transfobia e, consequentemente, sanar o estado de mora inconstitucional </a:t>
            </a:r>
            <a:r>
              <a:rPr lang="pt-BR" dirty="0">
                <a:solidFill>
                  <a:schemeClr val="tx1"/>
                </a:solidFill>
              </a:rPr>
              <a:t>–, verificamos posicionamentos antagônicos nas diversas manifestações dos autos [...] o Senado Federal defende a constitucionalidade de sua conduta, uma vez que </a:t>
            </a:r>
            <a:r>
              <a:rPr lang="pt-BR" b="1" dirty="0">
                <a:solidFill>
                  <a:schemeClr val="tx1"/>
                </a:solidFill>
              </a:rPr>
              <a:t>não existiria mandamento constitucional expresso e obrigatório no sentido de específica criminalização das condutas homofóbicas e transfóbicas</a:t>
            </a:r>
            <a:r>
              <a:rPr lang="pt-BR" dirty="0">
                <a:solidFill>
                  <a:schemeClr val="tx1"/>
                </a:solidFill>
              </a:rPr>
              <a:t>; e, consequentemente, as medidas legislativas, atualmente, existentes – dentro da </a:t>
            </a:r>
            <a:r>
              <a:rPr lang="pt-BR" b="1" dirty="0">
                <a:solidFill>
                  <a:schemeClr val="tx1"/>
                </a:solidFill>
              </a:rPr>
              <a:t>legítima opção do legislador </a:t>
            </a:r>
            <a:r>
              <a:rPr lang="pt-BR" dirty="0">
                <a:solidFill>
                  <a:schemeClr val="tx1"/>
                </a:solidFill>
              </a:rPr>
              <a:t>– afastariam eventuais lacunas legislativas, e, portanto, a própria omissão inconstitucional [...] esta </a:t>
            </a:r>
            <a:r>
              <a:rPr lang="pt-BR" b="1" dirty="0">
                <a:solidFill>
                  <a:schemeClr val="tx1"/>
                </a:solidFill>
              </a:rPr>
              <a:t>CORTE deve definir se o dispositivo constitucional é genérico</a:t>
            </a:r>
            <a:r>
              <a:rPr lang="pt-BR" dirty="0">
                <a:solidFill>
                  <a:schemeClr val="tx1"/>
                </a:solidFill>
              </a:rPr>
              <a:t>, permitindo ao Congresso Nacional a </a:t>
            </a:r>
            <a:r>
              <a:rPr lang="pt-BR" b="1" dirty="0">
                <a:solidFill>
                  <a:schemeClr val="tx1"/>
                </a:solidFill>
              </a:rPr>
              <a:t>opção</a:t>
            </a:r>
            <a:r>
              <a:rPr lang="pt-BR" dirty="0">
                <a:solidFill>
                  <a:schemeClr val="tx1"/>
                </a:solidFill>
              </a:rPr>
              <a:t> entre editar </a:t>
            </a:r>
            <a:r>
              <a:rPr lang="pt-BR" b="1" dirty="0">
                <a:solidFill>
                  <a:schemeClr val="tx1"/>
                </a:solidFill>
              </a:rPr>
              <a:t>legislação administrativa, civil ou penal; ou todas</a:t>
            </a:r>
            <a:r>
              <a:rPr lang="pt-BR" dirty="0">
                <a:solidFill>
                  <a:schemeClr val="tx1"/>
                </a:solidFill>
              </a:rPr>
              <a:t>; ou, se, efetivamente, existe um comando constitucional determinante para, independentemente de normas de outras espécies, a edição de </a:t>
            </a:r>
            <a:r>
              <a:rPr lang="pt-BR" b="1" dirty="0">
                <a:solidFill>
                  <a:schemeClr val="tx1"/>
                </a:solidFill>
              </a:rPr>
              <a:t>lei penal incriminadora, que concretize punições das condutas homofóbicas e transfóbicas</a:t>
            </a:r>
            <a:r>
              <a:rPr lang="pt-BR" dirty="0">
                <a:solidFill>
                  <a:schemeClr val="tx1"/>
                </a:solidFill>
              </a:rPr>
              <a:t>” (ADO 26/DF, Alexandre de Moraes).</a:t>
            </a:r>
          </a:p>
        </p:txBody>
      </p:sp>
      <p:sp>
        <p:nvSpPr>
          <p:cNvPr id="5" name="Título 1">
            <a:extLst>
              <a:ext uri="{FF2B5EF4-FFF2-40B4-BE49-F238E27FC236}">
                <a16:creationId xmlns:a16="http://schemas.microsoft.com/office/drawing/2014/main" id="{C978DC9B-0929-DC66-6E17-542CFF23B5F7}"/>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Crítica à deliberação do STF: violação ao princípio da intervenção mínima (ultima </a:t>
            </a:r>
            <a:r>
              <a:rPr lang="pt-BR" b="1" dirty="0" err="1">
                <a:solidFill>
                  <a:schemeClr val="bg1"/>
                </a:solidFill>
              </a:rPr>
              <a:t>ratio</a:t>
            </a:r>
            <a:r>
              <a:rPr lang="pt-BR" b="1" dirty="0">
                <a:solidFill>
                  <a:schemeClr val="bg1"/>
                </a:solidFill>
              </a:rPr>
              <a:t>)</a:t>
            </a:r>
            <a:br>
              <a:rPr lang="pt-BR" b="1" dirty="0">
                <a:solidFill>
                  <a:schemeClr val="bg1"/>
                </a:solidFill>
              </a:rPr>
            </a:br>
            <a:endParaRPr lang="pt-BR" sz="2600" dirty="0">
              <a:solidFill>
                <a:schemeClr val="bg1"/>
              </a:solidFill>
            </a:endParaRPr>
          </a:p>
        </p:txBody>
      </p:sp>
      <p:sp>
        <p:nvSpPr>
          <p:cNvPr id="6" name="Título 1">
            <a:extLst>
              <a:ext uri="{FF2B5EF4-FFF2-40B4-BE49-F238E27FC236}">
                <a16:creationId xmlns:a16="http://schemas.microsoft.com/office/drawing/2014/main" id="{04C9BE07-5E77-21DD-52F7-44D3545E3471}"/>
              </a:ext>
            </a:extLst>
          </p:cNvPr>
          <p:cNvSpPr txBox="1">
            <a:spLocks/>
          </p:cNvSpPr>
          <p:nvPr/>
        </p:nvSpPr>
        <p:spPr>
          <a:xfrm>
            <a:off x="3554910" y="199357"/>
            <a:ext cx="8167108" cy="1236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just"/>
            <a:r>
              <a:rPr lang="pt-BR" b="1" dirty="0">
                <a:solidFill>
                  <a:schemeClr val="accent1"/>
                </a:solidFill>
              </a:rPr>
              <a:t>Mandados de criminalização</a:t>
            </a:r>
            <a:endParaRPr lang="pt-BR" sz="2600" dirty="0"/>
          </a:p>
        </p:txBody>
      </p:sp>
    </p:spTree>
    <p:extLst>
      <p:ext uri="{BB962C8B-B14F-4D97-AF65-F5344CB8AC3E}">
        <p14:creationId xmlns:p14="http://schemas.microsoft.com/office/powerpoint/2010/main" val="16831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978DC9B-0929-DC66-6E17-542CFF23B5F7}"/>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Crítica à deliberação do STF: violação ao princípio da intervenção mínima (ultima </a:t>
            </a:r>
            <a:r>
              <a:rPr lang="pt-BR" b="1" dirty="0" err="1">
                <a:solidFill>
                  <a:schemeClr val="bg1"/>
                </a:solidFill>
              </a:rPr>
              <a:t>ratio</a:t>
            </a:r>
            <a:r>
              <a:rPr lang="pt-BR" b="1" dirty="0">
                <a:solidFill>
                  <a:schemeClr val="bg1"/>
                </a:solidFill>
              </a:rPr>
              <a:t>)</a:t>
            </a:r>
            <a:br>
              <a:rPr lang="pt-BR" b="1" dirty="0">
                <a:solidFill>
                  <a:schemeClr val="bg1"/>
                </a:solidFill>
              </a:rPr>
            </a:br>
            <a:endParaRPr lang="pt-BR" sz="2600" dirty="0">
              <a:solidFill>
                <a:schemeClr val="bg1"/>
              </a:solidFill>
            </a:endParaRPr>
          </a:p>
        </p:txBody>
      </p:sp>
      <p:sp>
        <p:nvSpPr>
          <p:cNvPr id="6" name="Título 1">
            <a:extLst>
              <a:ext uri="{FF2B5EF4-FFF2-40B4-BE49-F238E27FC236}">
                <a16:creationId xmlns:a16="http://schemas.microsoft.com/office/drawing/2014/main" id="{04C9BE07-5E77-21DD-52F7-44D3545E3471}"/>
              </a:ext>
            </a:extLst>
          </p:cNvPr>
          <p:cNvSpPr txBox="1">
            <a:spLocks/>
          </p:cNvSpPr>
          <p:nvPr/>
        </p:nvSpPr>
        <p:spPr>
          <a:xfrm>
            <a:off x="3554910" y="199357"/>
            <a:ext cx="8167108" cy="1236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just"/>
            <a:r>
              <a:rPr lang="pt-BR" b="1" dirty="0">
                <a:solidFill>
                  <a:schemeClr val="accent1"/>
                </a:solidFill>
              </a:rPr>
              <a:t>Mandados de criminalização</a:t>
            </a:r>
            <a:endParaRPr lang="pt-BR" sz="2600" dirty="0"/>
          </a:p>
        </p:txBody>
      </p:sp>
      <p:sp>
        <p:nvSpPr>
          <p:cNvPr id="8" name="Espaço Reservado para Conteúdo 6">
            <a:extLst>
              <a:ext uri="{FF2B5EF4-FFF2-40B4-BE49-F238E27FC236}">
                <a16:creationId xmlns:a16="http://schemas.microsoft.com/office/drawing/2014/main" id="{35FC4F51-B33C-0185-9BA0-96019C2EDF64}"/>
              </a:ext>
            </a:extLst>
          </p:cNvPr>
          <p:cNvSpPr>
            <a:spLocks noGrp="1"/>
          </p:cNvSpPr>
          <p:nvPr>
            <p:ph idx="1"/>
          </p:nvPr>
        </p:nvSpPr>
        <p:spPr>
          <a:xfrm>
            <a:off x="3554910" y="478221"/>
            <a:ext cx="8167108" cy="6526924"/>
          </a:xfrm>
        </p:spPr>
        <p:txBody>
          <a:bodyPr>
            <a:normAutofit/>
          </a:bodyPr>
          <a:lstStyle/>
          <a:p>
            <a:pPr algn="just"/>
            <a:r>
              <a:rPr lang="pt-BR" dirty="0">
                <a:solidFill>
                  <a:schemeClr val="tx1"/>
                </a:solidFill>
              </a:rPr>
              <a:t>“Em todos os comandos constitucionais obrigatórios dirigidos ao legislador, para punição a diversas formas de desrespeito de direitos e liberdades fundamentais, </a:t>
            </a:r>
            <a:r>
              <a:rPr lang="pt-BR" b="1" dirty="0">
                <a:solidFill>
                  <a:schemeClr val="tx1"/>
                </a:solidFill>
              </a:rPr>
              <a:t>o Congresso Nacional, ao colmatar as lacunas constitucionais, entendeu necessária a edição de leis penais </a:t>
            </a:r>
            <a:r>
              <a:rPr lang="pt-BR" dirty="0">
                <a:solidFill>
                  <a:schemeClr val="tx1"/>
                </a:solidFill>
              </a:rPr>
              <a:t>[...] </a:t>
            </a:r>
            <a:r>
              <a:rPr lang="pt-BR" b="1" dirty="0">
                <a:solidFill>
                  <a:schemeClr val="tx1"/>
                </a:solidFill>
              </a:rPr>
              <a:t>implementação de medidas protetivas aos direitos e garantias fundamentais das crianças e adolescentes, dos idosos, das pessoas com deficiência e dos consumidores. A omissão legislativa, com o consequente estado de mora constitucional,</a:t>
            </a:r>
            <a:r>
              <a:rPr lang="pt-BR" dirty="0">
                <a:solidFill>
                  <a:schemeClr val="tx1"/>
                </a:solidFill>
              </a:rPr>
              <a:t> </a:t>
            </a:r>
            <a:r>
              <a:rPr lang="pt-BR" b="1" dirty="0">
                <a:solidFill>
                  <a:schemeClr val="tx1"/>
                </a:solidFill>
              </a:rPr>
              <a:t>persiste, tão somente, em relação às necessárias medidas normativas punitivas quanto às condutas discriminatórias por orientação sexual e identidade de gênero </a:t>
            </a:r>
            <a:r>
              <a:rPr lang="pt-BR" dirty="0">
                <a:solidFill>
                  <a:schemeClr val="tx1"/>
                </a:solidFill>
              </a:rPr>
              <a:t>[...] Não há, portanto, qualquer razão constitucional ou lógica para que, em semelhante hipótese de exigência constitucional de edição legislativa para punição de qualquer discriminação atentatória dos direitos e liberdades fundamentais, em virtude de orientação sexual ou identidade de gênero, se ignore a necessidade de edição de tipos penais; repita-se, </a:t>
            </a:r>
            <a:r>
              <a:rPr lang="pt-BR" b="1" dirty="0">
                <a:solidFill>
                  <a:schemeClr val="tx1"/>
                </a:solidFill>
              </a:rPr>
              <a:t>padrão protetivo de implementação legislativa dos direitos e garantias fundamentais de diversos grupos vulneráveis adotado pelo próprio Congresso Nacional nesses últimos 30 (trinta) anos</a:t>
            </a:r>
            <a:r>
              <a:rPr lang="pt-BR" dirty="0">
                <a:solidFill>
                  <a:schemeClr val="tx1"/>
                </a:solidFill>
              </a:rPr>
              <a:t>” (ADO 26/DF, Alexandre de Moraes).</a:t>
            </a:r>
          </a:p>
        </p:txBody>
      </p:sp>
    </p:spTree>
    <p:extLst>
      <p:ext uri="{BB962C8B-B14F-4D97-AF65-F5344CB8AC3E}">
        <p14:creationId xmlns:p14="http://schemas.microsoft.com/office/powerpoint/2010/main" val="210259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3595332" y="1075068"/>
            <a:ext cx="8167108" cy="1236956"/>
          </a:xfrm>
        </p:spPr>
        <p:txBody>
          <a:bodyPr>
            <a:normAutofit fontScale="90000"/>
          </a:bodyPr>
          <a:lstStyle/>
          <a:p>
            <a:pPr algn="just"/>
            <a:r>
              <a:rPr lang="pt-BR" b="1" dirty="0">
                <a:solidFill>
                  <a:schemeClr val="accent1"/>
                </a:solidFill>
              </a:rPr>
              <a:t>Qual dos países abaixo proíbe a “propaganda gay”, sob pena de multa e/ou prisão, e foi condenado pelo TEDH no caso </a:t>
            </a:r>
            <a:r>
              <a:rPr lang="pt-BR" b="1" i="1" dirty="0" err="1">
                <a:solidFill>
                  <a:schemeClr val="accent1"/>
                </a:solidFill>
              </a:rPr>
              <a:t>Bayev</a:t>
            </a:r>
            <a:r>
              <a:rPr lang="pt-BR" b="1" i="1" dirty="0">
                <a:solidFill>
                  <a:schemeClr val="accent1"/>
                </a:solidFill>
              </a:rPr>
              <a:t> </a:t>
            </a:r>
            <a:r>
              <a:rPr lang="pt-BR" b="1" i="1" dirty="0" err="1">
                <a:solidFill>
                  <a:schemeClr val="accent1"/>
                </a:solidFill>
              </a:rPr>
              <a:t>and</a:t>
            </a:r>
            <a:r>
              <a:rPr lang="pt-BR" b="1" i="1" dirty="0">
                <a:solidFill>
                  <a:schemeClr val="accent1"/>
                </a:solidFill>
              </a:rPr>
              <a:t> </a:t>
            </a:r>
            <a:r>
              <a:rPr lang="pt-BR" b="1" i="1" dirty="0" err="1">
                <a:solidFill>
                  <a:schemeClr val="accent1"/>
                </a:solidFill>
              </a:rPr>
              <a:t>Others</a:t>
            </a:r>
            <a:r>
              <a:rPr lang="pt-BR" b="1" dirty="0">
                <a:solidFill>
                  <a:schemeClr val="accent1"/>
                </a:solidFill>
              </a:rPr>
              <a:t> em razão disso?</a:t>
            </a:r>
            <a:br>
              <a:rPr lang="pt-BR" b="1" dirty="0">
                <a:solidFill>
                  <a:schemeClr val="accent1"/>
                </a:solidFill>
              </a:rPr>
            </a:br>
            <a:br>
              <a:rPr lang="pt-BR" b="1" dirty="0"/>
            </a:br>
            <a:endParaRPr lang="pt-BR" sz="2600" dirty="0"/>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95332" y="1377382"/>
            <a:ext cx="8596668" cy="3880773"/>
          </a:xfrm>
        </p:spPr>
        <p:txBody>
          <a:bodyPr>
            <a:normAutofit/>
          </a:bodyPr>
          <a:lstStyle/>
          <a:p>
            <a:pPr algn="just"/>
            <a:r>
              <a:rPr lang="pt-BR" dirty="0">
                <a:solidFill>
                  <a:schemeClr val="tx1"/>
                </a:solidFill>
              </a:rPr>
              <a:t>A) Ucrânia</a:t>
            </a:r>
          </a:p>
          <a:p>
            <a:pPr algn="just"/>
            <a:r>
              <a:rPr lang="pt-BR" dirty="0">
                <a:solidFill>
                  <a:schemeClr val="tx1"/>
                </a:solidFill>
              </a:rPr>
              <a:t>B) Romênia</a:t>
            </a:r>
          </a:p>
          <a:p>
            <a:pPr algn="just"/>
            <a:r>
              <a:rPr lang="pt-BR" dirty="0">
                <a:solidFill>
                  <a:schemeClr val="tx1"/>
                </a:solidFill>
              </a:rPr>
              <a:t>C) Rússia</a:t>
            </a:r>
          </a:p>
          <a:p>
            <a:pPr algn="just"/>
            <a:r>
              <a:rPr lang="pt-BR" dirty="0">
                <a:solidFill>
                  <a:schemeClr val="tx1"/>
                </a:solidFill>
              </a:rPr>
              <a:t>D) Geórgia</a:t>
            </a:r>
          </a:p>
        </p:txBody>
      </p:sp>
      <p:sp>
        <p:nvSpPr>
          <p:cNvPr id="6" name="Título 1">
            <a:extLst>
              <a:ext uri="{FF2B5EF4-FFF2-40B4-BE49-F238E27FC236}">
                <a16:creationId xmlns:a16="http://schemas.microsoft.com/office/drawing/2014/main" id="{609D0BBA-1D65-02DD-5723-711E6FC19671}"/>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QUIZ</a:t>
            </a:r>
            <a:br>
              <a:rPr lang="pt-BR" b="1" dirty="0">
                <a:solidFill>
                  <a:schemeClr val="bg1"/>
                </a:solidFill>
              </a:rPr>
            </a:br>
            <a:br>
              <a:rPr lang="pt-BR" b="1" dirty="0">
                <a:solidFill>
                  <a:schemeClr val="bg1"/>
                </a:solidFill>
              </a:rPr>
            </a:br>
            <a:endParaRPr lang="pt-BR" sz="2600" dirty="0">
              <a:solidFill>
                <a:schemeClr val="bg1"/>
              </a:solidFill>
            </a:endParaRPr>
          </a:p>
        </p:txBody>
      </p:sp>
      <p:pic>
        <p:nvPicPr>
          <p:cNvPr id="8" name="Picture 6">
            <a:extLst>
              <a:ext uri="{FF2B5EF4-FFF2-40B4-BE49-F238E27FC236}">
                <a16:creationId xmlns:a16="http://schemas.microsoft.com/office/drawing/2014/main" id="{1B9208CE-A954-BBC3-23C3-EECA56B3F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135" y="3962400"/>
            <a:ext cx="3365244" cy="21080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6C02D718-D113-8322-BD67-9707D8767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2379" y="2312024"/>
            <a:ext cx="2435316" cy="375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94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3554910" y="461749"/>
            <a:ext cx="8167108" cy="1236956"/>
          </a:xfrm>
        </p:spPr>
        <p:txBody>
          <a:bodyPr>
            <a:normAutofit/>
          </a:bodyPr>
          <a:lstStyle/>
          <a:p>
            <a:pPr algn="just"/>
            <a:r>
              <a:rPr lang="pt-BR" b="1" dirty="0">
                <a:solidFill>
                  <a:schemeClr val="accent1"/>
                </a:solidFill>
              </a:rPr>
              <a:t>O Direito Penal é um instrumento de perpetuação de opressões</a:t>
            </a:r>
            <a:endParaRPr lang="pt-BR" sz="2600" dirty="0"/>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54910" y="1698705"/>
            <a:ext cx="8167108" cy="4479745"/>
          </a:xfrm>
        </p:spPr>
        <p:txBody>
          <a:bodyPr>
            <a:normAutofit lnSpcReduction="10000"/>
          </a:bodyPr>
          <a:lstStyle/>
          <a:p>
            <a:pPr algn="just"/>
            <a:r>
              <a:rPr lang="pt-BR" b="1" dirty="0">
                <a:solidFill>
                  <a:schemeClr val="tx1"/>
                </a:solidFill>
              </a:rPr>
              <a:t>A</a:t>
            </a:r>
            <a:r>
              <a:rPr lang="pt-BR" dirty="0">
                <a:solidFill>
                  <a:schemeClr val="tx1"/>
                </a:solidFill>
              </a:rPr>
              <a:t> </a:t>
            </a:r>
            <a:r>
              <a:rPr lang="pt-BR" b="1" dirty="0">
                <a:solidFill>
                  <a:schemeClr val="tx1"/>
                </a:solidFill>
              </a:rPr>
              <a:t>interpretação ampliativa do tipo penal do racismo apenas punirá outros grupos marginalizados, como os negros pobres e periféricos </a:t>
            </a:r>
            <a:r>
              <a:rPr lang="pt-BR" dirty="0">
                <a:solidFill>
                  <a:schemeClr val="tx1"/>
                </a:solidFill>
              </a:rPr>
              <a:t>– “o contexto de exclusão social que produz toda sorte de persecução no âmbito político-criminal decorre de vários fatores, dentre os quais podemos destacar o funcionalismo, o gerencialismo e o </a:t>
            </a:r>
            <a:r>
              <a:rPr lang="pt-BR" dirty="0" err="1">
                <a:solidFill>
                  <a:schemeClr val="tx1"/>
                </a:solidFill>
              </a:rPr>
              <a:t>punitivismo</a:t>
            </a:r>
            <a:r>
              <a:rPr lang="pt-BR" dirty="0">
                <a:solidFill>
                  <a:schemeClr val="tx1"/>
                </a:solidFill>
              </a:rPr>
              <a:t> [...] Reverter essa situação requer políticas criminais igualitárias e inclusivas com sistemas complementares entre si. Revalorizar os direitos sociais e os valores universalizados dos direitos humanos demandam uma revisão das práticas punitivas </a:t>
            </a:r>
            <a:r>
              <a:rPr lang="pt-BR" dirty="0" err="1">
                <a:solidFill>
                  <a:schemeClr val="tx1"/>
                </a:solidFill>
              </a:rPr>
              <a:t>aporofóbicas</a:t>
            </a:r>
            <a:r>
              <a:rPr lang="pt-BR" dirty="0">
                <a:solidFill>
                  <a:schemeClr val="tx1"/>
                </a:solidFill>
              </a:rPr>
              <a:t>, para implementar políticas que não privilegiem os ricos e que permitam a manutenção de um estado de segregação social que só aprofunda o abismo social existente no Brasil. Quando o assunto é controle social, a criminalização da miséria é a ideia que melhor traduz a seletividade punitiva que é inerente ao sistema [...] Com isso o Estado não mais está punindo os desviantes, mas controlando os riscos que a desigualdade social extrema do atual arranjo capitalista produz” (SHECAIRA, Sérgio Salomão).</a:t>
            </a:r>
          </a:p>
        </p:txBody>
      </p:sp>
      <p:sp>
        <p:nvSpPr>
          <p:cNvPr id="8" name="Título 1">
            <a:extLst>
              <a:ext uri="{FF2B5EF4-FFF2-40B4-BE49-F238E27FC236}">
                <a16:creationId xmlns:a16="http://schemas.microsoft.com/office/drawing/2014/main" id="{D0AEDDAB-845C-A6ED-DDD9-3EEB2A38FF1E}"/>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Motivos, para além do Direito, do porquê que o STF não pode ampliar interpretações de crimes</a:t>
            </a:r>
            <a:br>
              <a:rPr lang="pt-BR" b="1" dirty="0">
                <a:solidFill>
                  <a:schemeClr val="bg1"/>
                </a:solidFill>
              </a:rPr>
            </a:br>
            <a:endParaRPr lang="pt-BR" sz="2600" dirty="0">
              <a:solidFill>
                <a:schemeClr val="bg1"/>
              </a:solidFill>
            </a:endParaRPr>
          </a:p>
        </p:txBody>
      </p:sp>
    </p:spTree>
    <p:extLst>
      <p:ext uri="{BB962C8B-B14F-4D97-AF65-F5344CB8AC3E}">
        <p14:creationId xmlns:p14="http://schemas.microsoft.com/office/powerpoint/2010/main" val="3693792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air Bolsonaro: Minha proposta é defender direitos da maioria e não da  minoria. (...) Minoria tem que se calar, se curvar à maioria">
            <a:extLst>
              <a:ext uri="{FF2B5EF4-FFF2-40B4-BE49-F238E27FC236}">
                <a16:creationId xmlns:a16="http://schemas.microsoft.com/office/drawing/2014/main" id="{B83EF5EF-45A0-46E1-9466-33E7DEADA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8775" y="81547"/>
            <a:ext cx="1718023" cy="34200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BDD1CD78-0129-40D6-99A1-7EE5BBCD56D7}"/>
              </a:ext>
            </a:extLst>
          </p:cNvPr>
          <p:cNvPicPr>
            <a:picLocks noChangeAspect="1"/>
          </p:cNvPicPr>
          <p:nvPr/>
        </p:nvPicPr>
        <p:blipFill>
          <a:blip r:embed="rId3"/>
          <a:stretch>
            <a:fillRect/>
          </a:stretch>
        </p:blipFill>
        <p:spPr>
          <a:xfrm>
            <a:off x="9155573" y="697408"/>
            <a:ext cx="2810894" cy="2188346"/>
          </a:xfrm>
          <a:prstGeom prst="rect">
            <a:avLst/>
          </a:prstGeom>
          <a:ln>
            <a:solidFill>
              <a:schemeClr val="tx1"/>
            </a:solidFill>
          </a:ln>
        </p:spPr>
      </p:pic>
      <p:pic>
        <p:nvPicPr>
          <p:cNvPr id="11" name="Imagem 10">
            <a:extLst>
              <a:ext uri="{FF2B5EF4-FFF2-40B4-BE49-F238E27FC236}">
                <a16:creationId xmlns:a16="http://schemas.microsoft.com/office/drawing/2014/main" id="{EB7E5AEA-E5CA-45CB-9B45-77C234FB4721}"/>
              </a:ext>
            </a:extLst>
          </p:cNvPr>
          <p:cNvPicPr>
            <a:picLocks noChangeAspect="1"/>
          </p:cNvPicPr>
          <p:nvPr/>
        </p:nvPicPr>
        <p:blipFill>
          <a:blip r:embed="rId4"/>
          <a:stretch>
            <a:fillRect/>
          </a:stretch>
        </p:blipFill>
        <p:spPr>
          <a:xfrm>
            <a:off x="9155573" y="2336664"/>
            <a:ext cx="2810894" cy="2404368"/>
          </a:xfrm>
          <a:prstGeom prst="rect">
            <a:avLst/>
          </a:prstGeom>
          <a:ln>
            <a:solidFill>
              <a:schemeClr val="tx1"/>
            </a:solidFill>
          </a:ln>
        </p:spPr>
      </p:pic>
      <p:pic>
        <p:nvPicPr>
          <p:cNvPr id="12" name="Imagem 11">
            <a:extLst>
              <a:ext uri="{FF2B5EF4-FFF2-40B4-BE49-F238E27FC236}">
                <a16:creationId xmlns:a16="http://schemas.microsoft.com/office/drawing/2014/main" id="{79E4B57E-DF46-4DCD-AC99-ABD18D2C7691}"/>
              </a:ext>
            </a:extLst>
          </p:cNvPr>
          <p:cNvPicPr>
            <a:picLocks noChangeAspect="1"/>
          </p:cNvPicPr>
          <p:nvPr/>
        </p:nvPicPr>
        <p:blipFill>
          <a:blip r:embed="rId5"/>
          <a:stretch>
            <a:fillRect/>
          </a:stretch>
        </p:blipFill>
        <p:spPr>
          <a:xfrm>
            <a:off x="7440000" y="-3413"/>
            <a:ext cx="4528918" cy="810826"/>
          </a:xfrm>
          <a:prstGeom prst="rect">
            <a:avLst/>
          </a:prstGeom>
          <a:ln>
            <a:solidFill>
              <a:schemeClr val="tx1"/>
            </a:solidFill>
          </a:ln>
        </p:spPr>
      </p:pic>
      <p:sp>
        <p:nvSpPr>
          <p:cNvPr id="8" name="Título 1">
            <a:extLst>
              <a:ext uri="{FF2B5EF4-FFF2-40B4-BE49-F238E27FC236}">
                <a16:creationId xmlns:a16="http://schemas.microsoft.com/office/drawing/2014/main" id="{6A2E6114-E7E7-A95A-7E38-A380973A7ABD}"/>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Motivos, para além do Direito, do porquê que o STF não pode ampliar interpretações de crimes</a:t>
            </a:r>
            <a:br>
              <a:rPr lang="pt-BR" b="1" dirty="0">
                <a:solidFill>
                  <a:schemeClr val="bg1"/>
                </a:solidFill>
              </a:rPr>
            </a:br>
            <a:endParaRPr lang="pt-BR" sz="2600" dirty="0">
              <a:solidFill>
                <a:schemeClr val="bg1"/>
              </a:solidFill>
            </a:endParaRPr>
          </a:p>
        </p:txBody>
      </p:sp>
      <p:sp>
        <p:nvSpPr>
          <p:cNvPr id="14" name="Espaço Reservado para Conteúdo 6">
            <a:extLst>
              <a:ext uri="{FF2B5EF4-FFF2-40B4-BE49-F238E27FC236}">
                <a16:creationId xmlns:a16="http://schemas.microsoft.com/office/drawing/2014/main" id="{7D90721A-2376-DCA5-7B7E-2ABBF72A137E}"/>
              </a:ext>
            </a:extLst>
          </p:cNvPr>
          <p:cNvSpPr>
            <a:spLocks noGrp="1"/>
          </p:cNvSpPr>
          <p:nvPr>
            <p:ph idx="1"/>
          </p:nvPr>
        </p:nvSpPr>
        <p:spPr>
          <a:xfrm>
            <a:off x="3441072" y="389566"/>
            <a:ext cx="3774987" cy="6069724"/>
          </a:xfrm>
        </p:spPr>
        <p:txBody>
          <a:bodyPr>
            <a:normAutofit/>
          </a:bodyPr>
          <a:lstStyle/>
          <a:p>
            <a:pPr algn="just"/>
            <a:r>
              <a:rPr lang="pt-BR" dirty="0">
                <a:solidFill>
                  <a:schemeClr val="tx1"/>
                </a:solidFill>
              </a:rPr>
              <a:t>A </a:t>
            </a:r>
            <a:r>
              <a:rPr lang="pt-BR" b="1" dirty="0">
                <a:solidFill>
                  <a:schemeClr val="tx1"/>
                </a:solidFill>
              </a:rPr>
              <a:t>suposta alegação de carência de proteção de determinado grupo </a:t>
            </a:r>
            <a:r>
              <a:rPr lang="pt-BR" dirty="0">
                <a:solidFill>
                  <a:schemeClr val="tx1"/>
                </a:solidFill>
              </a:rPr>
              <a:t>poderá levar ao reconhecimento da mora constitucional, também com base no artigo 5º, XLI, da CF, de que, por exemplo, dois homens se beijando na rua seria uma </a:t>
            </a:r>
            <a:r>
              <a:rPr lang="pt-BR" b="1" dirty="0">
                <a:solidFill>
                  <a:schemeClr val="tx1"/>
                </a:solidFill>
              </a:rPr>
              <a:t>violação à inocência do jovem ou da criança </a:t>
            </a:r>
            <a:r>
              <a:rPr lang="pt-BR" dirty="0">
                <a:solidFill>
                  <a:schemeClr val="tx1"/>
                </a:solidFill>
              </a:rPr>
              <a:t>e que, por isso, deveria se </a:t>
            </a:r>
            <a:r>
              <a:rPr lang="pt-BR" b="1" dirty="0">
                <a:solidFill>
                  <a:schemeClr val="tx1"/>
                </a:solidFill>
              </a:rPr>
              <a:t>estender a interpretação do tipo penal de “corrupção de menores” para abarcar, também, a manifestação de afeto, em público, entre pessoas do mesmo gênero – ou, no caso de pessoas trans, a mera aparição em lugares públicos</a:t>
            </a:r>
            <a:r>
              <a:rPr lang="pt-BR" dirty="0">
                <a:solidFill>
                  <a:schemeClr val="tx1"/>
                </a:solidFill>
              </a:rPr>
              <a:t>.</a:t>
            </a:r>
          </a:p>
        </p:txBody>
      </p:sp>
      <p:pic>
        <p:nvPicPr>
          <p:cNvPr id="10" name="Picture 2">
            <a:extLst>
              <a:ext uri="{FF2B5EF4-FFF2-40B4-BE49-F238E27FC236}">
                <a16:creationId xmlns:a16="http://schemas.microsoft.com/office/drawing/2014/main" id="{6A12805E-1ED2-83A9-779C-6C13401BC5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0001" y="3429000"/>
            <a:ext cx="1704000"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D4259E2F-60C5-4597-2EE9-D0DB95CA9A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5571" y="4749965"/>
            <a:ext cx="2810895" cy="21080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627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3554910" y="461749"/>
            <a:ext cx="8167108" cy="1236956"/>
          </a:xfrm>
        </p:spPr>
        <p:txBody>
          <a:bodyPr>
            <a:normAutofit/>
          </a:bodyPr>
          <a:lstStyle/>
          <a:p>
            <a:pPr algn="just"/>
            <a:r>
              <a:rPr lang="pt-BR" b="1" dirty="0">
                <a:solidFill>
                  <a:schemeClr val="accent1"/>
                </a:solidFill>
              </a:rPr>
              <a:t>O Direito Penal é incapaz de sanar o problema estrutural do grupo LGBTQIAP+</a:t>
            </a:r>
            <a:endParaRPr lang="pt-BR" sz="2600" dirty="0"/>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54910" y="1698705"/>
            <a:ext cx="8167108" cy="4479745"/>
          </a:xfrm>
        </p:spPr>
        <p:txBody>
          <a:bodyPr>
            <a:normAutofit/>
          </a:bodyPr>
          <a:lstStyle/>
          <a:p>
            <a:pPr algn="just"/>
            <a:r>
              <a:rPr lang="pt-BR" b="1" dirty="0">
                <a:solidFill>
                  <a:schemeClr val="tx1"/>
                </a:solidFill>
              </a:rPr>
              <a:t>A solução está na criação de políticas públicas </a:t>
            </a:r>
            <a:r>
              <a:rPr lang="pt-BR" dirty="0">
                <a:solidFill>
                  <a:schemeClr val="tx1"/>
                </a:solidFill>
              </a:rPr>
              <a:t>que assegurem uma maior segurança ao grupo LGBTQIA+, desde a </a:t>
            </a:r>
            <a:r>
              <a:rPr lang="pt-BR" b="1" dirty="0">
                <a:solidFill>
                  <a:schemeClr val="tx1"/>
                </a:solidFill>
              </a:rPr>
              <a:t>criação de órgãos específicos que previnam tais atos até programas de acolhimento às vítimas</a:t>
            </a:r>
            <a:r>
              <a:rPr lang="pt-BR" dirty="0">
                <a:solidFill>
                  <a:schemeClr val="tx1"/>
                </a:solidFill>
              </a:rPr>
              <a:t>, bem como no </a:t>
            </a:r>
            <a:r>
              <a:rPr lang="pt-BR" b="1" dirty="0">
                <a:solidFill>
                  <a:schemeClr val="tx1"/>
                </a:solidFill>
              </a:rPr>
              <a:t>rompimento da ideia estática da compreensão das identidades e dos gêneros por meio de uma nova configuração política, social e cultural </a:t>
            </a:r>
            <a:r>
              <a:rPr lang="pt-BR" dirty="0">
                <a:solidFill>
                  <a:schemeClr val="tx1"/>
                </a:solidFill>
              </a:rPr>
              <a:t>– “[s]e as identidades deixassem de ser fixas como premissas de um silogismo político, e se a política não fosse mais compreendida como um conjunto de práticas derivadas dos supostos interesses de um conjunto de sujeitos prontos, uma nova configuração política surgiria certamente das ruínas da antiga. As configurações culturais do sexo e do gênero poderiam então proliferar ou, melhor dizendo, sua proliferação atual poderia então tornar-se articulável nos discursos que criam a vida cultural inteligível, confundindo o próprio binarismo do sexo e denunciando sua não </a:t>
            </a:r>
            <a:r>
              <a:rPr lang="pt-BR" dirty="0" err="1">
                <a:solidFill>
                  <a:schemeClr val="tx1"/>
                </a:solidFill>
              </a:rPr>
              <a:t>inaturalidade</a:t>
            </a:r>
            <a:r>
              <a:rPr lang="pt-BR" dirty="0">
                <a:solidFill>
                  <a:schemeClr val="tx1"/>
                </a:solidFill>
              </a:rPr>
              <a:t> fundamental” (BUTLER, Judith).</a:t>
            </a:r>
          </a:p>
        </p:txBody>
      </p:sp>
      <p:sp>
        <p:nvSpPr>
          <p:cNvPr id="6" name="Título 1">
            <a:extLst>
              <a:ext uri="{FF2B5EF4-FFF2-40B4-BE49-F238E27FC236}">
                <a16:creationId xmlns:a16="http://schemas.microsoft.com/office/drawing/2014/main" id="{1886C544-D60D-EBC5-C54C-2C40F92B6269}"/>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Motivos, para além do Direito, do porquê que o STF não pode ampliar interpretações de crimes</a:t>
            </a:r>
            <a:br>
              <a:rPr lang="pt-BR" b="1" dirty="0">
                <a:solidFill>
                  <a:schemeClr val="bg1"/>
                </a:solidFill>
              </a:rPr>
            </a:br>
            <a:endParaRPr lang="pt-BR" sz="2600" dirty="0">
              <a:solidFill>
                <a:schemeClr val="bg1"/>
              </a:solidFill>
            </a:endParaRPr>
          </a:p>
        </p:txBody>
      </p:sp>
    </p:spTree>
    <p:extLst>
      <p:ext uri="{BB962C8B-B14F-4D97-AF65-F5344CB8AC3E}">
        <p14:creationId xmlns:p14="http://schemas.microsoft.com/office/powerpoint/2010/main" val="1435691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3554910" y="966246"/>
            <a:ext cx="8167108" cy="1236956"/>
          </a:xfrm>
        </p:spPr>
        <p:txBody>
          <a:bodyPr>
            <a:normAutofit fontScale="90000"/>
          </a:bodyPr>
          <a:lstStyle/>
          <a:p>
            <a:pPr algn="just"/>
            <a:r>
              <a:rPr lang="pt-BR" b="1" dirty="0">
                <a:solidFill>
                  <a:schemeClr val="accent1"/>
                </a:solidFill>
              </a:rPr>
              <a:t>Qual é a </a:t>
            </a:r>
            <a:r>
              <a:rPr lang="pt-BR" b="1" dirty="0" err="1">
                <a:solidFill>
                  <a:schemeClr val="accent1"/>
                </a:solidFill>
              </a:rPr>
              <a:t>dragqueen</a:t>
            </a:r>
            <a:r>
              <a:rPr lang="pt-BR" b="1" dirty="0">
                <a:solidFill>
                  <a:schemeClr val="accent1"/>
                </a:solidFill>
              </a:rPr>
              <a:t> mais seguida no </a:t>
            </a:r>
            <a:r>
              <a:rPr lang="pt-BR" b="1" dirty="0" err="1">
                <a:solidFill>
                  <a:schemeClr val="accent1"/>
                </a:solidFill>
              </a:rPr>
              <a:t>instagram</a:t>
            </a:r>
            <a:r>
              <a:rPr lang="pt-BR" b="1" dirty="0">
                <a:solidFill>
                  <a:schemeClr val="accent1"/>
                </a:solidFill>
              </a:rPr>
              <a:t>?</a:t>
            </a:r>
            <a:br>
              <a:rPr lang="pt-BR" b="1" dirty="0">
                <a:solidFill>
                  <a:schemeClr val="accent1"/>
                </a:solidFill>
              </a:rPr>
            </a:br>
            <a:br>
              <a:rPr lang="pt-BR" b="1" dirty="0"/>
            </a:br>
            <a:endParaRPr lang="pt-BR" sz="2600" dirty="0"/>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54910" y="966246"/>
            <a:ext cx="8596668" cy="3880773"/>
          </a:xfrm>
        </p:spPr>
        <p:txBody>
          <a:bodyPr>
            <a:normAutofit/>
          </a:bodyPr>
          <a:lstStyle/>
          <a:p>
            <a:pPr algn="just"/>
            <a:r>
              <a:rPr lang="pt-BR" dirty="0">
                <a:solidFill>
                  <a:schemeClr val="tx1"/>
                </a:solidFill>
              </a:rPr>
              <a:t>A) </a:t>
            </a:r>
            <a:r>
              <a:rPr lang="pt-BR" dirty="0" err="1">
                <a:solidFill>
                  <a:schemeClr val="tx1"/>
                </a:solidFill>
              </a:rPr>
              <a:t>Pabllo</a:t>
            </a:r>
            <a:endParaRPr lang="pt-BR" dirty="0">
              <a:solidFill>
                <a:schemeClr val="tx1"/>
              </a:solidFill>
            </a:endParaRPr>
          </a:p>
          <a:p>
            <a:pPr algn="just"/>
            <a:r>
              <a:rPr lang="pt-BR" dirty="0">
                <a:solidFill>
                  <a:schemeClr val="tx1"/>
                </a:solidFill>
              </a:rPr>
              <a:t>B) Ru Paul</a:t>
            </a:r>
          </a:p>
          <a:p>
            <a:pPr algn="just"/>
            <a:r>
              <a:rPr lang="pt-BR" dirty="0">
                <a:solidFill>
                  <a:schemeClr val="tx1"/>
                </a:solidFill>
              </a:rPr>
              <a:t>C) Bianca </a:t>
            </a:r>
            <a:r>
              <a:rPr lang="pt-BR" dirty="0" err="1">
                <a:solidFill>
                  <a:schemeClr val="tx1"/>
                </a:solidFill>
              </a:rPr>
              <a:t>del</a:t>
            </a:r>
            <a:r>
              <a:rPr lang="pt-BR" dirty="0">
                <a:solidFill>
                  <a:schemeClr val="tx1"/>
                </a:solidFill>
              </a:rPr>
              <a:t> Rio</a:t>
            </a:r>
          </a:p>
          <a:p>
            <a:pPr algn="just"/>
            <a:r>
              <a:rPr lang="pt-BR" dirty="0">
                <a:solidFill>
                  <a:schemeClr val="tx1"/>
                </a:solidFill>
              </a:rPr>
              <a:t>D) Valentina</a:t>
            </a:r>
          </a:p>
        </p:txBody>
      </p:sp>
      <p:sp>
        <p:nvSpPr>
          <p:cNvPr id="6" name="Título 1">
            <a:extLst>
              <a:ext uri="{FF2B5EF4-FFF2-40B4-BE49-F238E27FC236}">
                <a16:creationId xmlns:a16="http://schemas.microsoft.com/office/drawing/2014/main" id="{609D0BBA-1D65-02DD-5723-711E6FC19671}"/>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QUIZ</a:t>
            </a:r>
            <a:br>
              <a:rPr lang="pt-BR" b="1" dirty="0">
                <a:solidFill>
                  <a:schemeClr val="bg1"/>
                </a:solidFill>
              </a:rPr>
            </a:br>
            <a:br>
              <a:rPr lang="pt-BR" b="1" dirty="0">
                <a:solidFill>
                  <a:schemeClr val="bg1"/>
                </a:solidFill>
              </a:rPr>
            </a:br>
            <a:endParaRPr lang="pt-BR" sz="2600" dirty="0">
              <a:solidFill>
                <a:schemeClr val="bg1"/>
              </a:solidFill>
            </a:endParaRPr>
          </a:p>
        </p:txBody>
      </p:sp>
      <p:pic>
        <p:nvPicPr>
          <p:cNvPr id="10" name="Espaço Reservado para Conteúdo 9">
            <a:extLst>
              <a:ext uri="{FF2B5EF4-FFF2-40B4-BE49-F238E27FC236}">
                <a16:creationId xmlns:a16="http://schemas.microsoft.com/office/drawing/2014/main" id="{85AC8D19-E535-369B-7301-E8DB70DD4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251" y="2897873"/>
            <a:ext cx="5687028" cy="3200332"/>
          </a:xfrm>
          <a:prstGeom prst="rect">
            <a:avLst/>
          </a:prstGeom>
        </p:spPr>
      </p:pic>
    </p:spTree>
    <p:extLst>
      <p:ext uri="{BB962C8B-B14F-4D97-AF65-F5344CB8AC3E}">
        <p14:creationId xmlns:p14="http://schemas.microsoft.com/office/powerpoint/2010/main" val="3840607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58109E1-0F8C-489A-BB94-A9E1CB30E57E}"/>
              </a:ext>
            </a:extLst>
          </p:cNvPr>
          <p:cNvSpPr txBox="1">
            <a:spLocks/>
          </p:cNvSpPr>
          <p:nvPr/>
        </p:nvSpPr>
        <p:spPr>
          <a:xfrm>
            <a:off x="846009" y="537098"/>
            <a:ext cx="8013905" cy="2234797"/>
          </a:xfrm>
          <a:prstGeom prst="rect">
            <a:avLst/>
          </a:prstGeom>
        </p:spPr>
        <p:txBody>
          <a:bodyPr vert="horz" lIns="91440" tIns="45720" rIns="91440" bIns="45720" rtlCol="0" anchor="b">
            <a:normAutofit fontScale="92500"/>
          </a:bodyPr>
          <a:lstStyle>
            <a:lvl1pPr algn="r" defTabSz="457200" rtl="0" eaLnBrk="1" latinLnBrk="0" hangingPunct="1">
              <a:spcBef>
                <a:spcPct val="0"/>
              </a:spcBef>
              <a:buNone/>
              <a:defRPr sz="54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pt-BR" sz="3600" b="1" dirty="0">
                <a:solidFill>
                  <a:schemeClr val="bg1"/>
                </a:solidFill>
              </a:rPr>
              <a:t>A equiparação da discriminação contra a comunidade LGBTQIAP+ ao crime de racismo: análise da jurisprudência do STF</a:t>
            </a:r>
            <a:br>
              <a:rPr lang="pt-BR" sz="3600" b="1" dirty="0"/>
            </a:br>
            <a:endParaRPr lang="pt-BR" sz="2600" dirty="0"/>
          </a:p>
        </p:txBody>
      </p:sp>
      <p:sp>
        <p:nvSpPr>
          <p:cNvPr id="10" name="Espaço Reservado para Conteúdo 2">
            <a:extLst>
              <a:ext uri="{FF2B5EF4-FFF2-40B4-BE49-F238E27FC236}">
                <a16:creationId xmlns:a16="http://schemas.microsoft.com/office/drawing/2014/main" id="{007425A4-9685-4F1B-BDD8-D22A0FCC299B}"/>
              </a:ext>
            </a:extLst>
          </p:cNvPr>
          <p:cNvSpPr txBox="1">
            <a:spLocks/>
          </p:cNvSpPr>
          <p:nvPr/>
        </p:nvSpPr>
        <p:spPr>
          <a:xfrm>
            <a:off x="4188090" y="3250863"/>
            <a:ext cx="4941783" cy="2841813"/>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lumMod val="75000"/>
                </a:schemeClr>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lumMod val="75000"/>
                </a:schemeClr>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lumMod val="75000"/>
                </a:schemeClr>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9pPr>
          </a:lstStyle>
          <a:p>
            <a:pPr marR="0" lvl="0" algn="just"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Monitor:</a:t>
            </a:r>
          </a:p>
          <a:p>
            <a:pPr marR="0" lvl="0" algn="just"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Lucas Henrique De Lucia Gaspar</a:t>
            </a:r>
          </a:p>
          <a:p>
            <a:pPr marL="342900" marR="0" lvl="0" indent="-342900" algn="just"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endParaRPr>
          </a:p>
          <a:p>
            <a:pPr marL="0" marR="0" lvl="0" indent="0" algn="just"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Professora:</a:t>
            </a:r>
          </a:p>
          <a:p>
            <a:pPr marR="0" lvl="0" algn="just"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Doutora Mariângela Gama de Magalhães Gomes</a:t>
            </a:r>
          </a:p>
          <a:p>
            <a:pPr marL="342900" marR="0" lvl="0" indent="-342900" algn="just"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endParaRPr>
          </a:p>
          <a:p>
            <a:pPr marL="0" marR="0" lvl="0" indent="0" algn="just"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Disciplina:</a:t>
            </a:r>
          </a:p>
          <a:p>
            <a:pPr marR="0" lvl="0" algn="just"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Teoria Geral do Direito Penal I (DPM0215) – Faculdade de Direito da Universidade de São Paulo</a:t>
            </a:r>
            <a:endParaRPr lang="pt-BR" dirty="0">
              <a:solidFill>
                <a:schemeClr val="tx1"/>
              </a:solidFill>
            </a:endParaRPr>
          </a:p>
          <a:p>
            <a:pPr algn="l"/>
            <a:endParaRPr lang="pt-BR" dirty="0"/>
          </a:p>
          <a:p>
            <a:pPr algn="l"/>
            <a:endParaRPr lang="pt-BR" dirty="0"/>
          </a:p>
        </p:txBody>
      </p:sp>
      <p:pic>
        <p:nvPicPr>
          <p:cNvPr id="6" name="Imagem 5">
            <a:extLst>
              <a:ext uri="{FF2B5EF4-FFF2-40B4-BE49-F238E27FC236}">
                <a16:creationId xmlns:a16="http://schemas.microsoft.com/office/drawing/2014/main" id="{B0418C0B-5657-4522-BB3F-1444ACBAD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0863"/>
            <a:ext cx="3914204" cy="2841813"/>
          </a:xfrm>
          <a:prstGeom prst="rect">
            <a:avLst/>
          </a:prstGeom>
        </p:spPr>
      </p:pic>
      <p:sp>
        <p:nvSpPr>
          <p:cNvPr id="7" name="CaixaDeTexto 6">
            <a:extLst>
              <a:ext uri="{FF2B5EF4-FFF2-40B4-BE49-F238E27FC236}">
                <a16:creationId xmlns:a16="http://schemas.microsoft.com/office/drawing/2014/main" id="{658A86E8-8CD3-0E23-CEB7-30EA0CBD8164}"/>
              </a:ext>
            </a:extLst>
          </p:cNvPr>
          <p:cNvSpPr txBox="1"/>
          <p:nvPr/>
        </p:nvSpPr>
        <p:spPr>
          <a:xfrm>
            <a:off x="5953699" y="2402563"/>
            <a:ext cx="3244955" cy="369332"/>
          </a:xfrm>
          <a:prstGeom prst="rect">
            <a:avLst/>
          </a:prstGeom>
          <a:noFill/>
        </p:spPr>
        <p:txBody>
          <a:bodyPr wrap="square">
            <a:spAutoFit/>
          </a:bodyPr>
          <a:lstStyle/>
          <a:p>
            <a:r>
              <a:rPr lang="pt-BR" sz="1800" b="1" dirty="0">
                <a:solidFill>
                  <a:schemeClr val="bg1"/>
                </a:solidFill>
              </a:rPr>
              <a:t>Julgados MI 4.733 e ADO 26 </a:t>
            </a:r>
            <a:endParaRPr lang="pt-BR" dirty="0"/>
          </a:p>
        </p:txBody>
      </p:sp>
      <p:sp>
        <p:nvSpPr>
          <p:cNvPr id="11" name="Espaço Reservado para Conteúdo 2">
            <a:extLst>
              <a:ext uri="{FF2B5EF4-FFF2-40B4-BE49-F238E27FC236}">
                <a16:creationId xmlns:a16="http://schemas.microsoft.com/office/drawing/2014/main" id="{BF06A472-BB01-46E8-219A-01BA666A6C0B}"/>
              </a:ext>
            </a:extLst>
          </p:cNvPr>
          <p:cNvSpPr txBox="1">
            <a:spLocks/>
          </p:cNvSpPr>
          <p:nvPr/>
        </p:nvSpPr>
        <p:spPr>
          <a:xfrm>
            <a:off x="9774621" y="4479391"/>
            <a:ext cx="2325538" cy="3456154"/>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lumMod val="75000"/>
                </a:schemeClr>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lumMod val="75000"/>
                </a:schemeClr>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lumMod val="75000"/>
                </a:schemeClr>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9pPr>
          </a:lstStyle>
          <a:p>
            <a:pPr marR="0" lvl="0"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Contato:</a:t>
            </a:r>
          </a:p>
          <a:p>
            <a:pPr marR="0" lvl="0"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err="1">
                <a:ln>
                  <a:noFill/>
                </a:ln>
                <a:solidFill>
                  <a:schemeClr val="tx1"/>
                </a:solidFill>
                <a:effectLst/>
                <a:uLnTx/>
                <a:uFillTx/>
                <a:latin typeface="Trebuchet MS" panose="020B0603020202020204"/>
                <a:ea typeface="+mn-ea"/>
                <a:cs typeface="+mn-cs"/>
              </a:rPr>
              <a:t>delucialucas@gmail</a:t>
            </a:r>
            <a:r>
              <a:rPr lang="pt-BR" sz="1500" dirty="0">
                <a:solidFill>
                  <a:schemeClr val="tx1"/>
                </a:solidFill>
                <a:latin typeface="Trebuchet MS" panose="020B0603020202020204"/>
              </a:rPr>
              <a:t>.com</a:t>
            </a:r>
          </a:p>
          <a:p>
            <a:pPr marR="0" lvl="0"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err="1">
                <a:ln>
                  <a:noFill/>
                </a:ln>
                <a:solidFill>
                  <a:schemeClr val="tx1"/>
                </a:solidFill>
                <a:effectLst/>
                <a:uLnTx/>
                <a:uFillTx/>
                <a:latin typeface="Trebuchet MS" panose="020B0603020202020204"/>
                <a:ea typeface="+mn-ea"/>
                <a:cs typeface="+mn-cs"/>
              </a:rPr>
              <a:t>delucialucas@usp</a:t>
            </a: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a:t>
            </a:r>
            <a:r>
              <a:rPr lang="pt-BR" sz="1500" dirty="0" err="1">
                <a:solidFill>
                  <a:schemeClr val="tx1"/>
                </a:solidFill>
                <a:latin typeface="Trebuchet MS" panose="020B0603020202020204"/>
              </a:rPr>
              <a:t>br</a:t>
            </a:r>
            <a:endParaRPr lang="pt-BR" sz="1500" dirty="0">
              <a:solidFill>
                <a:schemeClr val="tx1"/>
              </a:solidFill>
              <a:latin typeface="Trebuchet MS" panose="020B0603020202020204"/>
            </a:endParaRPr>
          </a:p>
          <a:p>
            <a:pPr marR="0" lvl="0" defTabSz="457200" rtl="0" eaLnBrk="1" fontAlgn="auto" latinLnBrk="0" hangingPunct="1">
              <a:lnSpc>
                <a:spcPct val="100000"/>
              </a:lnSpc>
              <a:spcBef>
                <a:spcPts val="1000"/>
              </a:spcBef>
              <a:spcAft>
                <a:spcPts val="0"/>
              </a:spcAft>
              <a:buClr>
                <a:srgbClr val="F496CB">
                  <a:lumMod val="75000"/>
                </a:srgbClr>
              </a:buClr>
              <a:buSzPct val="80000"/>
              <a:tabLst/>
              <a:defRPr/>
            </a:pPr>
            <a:r>
              <a:rPr kumimoji="0" lang="pt-BR" sz="1500" b="0" i="0" u="none" strike="noStrike" kern="1200" cap="none" spc="0" normalizeH="0" baseline="0" noProof="0" dirty="0">
                <a:ln>
                  <a:noFill/>
                </a:ln>
                <a:solidFill>
                  <a:schemeClr val="tx1"/>
                </a:solidFill>
                <a:effectLst/>
                <a:uLnTx/>
                <a:uFillTx/>
                <a:latin typeface="Trebuchet MS" panose="020B0603020202020204"/>
                <a:ea typeface="+mn-ea"/>
                <a:cs typeface="+mn-cs"/>
              </a:rPr>
              <a:t>@delucialucas</a:t>
            </a:r>
          </a:p>
          <a:p>
            <a:endParaRPr lang="pt-BR" dirty="0"/>
          </a:p>
          <a:p>
            <a:endParaRPr lang="pt-BR" dirty="0"/>
          </a:p>
        </p:txBody>
      </p:sp>
    </p:spTree>
    <p:extLst>
      <p:ext uri="{BB962C8B-B14F-4D97-AF65-F5344CB8AC3E}">
        <p14:creationId xmlns:p14="http://schemas.microsoft.com/office/powerpoint/2010/main" val="200529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50693" y="1261212"/>
            <a:ext cx="3276544" cy="4809223"/>
          </a:xfrm>
        </p:spPr>
        <p:txBody>
          <a:bodyPr>
            <a:normAutofit/>
          </a:bodyPr>
          <a:lstStyle/>
          <a:p>
            <a:pPr algn="ctr"/>
            <a:r>
              <a:rPr lang="pt-BR" b="1" dirty="0">
                <a:solidFill>
                  <a:schemeClr val="bg1"/>
                </a:solidFill>
              </a:rPr>
              <a:t>Análise histórica das legislações nacionais que puniam práticas discriminatórias</a:t>
            </a:r>
            <a:br>
              <a:rPr lang="pt-BR" b="1" dirty="0">
                <a:solidFill>
                  <a:schemeClr val="bg1"/>
                </a:solidFill>
              </a:rPr>
            </a:br>
            <a:br>
              <a:rPr lang="pt-BR" b="1" dirty="0">
                <a:solidFill>
                  <a:schemeClr val="bg1"/>
                </a:solidFill>
              </a:rPr>
            </a:br>
            <a:endParaRPr lang="pt-BR" sz="2600" dirty="0">
              <a:solidFill>
                <a:schemeClr val="bg1"/>
              </a:solidFill>
            </a:endParaRPr>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95332" y="1603945"/>
            <a:ext cx="8126686" cy="2415372"/>
          </a:xfrm>
        </p:spPr>
        <p:txBody>
          <a:bodyPr>
            <a:normAutofit/>
          </a:bodyPr>
          <a:lstStyle/>
          <a:p>
            <a:pPr algn="just"/>
            <a:r>
              <a:rPr lang="pt-BR" dirty="0">
                <a:solidFill>
                  <a:schemeClr val="tx1"/>
                </a:solidFill>
              </a:rPr>
              <a:t>Tratou-se de lei que visava a </a:t>
            </a:r>
            <a:r>
              <a:rPr lang="pt-BR" b="1" dirty="0">
                <a:solidFill>
                  <a:schemeClr val="tx1"/>
                </a:solidFill>
              </a:rPr>
              <a:t>regulamentar a diretriz constitucional </a:t>
            </a:r>
            <a:r>
              <a:rPr lang="pt-BR" dirty="0">
                <a:solidFill>
                  <a:schemeClr val="tx1"/>
                </a:solidFill>
              </a:rPr>
              <a:t>do artigo 5º, XLI, da CF, que ratifica que “</a:t>
            </a:r>
            <a:r>
              <a:rPr lang="pt-BR" u="sng" dirty="0">
                <a:solidFill>
                  <a:schemeClr val="tx1"/>
                </a:solidFill>
              </a:rPr>
              <a:t>a lei punirá qualquer discriminação atentatória dos direitos e liberdades fundamentais</a:t>
            </a:r>
            <a:r>
              <a:rPr lang="pt-BR" dirty="0">
                <a:solidFill>
                  <a:schemeClr val="tx1"/>
                </a:solidFill>
              </a:rPr>
              <a:t>”, e do artigo 5º, XLII, da CF, que afirma que o “</a:t>
            </a:r>
            <a:r>
              <a:rPr lang="pt-BR" u="sng" dirty="0">
                <a:solidFill>
                  <a:schemeClr val="tx1"/>
                </a:solidFill>
              </a:rPr>
              <a:t>racismo constitui crime inafiançável e imprescritível, sujeito à pena de reclusão, nos termos da lei</a:t>
            </a:r>
            <a:r>
              <a:rPr lang="pt-BR" dirty="0">
                <a:solidFill>
                  <a:schemeClr val="tx1"/>
                </a:solidFill>
              </a:rPr>
              <a:t>”.</a:t>
            </a:r>
          </a:p>
          <a:p>
            <a:pPr algn="just"/>
            <a:r>
              <a:rPr lang="pt-BR" dirty="0">
                <a:solidFill>
                  <a:schemeClr val="tx1"/>
                </a:solidFill>
              </a:rPr>
              <a:t>Legislação que acabou por tipificar como </a:t>
            </a:r>
            <a:r>
              <a:rPr lang="pt-BR" b="1" u="sng" dirty="0">
                <a:solidFill>
                  <a:schemeClr val="tx1"/>
                </a:solidFill>
              </a:rPr>
              <a:t>crime</a:t>
            </a:r>
            <a:r>
              <a:rPr lang="pt-BR" dirty="0">
                <a:solidFill>
                  <a:schemeClr val="tx1"/>
                </a:solidFill>
              </a:rPr>
              <a:t> a prática de atos resultantes de preconceitos de </a:t>
            </a:r>
            <a:r>
              <a:rPr lang="pt-BR" b="1" u="sng" dirty="0">
                <a:solidFill>
                  <a:schemeClr val="tx1"/>
                </a:solidFill>
              </a:rPr>
              <a:t>raça</a:t>
            </a:r>
            <a:r>
              <a:rPr lang="pt-BR" dirty="0">
                <a:solidFill>
                  <a:schemeClr val="tx1"/>
                </a:solidFill>
              </a:rPr>
              <a:t> ou de </a:t>
            </a:r>
            <a:r>
              <a:rPr lang="pt-BR" b="1" u="sng" dirty="0">
                <a:solidFill>
                  <a:schemeClr val="tx1"/>
                </a:solidFill>
              </a:rPr>
              <a:t>cor</a:t>
            </a:r>
            <a:r>
              <a:rPr lang="pt-BR" dirty="0">
                <a:solidFill>
                  <a:schemeClr val="tx1"/>
                </a:solidFill>
              </a:rPr>
              <a:t>.</a:t>
            </a:r>
          </a:p>
          <a:p>
            <a:pPr marL="0" indent="0" algn="just">
              <a:buNone/>
            </a:pPr>
            <a:endParaRPr lang="pt-BR" dirty="0"/>
          </a:p>
        </p:txBody>
      </p:sp>
      <p:sp>
        <p:nvSpPr>
          <p:cNvPr id="6" name="Título 1">
            <a:extLst>
              <a:ext uri="{FF2B5EF4-FFF2-40B4-BE49-F238E27FC236}">
                <a16:creationId xmlns:a16="http://schemas.microsoft.com/office/drawing/2014/main" id="{A7161189-8BDD-8A4D-DBDE-ACB6E16BA45C}"/>
              </a:ext>
            </a:extLst>
          </p:cNvPr>
          <p:cNvSpPr txBox="1">
            <a:spLocks/>
          </p:cNvSpPr>
          <p:nvPr/>
        </p:nvSpPr>
        <p:spPr>
          <a:xfrm>
            <a:off x="3554910" y="922843"/>
            <a:ext cx="8167108" cy="67673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just"/>
            <a:r>
              <a:rPr lang="pt-BR" b="1" dirty="0">
                <a:solidFill>
                  <a:schemeClr val="accent1"/>
                </a:solidFill>
              </a:rPr>
              <a:t>Lei nº 7.716/89, de 5 de janeiro de 1989:</a:t>
            </a:r>
            <a:br>
              <a:rPr lang="pt-BR" b="1" dirty="0"/>
            </a:br>
            <a:endParaRPr lang="pt-BR" sz="2600" dirty="0"/>
          </a:p>
        </p:txBody>
      </p:sp>
      <p:sp>
        <p:nvSpPr>
          <p:cNvPr id="10" name="CaixaDeTexto 9">
            <a:extLst>
              <a:ext uri="{FF2B5EF4-FFF2-40B4-BE49-F238E27FC236}">
                <a16:creationId xmlns:a16="http://schemas.microsoft.com/office/drawing/2014/main" id="{56351C15-FE1D-3137-3093-94A4FE3AE9AB}"/>
              </a:ext>
            </a:extLst>
          </p:cNvPr>
          <p:cNvSpPr txBox="1"/>
          <p:nvPr/>
        </p:nvSpPr>
        <p:spPr>
          <a:xfrm>
            <a:off x="5130413" y="3663753"/>
            <a:ext cx="6632027" cy="646331"/>
          </a:xfrm>
          <a:prstGeom prst="rect">
            <a:avLst/>
          </a:prstGeom>
          <a:noFill/>
        </p:spPr>
        <p:txBody>
          <a:bodyPr wrap="square">
            <a:spAutoFit/>
          </a:bodyPr>
          <a:lstStyle/>
          <a:p>
            <a:pPr algn="just"/>
            <a:r>
              <a:rPr lang="pt-BR" dirty="0">
                <a:solidFill>
                  <a:schemeClr val="bg1">
                    <a:lumMod val="50000"/>
                  </a:schemeClr>
                </a:solidFill>
              </a:rPr>
              <a:t>“Art. 1º Serão punidos, na forma desta Lei, os crimes resultantes de preconceitos de raça ou de cor”.</a:t>
            </a:r>
          </a:p>
        </p:txBody>
      </p:sp>
      <p:sp>
        <p:nvSpPr>
          <p:cNvPr id="9" name="Espaço Reservado para Conteúdo 6">
            <a:extLst>
              <a:ext uri="{FF2B5EF4-FFF2-40B4-BE49-F238E27FC236}">
                <a16:creationId xmlns:a16="http://schemas.microsoft.com/office/drawing/2014/main" id="{8A8EB03F-1EF2-F66B-FE8E-2C6F5DA51D87}"/>
              </a:ext>
            </a:extLst>
          </p:cNvPr>
          <p:cNvSpPr txBox="1">
            <a:spLocks/>
          </p:cNvSpPr>
          <p:nvPr/>
        </p:nvSpPr>
        <p:spPr>
          <a:xfrm>
            <a:off x="3554910" y="3784636"/>
            <a:ext cx="8126686" cy="241537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r>
              <a:rPr lang="pt-BR" dirty="0">
                <a:solidFill>
                  <a:schemeClr val="tx1"/>
                </a:solidFill>
              </a:rPr>
              <a:t>Todavia, posteriormente, adveio a Lei nº 9.459/97, que acabou por acrescentar ao tipo penal do </a:t>
            </a:r>
            <a:r>
              <a:rPr lang="pt-BR" b="1" u="sng" dirty="0">
                <a:solidFill>
                  <a:schemeClr val="tx1"/>
                </a:solidFill>
              </a:rPr>
              <a:t>crime</a:t>
            </a:r>
            <a:r>
              <a:rPr lang="pt-BR" dirty="0">
                <a:solidFill>
                  <a:schemeClr val="tx1"/>
                </a:solidFill>
              </a:rPr>
              <a:t> de racismo as condutas discriminatórias em razão da </a:t>
            </a:r>
            <a:r>
              <a:rPr lang="pt-BR" b="1" u="sng" dirty="0">
                <a:solidFill>
                  <a:schemeClr val="tx1"/>
                </a:solidFill>
              </a:rPr>
              <a:t>etnia</a:t>
            </a:r>
            <a:r>
              <a:rPr lang="pt-BR" dirty="0">
                <a:solidFill>
                  <a:schemeClr val="tx1"/>
                </a:solidFill>
              </a:rPr>
              <a:t>, </a:t>
            </a:r>
            <a:r>
              <a:rPr lang="pt-BR" b="1" u="sng" dirty="0">
                <a:solidFill>
                  <a:schemeClr val="tx1"/>
                </a:solidFill>
              </a:rPr>
              <a:t>religião</a:t>
            </a:r>
            <a:r>
              <a:rPr lang="pt-BR" dirty="0">
                <a:solidFill>
                  <a:schemeClr val="tx1"/>
                </a:solidFill>
              </a:rPr>
              <a:t> ou </a:t>
            </a:r>
            <a:r>
              <a:rPr lang="pt-BR" b="1" u="sng" dirty="0">
                <a:solidFill>
                  <a:schemeClr val="tx1"/>
                </a:solidFill>
              </a:rPr>
              <a:t>procedência nacional</a:t>
            </a:r>
            <a:r>
              <a:rPr lang="pt-BR" dirty="0">
                <a:solidFill>
                  <a:schemeClr val="tx1"/>
                </a:solidFill>
              </a:rPr>
              <a:t>.</a:t>
            </a:r>
          </a:p>
          <a:p>
            <a:pPr marL="0" indent="0" algn="just">
              <a:buFont typeface="Wingdings 2" pitchFamily="18" charset="2"/>
              <a:buNone/>
            </a:pPr>
            <a:endParaRPr lang="pt-BR" dirty="0"/>
          </a:p>
        </p:txBody>
      </p:sp>
      <p:sp>
        <p:nvSpPr>
          <p:cNvPr id="12" name="CaixaDeTexto 11">
            <a:extLst>
              <a:ext uri="{FF2B5EF4-FFF2-40B4-BE49-F238E27FC236}">
                <a16:creationId xmlns:a16="http://schemas.microsoft.com/office/drawing/2014/main" id="{E343C425-AD8D-9566-5995-58651430AB26}"/>
              </a:ext>
            </a:extLst>
          </p:cNvPr>
          <p:cNvSpPr txBox="1"/>
          <p:nvPr/>
        </p:nvSpPr>
        <p:spPr>
          <a:xfrm>
            <a:off x="5130412" y="5214785"/>
            <a:ext cx="6632027" cy="923330"/>
          </a:xfrm>
          <a:prstGeom prst="rect">
            <a:avLst/>
          </a:prstGeom>
          <a:noFill/>
        </p:spPr>
        <p:txBody>
          <a:bodyPr wrap="square">
            <a:spAutoFit/>
          </a:bodyPr>
          <a:lstStyle/>
          <a:p>
            <a:pPr algn="just"/>
            <a:r>
              <a:rPr lang="pt-BR" dirty="0">
                <a:solidFill>
                  <a:schemeClr val="bg1">
                    <a:lumMod val="50000"/>
                  </a:schemeClr>
                </a:solidFill>
              </a:rPr>
              <a:t>“Art. 1º Serão punidos, na forma desta Lei, os crimes resultantes de discriminação ou preconceito de raça, cor, etnia, religião ou procedência nacional”.</a:t>
            </a:r>
          </a:p>
        </p:txBody>
      </p:sp>
    </p:spTree>
    <p:extLst>
      <p:ext uri="{BB962C8B-B14F-4D97-AF65-F5344CB8AC3E}">
        <p14:creationId xmlns:p14="http://schemas.microsoft.com/office/powerpoint/2010/main" val="3753342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50693" y="1261212"/>
            <a:ext cx="3276544" cy="4809223"/>
          </a:xfrm>
        </p:spPr>
        <p:txBody>
          <a:bodyPr>
            <a:normAutofit/>
          </a:bodyPr>
          <a:lstStyle/>
          <a:p>
            <a:pPr algn="ctr"/>
            <a:r>
              <a:rPr lang="pt-BR" b="1" dirty="0">
                <a:solidFill>
                  <a:schemeClr val="bg1"/>
                </a:solidFill>
              </a:rPr>
              <a:t>Análise da aplicação da Lei nº 7.716/89 às práticas nazistas: caso </a:t>
            </a:r>
            <a:r>
              <a:rPr lang="pt-BR" b="1" dirty="0" err="1">
                <a:solidFill>
                  <a:schemeClr val="bg1"/>
                </a:solidFill>
              </a:rPr>
              <a:t>Ellwanger</a:t>
            </a:r>
            <a:r>
              <a:rPr lang="pt-BR" b="1" dirty="0">
                <a:solidFill>
                  <a:schemeClr val="bg1"/>
                </a:solidFill>
              </a:rPr>
              <a:t> (HC 82.424/RS)</a:t>
            </a:r>
            <a:br>
              <a:rPr lang="pt-BR" b="1" dirty="0">
                <a:solidFill>
                  <a:schemeClr val="bg1"/>
                </a:solidFill>
              </a:rPr>
            </a:br>
            <a:endParaRPr lang="pt-BR" sz="2600" dirty="0">
              <a:solidFill>
                <a:schemeClr val="bg1"/>
              </a:solidFill>
            </a:endParaRPr>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95332" y="1491695"/>
            <a:ext cx="8126686" cy="4466490"/>
          </a:xfrm>
        </p:spPr>
        <p:txBody>
          <a:bodyPr>
            <a:normAutofit/>
          </a:bodyPr>
          <a:lstStyle/>
          <a:p>
            <a:pPr algn="just"/>
            <a:r>
              <a:rPr lang="pt-BR" dirty="0">
                <a:solidFill>
                  <a:schemeClr val="tx1"/>
                </a:solidFill>
              </a:rPr>
              <a:t>Processo em que se discutia a responsabilidade penal de Siegfried </a:t>
            </a:r>
            <a:r>
              <a:rPr lang="pt-BR" dirty="0" err="1">
                <a:solidFill>
                  <a:schemeClr val="tx1"/>
                </a:solidFill>
              </a:rPr>
              <a:t>Ellwanger</a:t>
            </a:r>
            <a:r>
              <a:rPr lang="pt-BR" dirty="0">
                <a:solidFill>
                  <a:schemeClr val="tx1"/>
                </a:solidFill>
              </a:rPr>
              <a:t> </a:t>
            </a:r>
            <a:r>
              <a:rPr lang="pt-BR" dirty="0" err="1">
                <a:solidFill>
                  <a:schemeClr val="tx1"/>
                </a:solidFill>
              </a:rPr>
              <a:t>Castan</a:t>
            </a:r>
            <a:r>
              <a:rPr lang="pt-BR" dirty="0">
                <a:solidFill>
                  <a:schemeClr val="tx1"/>
                </a:solidFill>
              </a:rPr>
              <a:t>, pela prática do crime de racismo, disposto no artigo 20 da Lei nº 7.716/89  (alterado pela Lei nº 8.081/91), por meio da redação, editoração e publicação do </a:t>
            </a:r>
            <a:r>
              <a:rPr lang="pt-BR" b="1" dirty="0">
                <a:solidFill>
                  <a:schemeClr val="tx1"/>
                </a:solidFill>
              </a:rPr>
              <a:t>livro negacionista</a:t>
            </a:r>
            <a:r>
              <a:rPr lang="pt-BR" dirty="0">
                <a:solidFill>
                  <a:schemeClr val="tx1"/>
                </a:solidFill>
              </a:rPr>
              <a:t> denominado “Holocausto Judeu ou Alemão? – Nos bastidores da Mentira do Século”, em que, em suma, suscitava-se que, na realidade, os alemães é que teriam sido objeto de extermínio.</a:t>
            </a:r>
          </a:p>
          <a:p>
            <a:pPr algn="just"/>
            <a:r>
              <a:rPr lang="pt-BR" dirty="0">
                <a:solidFill>
                  <a:schemeClr val="tx1"/>
                </a:solidFill>
              </a:rPr>
              <a:t>Nas razões do remédio constitucional, </a:t>
            </a:r>
            <a:r>
              <a:rPr lang="pt-BR" b="1" dirty="0" err="1">
                <a:solidFill>
                  <a:schemeClr val="tx1"/>
                </a:solidFill>
              </a:rPr>
              <a:t>Ellwanger</a:t>
            </a:r>
            <a:r>
              <a:rPr lang="pt-BR" b="1" dirty="0">
                <a:solidFill>
                  <a:schemeClr val="tx1"/>
                </a:solidFill>
              </a:rPr>
              <a:t> se restringiu a trazer a tese de inadequação de subsunção da prática ao tipo penal do racismo por suposta ausência do sujeito passivo específico para sua configuração, dado que os judeus não seriam uma raça</a:t>
            </a:r>
            <a:r>
              <a:rPr lang="pt-BR" dirty="0">
                <a:solidFill>
                  <a:schemeClr val="tx1"/>
                </a:solidFill>
              </a:rPr>
              <a:t>. </a:t>
            </a:r>
          </a:p>
          <a:p>
            <a:pPr algn="just"/>
            <a:r>
              <a:rPr lang="pt-BR" dirty="0">
                <a:solidFill>
                  <a:schemeClr val="tx1"/>
                </a:solidFill>
              </a:rPr>
              <a:t>O resultado do julgamento, em setembro de 2003, totalizou oito votos para denegar e três para conceder a ordem (Marco Aurélio, Moreira Alves e Carlos Britto).</a:t>
            </a:r>
            <a:endParaRPr lang="pt-BR" dirty="0"/>
          </a:p>
        </p:txBody>
      </p:sp>
      <p:sp>
        <p:nvSpPr>
          <p:cNvPr id="6" name="Título 1">
            <a:extLst>
              <a:ext uri="{FF2B5EF4-FFF2-40B4-BE49-F238E27FC236}">
                <a16:creationId xmlns:a16="http://schemas.microsoft.com/office/drawing/2014/main" id="{A7161189-8BDD-8A4D-DBDE-ACB6E16BA45C}"/>
              </a:ext>
            </a:extLst>
          </p:cNvPr>
          <p:cNvSpPr txBox="1">
            <a:spLocks/>
          </p:cNvSpPr>
          <p:nvPr/>
        </p:nvSpPr>
        <p:spPr>
          <a:xfrm>
            <a:off x="3554910" y="922843"/>
            <a:ext cx="8167108" cy="67673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just"/>
            <a:r>
              <a:rPr lang="pt-BR" b="1" dirty="0">
                <a:solidFill>
                  <a:schemeClr val="accent1"/>
                </a:solidFill>
              </a:rPr>
              <a:t>Caso </a:t>
            </a:r>
            <a:r>
              <a:rPr lang="pt-BR" b="1" dirty="0" err="1">
                <a:solidFill>
                  <a:schemeClr val="accent1"/>
                </a:solidFill>
              </a:rPr>
              <a:t>Ellwanger</a:t>
            </a:r>
            <a:r>
              <a:rPr lang="pt-BR" b="1" dirty="0">
                <a:solidFill>
                  <a:schemeClr val="accent1"/>
                </a:solidFill>
              </a:rPr>
              <a:t>: racismo dimensão social x legal</a:t>
            </a:r>
            <a:br>
              <a:rPr lang="pt-BR" b="1" dirty="0"/>
            </a:br>
            <a:endParaRPr lang="pt-BR" sz="2600" dirty="0"/>
          </a:p>
        </p:txBody>
      </p:sp>
    </p:spTree>
    <p:extLst>
      <p:ext uri="{BB962C8B-B14F-4D97-AF65-F5344CB8AC3E}">
        <p14:creationId xmlns:p14="http://schemas.microsoft.com/office/powerpoint/2010/main" val="224426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3554910" y="966246"/>
            <a:ext cx="8167108" cy="1236956"/>
          </a:xfrm>
        </p:spPr>
        <p:txBody>
          <a:bodyPr>
            <a:normAutofit fontScale="90000"/>
          </a:bodyPr>
          <a:lstStyle/>
          <a:p>
            <a:pPr algn="ctr"/>
            <a:r>
              <a:rPr lang="pt-BR" b="1" dirty="0">
                <a:solidFill>
                  <a:schemeClr val="accent1"/>
                </a:solidFill>
              </a:rPr>
              <a:t>Qual é o 2º país que mais mata pessoas trans no mundo?</a:t>
            </a:r>
            <a:br>
              <a:rPr lang="pt-BR" b="1" dirty="0">
                <a:solidFill>
                  <a:schemeClr val="accent1"/>
                </a:solidFill>
              </a:rPr>
            </a:br>
            <a:br>
              <a:rPr lang="pt-BR" b="1" dirty="0"/>
            </a:br>
            <a:endParaRPr lang="pt-BR" sz="2600" dirty="0"/>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54910" y="966246"/>
            <a:ext cx="8596668" cy="3880773"/>
          </a:xfrm>
        </p:spPr>
        <p:txBody>
          <a:bodyPr>
            <a:normAutofit/>
          </a:bodyPr>
          <a:lstStyle/>
          <a:p>
            <a:pPr algn="just"/>
            <a:r>
              <a:rPr lang="pt-BR" dirty="0">
                <a:solidFill>
                  <a:schemeClr val="tx1"/>
                </a:solidFill>
              </a:rPr>
              <a:t>A) Brasil</a:t>
            </a:r>
          </a:p>
          <a:p>
            <a:pPr algn="just"/>
            <a:r>
              <a:rPr lang="pt-BR" dirty="0">
                <a:solidFill>
                  <a:schemeClr val="tx1"/>
                </a:solidFill>
              </a:rPr>
              <a:t>B) México</a:t>
            </a:r>
          </a:p>
          <a:p>
            <a:pPr algn="just"/>
            <a:r>
              <a:rPr lang="pt-BR" dirty="0">
                <a:solidFill>
                  <a:schemeClr val="tx1"/>
                </a:solidFill>
              </a:rPr>
              <a:t>C) Estados Unidos</a:t>
            </a:r>
          </a:p>
          <a:p>
            <a:pPr algn="just"/>
            <a:r>
              <a:rPr lang="pt-BR" dirty="0">
                <a:solidFill>
                  <a:schemeClr val="tx1"/>
                </a:solidFill>
              </a:rPr>
              <a:t>D) Colômbia</a:t>
            </a:r>
          </a:p>
        </p:txBody>
      </p:sp>
      <p:sp>
        <p:nvSpPr>
          <p:cNvPr id="6" name="Título 1">
            <a:extLst>
              <a:ext uri="{FF2B5EF4-FFF2-40B4-BE49-F238E27FC236}">
                <a16:creationId xmlns:a16="http://schemas.microsoft.com/office/drawing/2014/main" id="{609D0BBA-1D65-02DD-5723-711E6FC19671}"/>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QUIZ</a:t>
            </a:r>
            <a:br>
              <a:rPr lang="pt-BR" b="1" dirty="0">
                <a:solidFill>
                  <a:schemeClr val="bg1"/>
                </a:solidFill>
              </a:rPr>
            </a:br>
            <a:br>
              <a:rPr lang="pt-BR" b="1" dirty="0">
                <a:solidFill>
                  <a:schemeClr val="bg1"/>
                </a:solidFill>
              </a:rPr>
            </a:br>
            <a:endParaRPr lang="pt-BR" sz="2600" dirty="0">
              <a:solidFill>
                <a:schemeClr val="bg1"/>
              </a:solidFill>
            </a:endParaRPr>
          </a:p>
        </p:txBody>
      </p:sp>
      <p:sp>
        <p:nvSpPr>
          <p:cNvPr id="3" name="AutoShape 4" descr="Há 13 anos no topo da lista, Brasil continua sendo | Direitos Humanos">
            <a:extLst>
              <a:ext uri="{FF2B5EF4-FFF2-40B4-BE49-F238E27FC236}">
                <a16:creationId xmlns:a16="http://schemas.microsoft.com/office/drawing/2014/main" id="{EB3035CD-A334-B6ED-DDF5-92047FC54E0C}"/>
              </a:ext>
            </a:extLst>
          </p:cNvPr>
          <p:cNvSpPr>
            <a:spLocks noChangeAspect="1" noChangeArrowheads="1"/>
          </p:cNvSpPr>
          <p:nvPr/>
        </p:nvSpPr>
        <p:spPr bwMode="auto">
          <a:xfrm>
            <a:off x="5943600" y="3276600"/>
            <a:ext cx="3578772" cy="35787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4" name="Picture 6" descr="Há 13 anos no topo da lista, Brasil continua sendo | Direitos Humanos">
            <a:extLst>
              <a:ext uri="{FF2B5EF4-FFF2-40B4-BE49-F238E27FC236}">
                <a16:creationId xmlns:a16="http://schemas.microsoft.com/office/drawing/2014/main" id="{FB259152-17E4-E307-519E-7B908EA79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4457" y="3174123"/>
            <a:ext cx="3866725" cy="289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21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50693" y="1261212"/>
            <a:ext cx="3276544" cy="4809223"/>
          </a:xfrm>
        </p:spPr>
        <p:txBody>
          <a:bodyPr>
            <a:normAutofit/>
          </a:bodyPr>
          <a:lstStyle/>
          <a:p>
            <a:pPr algn="ctr"/>
            <a:r>
              <a:rPr lang="pt-BR" b="1" dirty="0">
                <a:solidFill>
                  <a:schemeClr val="bg1"/>
                </a:solidFill>
              </a:rPr>
              <a:t>Contexto de extermínio da população LGBTQIAP+: recorte trans</a:t>
            </a:r>
            <a:br>
              <a:rPr lang="pt-BR" b="1" dirty="0">
                <a:solidFill>
                  <a:schemeClr val="bg1"/>
                </a:solidFill>
              </a:rPr>
            </a:br>
            <a:endParaRPr lang="pt-BR" sz="2600" dirty="0">
              <a:solidFill>
                <a:schemeClr val="bg1"/>
              </a:solidFill>
            </a:endParaRPr>
          </a:p>
        </p:txBody>
      </p:sp>
      <p:sp>
        <p:nvSpPr>
          <p:cNvPr id="9" name="Espaço Reservado para Conteúdo 6">
            <a:extLst>
              <a:ext uri="{FF2B5EF4-FFF2-40B4-BE49-F238E27FC236}">
                <a16:creationId xmlns:a16="http://schemas.microsoft.com/office/drawing/2014/main" id="{8A8EB03F-1EF2-F66B-FE8E-2C6F5DA51D87}"/>
              </a:ext>
            </a:extLst>
          </p:cNvPr>
          <p:cNvSpPr txBox="1">
            <a:spLocks/>
          </p:cNvSpPr>
          <p:nvPr/>
        </p:nvSpPr>
        <p:spPr>
          <a:xfrm>
            <a:off x="3595332" y="4107802"/>
            <a:ext cx="8126686" cy="241537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Wingdings 2" pitchFamily="18" charset="2"/>
              <a:buNone/>
            </a:pPr>
            <a:endParaRPr lang="pt-BR" dirty="0"/>
          </a:p>
        </p:txBody>
      </p:sp>
      <p:pic>
        <p:nvPicPr>
          <p:cNvPr id="4" name="Imagem 3">
            <a:extLst>
              <a:ext uri="{FF2B5EF4-FFF2-40B4-BE49-F238E27FC236}">
                <a16:creationId xmlns:a16="http://schemas.microsoft.com/office/drawing/2014/main" id="{1428F1EB-4CEB-44C3-756C-2A1A69567FAE}"/>
              </a:ext>
            </a:extLst>
          </p:cNvPr>
          <p:cNvPicPr>
            <a:picLocks noChangeAspect="1"/>
          </p:cNvPicPr>
          <p:nvPr/>
        </p:nvPicPr>
        <p:blipFill>
          <a:blip r:embed="rId2"/>
          <a:stretch>
            <a:fillRect/>
          </a:stretch>
        </p:blipFill>
        <p:spPr>
          <a:xfrm>
            <a:off x="3595260" y="272851"/>
            <a:ext cx="4003725" cy="6312297"/>
          </a:xfrm>
          <a:prstGeom prst="rect">
            <a:avLst/>
          </a:prstGeom>
        </p:spPr>
      </p:pic>
      <p:pic>
        <p:nvPicPr>
          <p:cNvPr id="10" name="Imagem 9">
            <a:extLst>
              <a:ext uri="{FF2B5EF4-FFF2-40B4-BE49-F238E27FC236}">
                <a16:creationId xmlns:a16="http://schemas.microsoft.com/office/drawing/2014/main" id="{D86C6C6A-DC3B-C2B3-2DBC-314F930DB25C}"/>
              </a:ext>
            </a:extLst>
          </p:cNvPr>
          <p:cNvPicPr>
            <a:picLocks noChangeAspect="1"/>
          </p:cNvPicPr>
          <p:nvPr/>
        </p:nvPicPr>
        <p:blipFill>
          <a:blip r:embed="rId3"/>
          <a:stretch>
            <a:fillRect/>
          </a:stretch>
        </p:blipFill>
        <p:spPr>
          <a:xfrm>
            <a:off x="7819697" y="272852"/>
            <a:ext cx="3993356" cy="4519866"/>
          </a:xfrm>
          <a:prstGeom prst="rect">
            <a:avLst/>
          </a:prstGeom>
        </p:spPr>
      </p:pic>
      <p:pic>
        <p:nvPicPr>
          <p:cNvPr id="12" name="Imagem 11">
            <a:extLst>
              <a:ext uri="{FF2B5EF4-FFF2-40B4-BE49-F238E27FC236}">
                <a16:creationId xmlns:a16="http://schemas.microsoft.com/office/drawing/2014/main" id="{D304988A-54E1-9680-6F11-6DC8E979730F}"/>
              </a:ext>
            </a:extLst>
          </p:cNvPr>
          <p:cNvPicPr>
            <a:picLocks noChangeAspect="1"/>
          </p:cNvPicPr>
          <p:nvPr/>
        </p:nvPicPr>
        <p:blipFill>
          <a:blip r:embed="rId4"/>
          <a:stretch>
            <a:fillRect/>
          </a:stretch>
        </p:blipFill>
        <p:spPr>
          <a:xfrm>
            <a:off x="7819698" y="4939862"/>
            <a:ext cx="3993356" cy="1645286"/>
          </a:xfrm>
          <a:prstGeom prst="rect">
            <a:avLst/>
          </a:prstGeom>
        </p:spPr>
      </p:pic>
    </p:spTree>
    <p:extLst>
      <p:ext uri="{BB962C8B-B14F-4D97-AF65-F5344CB8AC3E}">
        <p14:creationId xmlns:p14="http://schemas.microsoft.com/office/powerpoint/2010/main" val="395128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50693" y="1261212"/>
            <a:ext cx="3276544" cy="4809223"/>
          </a:xfrm>
        </p:spPr>
        <p:txBody>
          <a:bodyPr>
            <a:normAutofit/>
          </a:bodyPr>
          <a:lstStyle/>
          <a:p>
            <a:pPr algn="ctr"/>
            <a:r>
              <a:rPr lang="pt-BR" b="1" dirty="0">
                <a:solidFill>
                  <a:schemeClr val="bg1"/>
                </a:solidFill>
              </a:rPr>
              <a:t>Análise crítica das legislações nacionais que puniam práticas discriminatórias</a:t>
            </a:r>
            <a:br>
              <a:rPr lang="pt-BR" b="1" dirty="0">
                <a:solidFill>
                  <a:schemeClr val="bg1"/>
                </a:solidFill>
              </a:rPr>
            </a:br>
            <a:br>
              <a:rPr lang="pt-BR" b="1" dirty="0">
                <a:solidFill>
                  <a:schemeClr val="bg1"/>
                </a:solidFill>
              </a:rPr>
            </a:br>
            <a:endParaRPr lang="pt-BR" sz="2600" dirty="0">
              <a:solidFill>
                <a:schemeClr val="bg1"/>
              </a:solidFill>
            </a:endParaRPr>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95332" y="1599580"/>
            <a:ext cx="8126686" cy="4686020"/>
          </a:xfrm>
        </p:spPr>
        <p:txBody>
          <a:bodyPr>
            <a:normAutofit/>
          </a:bodyPr>
          <a:lstStyle/>
          <a:p>
            <a:pPr algn="just"/>
            <a:r>
              <a:rPr lang="pt-BR" u="sng" dirty="0">
                <a:solidFill>
                  <a:schemeClr val="tx1"/>
                </a:solidFill>
              </a:rPr>
              <a:t>Grupos marginalizados protegidos pela lei</a:t>
            </a:r>
            <a:r>
              <a:rPr lang="pt-BR" dirty="0">
                <a:solidFill>
                  <a:schemeClr val="tx1"/>
                </a:solidFill>
              </a:rPr>
              <a:t>: aqueles que abarcassem questões vinculadas à </a:t>
            </a:r>
            <a:r>
              <a:rPr lang="pt-BR" b="1" dirty="0">
                <a:solidFill>
                  <a:schemeClr val="tx1"/>
                </a:solidFill>
              </a:rPr>
              <a:t>raça, cor, etnia, religião ou procedência nacional.</a:t>
            </a:r>
          </a:p>
          <a:p>
            <a:pPr algn="just"/>
            <a:r>
              <a:rPr lang="pt-BR" dirty="0">
                <a:solidFill>
                  <a:schemeClr val="tx1"/>
                </a:solidFill>
              </a:rPr>
              <a:t>Diante disso, segundo alguns acadêmicos, existiria uma suposta “</a:t>
            </a:r>
            <a:r>
              <a:rPr lang="pt-BR" b="1" dirty="0">
                <a:solidFill>
                  <a:schemeClr val="tx1"/>
                </a:solidFill>
              </a:rPr>
              <a:t>lacuna protetiva</a:t>
            </a:r>
            <a:r>
              <a:rPr lang="pt-BR" dirty="0">
                <a:solidFill>
                  <a:schemeClr val="tx1"/>
                </a:solidFill>
              </a:rPr>
              <a:t>” em relação à comunidade LGBTQIAP+, haja vista o contexto de opressão e extermínio desse grupo e devido à </a:t>
            </a:r>
            <a:r>
              <a:rPr lang="pt-BR" b="1" dirty="0">
                <a:solidFill>
                  <a:schemeClr val="tx1"/>
                </a:solidFill>
              </a:rPr>
              <a:t>inércia do Congresso Nacional</a:t>
            </a:r>
            <a:r>
              <a:rPr lang="pt-BR" dirty="0">
                <a:solidFill>
                  <a:schemeClr val="tx1"/>
                </a:solidFill>
              </a:rPr>
              <a:t>, porque o </a:t>
            </a:r>
            <a:r>
              <a:rPr lang="pt-BR" b="1" dirty="0">
                <a:solidFill>
                  <a:schemeClr val="tx1"/>
                </a:solidFill>
              </a:rPr>
              <a:t>mandado de criminalização </a:t>
            </a:r>
            <a:r>
              <a:rPr lang="pt-BR" dirty="0">
                <a:solidFill>
                  <a:schemeClr val="tx1"/>
                </a:solidFill>
              </a:rPr>
              <a:t>do artigo 5º, XLI, da CF, salienta que “</a:t>
            </a:r>
            <a:r>
              <a:rPr lang="pt-BR" u="sng" dirty="0">
                <a:solidFill>
                  <a:schemeClr val="tx1"/>
                </a:solidFill>
              </a:rPr>
              <a:t>a lei punirá qualquer discriminação atentatória dos direitos e liberdades fundamentais</a:t>
            </a:r>
            <a:r>
              <a:rPr lang="pt-BR" dirty="0">
                <a:solidFill>
                  <a:schemeClr val="tx1"/>
                </a:solidFill>
              </a:rPr>
              <a:t>” – e o artigo 5º, XLII, da CF, frisa que o “</a:t>
            </a:r>
            <a:r>
              <a:rPr lang="pt-BR" u="sng" dirty="0">
                <a:solidFill>
                  <a:schemeClr val="tx1"/>
                </a:solidFill>
              </a:rPr>
              <a:t>racismo constitui crime inafiançável e imprescritível, sujeito à pena de reclusão, nos termos da lei</a:t>
            </a:r>
            <a:r>
              <a:rPr lang="pt-BR" dirty="0">
                <a:solidFill>
                  <a:schemeClr val="tx1"/>
                </a:solidFill>
              </a:rPr>
              <a:t>”, o qual poderia ser evocado, pois há quem diga que atos contra a população LGBTQIAP+ seriam compreendidos como racismo, em uma “dimensão social”.</a:t>
            </a:r>
          </a:p>
          <a:p>
            <a:pPr algn="just"/>
            <a:r>
              <a:rPr lang="pt-BR" dirty="0">
                <a:solidFill>
                  <a:schemeClr val="tx1"/>
                </a:solidFill>
              </a:rPr>
              <a:t>Então, o STF foi provocado a se manifestar sobre tal situação no MI 4.733/DF e na ADO 26/DF.</a:t>
            </a:r>
          </a:p>
          <a:p>
            <a:pPr algn="just"/>
            <a:endParaRPr lang="pt-BR" dirty="0">
              <a:solidFill>
                <a:schemeClr val="tx1"/>
              </a:solidFill>
            </a:endParaRPr>
          </a:p>
          <a:p>
            <a:pPr marL="0" indent="0" algn="just">
              <a:buNone/>
            </a:pPr>
            <a:endParaRPr lang="pt-BR" dirty="0"/>
          </a:p>
        </p:txBody>
      </p:sp>
      <p:sp>
        <p:nvSpPr>
          <p:cNvPr id="6" name="Título 1">
            <a:extLst>
              <a:ext uri="{FF2B5EF4-FFF2-40B4-BE49-F238E27FC236}">
                <a16:creationId xmlns:a16="http://schemas.microsoft.com/office/drawing/2014/main" id="{A7161189-8BDD-8A4D-DBDE-ACB6E16BA45C}"/>
              </a:ext>
            </a:extLst>
          </p:cNvPr>
          <p:cNvSpPr txBox="1">
            <a:spLocks/>
          </p:cNvSpPr>
          <p:nvPr/>
        </p:nvSpPr>
        <p:spPr>
          <a:xfrm>
            <a:off x="3554910" y="922843"/>
            <a:ext cx="8167108" cy="67673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accent1"/>
                </a:solidFill>
              </a:rPr>
              <a:t>Lacuna protetiva/omissão legislativa?</a:t>
            </a:r>
            <a:br>
              <a:rPr lang="pt-BR" b="1" dirty="0"/>
            </a:br>
            <a:endParaRPr lang="pt-BR" sz="2600" dirty="0"/>
          </a:p>
        </p:txBody>
      </p:sp>
      <p:sp>
        <p:nvSpPr>
          <p:cNvPr id="9" name="Espaço Reservado para Conteúdo 6">
            <a:extLst>
              <a:ext uri="{FF2B5EF4-FFF2-40B4-BE49-F238E27FC236}">
                <a16:creationId xmlns:a16="http://schemas.microsoft.com/office/drawing/2014/main" id="{8A8EB03F-1EF2-F66B-FE8E-2C6F5DA51D87}"/>
              </a:ext>
            </a:extLst>
          </p:cNvPr>
          <p:cNvSpPr txBox="1">
            <a:spLocks/>
          </p:cNvSpPr>
          <p:nvPr/>
        </p:nvSpPr>
        <p:spPr>
          <a:xfrm>
            <a:off x="3595332" y="4107802"/>
            <a:ext cx="8126686" cy="241537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Wingdings 2" pitchFamily="18" charset="2"/>
              <a:buNone/>
            </a:pPr>
            <a:endParaRPr lang="pt-BR" dirty="0"/>
          </a:p>
        </p:txBody>
      </p:sp>
    </p:spTree>
    <p:extLst>
      <p:ext uri="{BB962C8B-B14F-4D97-AF65-F5344CB8AC3E}">
        <p14:creationId xmlns:p14="http://schemas.microsoft.com/office/powerpoint/2010/main" val="211212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3565181" y="642734"/>
            <a:ext cx="8167108" cy="1236956"/>
          </a:xfrm>
        </p:spPr>
        <p:txBody>
          <a:bodyPr>
            <a:normAutofit fontScale="90000"/>
          </a:bodyPr>
          <a:lstStyle/>
          <a:p>
            <a:pPr algn="just"/>
            <a:r>
              <a:rPr lang="pt-BR" b="1" dirty="0">
                <a:solidFill>
                  <a:schemeClr val="accent1"/>
                </a:solidFill>
              </a:rPr>
              <a:t>Quem foi o advogado que impetrou o MI 4.733/DF e quem ele representava?</a:t>
            </a:r>
            <a:br>
              <a:rPr lang="pt-BR" b="1" dirty="0">
                <a:solidFill>
                  <a:schemeClr val="accent1"/>
                </a:solidFill>
              </a:rPr>
            </a:br>
            <a:br>
              <a:rPr lang="pt-BR" b="1" dirty="0"/>
            </a:br>
            <a:endParaRPr lang="pt-BR" sz="2600" dirty="0"/>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65181" y="935730"/>
            <a:ext cx="8177379" cy="3880773"/>
          </a:xfrm>
        </p:spPr>
        <p:txBody>
          <a:bodyPr>
            <a:normAutofit/>
          </a:bodyPr>
          <a:lstStyle/>
          <a:p>
            <a:pPr algn="l"/>
            <a:r>
              <a:rPr lang="pt-BR" dirty="0">
                <a:solidFill>
                  <a:schemeClr val="tx1"/>
                </a:solidFill>
                <a:latin typeface="+mj-lt"/>
              </a:rPr>
              <a:t>A) RAFAEL DOS SANTOS KIRCHHOFF (</a:t>
            </a:r>
            <a:r>
              <a:rPr lang="pt-BR" b="0" i="0" u="none" strike="noStrike" baseline="0" dirty="0">
                <a:solidFill>
                  <a:schemeClr val="tx1"/>
                </a:solidFill>
                <a:latin typeface="+mj-lt"/>
              </a:rPr>
              <a:t>GRUPO DIGNIDADE - PELA CIDADANIA DE GAYS, LÉSBICAS E TRANSGÊNEROS</a:t>
            </a:r>
            <a:r>
              <a:rPr lang="pt-BR" dirty="0">
                <a:solidFill>
                  <a:schemeClr val="tx1"/>
                </a:solidFill>
                <a:latin typeface="+mj-lt"/>
              </a:rPr>
              <a:t>)</a:t>
            </a:r>
          </a:p>
          <a:p>
            <a:pPr algn="just"/>
            <a:r>
              <a:rPr lang="pt-BR" dirty="0">
                <a:solidFill>
                  <a:schemeClr val="tx1"/>
                </a:solidFill>
                <a:latin typeface="+mj-lt"/>
              </a:rPr>
              <a:t>B) VICTOR MENDONÇA NEIVA (</a:t>
            </a:r>
            <a:r>
              <a:rPr lang="pt-BR" b="0" i="0" u="none" strike="noStrike" baseline="0" dirty="0">
                <a:solidFill>
                  <a:schemeClr val="tx1"/>
                </a:solidFill>
                <a:latin typeface="+mj-lt"/>
              </a:rPr>
              <a:t>CONSELHO FEDERAL DE PSICOLOGIA - CFP</a:t>
            </a:r>
            <a:r>
              <a:rPr lang="pt-BR" dirty="0">
                <a:solidFill>
                  <a:schemeClr val="tx1"/>
                </a:solidFill>
                <a:latin typeface="+mj-lt"/>
              </a:rPr>
              <a:t>)</a:t>
            </a:r>
          </a:p>
          <a:p>
            <a:pPr algn="l"/>
            <a:r>
              <a:rPr lang="pt-BR" dirty="0">
                <a:solidFill>
                  <a:schemeClr val="tx1"/>
                </a:solidFill>
                <a:latin typeface="+mj-lt"/>
              </a:rPr>
              <a:t>C) </a:t>
            </a:r>
            <a:r>
              <a:rPr lang="pt-BR" b="0" i="0" u="none" strike="noStrike" baseline="0" dirty="0">
                <a:solidFill>
                  <a:schemeClr val="tx1"/>
                </a:solidFill>
                <a:latin typeface="+mj-lt"/>
              </a:rPr>
              <a:t>PAULO ROBERTO IOTTI VECCHIATTI (ASSOCIAÇÃO BRASILEIRA DE GAYS, LÉSBICAS E TRANSGÊNEROS - ABGLT)</a:t>
            </a:r>
          </a:p>
          <a:p>
            <a:pPr algn="l"/>
            <a:r>
              <a:rPr lang="pt-BR" dirty="0">
                <a:solidFill>
                  <a:schemeClr val="tx1"/>
                </a:solidFill>
                <a:latin typeface="+mj-lt"/>
              </a:rPr>
              <a:t>D) </a:t>
            </a:r>
            <a:r>
              <a:rPr lang="pt-BR" b="0" i="0" u="none" strike="noStrike" baseline="0" dirty="0">
                <a:solidFill>
                  <a:schemeClr val="tx1"/>
                </a:solidFill>
                <a:latin typeface="+mj-lt"/>
              </a:rPr>
              <a:t>MARIA BERENICE DIAS</a:t>
            </a:r>
            <a:r>
              <a:rPr lang="pt-BR" dirty="0">
                <a:solidFill>
                  <a:schemeClr val="tx1"/>
                </a:solidFill>
                <a:latin typeface="+mj-lt"/>
              </a:rPr>
              <a:t> (</a:t>
            </a:r>
            <a:r>
              <a:rPr lang="pt-BR" b="0" i="0" u="none" strike="noStrike" baseline="0" dirty="0">
                <a:solidFill>
                  <a:schemeClr val="tx1"/>
                </a:solidFill>
                <a:latin typeface="+mj-lt"/>
              </a:rPr>
              <a:t>INSTITUTO BRASILEIRO DE DIREITO DE FAMILIA - IBDFAM</a:t>
            </a:r>
            <a:r>
              <a:rPr lang="pt-BR" dirty="0">
                <a:solidFill>
                  <a:schemeClr val="tx1"/>
                </a:solidFill>
                <a:latin typeface="+mj-lt"/>
              </a:rPr>
              <a:t>)</a:t>
            </a:r>
          </a:p>
        </p:txBody>
      </p:sp>
      <p:sp>
        <p:nvSpPr>
          <p:cNvPr id="6" name="Título 1">
            <a:extLst>
              <a:ext uri="{FF2B5EF4-FFF2-40B4-BE49-F238E27FC236}">
                <a16:creationId xmlns:a16="http://schemas.microsoft.com/office/drawing/2014/main" id="{609D0BBA-1D65-02DD-5723-711E6FC19671}"/>
              </a:ext>
            </a:extLst>
          </p:cNvPr>
          <p:cNvSpPr txBox="1">
            <a:spLocks/>
          </p:cNvSpPr>
          <p:nvPr/>
        </p:nvSpPr>
        <p:spPr>
          <a:xfrm>
            <a:off x="50693" y="1261212"/>
            <a:ext cx="3276544" cy="4809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pt-BR" b="1" dirty="0">
                <a:solidFill>
                  <a:schemeClr val="bg1"/>
                </a:solidFill>
              </a:rPr>
              <a:t>QUIZ</a:t>
            </a:r>
            <a:br>
              <a:rPr lang="pt-BR" b="1" dirty="0">
                <a:solidFill>
                  <a:schemeClr val="bg1"/>
                </a:solidFill>
              </a:rPr>
            </a:br>
            <a:br>
              <a:rPr lang="pt-BR" b="1" dirty="0">
                <a:solidFill>
                  <a:schemeClr val="bg1"/>
                </a:solidFill>
              </a:rPr>
            </a:br>
            <a:endParaRPr lang="pt-BR" sz="2600" dirty="0">
              <a:solidFill>
                <a:schemeClr val="bg1"/>
              </a:solidFill>
            </a:endParaRPr>
          </a:p>
        </p:txBody>
      </p:sp>
      <p:pic>
        <p:nvPicPr>
          <p:cNvPr id="9" name="Imagem 8">
            <a:extLst>
              <a:ext uri="{FF2B5EF4-FFF2-40B4-BE49-F238E27FC236}">
                <a16:creationId xmlns:a16="http://schemas.microsoft.com/office/drawing/2014/main" id="{7DF362A9-6213-F387-1FC8-550A0B46B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5614" y="4076454"/>
            <a:ext cx="3891332" cy="1993300"/>
          </a:xfrm>
          <a:prstGeom prst="rect">
            <a:avLst/>
          </a:prstGeom>
        </p:spPr>
      </p:pic>
    </p:spTree>
    <p:extLst>
      <p:ext uri="{BB962C8B-B14F-4D97-AF65-F5344CB8AC3E}">
        <p14:creationId xmlns:p14="http://schemas.microsoft.com/office/powerpoint/2010/main" val="259351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4087E-B6B6-46EE-AD20-8D1FF800F8FE}"/>
              </a:ext>
            </a:extLst>
          </p:cNvPr>
          <p:cNvSpPr>
            <a:spLocks noGrp="1"/>
          </p:cNvSpPr>
          <p:nvPr>
            <p:ph type="title"/>
          </p:nvPr>
        </p:nvSpPr>
        <p:spPr>
          <a:xfrm>
            <a:off x="50693" y="1261212"/>
            <a:ext cx="3276544" cy="4809223"/>
          </a:xfrm>
        </p:spPr>
        <p:txBody>
          <a:bodyPr>
            <a:normAutofit/>
          </a:bodyPr>
          <a:lstStyle/>
          <a:p>
            <a:pPr algn="ctr"/>
            <a:r>
              <a:rPr lang="pt-BR" b="1" dirty="0">
                <a:solidFill>
                  <a:schemeClr val="bg1"/>
                </a:solidFill>
              </a:rPr>
              <a:t>Deliberação do STF: análise de trecho da ADO 26/DF</a:t>
            </a:r>
            <a:br>
              <a:rPr lang="pt-BR" b="1" dirty="0">
                <a:solidFill>
                  <a:schemeClr val="bg1"/>
                </a:solidFill>
              </a:rPr>
            </a:br>
            <a:endParaRPr lang="pt-BR" sz="2600" dirty="0">
              <a:solidFill>
                <a:schemeClr val="bg1"/>
              </a:solidFill>
            </a:endParaRPr>
          </a:p>
        </p:txBody>
      </p:sp>
      <p:sp>
        <p:nvSpPr>
          <p:cNvPr id="7" name="Espaço Reservado para Conteúdo 6">
            <a:extLst>
              <a:ext uri="{FF2B5EF4-FFF2-40B4-BE49-F238E27FC236}">
                <a16:creationId xmlns:a16="http://schemas.microsoft.com/office/drawing/2014/main" id="{F2E3D701-6AE7-4DD2-B1FE-AC82348D75C9}"/>
              </a:ext>
            </a:extLst>
          </p:cNvPr>
          <p:cNvSpPr>
            <a:spLocks noGrp="1"/>
          </p:cNvSpPr>
          <p:nvPr>
            <p:ph idx="1"/>
          </p:nvPr>
        </p:nvSpPr>
        <p:spPr>
          <a:xfrm>
            <a:off x="3595332" y="958449"/>
            <a:ext cx="8126686" cy="5258420"/>
          </a:xfrm>
        </p:spPr>
        <p:txBody>
          <a:bodyPr>
            <a:normAutofit fontScale="92500" lnSpcReduction="20000"/>
          </a:bodyPr>
          <a:lstStyle/>
          <a:p>
            <a:pPr algn="just"/>
            <a:r>
              <a:rPr lang="pt-BR" sz="2200" dirty="0">
                <a:solidFill>
                  <a:schemeClr val="tx1"/>
                </a:solidFill>
              </a:rPr>
              <a:t>“</a:t>
            </a:r>
            <a:r>
              <a:rPr lang="pt-BR" sz="2200" b="1" dirty="0">
                <a:solidFill>
                  <a:schemeClr val="tx1"/>
                </a:solidFill>
              </a:rPr>
              <a:t>Até que sobrevenha lei emanada do Congresso Nacional </a:t>
            </a:r>
            <a:r>
              <a:rPr lang="pt-BR" sz="2200" dirty="0">
                <a:solidFill>
                  <a:schemeClr val="tx1"/>
                </a:solidFill>
              </a:rPr>
              <a:t>destinada a implementar os </a:t>
            </a:r>
            <a:r>
              <a:rPr lang="pt-BR" sz="2200" b="1" dirty="0">
                <a:solidFill>
                  <a:schemeClr val="tx1"/>
                </a:solidFill>
              </a:rPr>
              <a:t>mandados de criminalização </a:t>
            </a:r>
            <a:r>
              <a:rPr lang="pt-BR" sz="2200" dirty="0">
                <a:solidFill>
                  <a:schemeClr val="tx1"/>
                </a:solidFill>
              </a:rPr>
              <a:t>definidos nos </a:t>
            </a:r>
            <a:r>
              <a:rPr lang="pt-BR" sz="2200" u="sng" dirty="0">
                <a:solidFill>
                  <a:schemeClr val="tx1"/>
                </a:solidFill>
              </a:rPr>
              <a:t>incisos XLI e XLII do art. 5º</a:t>
            </a:r>
            <a:r>
              <a:rPr lang="pt-BR" sz="2200" dirty="0">
                <a:solidFill>
                  <a:schemeClr val="tx1"/>
                </a:solidFill>
              </a:rPr>
              <a:t> da Constituição da República, as </a:t>
            </a:r>
            <a:r>
              <a:rPr lang="pt-BR" sz="2200" b="1" dirty="0">
                <a:solidFill>
                  <a:schemeClr val="tx1"/>
                </a:solidFill>
              </a:rPr>
              <a:t>condutas homofóbicas e transfóbicas</a:t>
            </a:r>
            <a:r>
              <a:rPr lang="pt-BR" sz="2200" dirty="0">
                <a:solidFill>
                  <a:schemeClr val="tx1"/>
                </a:solidFill>
              </a:rPr>
              <a:t>, reais ou supostas, que envolvem aversão odiosa à </a:t>
            </a:r>
            <a:r>
              <a:rPr lang="pt-BR" sz="2200" u="sng" dirty="0">
                <a:solidFill>
                  <a:schemeClr val="tx1"/>
                </a:solidFill>
              </a:rPr>
              <a:t>orientação sexual ou à identidade de gênero de alguém</a:t>
            </a:r>
            <a:r>
              <a:rPr lang="pt-BR" sz="2200" dirty="0">
                <a:solidFill>
                  <a:schemeClr val="tx1"/>
                </a:solidFill>
              </a:rPr>
              <a:t>, por </a:t>
            </a:r>
            <a:r>
              <a:rPr lang="pt-BR" sz="2200" b="1" dirty="0">
                <a:solidFill>
                  <a:schemeClr val="tx1"/>
                </a:solidFill>
              </a:rPr>
              <a:t>traduzirem expressões de racismo, compreendido este em sua dimensão social</a:t>
            </a:r>
            <a:r>
              <a:rPr lang="pt-BR" sz="2200" dirty="0">
                <a:solidFill>
                  <a:schemeClr val="tx1"/>
                </a:solidFill>
              </a:rPr>
              <a:t>, ajustam-se, por identidade de razão e mediante adequação típica, aos preceitos primários de incriminação definidos na Lei nº 7.716, de 08/01/1989, constituindo, também, na hipótese de homicídio doloso, circunstância que o qualifica, por configurar motivo torpe (Código Penal, art. 121, § 2º, I, “in fine”) [...] O conceito de racismo, compreendido em sua dimensão social, </a:t>
            </a:r>
            <a:r>
              <a:rPr lang="pt-BR" sz="2200" u="sng" dirty="0">
                <a:solidFill>
                  <a:schemeClr val="tx1"/>
                </a:solidFill>
              </a:rPr>
              <a:t>projeta-se para além de aspectos estritamente biológicos ou fenotípicos</a:t>
            </a:r>
            <a:r>
              <a:rPr lang="pt-BR" sz="2200" dirty="0">
                <a:solidFill>
                  <a:schemeClr val="tx1"/>
                </a:solidFill>
              </a:rPr>
              <a:t>, pois resulta, enquanto manifestação de poder, de uma construção de índole histórico-cultural motivada pelo objetivo de justificar a desigualdade e destinada ao controle ideológico, à dominação política, à subjugação social e à negação da alteridade, da dignidade e da humanidade daqueles que, por integrarem grupo vulnerável (LGBTI+) e por </a:t>
            </a:r>
            <a:r>
              <a:rPr lang="pt-BR" sz="2200" b="1" dirty="0">
                <a:solidFill>
                  <a:schemeClr val="tx1"/>
                </a:solidFill>
              </a:rPr>
              <a:t>não pertencerem ao estamento que detém posição de hegemonia em uma dada estrutura social, são considerados estranhos e diferentes, degradados à condição de marginais do ordenamento jurídico</a:t>
            </a:r>
            <a:r>
              <a:rPr lang="pt-BR" sz="2200" dirty="0">
                <a:solidFill>
                  <a:schemeClr val="tx1"/>
                </a:solidFill>
              </a:rPr>
              <a:t>, expostos, em consequência de odiosa inferiorização e de perversa estigmatização, a uma injusta e lesiva situação de exclusão do sistema geral de proteção do direito” (ADO 26/DF).</a:t>
            </a:r>
          </a:p>
          <a:p>
            <a:pPr marL="0" indent="0" algn="just">
              <a:buNone/>
            </a:pPr>
            <a:endParaRPr lang="pt-BR" dirty="0"/>
          </a:p>
        </p:txBody>
      </p:sp>
      <p:sp>
        <p:nvSpPr>
          <p:cNvPr id="9" name="Espaço Reservado para Conteúdo 6">
            <a:extLst>
              <a:ext uri="{FF2B5EF4-FFF2-40B4-BE49-F238E27FC236}">
                <a16:creationId xmlns:a16="http://schemas.microsoft.com/office/drawing/2014/main" id="{8A8EB03F-1EF2-F66B-FE8E-2C6F5DA51D87}"/>
              </a:ext>
            </a:extLst>
          </p:cNvPr>
          <p:cNvSpPr txBox="1">
            <a:spLocks/>
          </p:cNvSpPr>
          <p:nvPr/>
        </p:nvSpPr>
        <p:spPr>
          <a:xfrm>
            <a:off x="3595332" y="4107802"/>
            <a:ext cx="8126686" cy="241537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Wingdings 2" pitchFamily="18" charset="2"/>
              <a:buNone/>
            </a:pPr>
            <a:endParaRPr lang="pt-BR" dirty="0"/>
          </a:p>
        </p:txBody>
      </p:sp>
    </p:spTree>
    <p:extLst>
      <p:ext uri="{BB962C8B-B14F-4D97-AF65-F5344CB8AC3E}">
        <p14:creationId xmlns:p14="http://schemas.microsoft.com/office/powerpoint/2010/main" val="1089708434"/>
      </p:ext>
    </p:extLst>
  </p:cSld>
  <p:clrMapOvr>
    <a:masterClrMapping/>
  </p:clrMapOvr>
</p:sld>
</file>

<file path=ppt/theme/theme1.xml><?xml version="1.0" encoding="utf-8"?>
<a:theme xmlns:a="http://schemas.openxmlformats.org/drawingml/2006/main" name="Quadro">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Quadr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adr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Quadro</Template>
  <TotalTime>1129</TotalTime>
  <Words>3963</Words>
  <Application>Microsoft Office PowerPoint</Application>
  <PresentationFormat>Widescreen</PresentationFormat>
  <Paragraphs>152</Paragraphs>
  <Slides>27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27</vt:i4>
      </vt:variant>
    </vt:vector>
  </HeadingPairs>
  <TitlesOfParts>
    <vt:vector size="32" baseType="lpstr">
      <vt:lpstr>Corbel</vt:lpstr>
      <vt:lpstr>Trebuchet MS</vt:lpstr>
      <vt:lpstr>Wingdings 2</vt:lpstr>
      <vt:lpstr>Wingdings 3</vt:lpstr>
      <vt:lpstr>Quadro</vt:lpstr>
      <vt:lpstr>Apresentação do PowerPoint</vt:lpstr>
      <vt:lpstr>Análise histórica das legislações nacionais que puniam práticas discriminatórias  </vt:lpstr>
      <vt:lpstr>Análise histórica das legislações nacionais que puniam práticas discriminatórias  </vt:lpstr>
      <vt:lpstr>Análise da aplicação da Lei nº 7.716/89 às práticas nazistas: caso Ellwanger (HC 82.424/RS) </vt:lpstr>
      <vt:lpstr>Qual é o 2º país que mais mata pessoas trans no mundo?  </vt:lpstr>
      <vt:lpstr>Contexto de extermínio da população LGBTQIAP+: recorte trans </vt:lpstr>
      <vt:lpstr>Análise crítica das legislações nacionais que puniam práticas discriminatórias  </vt:lpstr>
      <vt:lpstr>Quem foi o advogado que impetrou o MI 4.733/DF e quem ele representava?  </vt:lpstr>
      <vt:lpstr>Deliberação do STF: análise de trecho da ADO 26/DF </vt:lpstr>
      <vt:lpstr>Deliberação do STF: análise de trecho do MI 4.733/DF </vt:lpstr>
      <vt:lpstr>Qual das letras do “LGBTQIAP” pode ser empregada como “guarda-chuva” para representar toda a comunidade LGBTQIAP+? </vt:lpstr>
      <vt:lpstr>Deliberação do STF: pontos principais do MI 4.733/DF e da ADO 26/DF  </vt:lpstr>
      <vt:lpstr>Deliberação do STF: pontos principais do MI 4.733/DF e da ADO 26/DF  </vt:lpstr>
      <vt:lpstr>De quem é a frase: “Eles combinaram de nos matar. ‘A gente combinamos’ de não morrer”? </vt:lpstr>
      <vt:lpstr>A compreensão social da prática de racismo  </vt:lpstr>
      <vt:lpstr>A deturpação da interpretação de “racismo” para enquadrar práticas discriminatórias à comunidade LGBTQIA+ dentro da norma  </vt:lpstr>
      <vt:lpstr>A deturpação da interpretação de “racismo” para enquadrar práticas discriminatórias à comunidade LGBTQIA+ dentro da norma  </vt:lpstr>
      <vt:lpstr>Qual desses ministros votou contra a equiparação das práticas discriminatórias à comunidade LGBTQIAP+ ao crime de racismo, em especial porque reconheceu que isso violaria o princípio da legalidade?  </vt:lpstr>
      <vt:lpstr>A lacuna protetiva ou omissão legislativa não existe no Direito Penal</vt:lpstr>
      <vt:lpstr>Apresentação do PowerPoint</vt:lpstr>
      <vt:lpstr>Apresentação do PowerPoint</vt:lpstr>
      <vt:lpstr>Qual dos países abaixo proíbe a “propaganda gay”, sob pena de multa e/ou prisão, e foi condenado pelo TEDH no caso Bayev and Others em razão disso?  </vt:lpstr>
      <vt:lpstr>O Direito Penal é um instrumento de perpetuação de opressões</vt:lpstr>
      <vt:lpstr>Apresentação do PowerPoint</vt:lpstr>
      <vt:lpstr>O Direito Penal é incapaz de sanar o problema estrutural do grupo LGBTQIAP+</vt:lpstr>
      <vt:lpstr>Qual é a dragqueen mais seguida no instagram?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 De Lucia</dc:creator>
  <cp:lastModifiedBy>Lucas De Lucia</cp:lastModifiedBy>
  <cp:revision>26</cp:revision>
  <cp:lastPrinted>2022-06-27T19:23:19Z</cp:lastPrinted>
  <dcterms:created xsi:type="dcterms:W3CDTF">2021-10-20T03:32:38Z</dcterms:created>
  <dcterms:modified xsi:type="dcterms:W3CDTF">2023-03-27T06:07:27Z</dcterms:modified>
</cp:coreProperties>
</file>