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544330-C372-49A6-A31F-0BF838396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93102C-551A-4DCC-9B40-CF5C03ED0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68D0AD-2816-4BE0-8D16-91BF67593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2EBB-B55D-4BF4-B0E4-A17BCE36DDD6}" type="datetimeFigureOut">
              <a:rPr lang="pt-BR" smtClean="0"/>
              <a:t>06/09/2020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5054F2-55CE-45D2-A4BC-6B5F5271A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B00658-267E-4E48-9BD2-7A295552D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A92-DDC7-4499-86A6-C777CB901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52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8289F6-E86A-4AC7-A72A-982796B45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50E444D-D9A8-40BB-8123-CDB05DFE8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2B2AA2-B16D-438C-9E8E-65DAD10C4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2EBB-B55D-4BF4-B0E4-A17BCE36DDD6}" type="datetimeFigureOut">
              <a:rPr lang="pt-BR" smtClean="0"/>
              <a:t>06/09/2020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8C979E-1FC2-4072-A66F-16B7DB70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F3C406-14B5-4C59-8212-56F55E71D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A92-DDC7-4499-86A6-C777CB901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36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882080-537C-4902-8C62-E3A12D12B3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DEE3DC-9FE8-40B0-91DA-860E9100C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0E762F-EDF6-48AC-8B34-60C9B6C0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2EBB-B55D-4BF4-B0E4-A17BCE36DDD6}" type="datetimeFigureOut">
              <a:rPr lang="pt-BR" smtClean="0"/>
              <a:t>06/09/2020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4D48CD-2CA0-41FD-8B7B-56272BD25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24BFBA-9234-491A-AD75-F9DA9FDEF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A92-DDC7-4499-86A6-C777CB901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58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968B7-AC8F-4972-8794-EFEDC43CD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9E681B-A621-4A4F-A9B1-9C52C977B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FE1C24-E553-48BA-ABFC-CC0F5513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2EBB-B55D-4BF4-B0E4-A17BCE36DDD6}" type="datetimeFigureOut">
              <a:rPr lang="pt-BR" smtClean="0"/>
              <a:t>06/09/2020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A63DB3-AB68-4944-89C4-8275A10EB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DAC5BB-1A8A-428B-B137-4DA3EC805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A92-DDC7-4499-86A6-C777CB901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59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1660F-28EC-4B2D-89D4-1EF5526C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FC6574-1B1F-4714-839F-DDDC35EAF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99E948-9321-40D2-82EB-4583BABDF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2EBB-B55D-4BF4-B0E4-A17BCE36DDD6}" type="datetimeFigureOut">
              <a:rPr lang="pt-BR" smtClean="0"/>
              <a:t>06/09/2020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D92BCD-3FC9-4E4D-B37C-8EFB92E8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C1B82E-E02B-4A3C-A0C8-333B9798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A92-DDC7-4499-86A6-C777CB901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42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1B9D0-29AA-43A2-8B34-B9163E7B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3083C0-DAB0-469C-B79F-3ACA464D8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7D1B04D-91E1-466B-9A0C-FE12DF746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2B564F-8798-469C-961A-126A7007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2EBB-B55D-4BF4-B0E4-A17BCE36DDD6}" type="datetimeFigureOut">
              <a:rPr lang="pt-BR" smtClean="0"/>
              <a:t>06/09/2020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DDC5B1-DB90-47A2-B09B-4FD6F9FBA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A162CFD-F553-4F59-9ABB-16BCD2701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A92-DDC7-4499-86A6-C777CB901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88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E29B6-14A2-4BFE-82E2-9834B062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1A09DA-488E-45CC-B026-F7DF9DF5A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121A9A-91D8-44A6-AE24-181192066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DF98CAB-2F02-42D6-AFD0-467414585F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892CEBF-62D7-4FEB-8EC9-6E7E8A5C1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E644233-CBE0-41C1-A906-0198442B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2EBB-B55D-4BF4-B0E4-A17BCE36DDD6}" type="datetimeFigureOut">
              <a:rPr lang="pt-BR" smtClean="0"/>
              <a:t>06/09/2020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C15A82-4E85-4528-BA3D-64B206EEF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29A0BA8-C774-4132-9562-DFF27751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A92-DDC7-4499-86A6-C777CB901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28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36A01-ED03-44FB-A079-E87C7C3D2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991F5E3-A717-4106-8649-64E75F084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2EBB-B55D-4BF4-B0E4-A17BCE36DDD6}" type="datetimeFigureOut">
              <a:rPr lang="pt-BR" smtClean="0"/>
              <a:t>06/09/2020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43B227-9370-470F-A543-8C77811B5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5073483-2BFD-48FC-BD6A-E4AA9D3F1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A92-DDC7-4499-86A6-C777CB901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377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7F7FE27-8478-47F1-ABA2-AFE87537F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2EBB-B55D-4BF4-B0E4-A17BCE36DDD6}" type="datetimeFigureOut">
              <a:rPr lang="pt-BR" smtClean="0"/>
              <a:t>06/09/2020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FAE8DE7-E191-4225-8102-3CE1FB96B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57EB628-6769-4DD2-A2BE-44F9FD84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A92-DDC7-4499-86A6-C777CB901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69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BA047-FB3C-4DAE-823C-81067AC4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53D6DD-E710-47B8-B5EC-7F062DEDF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F182DB-D21E-4DFF-88FC-3D8879DDF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2C1997-FCFB-4522-BF94-1BA9BEC9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2EBB-B55D-4BF4-B0E4-A17BCE36DDD6}" type="datetimeFigureOut">
              <a:rPr lang="pt-BR" smtClean="0"/>
              <a:t>06/09/2020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2729-6AB5-4E79-99DA-CA90D0DC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CDDED8-D1BD-4B49-BAE4-21F1F4A7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A92-DDC7-4499-86A6-C777CB901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00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F5EF0-7CAE-4CF7-ABCA-5624C6F3B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76A5134-4335-4846-8B37-6B734835FD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AE6FFDF-16A1-4F45-91D0-9CBFB2BFB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9107EFF-9323-4423-944E-AB260B2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2EBB-B55D-4BF4-B0E4-A17BCE36DDD6}" type="datetimeFigureOut">
              <a:rPr lang="pt-BR" smtClean="0"/>
              <a:t>06/09/2020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B678CE-3619-400F-81ED-A2BB4629E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94E3918-D630-4EF2-AC82-5A1FF51D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A92-DDC7-4499-86A6-C777CB901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02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0998BA8-0094-4A26-9B66-B44602FB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C62038-3A13-46F2-9BB1-CCF31374A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F5E38F-08CF-4431-90C7-81A41A4BD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C2EBB-B55D-4BF4-B0E4-A17BCE36DDD6}" type="datetimeFigureOut">
              <a:rPr lang="pt-BR" smtClean="0"/>
              <a:t>06/09/2020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0AE524-3B98-448F-A779-A27B0E7CA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C79D2E-9B3E-48C3-A882-15103C1F1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62A92-DDC7-4499-86A6-C777CB901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58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eg"/><Relationship Id="rId9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D65370-FEB9-40C7-979D-A98B3CA15B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MAC5784 – AI in videogames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9CA381-FEC7-44A8-A213-E6844FE56A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Flavio Soares Correa da Silva</a:t>
            </a:r>
          </a:p>
          <a:p>
            <a:r>
              <a:rPr lang="pt-BR" dirty="0"/>
              <a:t>2nd </a:t>
            </a:r>
            <a:r>
              <a:rPr lang="pt-BR" dirty="0" err="1"/>
              <a:t>semester</a:t>
            </a:r>
            <a:r>
              <a:rPr lang="pt-BR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769017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1E9653-A700-4744-A0F2-5723F95A7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Course</a:t>
            </a:r>
            <a:r>
              <a:rPr lang="pt-BR" dirty="0"/>
              <a:t> </a:t>
            </a:r>
            <a:r>
              <a:rPr lang="pt-BR" dirty="0" err="1"/>
              <a:t>plan</a:t>
            </a:r>
            <a:endParaRPr lang="pt-BR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CD549EAB-1056-4D36-84D7-912B09C9B0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06361"/>
              </p:ext>
            </p:extLst>
          </p:nvPr>
        </p:nvGraphicFramePr>
        <p:xfrm>
          <a:off x="1608110" y="2802169"/>
          <a:ext cx="9745690" cy="18542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16689">
                  <a:extLst>
                    <a:ext uri="{9D8B030D-6E8A-4147-A177-3AD203B41FA5}">
                      <a16:colId xmlns:a16="http://schemas.microsoft.com/office/drawing/2014/main" val="566476056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827082199"/>
                    </a:ext>
                  </a:extLst>
                </a:gridCol>
                <a:gridCol w="2377001">
                  <a:extLst>
                    <a:ext uri="{9D8B030D-6E8A-4147-A177-3AD203B41FA5}">
                      <a16:colId xmlns:a16="http://schemas.microsoft.com/office/drawing/2014/main" val="1993601340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1190946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Interactive</a:t>
                      </a:r>
                      <a:r>
                        <a:rPr lang="pt-BR" dirty="0"/>
                        <a:t> systems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Games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Complex</a:t>
                      </a:r>
                      <a:r>
                        <a:rPr lang="pt-BR" dirty="0"/>
                        <a:t> networks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331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/>
                        <a:t>Individualistic</a:t>
                      </a:r>
                      <a:r>
                        <a:rPr lang="pt-BR" b="1" dirty="0"/>
                        <a:t> </a:t>
                      </a:r>
                      <a:r>
                        <a:rPr lang="pt-BR" b="1" dirty="0" err="1"/>
                        <a:t>agents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330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/>
                        <a:t>Strategic</a:t>
                      </a:r>
                      <a:r>
                        <a:rPr lang="pt-BR" b="1" dirty="0"/>
                        <a:t> </a:t>
                      </a:r>
                      <a:r>
                        <a:rPr lang="pt-BR" b="1" dirty="0" err="1"/>
                        <a:t>agents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77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Social </a:t>
                      </a:r>
                      <a:r>
                        <a:rPr lang="pt-BR" b="1" dirty="0" err="1"/>
                        <a:t>agents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081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/>
                        <a:t>Empathic</a:t>
                      </a:r>
                      <a:r>
                        <a:rPr lang="pt-BR" b="1" dirty="0"/>
                        <a:t> </a:t>
                      </a:r>
                      <a:r>
                        <a:rPr lang="pt-BR" b="1" dirty="0" err="1"/>
                        <a:t>agents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849296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B9DCEA58-B7BF-48A5-9ADF-37D9F8469D36}"/>
              </a:ext>
            </a:extLst>
          </p:cNvPr>
          <p:cNvSpPr/>
          <p:nvPr/>
        </p:nvSpPr>
        <p:spPr>
          <a:xfrm>
            <a:off x="4234649" y="2379215"/>
            <a:ext cx="7119151" cy="310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>
                <a:solidFill>
                  <a:schemeClr val="tx1"/>
                </a:solidFill>
              </a:rPr>
              <a:t>All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interactive</a:t>
            </a:r>
            <a:r>
              <a:rPr lang="pt-BR" b="1" dirty="0">
                <a:solidFill>
                  <a:schemeClr val="tx1"/>
                </a:solidFill>
              </a:rPr>
              <a:t> systems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FB635D7-9D3A-4439-ADCD-E501EF4B7ECB}"/>
              </a:ext>
            </a:extLst>
          </p:cNvPr>
          <p:cNvSpPr/>
          <p:nvPr/>
        </p:nvSpPr>
        <p:spPr>
          <a:xfrm>
            <a:off x="683580" y="3223133"/>
            <a:ext cx="807869" cy="14332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>
                <a:solidFill>
                  <a:schemeClr val="tx1"/>
                </a:solidFill>
              </a:rPr>
              <a:t>All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agents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2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C9686-79A3-4580-8BEA-7CB1943D0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Interactive</a:t>
            </a:r>
            <a:r>
              <a:rPr lang="pt-BR" dirty="0"/>
              <a:t> systems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10B3D-8CBC-4B92-BDD7-4DE0634BD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Interactive</a:t>
            </a:r>
            <a:r>
              <a:rPr lang="pt-BR" dirty="0"/>
              <a:t> systems = </a:t>
            </a:r>
            <a:r>
              <a:rPr lang="pt-BR" dirty="0" err="1"/>
              <a:t>designed</a:t>
            </a:r>
            <a:r>
              <a:rPr lang="pt-BR" dirty="0"/>
              <a:t> systems</a:t>
            </a:r>
          </a:p>
          <a:p>
            <a:endParaRPr lang="pt-BR" dirty="0"/>
          </a:p>
          <a:p>
            <a:r>
              <a:rPr lang="pt-BR" dirty="0"/>
              <a:t>Design (</a:t>
            </a:r>
            <a:r>
              <a:rPr lang="pt-BR" dirty="0" err="1"/>
              <a:t>following</a:t>
            </a:r>
            <a:r>
              <a:rPr lang="pt-BR" dirty="0"/>
              <a:t> </a:t>
            </a:r>
            <a:r>
              <a:rPr lang="pt-BR" i="1" dirty="0" err="1"/>
              <a:t>Artigas</a:t>
            </a:r>
            <a:r>
              <a:rPr lang="pt-BR" dirty="0"/>
              <a:t>): sketch + </a:t>
            </a:r>
            <a:r>
              <a:rPr lang="pt-BR" dirty="0" err="1"/>
              <a:t>plan</a:t>
            </a:r>
            <a:endParaRPr lang="pt-BR" dirty="0"/>
          </a:p>
          <a:p>
            <a:pPr lvl="1"/>
            <a:r>
              <a:rPr lang="pt-BR" dirty="0" err="1"/>
              <a:t>Plan</a:t>
            </a:r>
            <a:r>
              <a:rPr lang="pt-BR" dirty="0"/>
              <a:t>: </a:t>
            </a:r>
            <a:r>
              <a:rPr lang="pt-BR" dirty="0" err="1"/>
              <a:t>goal</a:t>
            </a:r>
            <a:r>
              <a:rPr lang="pt-BR" dirty="0"/>
              <a:t>, </a:t>
            </a:r>
            <a:r>
              <a:rPr lang="pt-BR" dirty="0" err="1"/>
              <a:t>purpose</a:t>
            </a:r>
            <a:r>
              <a:rPr lang="pt-BR" dirty="0"/>
              <a:t> + </a:t>
            </a:r>
            <a:r>
              <a:rPr lang="pt-BR" dirty="0" err="1"/>
              <a:t>building</a:t>
            </a:r>
            <a:r>
              <a:rPr lang="pt-BR" dirty="0"/>
              <a:t> </a:t>
            </a:r>
            <a:r>
              <a:rPr lang="pt-BR" dirty="0" err="1"/>
              <a:t>plan</a:t>
            </a:r>
            <a:r>
              <a:rPr lang="pt-BR" dirty="0"/>
              <a:t> </a:t>
            </a:r>
          </a:p>
        </p:txBody>
      </p:sp>
      <p:pic>
        <p:nvPicPr>
          <p:cNvPr id="5" name="Gráfico 4" descr="Arquitetura">
            <a:extLst>
              <a:ext uri="{FF2B5EF4-FFF2-40B4-BE49-F238E27FC236}">
                <a16:creationId xmlns:a16="http://schemas.microsoft.com/office/drawing/2014/main" id="{8405C834-3D28-45ED-8654-D0F800F2E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8438" y="4525078"/>
            <a:ext cx="914400" cy="914400"/>
          </a:xfrm>
          <a:prstGeom prst="rect">
            <a:avLst/>
          </a:prstGeom>
        </p:spPr>
      </p:pic>
      <p:pic>
        <p:nvPicPr>
          <p:cNvPr id="7" name="Gráfico 6" descr="Marreta">
            <a:extLst>
              <a:ext uri="{FF2B5EF4-FFF2-40B4-BE49-F238E27FC236}">
                <a16:creationId xmlns:a16="http://schemas.microsoft.com/office/drawing/2014/main" id="{2A7200BA-80DE-43BB-A338-70FC92A75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4525078"/>
            <a:ext cx="914400" cy="914400"/>
          </a:xfrm>
          <a:prstGeom prst="rect">
            <a:avLst/>
          </a:prstGeom>
        </p:spPr>
      </p:pic>
      <p:pic>
        <p:nvPicPr>
          <p:cNvPr id="9" name="Gráfico 8" descr="Cena de estrada">
            <a:extLst>
              <a:ext uri="{FF2B5EF4-FFF2-40B4-BE49-F238E27FC236}">
                <a16:creationId xmlns:a16="http://schemas.microsoft.com/office/drawing/2014/main" id="{51A7E4AA-3ADC-4657-9B50-D9C34B7D36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49162" y="45250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2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C9686-79A3-4580-8BEA-7CB1943D0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Interactive</a:t>
            </a:r>
            <a:r>
              <a:rPr lang="pt-BR" dirty="0"/>
              <a:t> systems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10B3D-8CBC-4B92-BDD7-4DE0634BD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Interactive</a:t>
            </a:r>
            <a:r>
              <a:rPr lang="pt-BR" dirty="0"/>
              <a:t> systems = </a:t>
            </a:r>
            <a:r>
              <a:rPr lang="pt-BR" dirty="0" err="1"/>
              <a:t>conversational</a:t>
            </a:r>
            <a:r>
              <a:rPr lang="pt-BR" dirty="0"/>
              <a:t> systems</a:t>
            </a:r>
          </a:p>
          <a:p>
            <a:endParaRPr lang="pt-BR" dirty="0"/>
          </a:p>
        </p:txBody>
      </p:sp>
      <p:pic>
        <p:nvPicPr>
          <p:cNvPr id="10" name="Gráfico 9" descr="Ilustrador">
            <a:extLst>
              <a:ext uri="{FF2B5EF4-FFF2-40B4-BE49-F238E27FC236}">
                <a16:creationId xmlns:a16="http://schemas.microsoft.com/office/drawing/2014/main" id="{83872919-60CB-4639-B8ED-84C297045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3582988"/>
            <a:ext cx="914400" cy="914400"/>
          </a:xfrm>
          <a:prstGeom prst="rect">
            <a:avLst/>
          </a:prstGeom>
        </p:spPr>
      </p:pic>
      <p:pic>
        <p:nvPicPr>
          <p:cNvPr id="12" name="Gráfico 11" descr="Homem">
            <a:extLst>
              <a:ext uri="{FF2B5EF4-FFF2-40B4-BE49-F238E27FC236}">
                <a16:creationId xmlns:a16="http://schemas.microsoft.com/office/drawing/2014/main" id="{2EFBF485-06F5-47BA-98E7-044A73715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16238" y="2629694"/>
            <a:ext cx="779463" cy="779463"/>
          </a:xfrm>
          <a:prstGeom prst="rect">
            <a:avLst/>
          </a:prstGeom>
        </p:spPr>
      </p:pic>
      <p:pic>
        <p:nvPicPr>
          <p:cNvPr id="14" name="Gráfico 13" descr="Grupo">
            <a:extLst>
              <a:ext uri="{FF2B5EF4-FFF2-40B4-BE49-F238E27FC236}">
                <a16:creationId xmlns:a16="http://schemas.microsoft.com/office/drawing/2014/main" id="{669E751E-68E1-4EC9-B064-F593604E78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6300" y="2629694"/>
            <a:ext cx="914400" cy="914400"/>
          </a:xfrm>
          <a:prstGeom prst="rect">
            <a:avLst/>
          </a:prstGeom>
        </p:spPr>
      </p:pic>
      <p:pic>
        <p:nvPicPr>
          <p:cNvPr id="16" name="Gráfico 15" descr="Homem">
            <a:extLst>
              <a:ext uri="{FF2B5EF4-FFF2-40B4-BE49-F238E27FC236}">
                <a16:creationId xmlns:a16="http://schemas.microsoft.com/office/drawing/2014/main" id="{D7EE5AA1-1E78-45F0-8CF1-356F8E361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6268" y="5397500"/>
            <a:ext cx="779463" cy="779463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B8D4D1CD-08C2-4E3F-86EA-80F1A57A6BF0}"/>
              </a:ext>
            </a:extLst>
          </p:cNvPr>
          <p:cNvSpPr txBox="1"/>
          <p:nvPr/>
        </p:nvSpPr>
        <p:spPr>
          <a:xfrm>
            <a:off x="2245958" y="2902228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user</a:t>
            </a:r>
            <a:endParaRPr lang="pt-BR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77EB7C5-F1A5-4215-9203-87B84DD03F15}"/>
              </a:ext>
            </a:extLst>
          </p:cNvPr>
          <p:cNvSpPr txBox="1"/>
          <p:nvPr/>
        </p:nvSpPr>
        <p:spPr>
          <a:xfrm>
            <a:off x="9449262" y="2696259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other</a:t>
            </a:r>
            <a:r>
              <a:rPr lang="pt-BR" b="1" dirty="0"/>
              <a:t> </a:t>
            </a:r>
            <a:r>
              <a:rPr lang="pt-BR" b="1" dirty="0" err="1"/>
              <a:t>users</a:t>
            </a:r>
            <a:endParaRPr lang="pt-BR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15139E6-EB7B-4C17-B669-FD03CD27D008}"/>
              </a:ext>
            </a:extLst>
          </p:cNvPr>
          <p:cNvSpPr txBox="1"/>
          <p:nvPr/>
        </p:nvSpPr>
        <p:spPr>
          <a:xfrm>
            <a:off x="5578732" y="6192823"/>
            <a:ext cx="103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designer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E4B07B76-F72E-4A8A-850A-76FC068DEA7C}"/>
              </a:ext>
            </a:extLst>
          </p:cNvPr>
          <p:cNvSpPr/>
          <p:nvPr/>
        </p:nvSpPr>
        <p:spPr>
          <a:xfrm>
            <a:off x="2245957" y="2568502"/>
            <a:ext cx="1488305" cy="103678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DD5B9552-440D-4B6E-BD5E-F4522812EC60}"/>
              </a:ext>
            </a:extLst>
          </p:cNvPr>
          <p:cNvSpPr/>
          <p:nvPr/>
        </p:nvSpPr>
        <p:spPr>
          <a:xfrm>
            <a:off x="8343067" y="2568502"/>
            <a:ext cx="1906295" cy="103678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2F863361-6E24-4E36-B817-47BD364D8585}"/>
              </a:ext>
            </a:extLst>
          </p:cNvPr>
          <p:cNvSpPr/>
          <p:nvPr/>
        </p:nvSpPr>
        <p:spPr>
          <a:xfrm>
            <a:off x="5351846" y="5238153"/>
            <a:ext cx="1488305" cy="14023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17886F75-713D-4362-A7CD-13F0301B2B76}"/>
              </a:ext>
            </a:extLst>
          </p:cNvPr>
          <p:cNvSpPr/>
          <p:nvPr/>
        </p:nvSpPr>
        <p:spPr>
          <a:xfrm>
            <a:off x="5351845" y="3521796"/>
            <a:ext cx="1488305" cy="103678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0" name="Conector: Curvo 29">
            <a:extLst>
              <a:ext uri="{FF2B5EF4-FFF2-40B4-BE49-F238E27FC236}">
                <a16:creationId xmlns:a16="http://schemas.microsoft.com/office/drawing/2014/main" id="{F56C6C4E-D495-4D20-8DCE-1E881507247D}"/>
              </a:ext>
            </a:extLst>
          </p:cNvPr>
          <p:cNvCxnSpPr>
            <a:cxnSpLocks/>
            <a:stCxn id="22" idx="3"/>
            <a:endCxn id="28" idx="1"/>
          </p:cNvCxnSpPr>
          <p:nvPr/>
        </p:nvCxnSpPr>
        <p:spPr>
          <a:xfrm>
            <a:off x="3734262" y="3086894"/>
            <a:ext cx="1617583" cy="953294"/>
          </a:xfrm>
          <a:prstGeom prst="curvedConnector3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Curvo 32">
            <a:extLst>
              <a:ext uri="{FF2B5EF4-FFF2-40B4-BE49-F238E27FC236}">
                <a16:creationId xmlns:a16="http://schemas.microsoft.com/office/drawing/2014/main" id="{848CEB36-BF99-433A-9702-753590E7E87F}"/>
              </a:ext>
            </a:extLst>
          </p:cNvPr>
          <p:cNvCxnSpPr/>
          <p:nvPr/>
        </p:nvCxnSpPr>
        <p:spPr>
          <a:xfrm rot="10800000">
            <a:off x="3734263" y="2902228"/>
            <a:ext cx="2361735" cy="109906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Curvo 34">
            <a:extLst>
              <a:ext uri="{FF2B5EF4-FFF2-40B4-BE49-F238E27FC236}">
                <a16:creationId xmlns:a16="http://schemas.microsoft.com/office/drawing/2014/main" id="{0707899E-2F6E-490C-9C73-A550D2B07642}"/>
              </a:ext>
            </a:extLst>
          </p:cNvPr>
          <p:cNvCxnSpPr/>
          <p:nvPr/>
        </p:nvCxnSpPr>
        <p:spPr>
          <a:xfrm flipV="1">
            <a:off x="6095997" y="2902228"/>
            <a:ext cx="2247070" cy="1114749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Curvo 36">
            <a:extLst>
              <a:ext uri="{FF2B5EF4-FFF2-40B4-BE49-F238E27FC236}">
                <a16:creationId xmlns:a16="http://schemas.microsoft.com/office/drawing/2014/main" id="{F380130E-9B42-4BD1-8B1A-AD9C1D38BCB4}"/>
              </a:ext>
            </a:extLst>
          </p:cNvPr>
          <p:cNvCxnSpPr>
            <a:cxnSpLocks/>
            <a:endCxn id="12" idx="2"/>
          </p:cNvCxnSpPr>
          <p:nvPr/>
        </p:nvCxnSpPr>
        <p:spPr>
          <a:xfrm rot="10800000">
            <a:off x="3305970" y="3409157"/>
            <a:ext cx="2790026" cy="925864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: Curvo 39">
            <a:extLst>
              <a:ext uri="{FF2B5EF4-FFF2-40B4-BE49-F238E27FC236}">
                <a16:creationId xmlns:a16="http://schemas.microsoft.com/office/drawing/2014/main" id="{06785652-24C8-436F-927D-3E5A60833288}"/>
              </a:ext>
            </a:extLst>
          </p:cNvPr>
          <p:cNvCxnSpPr>
            <a:cxnSpLocks/>
            <a:endCxn id="16" idx="3"/>
          </p:cNvCxnSpPr>
          <p:nvPr/>
        </p:nvCxnSpPr>
        <p:spPr>
          <a:xfrm rot="16200000" flipH="1">
            <a:off x="5564756" y="4866257"/>
            <a:ext cx="1452212" cy="389737"/>
          </a:xfrm>
          <a:prstGeom prst="curvedConnector4">
            <a:avLst>
              <a:gd name="adj1" fmla="val -710"/>
              <a:gd name="adj2" fmla="val 32038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74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C9686-79A3-4580-8BEA-7CB1943D0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Interactive</a:t>
            </a:r>
            <a:r>
              <a:rPr lang="pt-BR" dirty="0"/>
              <a:t> systems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10B3D-8CBC-4B92-BDD7-4DE0634BD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Interactive</a:t>
            </a:r>
            <a:r>
              <a:rPr lang="pt-BR" dirty="0"/>
              <a:t> systems = </a:t>
            </a:r>
            <a:r>
              <a:rPr lang="pt-BR" dirty="0" err="1"/>
              <a:t>conversational</a:t>
            </a:r>
            <a:r>
              <a:rPr lang="pt-BR" dirty="0"/>
              <a:t> systems</a:t>
            </a:r>
          </a:p>
          <a:p>
            <a:endParaRPr lang="pt-BR" dirty="0"/>
          </a:p>
        </p:txBody>
      </p:sp>
      <p:pic>
        <p:nvPicPr>
          <p:cNvPr id="10" name="Gráfico 9" descr="Ilustrador">
            <a:extLst>
              <a:ext uri="{FF2B5EF4-FFF2-40B4-BE49-F238E27FC236}">
                <a16:creationId xmlns:a16="http://schemas.microsoft.com/office/drawing/2014/main" id="{83872919-60CB-4639-B8ED-84C297045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3582988"/>
            <a:ext cx="914400" cy="914400"/>
          </a:xfrm>
          <a:prstGeom prst="rect">
            <a:avLst/>
          </a:prstGeom>
        </p:spPr>
      </p:pic>
      <p:pic>
        <p:nvPicPr>
          <p:cNvPr id="12" name="Gráfico 11" descr="Homem">
            <a:extLst>
              <a:ext uri="{FF2B5EF4-FFF2-40B4-BE49-F238E27FC236}">
                <a16:creationId xmlns:a16="http://schemas.microsoft.com/office/drawing/2014/main" id="{2EFBF485-06F5-47BA-98E7-044A73715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16238" y="2629694"/>
            <a:ext cx="779463" cy="779463"/>
          </a:xfrm>
          <a:prstGeom prst="rect">
            <a:avLst/>
          </a:prstGeom>
        </p:spPr>
      </p:pic>
      <p:pic>
        <p:nvPicPr>
          <p:cNvPr id="14" name="Gráfico 13" descr="Grupo">
            <a:extLst>
              <a:ext uri="{FF2B5EF4-FFF2-40B4-BE49-F238E27FC236}">
                <a16:creationId xmlns:a16="http://schemas.microsoft.com/office/drawing/2014/main" id="{669E751E-68E1-4EC9-B064-F593604E78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6300" y="2629694"/>
            <a:ext cx="914400" cy="914400"/>
          </a:xfrm>
          <a:prstGeom prst="rect">
            <a:avLst/>
          </a:prstGeom>
        </p:spPr>
      </p:pic>
      <p:pic>
        <p:nvPicPr>
          <p:cNvPr id="16" name="Gráfico 15" descr="Homem">
            <a:extLst>
              <a:ext uri="{FF2B5EF4-FFF2-40B4-BE49-F238E27FC236}">
                <a16:creationId xmlns:a16="http://schemas.microsoft.com/office/drawing/2014/main" id="{D7EE5AA1-1E78-45F0-8CF1-356F8E361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6268" y="5397500"/>
            <a:ext cx="779463" cy="779463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B8D4D1CD-08C2-4E3F-86EA-80F1A57A6BF0}"/>
              </a:ext>
            </a:extLst>
          </p:cNvPr>
          <p:cNvSpPr txBox="1"/>
          <p:nvPr/>
        </p:nvSpPr>
        <p:spPr>
          <a:xfrm>
            <a:off x="2245958" y="2902228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user</a:t>
            </a:r>
            <a:endParaRPr lang="pt-BR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77EB7C5-F1A5-4215-9203-87B84DD03F15}"/>
              </a:ext>
            </a:extLst>
          </p:cNvPr>
          <p:cNvSpPr txBox="1"/>
          <p:nvPr/>
        </p:nvSpPr>
        <p:spPr>
          <a:xfrm>
            <a:off x="9449262" y="2696259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other</a:t>
            </a:r>
            <a:r>
              <a:rPr lang="pt-BR" b="1" dirty="0"/>
              <a:t> </a:t>
            </a:r>
            <a:r>
              <a:rPr lang="pt-BR" b="1" dirty="0" err="1"/>
              <a:t>users</a:t>
            </a:r>
            <a:endParaRPr lang="pt-BR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15139E6-EB7B-4C17-B669-FD03CD27D008}"/>
              </a:ext>
            </a:extLst>
          </p:cNvPr>
          <p:cNvSpPr txBox="1"/>
          <p:nvPr/>
        </p:nvSpPr>
        <p:spPr>
          <a:xfrm>
            <a:off x="5578732" y="6192823"/>
            <a:ext cx="103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designer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E4B07B76-F72E-4A8A-850A-76FC068DEA7C}"/>
              </a:ext>
            </a:extLst>
          </p:cNvPr>
          <p:cNvSpPr/>
          <p:nvPr/>
        </p:nvSpPr>
        <p:spPr>
          <a:xfrm>
            <a:off x="2245957" y="2568502"/>
            <a:ext cx="1488305" cy="103678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DD5B9552-440D-4B6E-BD5E-F4522812EC60}"/>
              </a:ext>
            </a:extLst>
          </p:cNvPr>
          <p:cNvSpPr/>
          <p:nvPr/>
        </p:nvSpPr>
        <p:spPr>
          <a:xfrm>
            <a:off x="8343067" y="2568502"/>
            <a:ext cx="1906295" cy="103678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2F863361-6E24-4E36-B817-47BD364D8585}"/>
              </a:ext>
            </a:extLst>
          </p:cNvPr>
          <p:cNvSpPr/>
          <p:nvPr/>
        </p:nvSpPr>
        <p:spPr>
          <a:xfrm>
            <a:off x="5351846" y="5238153"/>
            <a:ext cx="1488305" cy="14023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17886F75-713D-4362-A7CD-13F0301B2B76}"/>
              </a:ext>
            </a:extLst>
          </p:cNvPr>
          <p:cNvSpPr/>
          <p:nvPr/>
        </p:nvSpPr>
        <p:spPr>
          <a:xfrm>
            <a:off x="5351845" y="3521796"/>
            <a:ext cx="1488305" cy="103678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0" name="Conector: Curvo 29">
            <a:extLst>
              <a:ext uri="{FF2B5EF4-FFF2-40B4-BE49-F238E27FC236}">
                <a16:creationId xmlns:a16="http://schemas.microsoft.com/office/drawing/2014/main" id="{F56C6C4E-D495-4D20-8DCE-1E881507247D}"/>
              </a:ext>
            </a:extLst>
          </p:cNvPr>
          <p:cNvCxnSpPr>
            <a:cxnSpLocks/>
            <a:stCxn id="22" idx="3"/>
            <a:endCxn id="28" idx="1"/>
          </p:cNvCxnSpPr>
          <p:nvPr/>
        </p:nvCxnSpPr>
        <p:spPr>
          <a:xfrm>
            <a:off x="3734262" y="3086894"/>
            <a:ext cx="1617583" cy="953294"/>
          </a:xfrm>
          <a:prstGeom prst="curvedConnector3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Curvo 32">
            <a:extLst>
              <a:ext uri="{FF2B5EF4-FFF2-40B4-BE49-F238E27FC236}">
                <a16:creationId xmlns:a16="http://schemas.microsoft.com/office/drawing/2014/main" id="{848CEB36-BF99-433A-9702-753590E7E87F}"/>
              </a:ext>
            </a:extLst>
          </p:cNvPr>
          <p:cNvCxnSpPr/>
          <p:nvPr/>
        </p:nvCxnSpPr>
        <p:spPr>
          <a:xfrm rot="10800000">
            <a:off x="3734263" y="2902228"/>
            <a:ext cx="2361735" cy="109906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Curvo 34">
            <a:extLst>
              <a:ext uri="{FF2B5EF4-FFF2-40B4-BE49-F238E27FC236}">
                <a16:creationId xmlns:a16="http://schemas.microsoft.com/office/drawing/2014/main" id="{0707899E-2F6E-490C-9C73-A550D2B07642}"/>
              </a:ext>
            </a:extLst>
          </p:cNvPr>
          <p:cNvCxnSpPr/>
          <p:nvPr/>
        </p:nvCxnSpPr>
        <p:spPr>
          <a:xfrm flipV="1">
            <a:off x="6095997" y="2902228"/>
            <a:ext cx="2247070" cy="1114749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Curvo 36">
            <a:extLst>
              <a:ext uri="{FF2B5EF4-FFF2-40B4-BE49-F238E27FC236}">
                <a16:creationId xmlns:a16="http://schemas.microsoft.com/office/drawing/2014/main" id="{F380130E-9B42-4BD1-8B1A-AD9C1D38BCB4}"/>
              </a:ext>
            </a:extLst>
          </p:cNvPr>
          <p:cNvCxnSpPr>
            <a:cxnSpLocks/>
            <a:endCxn id="12" idx="2"/>
          </p:cNvCxnSpPr>
          <p:nvPr/>
        </p:nvCxnSpPr>
        <p:spPr>
          <a:xfrm rot="10800000">
            <a:off x="3305970" y="3409157"/>
            <a:ext cx="2790026" cy="925864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: Curvo 39">
            <a:extLst>
              <a:ext uri="{FF2B5EF4-FFF2-40B4-BE49-F238E27FC236}">
                <a16:creationId xmlns:a16="http://schemas.microsoft.com/office/drawing/2014/main" id="{06785652-24C8-436F-927D-3E5A60833288}"/>
              </a:ext>
            </a:extLst>
          </p:cNvPr>
          <p:cNvCxnSpPr>
            <a:cxnSpLocks/>
            <a:endCxn id="16" idx="3"/>
          </p:cNvCxnSpPr>
          <p:nvPr/>
        </p:nvCxnSpPr>
        <p:spPr>
          <a:xfrm rot="16200000" flipH="1">
            <a:off x="5564756" y="4866257"/>
            <a:ext cx="1452212" cy="389737"/>
          </a:xfrm>
          <a:prstGeom prst="curvedConnector4">
            <a:avLst>
              <a:gd name="adj1" fmla="val -710"/>
              <a:gd name="adj2" fmla="val 32038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0BBF20DE-F7D6-4DDF-B348-B989477CE80A}"/>
              </a:ext>
            </a:extLst>
          </p:cNvPr>
          <p:cNvSpPr/>
          <p:nvPr/>
        </p:nvSpPr>
        <p:spPr>
          <a:xfrm>
            <a:off x="8273987" y="3740223"/>
            <a:ext cx="2689935" cy="2047009"/>
          </a:xfrm>
          <a:prstGeom prst="wedgeEllipseCallout">
            <a:avLst>
              <a:gd name="adj1" fmla="val -123704"/>
              <a:gd name="adj2" fmla="val -3333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áfico 5" descr="Mesa e cadeiras">
            <a:extLst>
              <a:ext uri="{FF2B5EF4-FFF2-40B4-BE49-F238E27FC236}">
                <a16:creationId xmlns:a16="http://schemas.microsoft.com/office/drawing/2014/main" id="{972AE9AA-D1B9-484C-87F3-BC23EBDFDB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75001" y="4070130"/>
            <a:ext cx="746301" cy="746301"/>
          </a:xfrm>
          <a:prstGeom prst="rect">
            <a:avLst/>
          </a:prstGeom>
        </p:spPr>
      </p:pic>
      <p:pic>
        <p:nvPicPr>
          <p:cNvPr id="8" name="Gráfico 7" descr="Telefone">
            <a:extLst>
              <a:ext uri="{FF2B5EF4-FFF2-40B4-BE49-F238E27FC236}">
                <a16:creationId xmlns:a16="http://schemas.microsoft.com/office/drawing/2014/main" id="{DE1F48DC-F42C-4633-93F2-435CEB1656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69461" y="4185429"/>
            <a:ext cx="746301" cy="746301"/>
          </a:xfrm>
          <a:prstGeom prst="rect">
            <a:avLst/>
          </a:prstGeom>
        </p:spPr>
      </p:pic>
      <p:pic>
        <p:nvPicPr>
          <p:cNvPr id="11" name="Gráfico 10" descr="Rosto alienígena">
            <a:extLst>
              <a:ext uri="{FF2B5EF4-FFF2-40B4-BE49-F238E27FC236}">
                <a16:creationId xmlns:a16="http://schemas.microsoft.com/office/drawing/2014/main" id="{4D691B74-C4CD-4BA6-92B8-612FDA3B95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50765" y="5061125"/>
            <a:ext cx="336375" cy="265477"/>
          </a:xfrm>
          <a:prstGeom prst="rect">
            <a:avLst/>
          </a:prstGeom>
        </p:spPr>
      </p:pic>
      <p:pic>
        <p:nvPicPr>
          <p:cNvPr id="15" name="Gráfico 14" descr="Laptop">
            <a:extLst>
              <a:ext uri="{FF2B5EF4-FFF2-40B4-BE49-F238E27FC236}">
                <a16:creationId xmlns:a16="http://schemas.microsoft.com/office/drawing/2014/main" id="{3C11A692-35EC-4B9A-B549-C454348A95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45803" y="4862646"/>
            <a:ext cx="746301" cy="74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46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1D0FC7-8F1B-4C5E-ADDF-4F0F39600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Interactive</a:t>
            </a:r>
            <a:r>
              <a:rPr lang="pt-BR" dirty="0"/>
              <a:t> systems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D20959A-B8E5-4417-9895-BF2FBB67CD29}"/>
              </a:ext>
            </a:extLst>
          </p:cNvPr>
          <p:cNvSpPr/>
          <p:nvPr/>
        </p:nvSpPr>
        <p:spPr>
          <a:xfrm>
            <a:off x="3823315" y="5628448"/>
            <a:ext cx="4509856" cy="5504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i="1" dirty="0" err="1">
                <a:solidFill>
                  <a:schemeClr val="tx1"/>
                </a:solidFill>
              </a:rPr>
              <a:t>Purely</a:t>
            </a:r>
            <a:r>
              <a:rPr lang="pt-BR" sz="2400" b="1" i="1" dirty="0">
                <a:solidFill>
                  <a:schemeClr val="tx1"/>
                </a:solidFill>
              </a:rPr>
              <a:t> </a:t>
            </a:r>
            <a:r>
              <a:rPr lang="pt-BR" sz="2400" b="1" i="1" dirty="0" err="1">
                <a:solidFill>
                  <a:schemeClr val="tx1"/>
                </a:solidFill>
              </a:rPr>
              <a:t>interactive</a:t>
            </a:r>
            <a:endParaRPr lang="pt-BR" sz="2400" b="1" i="1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92D2371-D4C1-48D0-BE85-9919897501C8}"/>
              </a:ext>
            </a:extLst>
          </p:cNvPr>
          <p:cNvSpPr/>
          <p:nvPr/>
        </p:nvSpPr>
        <p:spPr>
          <a:xfrm>
            <a:off x="3823315" y="5078032"/>
            <a:ext cx="4509856" cy="550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i="1" dirty="0" err="1">
                <a:solidFill>
                  <a:schemeClr val="tx1"/>
                </a:solidFill>
              </a:rPr>
              <a:t>Toy</a:t>
            </a:r>
            <a:endParaRPr lang="pt-BR" sz="2400" b="1" i="1" dirty="0">
              <a:solidFill>
                <a:schemeClr val="tx1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C34667A-6526-4339-A19B-E6B8A9E8FB3E}"/>
              </a:ext>
            </a:extLst>
          </p:cNvPr>
          <p:cNvSpPr/>
          <p:nvPr/>
        </p:nvSpPr>
        <p:spPr>
          <a:xfrm>
            <a:off x="3823315" y="4572003"/>
            <a:ext cx="4509856" cy="5504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i="1" dirty="0">
                <a:solidFill>
                  <a:schemeClr val="tx1"/>
                </a:solidFill>
              </a:rPr>
              <a:t>Puzzle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CAC67E0-697F-4BE5-A092-5411EC305BEC}"/>
              </a:ext>
            </a:extLst>
          </p:cNvPr>
          <p:cNvSpPr/>
          <p:nvPr/>
        </p:nvSpPr>
        <p:spPr>
          <a:xfrm>
            <a:off x="3823315" y="4021587"/>
            <a:ext cx="4509856" cy="550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i="1" dirty="0">
                <a:solidFill>
                  <a:schemeClr val="tx1"/>
                </a:solidFill>
              </a:rPr>
              <a:t>Game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2B74AE6-94FC-4F0B-A6E4-F6D7EE361656}"/>
              </a:ext>
            </a:extLst>
          </p:cNvPr>
          <p:cNvSpPr/>
          <p:nvPr/>
        </p:nvSpPr>
        <p:spPr>
          <a:xfrm>
            <a:off x="3823315" y="3471171"/>
            <a:ext cx="4509856" cy="5504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i="1" dirty="0">
                <a:solidFill>
                  <a:schemeClr val="tx1"/>
                </a:solidFill>
              </a:rPr>
              <a:t>Multiplayer game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D1A0F4B-DCCB-4C84-A4FC-F95B2A7F16F8}"/>
              </a:ext>
            </a:extLst>
          </p:cNvPr>
          <p:cNvSpPr/>
          <p:nvPr/>
        </p:nvSpPr>
        <p:spPr>
          <a:xfrm>
            <a:off x="3823315" y="2920755"/>
            <a:ext cx="4509856" cy="550416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i="1" dirty="0" err="1">
                <a:solidFill>
                  <a:schemeClr val="tx1"/>
                </a:solidFill>
              </a:rPr>
              <a:t>Massively</a:t>
            </a:r>
            <a:r>
              <a:rPr lang="pt-BR" sz="2400" b="1" i="1" dirty="0">
                <a:solidFill>
                  <a:schemeClr val="tx1"/>
                </a:solidFill>
              </a:rPr>
              <a:t> multiplayer game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3E973E-F9CD-4EBB-97E2-3FD53191A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458" y="5077408"/>
            <a:ext cx="1104406" cy="144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9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33897C51-599A-4200-9DC4-006F3A20B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65" y="4549809"/>
            <a:ext cx="922363" cy="1056445"/>
          </a:xfrm>
          <a:prstGeom prst="rect">
            <a:avLst/>
          </a:prstGeom>
        </p:spPr>
      </p:pic>
      <p:pic>
        <p:nvPicPr>
          <p:cNvPr id="1028" name="Picture 4" descr="Cubo Mágico - Brinquedos Educativos | Casas Bahia | 6603617">
            <a:extLst>
              <a:ext uri="{FF2B5EF4-FFF2-40B4-BE49-F238E27FC236}">
                <a16:creationId xmlns:a16="http://schemas.microsoft.com/office/drawing/2014/main" id="{E57297F9-4F79-47ED-9538-F7C6FD09D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13" y="3923116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m 24" descr="Uma imagem contendo objeto, peça de xadrez&#10;&#10;Descrição gerada automaticamente">
            <a:extLst>
              <a:ext uri="{FF2B5EF4-FFF2-40B4-BE49-F238E27FC236}">
                <a16:creationId xmlns:a16="http://schemas.microsoft.com/office/drawing/2014/main" id="{C251F8BB-1AF1-4495-9414-DA6BD9C361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2" y="3008983"/>
            <a:ext cx="1395111" cy="1053084"/>
          </a:xfrm>
          <a:prstGeom prst="rect">
            <a:avLst/>
          </a:prstGeom>
        </p:spPr>
      </p:pic>
      <p:pic>
        <p:nvPicPr>
          <p:cNvPr id="27" name="Imagem 26" descr="Uma imagem contendo texto, screenshot&#10;&#10;Descrição gerada automaticamente">
            <a:extLst>
              <a:ext uri="{FF2B5EF4-FFF2-40B4-BE49-F238E27FC236}">
                <a16:creationId xmlns:a16="http://schemas.microsoft.com/office/drawing/2014/main" id="{56BA8697-B66E-43D9-B2BF-4CBE6372A4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8" y="2321282"/>
            <a:ext cx="1104406" cy="1104406"/>
          </a:xfrm>
          <a:prstGeom prst="rect">
            <a:avLst/>
          </a:prstGeom>
        </p:spPr>
      </p:pic>
      <p:pic>
        <p:nvPicPr>
          <p:cNvPr id="30" name="Imagem 29" descr="Uma imagem contendo chuva, foto, mesa, homem&#10;&#10;Descrição gerada automaticamente">
            <a:extLst>
              <a:ext uri="{FF2B5EF4-FFF2-40B4-BE49-F238E27FC236}">
                <a16:creationId xmlns:a16="http://schemas.microsoft.com/office/drawing/2014/main" id="{2012A029-A636-41BF-9B82-084439FE53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94" y="1206835"/>
            <a:ext cx="1998754" cy="1489981"/>
          </a:xfrm>
          <a:prstGeom prst="rect">
            <a:avLst/>
          </a:prstGeom>
        </p:spPr>
      </p:pic>
      <p:pic>
        <p:nvPicPr>
          <p:cNvPr id="32" name="Imagem 31" descr="Uma imagem contendo estrada, edifício, rua, cidade&#10;&#10;Descrição gerada automaticamente">
            <a:extLst>
              <a:ext uri="{FF2B5EF4-FFF2-40B4-BE49-F238E27FC236}">
                <a16:creationId xmlns:a16="http://schemas.microsoft.com/office/drawing/2014/main" id="{574EB7F9-0E5E-4177-B988-74C9451CE4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09" y="1372093"/>
            <a:ext cx="1932732" cy="1449550"/>
          </a:xfrm>
          <a:prstGeom prst="rect">
            <a:avLst/>
          </a:prstGeom>
        </p:spPr>
      </p:pic>
      <p:pic>
        <p:nvPicPr>
          <p:cNvPr id="50" name="Imagem 49">
            <a:extLst>
              <a:ext uri="{FF2B5EF4-FFF2-40B4-BE49-F238E27FC236}">
                <a16:creationId xmlns:a16="http://schemas.microsoft.com/office/drawing/2014/main" id="{8963493D-350E-4541-9C3B-5084EEAF4D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70" y="5481858"/>
            <a:ext cx="1596536" cy="1144184"/>
          </a:xfrm>
          <a:prstGeom prst="rect">
            <a:avLst/>
          </a:prstGeom>
        </p:spPr>
      </p:pic>
      <p:pic>
        <p:nvPicPr>
          <p:cNvPr id="52" name="Imagem 51" descr="Mão segurando objeto azul&#10;&#10;Descrição gerada automaticamente">
            <a:extLst>
              <a:ext uri="{FF2B5EF4-FFF2-40B4-BE49-F238E27FC236}">
                <a16:creationId xmlns:a16="http://schemas.microsoft.com/office/drawing/2014/main" id="{0DD68C91-7337-42DD-9AC8-AE652B588D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96" y="4588059"/>
            <a:ext cx="1802115" cy="1018195"/>
          </a:xfrm>
          <a:prstGeom prst="rect">
            <a:avLst/>
          </a:prstGeom>
        </p:spPr>
      </p:pic>
      <p:pic>
        <p:nvPicPr>
          <p:cNvPr id="54" name="Imagem 53" descr="Mesa com pratos de comida&#10;&#10;Descrição gerada automaticamente">
            <a:extLst>
              <a:ext uri="{FF2B5EF4-FFF2-40B4-BE49-F238E27FC236}">
                <a16:creationId xmlns:a16="http://schemas.microsoft.com/office/drawing/2014/main" id="{8254C4CE-B018-4321-8098-8E21C2B2BF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458" y="3533055"/>
            <a:ext cx="1458636" cy="97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573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90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MAC5784 – AI in videogames</vt:lpstr>
      <vt:lpstr>Course plan</vt:lpstr>
      <vt:lpstr>Interactive systems</vt:lpstr>
      <vt:lpstr>Interactive systems</vt:lpstr>
      <vt:lpstr>Interactive systems</vt:lpstr>
      <vt:lpstr>Interactive systems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MAC5784 – AI in videogames</dc:title>
  <dc:creator>Flavio Soares Correa da Silva</dc:creator>
  <cp:lastModifiedBy>Flavio Soares Correa da Silva</cp:lastModifiedBy>
  <cp:revision>22</cp:revision>
  <dcterms:created xsi:type="dcterms:W3CDTF">2020-09-06T21:47:41Z</dcterms:created>
  <dcterms:modified xsi:type="dcterms:W3CDTF">2020-09-06T23:39:21Z</dcterms:modified>
</cp:coreProperties>
</file>