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43"/>
  </p:notesMasterIdLst>
  <p:sldIdLst>
    <p:sldId id="259" r:id="rId2"/>
    <p:sldId id="309" r:id="rId3"/>
    <p:sldId id="260" r:id="rId4"/>
    <p:sldId id="307" r:id="rId5"/>
    <p:sldId id="300" r:id="rId6"/>
    <p:sldId id="299" r:id="rId7"/>
    <p:sldId id="337" r:id="rId8"/>
    <p:sldId id="301" r:id="rId9"/>
    <p:sldId id="338" r:id="rId10"/>
    <p:sldId id="302" r:id="rId11"/>
    <p:sldId id="305" r:id="rId12"/>
    <p:sldId id="306" r:id="rId13"/>
    <p:sldId id="304" r:id="rId14"/>
    <p:sldId id="330" r:id="rId15"/>
    <p:sldId id="272" r:id="rId16"/>
    <p:sldId id="271" r:id="rId17"/>
    <p:sldId id="308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9" r:id="rId30"/>
    <p:sldId id="321" r:id="rId31"/>
    <p:sldId id="322" r:id="rId32"/>
    <p:sldId id="323" r:id="rId33"/>
    <p:sldId id="324" r:id="rId34"/>
    <p:sldId id="325" r:id="rId35"/>
    <p:sldId id="326" r:id="rId36"/>
    <p:sldId id="328" r:id="rId37"/>
    <p:sldId id="332" r:id="rId38"/>
    <p:sldId id="333" r:id="rId39"/>
    <p:sldId id="334" r:id="rId40"/>
    <p:sldId id="335" r:id="rId41"/>
    <p:sldId id="336" r:id="rId4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888DAE"/>
    <a:srgbClr val="666699"/>
    <a:srgbClr val="000000"/>
    <a:srgbClr val="88A1A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80" autoAdjust="0"/>
    <p:restoredTop sz="94638" autoAdjust="0"/>
  </p:normalViewPr>
  <p:slideViewPr>
    <p:cSldViewPr>
      <p:cViewPr varScale="1">
        <p:scale>
          <a:sx n="103" d="100"/>
          <a:sy n="103" d="100"/>
        </p:scale>
        <p:origin x="-28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3318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D7E4DC-7D4D-48D0-8DE5-022E3AD1AEDC}" type="datetimeFigureOut">
              <a:rPr lang="pt-BR" smtClean="0"/>
              <a:pPr/>
              <a:t>28/05/2019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5550D9-64D0-46E3-BA28-9A532B765F7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418051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8AC28-F87A-4C40-889D-C955B1433059}" type="slidenum">
              <a:rPr lang="pt-BR" smtClean="0"/>
              <a:pPr/>
              <a:t>21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796208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091B7E6A-F868-4718-B6D4-DE0044609F61}" type="datetimeFigureOut">
              <a:rPr lang="pt-BR" smtClean="0"/>
              <a:pPr/>
              <a:t>28/05/2019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pt-BR"/>
          </a:p>
        </p:txBody>
      </p:sp>
      <p:sp>
        <p:nvSpPr>
          <p:cNvPr id="10" name="Retângulo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tângulo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tângulo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Conector reto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Conector reto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ector reto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ector reto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Conector reto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tângulo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e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e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ipse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ipse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ipse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9D272B8D-11EA-4268-BD36-085A7991C09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B7E6A-F868-4718-B6D4-DE0044609F61}" type="datetimeFigureOut">
              <a:rPr lang="pt-BR" smtClean="0"/>
              <a:pPr/>
              <a:t>28/05/2019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72B8D-11EA-4268-BD36-085A7991C09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B7E6A-F868-4718-B6D4-DE0044609F61}" type="datetimeFigureOut">
              <a:rPr lang="pt-BR" smtClean="0"/>
              <a:pPr/>
              <a:t>28/05/2019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72B8D-11EA-4268-BD36-085A7991C09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91B7E6A-F868-4718-B6D4-DE0044609F61}" type="datetimeFigureOut">
              <a:rPr lang="pt-BR" smtClean="0"/>
              <a:pPr/>
              <a:t>28/05/2019</a:t>
            </a:fld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D272B8D-11EA-4268-BD36-085A7991C09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0" name="Espaço Reservado para Rodapé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091B7E6A-F868-4718-B6D4-DE0044609F61}" type="datetimeFigureOut">
              <a:rPr lang="pt-BR" smtClean="0"/>
              <a:pPr/>
              <a:t>28/05/2019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ector reto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Conector reto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ector reto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ector reto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Conector reto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tângulo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ipse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ipse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e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ipse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e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Conector reto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9D272B8D-11EA-4268-BD36-085A7991C09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B7E6A-F868-4718-B6D4-DE0044609F61}" type="datetimeFigureOut">
              <a:rPr lang="pt-BR" smtClean="0"/>
              <a:pPr/>
              <a:t>28/05/2019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72B8D-11EA-4268-BD36-085A7991C09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B7E6A-F868-4718-B6D4-DE0044609F61}" type="datetimeFigureOut">
              <a:rPr lang="pt-BR" smtClean="0"/>
              <a:pPr/>
              <a:t>28/05/2019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72B8D-11EA-4268-BD36-085A7991C09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91B7E6A-F868-4718-B6D4-DE0044609F61}" type="datetimeFigureOut">
              <a:rPr lang="pt-BR" smtClean="0"/>
              <a:pPr/>
              <a:t>28/05/2019</a:t>
            </a:fld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D272B8D-11EA-4268-BD36-085A7991C09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B7E6A-F868-4718-B6D4-DE0044609F61}" type="datetimeFigureOut">
              <a:rPr lang="pt-BR" smtClean="0"/>
              <a:pPr/>
              <a:t>28/05/2019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72B8D-11EA-4268-BD36-085A7991C09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tângulo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ector reto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ipse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Espaço Reservado para Conteúdo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1" name="Espaço Reservado para Data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91B7E6A-F868-4718-B6D4-DE0044609F61}" type="datetimeFigureOut">
              <a:rPr lang="pt-BR" smtClean="0"/>
              <a:pPr/>
              <a:t>28/05/2019</a:t>
            </a:fld>
            <a:endParaRPr lang="pt-BR"/>
          </a:p>
        </p:txBody>
      </p:sp>
      <p:sp>
        <p:nvSpPr>
          <p:cNvPr id="22" name="Espaço Reservado para Número de Slide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D272B8D-11EA-4268-BD36-085A7991C09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3" name="Espaço Reservado para Rodapé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ipse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tângulo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ector reto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Conector reto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Conector reto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Espaço Reservado para Data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91B7E6A-F868-4718-B6D4-DE0044609F61}" type="datetimeFigureOut">
              <a:rPr lang="pt-BR" smtClean="0"/>
              <a:pPr/>
              <a:t>28/05/2019</a:t>
            </a:fld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D272B8D-11EA-4268-BD36-085A7991C09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Espaço Reservado para Rodapé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ector reto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91B7E6A-F868-4718-B6D4-DE0044609F61}" type="datetimeFigureOut">
              <a:rPr lang="pt-BR" smtClean="0"/>
              <a:pPr/>
              <a:t>28/05/2019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tângulo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ipse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9D272B8D-11EA-4268-BD36-085A7991C09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mv.ca.gov/" TargetMode="External"/><Relationship Id="rId2" Type="http://schemas.openxmlformats.org/officeDocument/2006/relationships/hyperlink" Target="http://www.mlit.go.jp/k-toukei/search/excelhtml/23/23000000x00015.html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14546" y="2285992"/>
            <a:ext cx="6172200" cy="1894362"/>
          </a:xfrm>
        </p:spPr>
        <p:txBody>
          <a:bodyPr/>
          <a:lstStyle/>
          <a:p>
            <a:r>
              <a:rPr lang="pt-BR" dirty="0" smtClean="0"/>
              <a:t>O “MODELO São Paulo”</a:t>
            </a:r>
            <a:endParaRPr lang="pt-BR" dirty="0"/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pt-BR" dirty="0" smtClean="0"/>
              <a:t>Jaime Oliva</a:t>
            </a:r>
          </a:p>
          <a:p>
            <a:pPr algn="r"/>
            <a:r>
              <a:rPr lang="pt-BR" dirty="0" smtClean="0"/>
              <a:t>Instituto de Estudos Brasileiros – IEB - USP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67128" cy="634082"/>
          </a:xfrm>
        </p:spPr>
        <p:txBody>
          <a:bodyPr>
            <a:noAutofit/>
          </a:bodyPr>
          <a:lstStyle/>
          <a:p>
            <a:pPr algn="ctr"/>
            <a:r>
              <a:rPr lang="pt-BR" sz="2000" dirty="0" smtClean="0">
                <a:solidFill>
                  <a:srgbClr val="FF0000"/>
                </a:solidFill>
              </a:rPr>
              <a:t>Concentração automobilística</a:t>
            </a:r>
            <a:br>
              <a:rPr lang="pt-BR" sz="2000" dirty="0" smtClean="0">
                <a:solidFill>
                  <a:srgbClr val="FF0000"/>
                </a:solidFill>
              </a:rPr>
            </a:br>
            <a:r>
              <a:rPr lang="pt-BR" sz="2000" dirty="0" smtClean="0">
                <a:solidFill>
                  <a:srgbClr val="FF0000"/>
                </a:solidFill>
              </a:rPr>
              <a:t>(automobilização aumenta em direção ao centro)</a:t>
            </a:r>
            <a:endParaRPr lang="pt-BR" sz="2000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161" t="1333" b="2667"/>
          <a:stretch>
            <a:fillRect/>
          </a:stretch>
        </p:blipFill>
        <p:spPr bwMode="auto">
          <a:xfrm>
            <a:off x="323528" y="1052736"/>
            <a:ext cx="5883929" cy="4338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323528" y="5517232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u="sng" dirty="0" smtClean="0"/>
              <a:t>Centro Sul</a:t>
            </a:r>
            <a:r>
              <a:rPr lang="pt-BR" dirty="0" smtClean="0"/>
              <a:t>: Paraíso, Vila Mariana, Moema</a:t>
            </a:r>
          </a:p>
          <a:p>
            <a:pPr algn="ctr"/>
            <a:r>
              <a:rPr lang="pt-BR" u="sng" dirty="0" smtClean="0"/>
              <a:t>Oeste I</a:t>
            </a:r>
            <a:r>
              <a:rPr lang="pt-BR" dirty="0" smtClean="0"/>
              <a:t>: Vila Madalena, Pinheiros, Alto de Pinheiros, Lapa </a:t>
            </a:r>
            <a:endParaRPr lang="pt-BR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6300192" y="1196752"/>
          <a:ext cx="2423592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3592"/>
              </a:tblGrid>
              <a:tr h="2232248">
                <a:tc>
                  <a:txBody>
                    <a:bodyPr/>
                    <a:lstStyle/>
                    <a:p>
                      <a:endParaRPr lang="pt-BR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Cidade de SP tem 7,4 veículos para cada 10 habitantes, aponta levantamento da CET</a:t>
                      </a:r>
                    </a:p>
                    <a:p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18779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rmAutofit/>
          </a:bodyPr>
          <a:lstStyle/>
          <a:p>
            <a:pPr algn="ctr"/>
            <a:r>
              <a:rPr lang="pt-BR" sz="2800" dirty="0" smtClean="0">
                <a:solidFill>
                  <a:srgbClr val="FF0000"/>
                </a:solidFill>
              </a:rPr>
              <a:t>Onde está O “PERIURBANO INTERNO”?</a:t>
            </a:r>
            <a:endParaRPr lang="pt-BR" sz="2800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47664" y="980728"/>
            <a:ext cx="5628238" cy="4594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827584" y="5589240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Isso associado à mais de 60 shoppings gigantescos no núcleo denso da cidade</a:t>
            </a:r>
            <a:endParaRPr lang="pt-BR" sz="2400" dirty="0"/>
          </a:p>
        </p:txBody>
      </p:sp>
    </p:spTree>
    <p:extLst>
      <p:ext uri="{BB962C8B-B14F-4D97-AF65-F5344CB8AC3E}">
        <p14:creationId xmlns="" xmlns:p14="http://schemas.microsoft.com/office/powerpoint/2010/main" val="288777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>
            <a:normAutofit/>
          </a:bodyPr>
          <a:lstStyle/>
          <a:p>
            <a:pPr algn="ctr"/>
            <a:r>
              <a:rPr lang="pt-BR" sz="3200" dirty="0" smtClean="0">
                <a:solidFill>
                  <a:srgbClr val="FF0000"/>
                </a:solidFill>
              </a:rPr>
              <a:t>Onde está o periurbano interno</a:t>
            </a:r>
            <a:r>
              <a:rPr lang="pt-BR" sz="3200" dirty="0" smtClean="0"/>
              <a:t>?</a:t>
            </a:r>
            <a:endParaRPr lang="pt-BR" sz="32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77426" y="906850"/>
            <a:ext cx="5054814" cy="55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21008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rmAutofit/>
          </a:bodyPr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Uma geografia social da metrópole 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67544" y="1124744"/>
            <a:ext cx="7467600" cy="54006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t-BR" cap="small" dirty="0" smtClean="0"/>
              <a:t>Sociedade urbana cindida        Domínio de posturas anti-cidade naturalizadas</a:t>
            </a:r>
          </a:p>
          <a:p>
            <a:pPr algn="ctr"/>
            <a:r>
              <a:rPr lang="pt-BR" dirty="0" smtClean="0"/>
              <a:t>Ausência de um “periurbano verdadeiro”  </a:t>
            </a:r>
          </a:p>
          <a:p>
            <a:pPr algn="ctr"/>
            <a:r>
              <a:rPr lang="pt-BR" dirty="0" smtClean="0"/>
              <a:t>Presença de um “periurbano fora de lugar”</a:t>
            </a:r>
          </a:p>
          <a:p>
            <a:pPr algn="ctr">
              <a:buNone/>
            </a:pPr>
            <a:endParaRPr lang="pt-BR" dirty="0" smtClean="0"/>
          </a:p>
          <a:p>
            <a:pPr algn="ctr">
              <a:buNone/>
            </a:pPr>
            <a:r>
              <a:rPr lang="pt-BR" dirty="0" smtClean="0"/>
              <a:t>(PERIURBANO INTERNO)</a:t>
            </a:r>
          </a:p>
          <a:p>
            <a:pPr algn="ctr">
              <a:buNone/>
            </a:pPr>
            <a:r>
              <a:rPr lang="pt-BR" dirty="0" smtClean="0"/>
              <a:t>Modelo de condomínios fechados + redes encravadas + modelo automobilístico </a:t>
            </a:r>
          </a:p>
          <a:p>
            <a:pPr algn="ctr">
              <a:buNone/>
            </a:pPr>
            <a:r>
              <a:rPr lang="pt-BR" dirty="0" smtClean="0"/>
              <a:t> </a:t>
            </a:r>
          </a:p>
          <a:p>
            <a:pPr algn="ctr">
              <a:buNone/>
            </a:pPr>
            <a:r>
              <a:rPr lang="pt-BR" dirty="0" smtClean="0"/>
              <a:t> </a:t>
            </a:r>
          </a:p>
          <a:p>
            <a:pPr algn="ctr">
              <a:buNone/>
            </a:pPr>
            <a:r>
              <a:rPr lang="pt-BR" dirty="0" smtClean="0"/>
              <a:t>Apologia do afastamento + hostilidade à relação</a:t>
            </a:r>
            <a:endParaRPr lang="pt-BR" dirty="0"/>
          </a:p>
        </p:txBody>
      </p:sp>
      <p:sp>
        <p:nvSpPr>
          <p:cNvPr id="4" name="Seta para a direita 3"/>
          <p:cNvSpPr/>
          <p:nvPr/>
        </p:nvSpPr>
        <p:spPr>
          <a:xfrm>
            <a:off x="5076056" y="1268760"/>
            <a:ext cx="43204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para baixo 5"/>
          <p:cNvSpPr/>
          <p:nvPr/>
        </p:nvSpPr>
        <p:spPr>
          <a:xfrm>
            <a:off x="3995936" y="4797152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8373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pt-BR" dirty="0" smtClean="0">
                <a:solidFill>
                  <a:schemeClr val="bg1"/>
                </a:solidFill>
              </a:rPr>
              <a:t>TIPOS DE ESPAÇOS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1267" name="Espaço Reservado para Conteúdo 2"/>
          <p:cNvSpPr>
            <a:spLocks noGrp="1"/>
          </p:cNvSpPr>
          <p:nvPr>
            <p:ph idx="1"/>
          </p:nvPr>
        </p:nvSpPr>
        <p:spPr>
          <a:xfrm>
            <a:off x="395288" y="1484313"/>
            <a:ext cx="4321175" cy="4608512"/>
          </a:xfrm>
        </p:spPr>
        <p:txBody>
          <a:bodyPr>
            <a:normAutofit/>
          </a:bodyPr>
          <a:lstStyle/>
          <a:p>
            <a:endParaRPr lang="pt-BR" smtClean="0"/>
          </a:p>
          <a:p>
            <a:pPr algn="ctr">
              <a:buFontTx/>
              <a:buNone/>
            </a:pPr>
            <a:r>
              <a:rPr lang="pt-BR" b="1" smtClean="0"/>
              <a:t>TERRITÓRIOS </a:t>
            </a:r>
          </a:p>
          <a:p>
            <a:r>
              <a:rPr lang="pt-BR" smtClean="0">
                <a:cs typeface="Arial" pitchFamily="34" charset="0"/>
              </a:rPr>
              <a:t>CONTÍGUOS </a:t>
            </a:r>
          </a:p>
          <a:p>
            <a:r>
              <a:rPr lang="pt-BR" smtClean="0">
                <a:cs typeface="Arial" pitchFamily="34" charset="0"/>
              </a:rPr>
              <a:t>CONTÍNUOS </a:t>
            </a:r>
          </a:p>
          <a:p>
            <a:r>
              <a:rPr lang="pt-BR" smtClean="0">
                <a:cs typeface="Arial" pitchFamily="34" charset="0"/>
              </a:rPr>
              <a:t>TOPOGRÁFICOS  </a:t>
            </a:r>
          </a:p>
          <a:p>
            <a:r>
              <a:rPr lang="pt-BR" smtClean="0">
                <a:cs typeface="Arial" pitchFamily="34" charset="0"/>
              </a:rPr>
              <a:t>MEDIDOS EM </a:t>
            </a:r>
          </a:p>
          <a:p>
            <a:pPr lvl="1">
              <a:buFontTx/>
              <a:buNone/>
            </a:pPr>
            <a:r>
              <a:rPr lang="pt-BR" sz="3200" smtClean="0">
                <a:cs typeface="Arial" pitchFamily="34" charset="0"/>
              </a:rPr>
              <a:t>METROS, </a:t>
            </a:r>
          </a:p>
          <a:p>
            <a:pPr lvl="1">
              <a:buFontTx/>
              <a:buNone/>
            </a:pPr>
            <a:r>
              <a:rPr lang="pt-BR" sz="3200" smtClean="0">
                <a:cs typeface="Arial" pitchFamily="34" charset="0"/>
              </a:rPr>
              <a:t>QUILÔMETROS </a:t>
            </a:r>
          </a:p>
          <a:p>
            <a:pPr>
              <a:buFontTx/>
              <a:buNone/>
            </a:pPr>
            <a:endParaRPr lang="pt-BR" b="1" smtClean="0">
              <a:cs typeface="Arial" pitchFamily="34" charset="0"/>
            </a:endParaRPr>
          </a:p>
          <a:p>
            <a:endParaRPr lang="en-US" smtClean="0"/>
          </a:p>
        </p:txBody>
      </p:sp>
      <p:pic>
        <p:nvPicPr>
          <p:cNvPr id="11268" name="Imagem 10" descr="_Folha 51_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772816"/>
            <a:ext cx="3184525" cy="478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t="8140"/>
          <a:stretch>
            <a:fillRect/>
          </a:stretch>
        </p:blipFill>
        <p:spPr bwMode="auto">
          <a:xfrm>
            <a:off x="107504" y="980728"/>
            <a:ext cx="8784976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611560" y="188640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rgbClr val="888DAE"/>
                </a:solidFill>
                <a:latin typeface="+mj-lt"/>
              </a:rPr>
              <a:t>Comparando as configurações suburbanas</a:t>
            </a:r>
            <a:endParaRPr lang="pt-BR" sz="2800" dirty="0">
              <a:solidFill>
                <a:srgbClr val="888DAE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ESTRATÉGIAS HABITACIONAIS DEPENDENTES DO AUTOMÓVEL </a:t>
            </a:r>
            <a:endParaRPr lang="pt-B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484784"/>
            <a:ext cx="746760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CONEXÕES HISTÓRICAS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Uma cidade de baixa densidade e diversidade está inscrita na história do século XX</a:t>
            </a:r>
          </a:p>
          <a:p>
            <a:r>
              <a:rPr lang="pt-BR" dirty="0" smtClean="0"/>
              <a:t>Bairros City legitimaram-se como os condomínios e shoppings: modelo de qualidade de vida</a:t>
            </a:r>
          </a:p>
          <a:p>
            <a:r>
              <a:rPr lang="pt-BR" dirty="0" smtClean="0"/>
              <a:t>Primeiro condomínio fechado foi num Bairro City (entre Alto de Pinheiros e City Boaçava)</a:t>
            </a:r>
          </a:p>
          <a:p>
            <a:r>
              <a:rPr lang="pt-BR" dirty="0" smtClean="0"/>
              <a:t>Publicidades da City são reproduzidas atualmente nos condomínios fechados</a:t>
            </a:r>
          </a:p>
          <a:p>
            <a:r>
              <a:rPr lang="pt-BR" dirty="0" smtClean="0"/>
              <a:t>A “cultura” dominante é a fuga das ruas</a:t>
            </a:r>
          </a:p>
          <a:p>
            <a:pPr>
              <a:buNone/>
            </a:pPr>
            <a:endParaRPr lang="pt-BR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3600" dirty="0" smtClean="0"/>
              <a:t>BAIRROS MAIS VALORIZADOS - SÃO PAULO</a:t>
            </a:r>
            <a:endParaRPr lang="pt-BR" sz="3600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BAIRRO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VALOR M2 (R$)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Fator de valorização 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pt-BR" dirty="0" smtClean="0"/>
                        <a:t>1. Vila Nova Conceição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11.336,00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Condomínios de luxo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pt-BR" dirty="0" smtClean="0"/>
                        <a:t>2. Jardim Europa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10.749,00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Influencia modelo City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pt-BR" dirty="0" smtClean="0"/>
                        <a:t>3. Cidade Jardim 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10.337,00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Influencia modelo City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pt-BR" dirty="0" smtClean="0"/>
                        <a:t>4. Jardim Paulistano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10.015,00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Influencia modelo City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pt-BR" dirty="0" smtClean="0"/>
                        <a:t>5. Alto de Pinheiros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9.851,00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Cia City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pt-BR" dirty="0" smtClean="0"/>
                        <a:t>6. Itaim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9.780,00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Condomínios e CBT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7.</a:t>
                      </a:r>
                      <a:r>
                        <a:rPr lang="pt-BR" baseline="0" dirty="0" smtClean="0"/>
                        <a:t> Jardim América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9.488,00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Cia City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8. Vila Olímpia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9.470,00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Condomínios e CBT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428" t="10774" r="19895" b="10122"/>
          <a:stretch/>
        </p:blipFill>
        <p:spPr bwMode="auto">
          <a:xfrm>
            <a:off x="0" y="13560"/>
            <a:ext cx="9144000" cy="659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0" y="6566249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/>
              <a:t>http://www.terra.com.br/economia/infograficos/preco-metro-quadrado-sp/</a:t>
            </a:r>
          </a:p>
        </p:txBody>
      </p:sp>
    </p:spTree>
    <p:extLst>
      <p:ext uri="{BB962C8B-B14F-4D97-AF65-F5344CB8AC3E}">
        <p14:creationId xmlns="" xmlns:p14="http://schemas.microsoft.com/office/powerpoint/2010/main" val="80480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O QUE É CIDADE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829576" cy="4873752"/>
          </a:xfrm>
        </p:spPr>
        <p:txBody>
          <a:bodyPr>
            <a:normAutofit lnSpcReduction="10000"/>
          </a:bodyPr>
          <a:lstStyle/>
          <a:p>
            <a:pPr algn="ctr"/>
            <a:r>
              <a:rPr lang="pt-BR" dirty="0" smtClean="0"/>
              <a:t>“Pode-se, então</a:t>
            </a:r>
            <a:r>
              <a:rPr lang="pt-BR" smtClean="0"/>
              <a:t>, dizer que </a:t>
            </a:r>
            <a:r>
              <a:rPr lang="pt-BR" dirty="0" smtClean="0"/>
              <a:t>a cidade constitui uma das respostas possíveis desenvolvidas pelos grupos humanos à questão da distância: ela é uma configuração espacial fundada sobre a escolha inicial de privilegiar a </a:t>
            </a:r>
            <a:r>
              <a:rPr lang="pt-BR" i="1" dirty="0" smtClean="0"/>
              <a:t>copresença</a:t>
            </a:r>
            <a:r>
              <a:rPr lang="pt-BR" dirty="0" smtClean="0"/>
              <a:t>.Trata-se de arranjar os seres, as coisas, as matérias de maneira que a proximidade de contato topográfico prevaleça e permita facilmente, para um operador qualquer (individual e coletivo), aceder ao máximo de realidades sociais com o mínimo de tempo e de custo (social, econômico, simbólico e de poder dispor dessas realidades.”</a:t>
            </a:r>
          </a:p>
          <a:p>
            <a:pPr algn="ctr">
              <a:buNone/>
            </a:pPr>
            <a:r>
              <a:rPr lang="pt-BR" dirty="0" smtClean="0"/>
              <a:t>(Michel </a:t>
            </a:r>
            <a:r>
              <a:rPr lang="pt-BR" dirty="0" err="1" smtClean="0"/>
              <a:t>Lussault</a:t>
            </a:r>
            <a:r>
              <a:rPr lang="pt-BR" dirty="0" smtClean="0"/>
              <a:t>. </a:t>
            </a:r>
            <a:r>
              <a:rPr lang="pt-BR" dirty="0" err="1" smtClean="0"/>
              <a:t>L’Homme</a:t>
            </a:r>
            <a:r>
              <a:rPr lang="pt-BR" dirty="0" smtClean="0"/>
              <a:t> </a:t>
            </a:r>
            <a:r>
              <a:rPr lang="pt-BR" dirty="0" err="1" smtClean="0"/>
              <a:t>Spatial</a:t>
            </a:r>
            <a:r>
              <a:rPr lang="pt-BR" dirty="0" smtClean="0"/>
              <a:t>) 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183" t="16071" r="19013" b="9848"/>
          <a:stretch/>
        </p:blipFill>
        <p:spPr bwMode="auto">
          <a:xfrm>
            <a:off x="0" y="332656"/>
            <a:ext cx="9150187" cy="606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821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411760" y="6516052"/>
            <a:ext cx="6734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dirty="0"/>
              <a:t>Estado de S. Paulo, 2 de janeiro de 1920, página 2.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3042" t="38933"/>
          <a:stretch/>
        </p:blipFill>
        <p:spPr>
          <a:xfrm>
            <a:off x="107504" y="44624"/>
            <a:ext cx="2232248" cy="686502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339752" y="260648"/>
            <a:ext cx="680424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/>
              <a:t>A cidade de S. Paulo vista por um parisiense</a:t>
            </a:r>
            <a:endParaRPr lang="pt-BR" dirty="0" smtClean="0"/>
          </a:p>
          <a:p>
            <a:endParaRPr lang="fr-FR" dirty="0" smtClean="0"/>
          </a:p>
          <a:p>
            <a:r>
              <a:rPr lang="fr-FR" dirty="0" smtClean="0"/>
              <a:t>Vós todos conheceis o velho provérbio francez “la critique est facile, l’art est difficile”. </a:t>
            </a:r>
            <a:r>
              <a:rPr lang="pt-BR" dirty="0" smtClean="0"/>
              <a:t>Nada mais verdadeiro; e estou certo de que, para traduzir esse pensamento, todas as línguas possuem uma expressão adequada.</a:t>
            </a:r>
          </a:p>
          <a:p>
            <a:r>
              <a:rPr lang="pt-BR" dirty="0" smtClean="0"/>
              <a:t>Quando da minha chegada a São Paulo, uma coisa, entre mil outras, me impressionou particularmente: a </a:t>
            </a:r>
            <a:r>
              <a:rPr lang="pt-BR" dirty="0" err="1" smtClean="0"/>
              <a:t>immensa</a:t>
            </a:r>
            <a:r>
              <a:rPr lang="pt-BR" dirty="0" smtClean="0"/>
              <a:t> extensão da cidade – um quociente excessivo de </a:t>
            </a:r>
            <a:r>
              <a:rPr lang="pt-BR" dirty="0" err="1" smtClean="0"/>
              <a:t>kilômetros</a:t>
            </a:r>
            <a:r>
              <a:rPr lang="pt-BR" dirty="0" smtClean="0"/>
              <a:t> quadrados para uma população de 550.000 habitantes. E se </a:t>
            </a:r>
            <a:r>
              <a:rPr lang="pt-BR" dirty="0" err="1" smtClean="0"/>
              <a:t>se</a:t>
            </a:r>
            <a:r>
              <a:rPr lang="pt-BR" dirty="0" smtClean="0"/>
              <a:t> considera o tempo que é preciso para ir do norte ao sul, de leste a oeste da cidade, fica-se simplesmente </a:t>
            </a:r>
            <a:r>
              <a:rPr lang="pt-BR" dirty="0" err="1" smtClean="0"/>
              <a:t>estupefacto</a:t>
            </a:r>
            <a:r>
              <a:rPr lang="pt-BR" dirty="0" smtClean="0"/>
              <a:t> – sobretudo com bondes que param a cada 40 metros.</a:t>
            </a:r>
          </a:p>
          <a:p>
            <a:r>
              <a:rPr lang="pt-BR" dirty="0" err="1" smtClean="0"/>
              <a:t>Quaes</a:t>
            </a:r>
            <a:r>
              <a:rPr lang="pt-BR" dirty="0" smtClean="0"/>
              <a:t> são os inconvenientes desta anormal extensão? 1º - horas preciosas perdidas para se ir do </a:t>
            </a:r>
            <a:r>
              <a:rPr lang="pt-BR" dirty="0" err="1" smtClean="0"/>
              <a:t>logar</a:t>
            </a:r>
            <a:r>
              <a:rPr lang="pt-BR" dirty="0" smtClean="0"/>
              <a:t> de residência ao </a:t>
            </a:r>
            <a:r>
              <a:rPr lang="pt-BR" dirty="0" err="1" smtClean="0"/>
              <a:t>escriptorio</a:t>
            </a:r>
            <a:r>
              <a:rPr lang="pt-BR" dirty="0" smtClean="0"/>
              <a:t>, aos negócios; 2º - enorme orçamento da cidade para fazer frente à manutenção de uma </a:t>
            </a:r>
            <a:r>
              <a:rPr lang="pt-BR" dirty="0" err="1" smtClean="0"/>
              <a:t>peripheria</a:t>
            </a:r>
            <a:r>
              <a:rPr lang="pt-BR" dirty="0" smtClean="0"/>
              <a:t> tão grande; 3º impossibilidade, para os edis (sic), de verificar o bom andamento de todos os bairros e mesmo de certos quarteirões bem próximos do centro; 4º - diversos outros inconvenientes em cuja enumeração eu me </a:t>
            </a:r>
            <a:r>
              <a:rPr lang="pt-BR" dirty="0" err="1" smtClean="0"/>
              <a:t>prohibo</a:t>
            </a:r>
            <a:r>
              <a:rPr lang="pt-BR" dirty="0" smtClean="0"/>
              <a:t> de entrar.</a:t>
            </a:r>
          </a:p>
          <a:p>
            <a:r>
              <a:rPr lang="pt-BR" dirty="0" smtClean="0"/>
              <a:t>O remédio para esta situação?</a:t>
            </a:r>
          </a:p>
          <a:p>
            <a:r>
              <a:rPr lang="pt-BR" dirty="0" smtClean="0"/>
              <a:t>Um só: recuperar em altura o que se perdeu em largura.</a:t>
            </a:r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119661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9512" y="476672"/>
            <a:ext cx="4104456" cy="6309320"/>
          </a:xfrm>
        </p:spPr>
        <p:txBody>
          <a:bodyPr>
            <a:normAutofit fontScale="90000"/>
          </a:bodyPr>
          <a:lstStyle/>
          <a:p>
            <a:r>
              <a:rPr lang="fr-FR" sz="4400" b="1" dirty="0" smtClean="0"/>
              <a:t>A CIA CITY x DIVERSIDADE</a:t>
            </a:r>
            <a:r>
              <a:rPr lang="fr-FR" sz="2400" dirty="0"/>
              <a:t/>
            </a:r>
            <a:br>
              <a:rPr lang="fr-FR" sz="2400" dirty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000" dirty="0" smtClean="0"/>
              <a:t>Revista Archtectura e Construcções, 1930. In: SEGAWA, Hugo. Prelúdio da Metrópole. Arquitetura e urbanismo em São Paulo na passagem do século XIX ao XX. São Paulo: Ateliê Editorial, 2000. p. 114</a:t>
            </a:r>
            <a:endParaRPr lang="pt-BR" sz="20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860" y="620688"/>
            <a:ext cx="4706643" cy="62373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9078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294" t="19829" r="17935" b="55898"/>
          <a:stretch/>
        </p:blipFill>
        <p:spPr>
          <a:xfrm>
            <a:off x="179512" y="279910"/>
            <a:ext cx="4310405" cy="624543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423" t="67350" r="3530" b="15214"/>
          <a:stretch/>
        </p:blipFill>
        <p:spPr>
          <a:xfrm>
            <a:off x="4355976" y="3352801"/>
            <a:ext cx="4680520" cy="2841745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4857752" y="1785926"/>
            <a:ext cx="354308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dirty="0" smtClean="0"/>
              <a:t>A CIA CITY x </a:t>
            </a:r>
          </a:p>
          <a:p>
            <a:r>
              <a:rPr lang="fr-FR" sz="4000" dirty="0" smtClean="0"/>
              <a:t>DIVERSIDADE</a:t>
            </a:r>
            <a:endParaRPr lang="pt-BR" sz="4000" dirty="0"/>
          </a:p>
        </p:txBody>
      </p:sp>
    </p:spTree>
    <p:extLst>
      <p:ext uri="{BB962C8B-B14F-4D97-AF65-F5344CB8AC3E}">
        <p14:creationId xmlns="" xmlns:p14="http://schemas.microsoft.com/office/powerpoint/2010/main" val="221942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548680"/>
            <a:ext cx="3635896" cy="5860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aixaDeTexto 2"/>
          <p:cNvSpPr txBox="1"/>
          <p:nvPr/>
        </p:nvSpPr>
        <p:spPr>
          <a:xfrm>
            <a:off x="971600" y="908720"/>
            <a:ext cx="288032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A CIA CITY X DENSIDADE</a:t>
            </a:r>
          </a:p>
          <a:p>
            <a:endParaRPr lang="pt-BR" dirty="0" smtClean="0"/>
          </a:p>
          <a:p>
            <a:r>
              <a:rPr lang="pt-BR" sz="2800" dirty="0" smtClean="0"/>
              <a:t>Apologia da vida no campo, “parasitando” a cidade</a:t>
            </a:r>
            <a:endParaRPr lang="pt-B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500042"/>
            <a:ext cx="5604299" cy="5895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25076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180" t="3200" b="43200"/>
          <a:stretch/>
        </p:blipFill>
        <p:spPr>
          <a:xfrm>
            <a:off x="5004048" y="302603"/>
            <a:ext cx="4029431" cy="6347033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51520" y="116632"/>
            <a:ext cx="4176464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200" dirty="0" smtClean="0"/>
          </a:p>
          <a:p>
            <a:pPr algn="ctr"/>
            <a:r>
              <a:rPr lang="pt-BR" b="1" dirty="0" smtClean="0"/>
              <a:t>CIA CITY X DENSIDADE, DIVERSIDADE E A RUA </a:t>
            </a:r>
          </a:p>
          <a:p>
            <a:endParaRPr lang="pt-BR" sz="1200" dirty="0" smtClean="0"/>
          </a:p>
          <a:p>
            <a:pPr algn="ctr"/>
            <a:r>
              <a:rPr lang="pt-BR" sz="1400" dirty="0" smtClean="0"/>
              <a:t>(A “</a:t>
            </a:r>
            <a:r>
              <a:rPr lang="pt-BR" sz="1400" dirty="0" err="1" smtClean="0"/>
              <a:t>demonização</a:t>
            </a:r>
            <a:r>
              <a:rPr lang="pt-BR" sz="1400" dirty="0" smtClean="0"/>
              <a:t>” da cidade)</a:t>
            </a:r>
          </a:p>
          <a:p>
            <a:endParaRPr lang="pt-BR" sz="1200" dirty="0" smtClean="0"/>
          </a:p>
          <a:p>
            <a:endParaRPr lang="pt-BR" sz="1200" dirty="0" smtClean="0"/>
          </a:p>
          <a:p>
            <a:r>
              <a:rPr lang="pt-BR" sz="1400" dirty="0" smtClean="0"/>
              <a:t>Estado de S. Paulo, 18 de setembro de 1927, pág.3.</a:t>
            </a:r>
          </a:p>
          <a:p>
            <a:endParaRPr lang="pt-BR" sz="1400" dirty="0"/>
          </a:p>
          <a:p>
            <a:pPr algn="ctr"/>
            <a:r>
              <a:rPr lang="pt-BR" sz="1400" b="1" dirty="0" smtClean="0"/>
              <a:t>SEUS FILHOS PODEM BRINCAR SEM PERIGO NO JARDIM AMÉRICA</a:t>
            </a:r>
            <a:endParaRPr lang="pt-BR" sz="1400" dirty="0" smtClean="0"/>
          </a:p>
          <a:p>
            <a:endParaRPr lang="pt-BR" sz="1400" b="1" dirty="0"/>
          </a:p>
          <a:p>
            <a:pPr algn="ctr"/>
            <a:r>
              <a:rPr lang="pt-BR" sz="1400" dirty="0" smtClean="0"/>
              <a:t>Naturalmente, V. S. sabe que a melhor vida para as crianças e a mais indicada para que cresçam fortes e sadias, é a vida ao ar livre. Muitos pais, porém, embora reconhecendo o prejuízo para a saúde de seus filhos, receosos do perigo que a rua oferece, não lhes permitem brincar fora de casa. Isto não acontece com os moradores do Jardim América, onde as crianças tem à sua disposição, para divertir-se à vontade, os lindos parques internos que além de embelezar o bairro tem esta grande utilidade, proporcionando assim completo sossego aos pais.</a:t>
            </a:r>
          </a:p>
          <a:p>
            <a:pPr algn="ctr"/>
            <a:endParaRPr lang="pt-BR" sz="1400" dirty="0"/>
          </a:p>
          <a:p>
            <a:pPr algn="ctr"/>
            <a:r>
              <a:rPr lang="pt-BR" sz="1400" dirty="0" smtClean="0"/>
              <a:t>Sobre este nosso bairro deve recair sua escolha, pois além da grande vantagem acima, possui todos os outros melhoramentos urbanos, tais como: água corrente, </a:t>
            </a:r>
            <a:r>
              <a:rPr lang="pt-BR" sz="1400" dirty="0" err="1" smtClean="0"/>
              <a:t>gaz</a:t>
            </a:r>
            <a:r>
              <a:rPr lang="pt-BR" sz="1400" dirty="0" smtClean="0"/>
              <a:t>, eletricidade, esgoto, drenagem, bonde, telefone, aristocrático </a:t>
            </a:r>
            <a:r>
              <a:rPr lang="pt-BR" sz="1400" dirty="0" err="1" smtClean="0"/>
              <a:t>club</a:t>
            </a:r>
            <a:r>
              <a:rPr lang="pt-BR" sz="1400" dirty="0" smtClean="0"/>
              <a:t> </a:t>
            </a:r>
            <a:r>
              <a:rPr lang="pt-BR" sz="1400" dirty="0" err="1" smtClean="0"/>
              <a:t>athletico</a:t>
            </a:r>
            <a:r>
              <a:rPr lang="pt-BR" sz="1400" dirty="0" smtClean="0"/>
              <a:t> etc.</a:t>
            </a:r>
            <a:endParaRPr lang="pt-BR" sz="1400" dirty="0"/>
          </a:p>
        </p:txBody>
      </p:sp>
    </p:spTree>
    <p:extLst>
      <p:ext uri="{BB962C8B-B14F-4D97-AF65-F5344CB8AC3E}">
        <p14:creationId xmlns="" xmlns:p14="http://schemas.microsoft.com/office/powerpoint/2010/main" val="207904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81176"/>
            <a:ext cx="8100276" cy="2919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857224" y="1142984"/>
            <a:ext cx="7715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VERSÕES CONTEMPORÂNEAS DOS ANÚNCIOS</a:t>
            </a:r>
            <a:endParaRPr lang="pt-BR" sz="24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642910" y="5214950"/>
            <a:ext cx="7715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A NATURALIZAÇÃO DOS MALES DA DIVERSIDADE</a:t>
            </a:r>
          </a:p>
          <a:p>
            <a:pPr algn="ctr"/>
            <a:r>
              <a:rPr lang="pt-BR" dirty="0" smtClean="0"/>
              <a:t>“BAIRRO EXCLUSIVO” – </a:t>
            </a:r>
            <a:r>
              <a:rPr lang="pt-BR" dirty="0" err="1" smtClean="0"/>
              <a:t>oxímoro</a:t>
            </a:r>
            <a:endParaRPr lang="pt-B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iogo Fernanda Jaime\Desktop\COMPUTvelho\JaimeBackup\TESE\Imagens, tiras\AnunImob3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7713" y="1931988"/>
            <a:ext cx="5108575" cy="2992437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1285852" y="5143512"/>
            <a:ext cx="6143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/>
              <a:t>Liberdade confinada: </a:t>
            </a:r>
            <a:r>
              <a:rPr lang="pt-BR" sz="2800" dirty="0" err="1" smtClean="0"/>
              <a:t>oxímoro</a:t>
            </a:r>
            <a:endParaRPr lang="pt-BR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8207211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7467600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 smtClean="0"/>
              <a:t> </a:t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dirty="0" smtClean="0"/>
              <a:t>Sem g</a:t>
            </a:r>
            <a:r>
              <a:rPr lang="pt-BR" i="1" dirty="0" smtClean="0"/>
              <a:t>overno urbano n</a:t>
            </a:r>
            <a:r>
              <a:rPr lang="pt-BR" sz="2800" i="1" dirty="0" smtClean="0"/>
              <a:t>a escala da cidade</a:t>
            </a:r>
            <a:endParaRPr lang="pt-BR" i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83568" y="1412776"/>
            <a:ext cx="7467600" cy="480415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263" y="1196752"/>
            <a:ext cx="8097177" cy="5113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857224" y="785794"/>
            <a:ext cx="7358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Redundância para deixar claro</a:t>
            </a:r>
            <a:endParaRPr lang="pt-BR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Diogo Fernanda Jaime\Desktop\COMPUTvelho\JaimeBackup\TESE\Imagens, tiras\AnunImob8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88640"/>
            <a:ext cx="3822551" cy="6400741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285720" y="1500174"/>
            <a:ext cx="25003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O escárnio com os espaços públicos</a:t>
            </a:r>
            <a:endParaRPr lang="pt-BR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/>
          </p:cNvPicPr>
          <p:nvPr>
            <p:ph idx="1"/>
          </p:nvPr>
        </p:nvPicPr>
        <p:blipFill>
          <a:blip r:embed="rId2" cstate="print"/>
          <a:srcRect l="9216" t="38221" r="13642" b="19599"/>
          <a:stretch>
            <a:fillRect/>
          </a:stretch>
        </p:blipFill>
        <p:spPr bwMode="auto">
          <a:xfrm>
            <a:off x="457200" y="2060848"/>
            <a:ext cx="8229600" cy="2529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785786" y="4857760"/>
            <a:ext cx="7715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O ESPAÇO PÚBLICO PARA SER DESFRUTADO COMO PAISAGEM, MAS NÃO PARA SER USADO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3"/>
          <p:cNvPicPr>
            <a:picLocks noGrp="1"/>
          </p:cNvPicPr>
          <p:nvPr>
            <p:ph idx="1"/>
          </p:nvPr>
        </p:nvPicPr>
        <p:blipFill>
          <a:blip r:embed="rId2" cstate="print"/>
          <a:srcRect l="9573" t="33035" r="74067" b="12235"/>
          <a:stretch>
            <a:fillRect/>
          </a:stretch>
        </p:blipFill>
        <p:spPr bwMode="auto">
          <a:xfrm>
            <a:off x="1763688" y="476672"/>
            <a:ext cx="5040560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8388424" cy="5103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785786" y="5929330"/>
            <a:ext cx="7786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SÍMBOLOS REGRESSIVOS DE DISTINÇÃO</a:t>
            </a:r>
            <a:endParaRPr lang="pt-BR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417" y="1412777"/>
            <a:ext cx="8632063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348022"/>
            <a:ext cx="3744416" cy="650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285720" y="1643050"/>
            <a:ext cx="22145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VISÃO ANTICIDADE</a:t>
            </a:r>
          </a:p>
          <a:p>
            <a:r>
              <a:rPr lang="pt-BR" dirty="0" smtClean="0"/>
              <a:t>ESCANDALOSA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VISÃO DO OUTRO</a:t>
            </a:r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OXÍMOROS</a:t>
            </a:r>
            <a:endParaRPr lang="pt-B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974" y="1196752"/>
            <a:ext cx="8193543" cy="5104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1643042" y="714356"/>
            <a:ext cx="5643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A REDE - CONEXÕES</a:t>
            </a:r>
            <a:endParaRPr lang="pt-B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008" y="642918"/>
            <a:ext cx="7952034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051" y="980728"/>
            <a:ext cx="8626320" cy="531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REESTRUTURAÇÃO SÃO PAULO - 1980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363272" cy="4873752"/>
          </a:xfrm>
        </p:spPr>
        <p:txBody>
          <a:bodyPr>
            <a:normAutofit fontScale="92500" lnSpcReduction="10000"/>
          </a:bodyPr>
          <a:lstStyle/>
          <a:p>
            <a:r>
              <a:rPr lang="pt-BR" dirty="0" smtClean="0"/>
              <a:t>Constelação de </a:t>
            </a:r>
            <a:r>
              <a:rPr lang="pt-BR" u="sng" dirty="0" smtClean="0"/>
              <a:t>condomínios fechados </a:t>
            </a:r>
            <a:r>
              <a:rPr lang="pt-BR" dirty="0" smtClean="0"/>
              <a:t>verticais no núcleo denso</a:t>
            </a:r>
          </a:p>
          <a:p>
            <a:r>
              <a:rPr lang="pt-BR" dirty="0" smtClean="0"/>
              <a:t>Apartamentos familiares de 2 ou três dormitórios</a:t>
            </a:r>
          </a:p>
          <a:p>
            <a:r>
              <a:rPr lang="pt-BR" dirty="0" smtClean="0"/>
              <a:t>2 a 3 vagas nas garagens</a:t>
            </a:r>
          </a:p>
          <a:p>
            <a:r>
              <a:rPr lang="pt-BR" dirty="0" smtClean="0"/>
              <a:t>Constelação de </a:t>
            </a:r>
            <a:r>
              <a:rPr lang="pt-BR" u="sng" dirty="0" smtClean="0"/>
              <a:t>Shoppings Centers </a:t>
            </a:r>
            <a:r>
              <a:rPr lang="pt-BR" dirty="0" smtClean="0"/>
              <a:t>no núcleo denso (mais de 70), mas ao estilo do periurbano norte americano; imensos pátios de estacionamento</a:t>
            </a:r>
          </a:p>
          <a:p>
            <a:r>
              <a:rPr lang="pt-BR" dirty="0" smtClean="0"/>
              <a:t>Centros empresariais (modelo condomínio, modelo shopping) no núcleo denso</a:t>
            </a:r>
          </a:p>
          <a:p>
            <a:r>
              <a:rPr lang="pt-BR" dirty="0" smtClean="0"/>
              <a:t>Espaço reticular que articula esses três elementos: um “PERIURBANO INTERNO” – um oxímoro</a:t>
            </a:r>
          </a:p>
          <a:p>
            <a:r>
              <a:rPr lang="pt-BR" dirty="0" smtClean="0"/>
              <a:t>Imensa automobilização</a:t>
            </a:r>
          </a:p>
          <a:p>
            <a:r>
              <a:rPr lang="pt-BR" dirty="0" smtClean="0"/>
              <a:t>Regime de distância topológico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/>
          </p:cNvPicPr>
          <p:nvPr>
            <p:ph idx="1"/>
          </p:nvPr>
        </p:nvPicPr>
        <p:blipFill>
          <a:blip r:embed="rId2" cstate="print"/>
          <a:srcRect l="6782" t="8342" r="5087" b="5499"/>
          <a:stretch>
            <a:fillRect/>
          </a:stretch>
        </p:blipFill>
        <p:spPr bwMode="auto">
          <a:xfrm>
            <a:off x="611560" y="836712"/>
            <a:ext cx="792088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714348" y="6143644"/>
            <a:ext cx="7643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EXCLUSIVISMO, REDE, ISOLAMENTO POLITICAMENTE CORRETO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075" y="785794"/>
            <a:ext cx="8451850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ixaDeTexto 4"/>
          <p:cNvSpPr txBox="1"/>
          <p:nvPr/>
        </p:nvSpPr>
        <p:spPr>
          <a:xfrm>
            <a:off x="1142976" y="6429396"/>
            <a:ext cx="7572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A REALIZAÇÃO DO IDEAL ANTICIDADE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6953200" cy="580926"/>
          </a:xfrm>
        </p:spPr>
        <p:txBody>
          <a:bodyPr/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COMPARAÇÕES 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23528" y="764704"/>
            <a:ext cx="8424936" cy="5832648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pt-BR" sz="3500" dirty="0" smtClean="0"/>
              <a:t>Município de São Paulo</a:t>
            </a:r>
          </a:p>
          <a:p>
            <a:pPr algn="ctr">
              <a:buNone/>
            </a:pPr>
            <a:r>
              <a:rPr lang="pt-BR" dirty="0" smtClean="0"/>
              <a:t>População: 11.446.275</a:t>
            </a:r>
          </a:p>
          <a:p>
            <a:pPr algn="ctr">
              <a:buNone/>
            </a:pPr>
            <a:r>
              <a:rPr lang="pt-BR" dirty="0" smtClean="0"/>
              <a:t>Densidade Demográfica: </a:t>
            </a:r>
            <a:r>
              <a:rPr lang="pt-BR" dirty="0"/>
              <a:t> </a:t>
            </a:r>
            <a:r>
              <a:rPr lang="pt-BR" dirty="0" smtClean="0"/>
              <a:t>7.525 km²</a:t>
            </a:r>
            <a:endParaRPr lang="pt-BR" dirty="0"/>
          </a:p>
          <a:p>
            <a:pPr algn="ctr">
              <a:buNone/>
            </a:pPr>
            <a:r>
              <a:rPr lang="pt-BR" dirty="0" smtClean="0"/>
              <a:t>Automóveis: </a:t>
            </a:r>
            <a:r>
              <a:rPr lang="pt-BR" dirty="0"/>
              <a:t>6.201.101</a:t>
            </a:r>
            <a:endParaRPr lang="pt-BR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pt-BR" sz="1300" dirty="0" smtClean="0"/>
              <a:t>Fonte: Detran</a:t>
            </a:r>
          </a:p>
          <a:p>
            <a:pPr algn="ctr">
              <a:buNone/>
            </a:pPr>
            <a:endParaRPr lang="pt-BR" dirty="0"/>
          </a:p>
          <a:p>
            <a:pPr algn="ctr">
              <a:buNone/>
            </a:pPr>
            <a:r>
              <a:rPr lang="pt-BR" sz="3500" dirty="0" smtClean="0"/>
              <a:t>Tóquio </a:t>
            </a:r>
          </a:p>
          <a:p>
            <a:pPr algn="ctr">
              <a:buNone/>
            </a:pPr>
            <a:r>
              <a:rPr lang="pt-BR" dirty="0" smtClean="0"/>
              <a:t>População: 9.790.000</a:t>
            </a:r>
            <a:r>
              <a:rPr lang="pt-BR" dirty="0"/>
              <a:t> </a:t>
            </a:r>
            <a:r>
              <a:rPr lang="pt-BR" dirty="0" smtClean="0"/>
              <a:t>- Metrópole: 37 milhões</a:t>
            </a:r>
          </a:p>
          <a:p>
            <a:pPr algn="ctr">
              <a:buNone/>
            </a:pPr>
            <a:r>
              <a:rPr lang="pt-BR" dirty="0" smtClean="0"/>
              <a:t>Densidade demográfica: 14.000 Km2</a:t>
            </a:r>
          </a:p>
          <a:p>
            <a:pPr algn="ctr">
              <a:buNone/>
            </a:pPr>
            <a:r>
              <a:rPr lang="pt-BR" dirty="0" smtClean="0"/>
              <a:t>Automóveis: 3.853.148</a:t>
            </a:r>
          </a:p>
          <a:p>
            <a:pPr algn="ctr">
              <a:buNone/>
            </a:pPr>
            <a:r>
              <a:rPr lang="pt-BR" sz="1300" dirty="0" smtClean="0"/>
              <a:t>Fonte: </a:t>
            </a:r>
            <a:r>
              <a:rPr lang="en-US" sz="1300" u="sng" dirty="0" smtClean="0">
                <a:hlinkClick r:id="rId2"/>
              </a:rPr>
              <a:t>Ministry of Land, Infrastructure, Transport and Tourism</a:t>
            </a:r>
            <a:r>
              <a:rPr lang="en-US" sz="1300" u="sng" dirty="0" smtClean="0"/>
              <a:t>)</a:t>
            </a:r>
            <a:endParaRPr lang="pt-BR" sz="1300" dirty="0" smtClean="0"/>
          </a:p>
          <a:p>
            <a:endParaRPr lang="pt-BR" dirty="0" smtClean="0"/>
          </a:p>
          <a:p>
            <a:pPr algn="ctr">
              <a:buNone/>
            </a:pPr>
            <a:r>
              <a:rPr lang="pt-BR" sz="3500" dirty="0" err="1" smtClean="0"/>
              <a:t>Los</a:t>
            </a:r>
            <a:r>
              <a:rPr lang="pt-BR" sz="3500" dirty="0" smtClean="0"/>
              <a:t> Angeles </a:t>
            </a:r>
          </a:p>
          <a:p>
            <a:pPr algn="ctr">
              <a:buNone/>
            </a:pPr>
            <a:r>
              <a:rPr lang="pt-BR" dirty="0" smtClean="0"/>
              <a:t>População: 3.792 621 </a:t>
            </a:r>
            <a:r>
              <a:rPr lang="pt-BR" dirty="0"/>
              <a:t> </a:t>
            </a:r>
            <a:endParaRPr lang="pt-BR" dirty="0" smtClean="0"/>
          </a:p>
          <a:p>
            <a:pPr algn="ctr">
              <a:buNone/>
            </a:pPr>
            <a:r>
              <a:rPr lang="pt-BR" dirty="0" smtClean="0"/>
              <a:t>Densidade demográfica: 3 124,46 km²</a:t>
            </a:r>
          </a:p>
          <a:p>
            <a:pPr algn="ctr">
              <a:buNone/>
            </a:pPr>
            <a:r>
              <a:rPr lang="pt-BR" dirty="0" smtClean="0"/>
              <a:t>Automóveis: 1.977.803 - 5.859.407 (na metrópole)</a:t>
            </a:r>
          </a:p>
          <a:p>
            <a:pPr algn="ctr">
              <a:buNone/>
            </a:pPr>
            <a:r>
              <a:rPr lang="pt-BR" sz="1400" dirty="0" smtClean="0"/>
              <a:t>Fonte: </a:t>
            </a:r>
            <a:r>
              <a:rPr lang="en-US" sz="1400" u="sng" dirty="0" smtClean="0">
                <a:hlinkClick r:id="rId3"/>
              </a:rPr>
              <a:t>California Dept. of Motor Vehicles (DMV)</a:t>
            </a:r>
            <a:endParaRPr lang="pt-BR" sz="1400" dirty="0" smtClean="0"/>
          </a:p>
          <a:p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274466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55576" y="548680"/>
            <a:ext cx="6957000" cy="1727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899592" y="260648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i="1" dirty="0" smtClean="0">
                <a:solidFill>
                  <a:srgbClr val="FF0000"/>
                </a:solidFill>
                <a:latin typeface="+mj-lt"/>
              </a:rPr>
              <a:t>A AUTOMOBILIZAÇÃO – MUNICÍPIO DE SÃO PAULO</a:t>
            </a:r>
            <a:endParaRPr lang="pt-BR" i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564904"/>
            <a:ext cx="7783046" cy="366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16923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7467600" cy="580926"/>
          </a:xfrm>
        </p:spPr>
        <p:txBody>
          <a:bodyPr/>
          <a:lstStyle/>
          <a:p>
            <a:pPr algn="ctr"/>
            <a:r>
              <a:rPr lang="pt-BR" dirty="0" smtClean="0"/>
              <a:t>A marcha da automobilização</a:t>
            </a:r>
            <a:endParaRPr lang="pt-BR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="" xmlns:p14="http://schemas.microsoft.com/office/powerpoint/2010/main" val="2986015245"/>
              </p:ext>
            </p:extLst>
          </p:nvPr>
        </p:nvGraphicFramePr>
        <p:xfrm>
          <a:off x="1331640" y="1196752"/>
          <a:ext cx="5760640" cy="48736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07289"/>
                <a:gridCol w="2653351"/>
              </a:tblGrid>
              <a:tr h="1218406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900" cap="small" dirty="0">
                          <a:effectLst/>
                        </a:rPr>
                        <a:t>Veículos cadastrados</a:t>
                      </a:r>
                      <a:endParaRPr lang="pt-BR" sz="1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900" cap="small" dirty="0">
                          <a:effectLst/>
                        </a:rPr>
                        <a:t>Munícipio de São Paulo</a:t>
                      </a:r>
                      <a:endParaRPr lang="pt-BR" sz="1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900" cap="small" dirty="0">
                          <a:effectLst/>
                        </a:rPr>
                        <a:t>2018</a:t>
                      </a:r>
                      <a:endParaRPr lang="pt-B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2" marR="64052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6092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900">
                          <a:effectLst/>
                        </a:rPr>
                        <a:t>Total 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2" marR="640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900">
                          <a:effectLst/>
                        </a:rPr>
                        <a:t>8.861.208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2" marR="64052" marT="0" marB="0"/>
                </a:tc>
              </a:tr>
              <a:tr h="6092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900">
                          <a:effectLst/>
                        </a:rPr>
                        <a:t>Automóvel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2" marR="640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900" dirty="0">
                          <a:effectLst/>
                        </a:rPr>
                        <a:t>6.201.101</a:t>
                      </a:r>
                      <a:endParaRPr lang="pt-B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2" marR="64052" marT="0" marB="0"/>
                </a:tc>
              </a:tr>
              <a:tr h="3046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900">
                          <a:effectLst/>
                        </a:rPr>
                        <a:t>Ônibus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2" marR="640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900" dirty="0">
                          <a:effectLst/>
                        </a:rPr>
                        <a:t>     48.419</a:t>
                      </a:r>
                      <a:endParaRPr lang="pt-B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2" marR="64052" marT="0" marB="0"/>
                </a:tc>
              </a:tr>
              <a:tr h="3046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900">
                          <a:effectLst/>
                        </a:rPr>
                        <a:t>Caminhão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2" marR="640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900" dirty="0">
                          <a:effectLst/>
                        </a:rPr>
                        <a:t>   171.655</a:t>
                      </a:r>
                      <a:endParaRPr lang="pt-B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2" marR="64052" marT="0" marB="0"/>
                </a:tc>
              </a:tr>
              <a:tr h="6092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900" dirty="0">
                          <a:effectLst/>
                        </a:rPr>
                        <a:t>Utilitário</a:t>
                      </a:r>
                      <a:endParaRPr lang="pt-B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2" marR="640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900">
                          <a:effectLst/>
                        </a:rPr>
                        <a:t>1.132.671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2" marR="64052" marT="0" marB="0"/>
                </a:tc>
              </a:tr>
              <a:tr h="6092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900">
                          <a:effectLst/>
                        </a:rPr>
                        <a:t>Motos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2" marR="640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900">
                          <a:effectLst/>
                        </a:rPr>
                        <a:t>1.206.979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2" marR="64052" marT="0" marB="0"/>
                </a:tc>
              </a:tr>
              <a:tr h="6092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900" dirty="0">
                          <a:effectLst/>
                        </a:rPr>
                        <a:t>Outros</a:t>
                      </a:r>
                      <a:endParaRPr lang="pt-B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2" marR="640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900" dirty="0">
                          <a:effectLst/>
                        </a:rPr>
                        <a:t>      92.659</a:t>
                      </a:r>
                      <a:endParaRPr lang="pt-B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2" marR="64052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4094425" y="28545"/>
            <a:ext cx="1947262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Fonte</a:t>
            </a:r>
            <a:r>
              <a:rPr kumimoji="0" lang="pt-BR" altLang="pt-BR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Detran</a:t>
            </a:r>
            <a:endParaRPr kumimoji="0" lang="pt-BR" alt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77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>
            <a:normAutofit/>
          </a:bodyPr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a circulação automobilística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340768"/>
            <a:ext cx="8085642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0934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NA GRANDE SÃO PAULO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03793"/>
            <a:ext cx="7467600" cy="42664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173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lcão Envidraçado">
  <a:themeElements>
    <a:clrScheme name="Balcão Envidraçado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Balcão Envidraçado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trimônio Líquido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2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826</TotalTime>
  <Words>1086</Words>
  <Application>Microsoft Office PowerPoint</Application>
  <PresentationFormat>Apresentação na tela (4:3)</PresentationFormat>
  <Paragraphs>168</Paragraphs>
  <Slides>41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41</vt:i4>
      </vt:variant>
    </vt:vector>
  </HeadingPairs>
  <TitlesOfParts>
    <vt:vector size="42" baseType="lpstr">
      <vt:lpstr>Balcão Envidraçado</vt:lpstr>
      <vt:lpstr>O “MODELO São Paulo”</vt:lpstr>
      <vt:lpstr>O QUE É CIDADE </vt:lpstr>
      <vt:lpstr>      Sem governo urbano na escala da cidade</vt:lpstr>
      <vt:lpstr>REESTRUTURAÇÃO SÃO PAULO - 1980</vt:lpstr>
      <vt:lpstr>COMPARAÇÕES </vt:lpstr>
      <vt:lpstr>Slide 6</vt:lpstr>
      <vt:lpstr>A marcha da automobilização</vt:lpstr>
      <vt:lpstr>a circulação automobilística</vt:lpstr>
      <vt:lpstr>NA GRANDE SÃO PAULO</vt:lpstr>
      <vt:lpstr>Concentração automobilística (automobilização aumenta em direção ao centro)</vt:lpstr>
      <vt:lpstr>Onde está O “PERIURBANO INTERNO”?</vt:lpstr>
      <vt:lpstr>Onde está o periurbano interno?</vt:lpstr>
      <vt:lpstr>Uma geografia social da metrópole </vt:lpstr>
      <vt:lpstr>TIPOS DE ESPAÇOS</vt:lpstr>
      <vt:lpstr>Slide 15</vt:lpstr>
      <vt:lpstr>ESTRATÉGIAS HABITACIONAIS DEPENDENTES DO AUTOMÓVEL </vt:lpstr>
      <vt:lpstr>CONEXÕES HISTÓRICAS</vt:lpstr>
      <vt:lpstr>BAIRROS MAIS VALORIZADOS - SÃO PAULO</vt:lpstr>
      <vt:lpstr>Slide 19</vt:lpstr>
      <vt:lpstr>Slide 20</vt:lpstr>
      <vt:lpstr>Slide 21</vt:lpstr>
      <vt:lpstr>A CIA CITY x DIVERSIDADE         Revista Archtectura e Construcções, 1930. In: SEGAWA, Hugo. Prelúdio da Metrópole. Arquitetura e urbanismo em São Paulo na passagem do século XIX ao XX. São Paulo: Ateliê Editorial, 2000. p. 114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Diogo Fernanda Jaime</dc:creator>
  <cp:lastModifiedBy>Jaime</cp:lastModifiedBy>
  <cp:revision>74</cp:revision>
  <dcterms:created xsi:type="dcterms:W3CDTF">2011-03-16T10:53:36Z</dcterms:created>
  <dcterms:modified xsi:type="dcterms:W3CDTF">2019-05-28T13:16:05Z</dcterms:modified>
</cp:coreProperties>
</file>