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331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1" r:id="rId11"/>
    <p:sldId id="342" r:id="rId12"/>
    <p:sldId id="343" r:id="rId13"/>
    <p:sldId id="344" r:id="rId14"/>
    <p:sldId id="345" r:id="rId15"/>
    <p:sldId id="256" r:id="rId16"/>
    <p:sldId id="277" r:id="rId17"/>
    <p:sldId id="272" r:id="rId18"/>
    <p:sldId id="305" r:id="rId19"/>
    <p:sldId id="306" r:id="rId20"/>
  </p:sldIdLst>
  <p:sldSz cx="9144000" cy="6858000" type="screen4x3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793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0043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6662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6330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4755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7932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94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9572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78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2057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105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1811-2409-450A-BC44-198D88D714FB}" type="datetimeFigureOut">
              <a:rPr lang="es-419" smtClean="0"/>
              <a:t>2/3/2020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94C8-D7ED-43AF-9A67-7CECB6F9214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567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82061" y="1587499"/>
            <a:ext cx="797987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5">
                    <a:lumMod val="75000"/>
                  </a:schemeClr>
                </a:solidFill>
              </a:rPr>
              <a:t>Controle químico </a:t>
            </a:r>
          </a:p>
          <a:p>
            <a:pPr algn="ctr"/>
            <a:r>
              <a:rPr lang="pt-BR" sz="6600" b="1" dirty="0">
                <a:solidFill>
                  <a:schemeClr val="accent5">
                    <a:lumMod val="75000"/>
                  </a:schemeClr>
                </a:solidFill>
              </a:rPr>
              <a:t>de doenças de plantas</a:t>
            </a:r>
            <a:endParaRPr lang="es-419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87285" y="4914900"/>
            <a:ext cx="402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Prof. José Belasque (ESALQ/USP)</a:t>
            </a:r>
          </a:p>
          <a:p>
            <a:pPr algn="r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Março 2020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Doenças das grandes culturas (LFN 1624)</a:t>
            </a:r>
          </a:p>
        </p:txBody>
      </p:sp>
    </p:spTree>
    <p:extLst>
      <p:ext uri="{BB962C8B-B14F-4D97-AF65-F5344CB8AC3E}">
        <p14:creationId xmlns:p14="http://schemas.microsoft.com/office/powerpoint/2010/main" val="30131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à mobilidade na planta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sistêmicos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– penetram e são </a:t>
            </a:r>
            <a:r>
              <a:rPr lang="pt-BR" sz="3200" dirty="0" err="1" smtClean="0">
                <a:solidFill>
                  <a:schemeClr val="accent6">
                    <a:lumMod val="75000"/>
                  </a:schemeClr>
                </a:solidFill>
              </a:rPr>
              <a:t>translocados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 pelo sistema vascular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características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maiores </a:t>
            </a:r>
            <a:r>
              <a:rPr lang="pt-BR" sz="2800" dirty="0" err="1" smtClean="0">
                <a:solidFill>
                  <a:schemeClr val="accent5">
                    <a:lumMod val="75000"/>
                  </a:schemeClr>
                </a:solidFill>
              </a:rPr>
              <a:t>fungitoxicidade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 e poder residual; menores </a:t>
            </a:r>
            <a:r>
              <a:rPr lang="pt-BR" sz="2800" dirty="0" err="1" smtClean="0">
                <a:solidFill>
                  <a:schemeClr val="accent5">
                    <a:lumMod val="75000"/>
                  </a:schemeClr>
                </a:solidFill>
              </a:rPr>
              <a:t>fitotoxicidade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, contaminação ambiental e desequilíbrio ambiental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/>
              <a:t>ação</a:t>
            </a:r>
            <a:r>
              <a:rPr lang="pt-BR" sz="2800" dirty="0" smtClean="0"/>
              <a:t>: erradicante, protetora e curativa (erradicação, proteção, imunização e terapia)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inibem processos metabólicos 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específicos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(mais seletivos, menos </a:t>
            </a:r>
            <a:r>
              <a:rPr lang="pt-BR" sz="2800" dirty="0" err="1" smtClean="0">
                <a:solidFill>
                  <a:schemeClr val="tx2">
                    <a:lumMod val="50000"/>
                  </a:schemeClr>
                </a:solidFill>
              </a:rPr>
              <a:t>fitotóxicos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), são 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absorvidos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pt-BR" sz="2800" b="1" dirty="0" err="1" smtClean="0">
                <a:solidFill>
                  <a:schemeClr val="tx2">
                    <a:lumMod val="50000"/>
                  </a:schemeClr>
                </a:solidFill>
              </a:rPr>
              <a:t>translocados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(ação sistêmica)</a:t>
            </a:r>
          </a:p>
        </p:txBody>
      </p:sp>
    </p:spTree>
    <p:extLst>
      <p:ext uri="{BB962C8B-B14F-4D97-AF65-F5344CB8AC3E}">
        <p14:creationId xmlns:p14="http://schemas.microsoft.com/office/powerpoint/2010/main" val="23565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à mobilidade na planta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sistêmicos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– penetram e são </a:t>
            </a:r>
            <a:r>
              <a:rPr lang="pt-BR" sz="3200" dirty="0" err="1" smtClean="0">
                <a:solidFill>
                  <a:schemeClr val="accent6">
                    <a:lumMod val="75000"/>
                  </a:schemeClr>
                </a:solidFill>
              </a:rPr>
              <a:t>translocados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 pelo sistema vascular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outras características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baixa solubilidade em água, penetração em órgãos aéreos e raízes, translocação via xilema, incapacidade de alcançar órgãos que não transpiram, redistribuição para partes novas e ausência (ou reduzida) translocação via floema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exemplos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DMIs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MBCs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SDHIs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, indutores de resistência, alguns inibidores de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oomicetos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e antibióticos</a:t>
            </a:r>
            <a:endParaRPr lang="pt-BR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à mobilidade na planta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err="1" smtClean="0">
                <a:solidFill>
                  <a:schemeClr val="tx2">
                    <a:lumMod val="50000"/>
                  </a:schemeClr>
                </a:solidFill>
              </a:rPr>
              <a:t>mesostêmicos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 ou </a:t>
            </a:r>
            <a:r>
              <a:rPr lang="pt-BR" sz="3600" b="1" dirty="0" err="1" smtClean="0">
                <a:solidFill>
                  <a:schemeClr val="tx2">
                    <a:lumMod val="50000"/>
                  </a:schemeClr>
                </a:solidFill>
              </a:rPr>
              <a:t>translaminares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– movimentação limitada, sem envolvimento do sistema vascular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passagem de uma face para outra da folha, redistribuição foliar (afinidade com a cera)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ação</a:t>
            </a:r>
            <a:r>
              <a:rPr lang="pt-B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protetora, curativa e erradicante</a:t>
            </a:r>
            <a:endParaRPr lang="pt-BR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exemplos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: maioria das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estrobilurinas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, alguns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triazóis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 e a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dodina</a:t>
            </a:r>
            <a:endParaRPr lang="pt-BR" sz="3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à mobilidade na planta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não sistêmicos, tópicos ou imóveis </a:t>
            </a:r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– não são absorvidos, não são </a:t>
            </a:r>
            <a:r>
              <a:rPr lang="pt-BR" sz="3200" dirty="0" err="1" smtClean="0">
                <a:solidFill>
                  <a:schemeClr val="tx2">
                    <a:lumMod val="50000"/>
                  </a:schemeClr>
                </a:solidFill>
              </a:rPr>
              <a:t>translocados</a:t>
            </a:r>
            <a:endParaRPr lang="pt-B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passagem de uma face para outra da folha, redistribuição foliar (afinidade com a cera)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ação</a:t>
            </a:r>
            <a:r>
              <a:rPr lang="pt-B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protetora e erradicante</a:t>
            </a:r>
            <a:endParaRPr lang="pt-BR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exemplos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: inorgânicos (cobre e outros),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ditiocarbamatos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clorotalonil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folpete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 e outros</a:t>
            </a:r>
            <a:endParaRPr lang="pt-BR" sz="3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795" y="398283"/>
            <a:ext cx="7976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rgbClr val="FFC000"/>
                </a:solidFill>
              </a:rPr>
              <a:t>classificação de fungicidas</a:t>
            </a:r>
            <a:endParaRPr lang="pt-BR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6587" y="1244600"/>
            <a:ext cx="8410829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pt-BR" sz="4800" dirty="0" smtClean="0"/>
              <a:t> quanto ao princípio de controle</a:t>
            </a:r>
          </a:p>
          <a:p>
            <a:pPr algn="ctr"/>
            <a:r>
              <a:rPr lang="pt-BR" sz="3200" b="1" dirty="0" smtClean="0">
                <a:solidFill>
                  <a:schemeClr val="accent6">
                    <a:lumMod val="75000"/>
                  </a:schemeClr>
                </a:solidFill>
              </a:rPr>
              <a:t>erradicantes, protetores e curativos </a:t>
            </a:r>
          </a:p>
          <a:p>
            <a:pPr marL="108000" indent="-108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4800" dirty="0" smtClean="0"/>
              <a:t> mobilidade na planta</a:t>
            </a:r>
          </a:p>
          <a:p>
            <a:pPr algn="ctr">
              <a:spcBef>
                <a:spcPts val="1200"/>
              </a:spcBef>
            </a:pPr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</a:rPr>
              <a:t>sistêmicos, </a:t>
            </a:r>
            <a:r>
              <a:rPr lang="pt-BR" sz="3200" b="1" dirty="0" err="1" smtClean="0">
                <a:solidFill>
                  <a:schemeClr val="accent3">
                    <a:lumMod val="75000"/>
                  </a:schemeClr>
                </a:solidFill>
              </a:rPr>
              <a:t>mesostêmicos</a:t>
            </a:r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</a:rPr>
              <a:t> e não sistêmicos</a:t>
            </a:r>
            <a:endParaRPr lang="pt-BR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8000" indent="-108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 </a:t>
            </a:r>
            <a:r>
              <a:rPr lang="pt-BR" sz="4800" dirty="0" smtClean="0"/>
              <a:t>modo de ação </a:t>
            </a:r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(FRAC)</a:t>
            </a:r>
            <a:endParaRPr lang="es-419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" b="93892"/>
          <a:stretch/>
        </p:blipFill>
        <p:spPr>
          <a:xfrm>
            <a:off x="5111454" y="955088"/>
            <a:ext cx="3872651" cy="31329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525589" y="214394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419" sz="1350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3"/>
          <a:srcRect l="23821" t="27106" r="24913" b="14706"/>
          <a:stretch/>
        </p:blipFill>
        <p:spPr>
          <a:xfrm>
            <a:off x="133048" y="2560914"/>
            <a:ext cx="5243951" cy="334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aixaDeTexto 14"/>
          <p:cNvSpPr txBox="1"/>
          <p:nvPr/>
        </p:nvSpPr>
        <p:spPr>
          <a:xfrm>
            <a:off x="192432" y="980773"/>
            <a:ext cx="2351156" cy="30008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1350" b="1" dirty="0">
                <a:solidFill>
                  <a:srgbClr val="FFFF00"/>
                </a:solidFill>
              </a:rPr>
              <a:t>modo de ação e código (FRAC)</a:t>
            </a:r>
            <a:endParaRPr lang="es-419" sz="1350" b="1" dirty="0">
              <a:solidFill>
                <a:srgbClr val="FFFF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51196" y="1423412"/>
            <a:ext cx="2559099" cy="30008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1350" b="1" dirty="0">
                <a:solidFill>
                  <a:srgbClr val="FFFF00"/>
                </a:solidFill>
              </a:rPr>
              <a:t>sítio alvo no patógeno (e código) </a:t>
            </a:r>
            <a:endParaRPr lang="es-419" sz="1350" b="1" dirty="0">
              <a:solidFill>
                <a:srgbClr val="FFFF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664141" y="1880837"/>
            <a:ext cx="2786661" cy="30008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1350" b="1" dirty="0">
                <a:solidFill>
                  <a:srgbClr val="FFFF00"/>
                </a:solidFill>
              </a:rPr>
              <a:t>características químicas da molécula</a:t>
            </a:r>
            <a:endParaRPr lang="es-419" sz="1350" b="1" dirty="0">
              <a:solidFill>
                <a:srgbClr val="FFFF0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154498" y="5364958"/>
            <a:ext cx="2765694" cy="30008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1350" b="1" dirty="0">
                <a:solidFill>
                  <a:schemeClr val="bg1"/>
                </a:solidFill>
              </a:rPr>
              <a:t>informações referentes à resistência</a:t>
            </a:r>
            <a:endParaRPr lang="es-419" sz="1350" b="1" dirty="0">
              <a:solidFill>
                <a:schemeClr val="bg1"/>
              </a:solidFill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382" y="1370422"/>
            <a:ext cx="2721769" cy="3786188"/>
          </a:xfrm>
          <a:prstGeom prst="rect">
            <a:avLst/>
          </a:prstGeom>
        </p:spPr>
      </p:pic>
      <p:cxnSp>
        <p:nvCxnSpPr>
          <p:cNvPr id="22" name="Conector de seta reta 21"/>
          <p:cNvCxnSpPr/>
          <p:nvPr/>
        </p:nvCxnSpPr>
        <p:spPr>
          <a:xfrm>
            <a:off x="2686845" y="1111733"/>
            <a:ext cx="23227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3221931" y="1520874"/>
            <a:ext cx="3485849" cy="29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4591369" y="1776335"/>
            <a:ext cx="2560546" cy="2413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4591369" y="2017673"/>
            <a:ext cx="2777542" cy="14464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844399" y="3957915"/>
            <a:ext cx="1403718" cy="30008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1350" b="1" dirty="0">
                <a:solidFill>
                  <a:srgbClr val="FFFF00"/>
                </a:solidFill>
              </a:rPr>
              <a:t>ingrediente ativo</a:t>
            </a:r>
            <a:endParaRPr lang="es-419" sz="1350" b="1" dirty="0">
              <a:solidFill>
                <a:srgbClr val="FFFF00"/>
              </a:solidFill>
            </a:endParaRPr>
          </a:p>
        </p:txBody>
      </p:sp>
      <p:cxnSp>
        <p:nvCxnSpPr>
          <p:cNvPr id="48" name="Conector de seta reta 47"/>
          <p:cNvCxnSpPr/>
          <p:nvPr/>
        </p:nvCxnSpPr>
        <p:spPr>
          <a:xfrm flipH="1" flipV="1">
            <a:off x="3560850" y="3458018"/>
            <a:ext cx="2190152" cy="6285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 flipV="1">
            <a:off x="7306815" y="3691891"/>
            <a:ext cx="668060" cy="4045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 flipH="1" flipV="1">
            <a:off x="4815740" y="5156611"/>
            <a:ext cx="1278083" cy="3468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>
            <a:off x="357240" y="1326824"/>
            <a:ext cx="469" cy="12086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 flipH="1">
            <a:off x="757691" y="1776335"/>
            <a:ext cx="6509" cy="7591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/>
          <p:nvPr/>
        </p:nvCxnSpPr>
        <p:spPr>
          <a:xfrm flipH="1">
            <a:off x="1668775" y="2243962"/>
            <a:ext cx="463025" cy="291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/>
          <p:nvPr/>
        </p:nvCxnSpPr>
        <p:spPr>
          <a:xfrm>
            <a:off x="2131800" y="2243653"/>
            <a:ext cx="337081" cy="2918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/>
          <p:cNvCxnSpPr/>
          <p:nvPr/>
        </p:nvCxnSpPr>
        <p:spPr>
          <a:xfrm flipV="1">
            <a:off x="5226962" y="1685852"/>
            <a:ext cx="1355911" cy="84147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57200" y="388189"/>
            <a:ext cx="8371907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err="1" smtClean="0"/>
              <a:t>Agrofit</a:t>
            </a:r>
            <a:r>
              <a:rPr lang="pt-BR" sz="2800" b="1" dirty="0" smtClean="0"/>
              <a:t> (Ministério da Agricultura/MAPA)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FRAC Brasil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FRAC mundial (frac.info)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Modos de ação (FRAC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</a:rPr>
              <a:t>Code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</a:rPr>
              <a:t>list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Lista de nomes comuns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Lista patógenos resistentes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Misturas de fungicidas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/>
              <a:t>Livro </a:t>
            </a:r>
            <a:r>
              <a:rPr lang="pt-BR" sz="2800" b="1" i="1" dirty="0" err="1" smtClean="0"/>
              <a:t>Fungicide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resistance</a:t>
            </a:r>
            <a:r>
              <a:rPr lang="pt-BR" sz="2800" b="1" i="1" dirty="0" smtClean="0"/>
              <a:t> in </a:t>
            </a:r>
            <a:r>
              <a:rPr lang="pt-BR" sz="2800" b="1" i="1" dirty="0" err="1" smtClean="0"/>
              <a:t>crop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pathogens</a:t>
            </a:r>
            <a:endParaRPr lang="pt-BR" sz="2800" b="1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/>
              <a:t>Livro </a:t>
            </a:r>
            <a:r>
              <a:rPr lang="pt-BR" sz="2800" b="1" i="1" dirty="0" err="1" smtClean="0"/>
              <a:t>Fungicide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resistance</a:t>
            </a:r>
            <a:r>
              <a:rPr lang="pt-BR" sz="2800" b="1" i="1" dirty="0" smtClean="0"/>
              <a:t>: </a:t>
            </a:r>
            <a:r>
              <a:rPr lang="pt-BR" sz="2800" b="1" i="1" dirty="0" err="1" smtClean="0"/>
              <a:t>the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assessment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of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risk</a:t>
            </a:r>
            <a:endParaRPr lang="pt-BR" sz="2800" b="1" i="1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Recomendações de manejo de resistência (site FRAC)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40121" y="1032687"/>
            <a:ext cx="8163197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875" b="1" dirty="0">
                <a:solidFill>
                  <a:schemeClr val="accent6">
                    <a:lumMod val="50000"/>
                  </a:schemeClr>
                </a:solidFill>
              </a:rPr>
              <a:t>recomendações para o atraso e manejo da resistência de patógenos à fungicidas</a:t>
            </a:r>
            <a:endParaRPr lang="es-419" sz="1875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2901" y="1551024"/>
            <a:ext cx="8665535" cy="433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não aplicar apenas um </a:t>
            </a:r>
            <a:r>
              <a:rPr lang="pt-BR" sz="2850" b="1" dirty="0"/>
              <a:t>único grupo químico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aplicar </a:t>
            </a:r>
            <a:r>
              <a:rPr lang="pt-BR" sz="3000" b="1" dirty="0"/>
              <a:t>apenas 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as </a:t>
            </a:r>
            <a:r>
              <a:rPr lang="pt-BR" sz="3000" b="1" dirty="0"/>
              <a:t>doses recomendadas 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para o controle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não exceder o </a:t>
            </a:r>
            <a:r>
              <a:rPr lang="pt-BR" sz="3000" b="1" dirty="0"/>
              <a:t>número máximo 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de aplicações por safra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empregar fungicidas com </a:t>
            </a:r>
            <a:r>
              <a:rPr lang="pt-BR" sz="3000" b="1" dirty="0"/>
              <a:t>modos de ação distintos</a:t>
            </a:r>
            <a:endParaRPr lang="pt-BR" sz="2850" b="1" dirty="0"/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considerar o 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patógeno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, a 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cultura 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e o 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grupo químico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aplicações </a:t>
            </a:r>
            <a:r>
              <a:rPr lang="pt-BR" sz="3000" b="1" dirty="0"/>
              <a:t>preventivas 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(nunca curativas) e </a:t>
            </a:r>
            <a:r>
              <a:rPr lang="pt-BR" sz="3000" b="1" dirty="0"/>
              <a:t>integrar</a:t>
            </a:r>
            <a:r>
              <a:rPr lang="pt-BR" sz="3000" dirty="0"/>
              <a:t> 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medidas de controle</a:t>
            </a:r>
          </a:p>
        </p:txBody>
      </p:sp>
    </p:spTree>
    <p:extLst>
      <p:ext uri="{BB962C8B-B14F-4D97-AF65-F5344CB8AC3E}">
        <p14:creationId xmlns:p14="http://schemas.microsoft.com/office/powerpoint/2010/main" val="29335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46567" y="1590897"/>
            <a:ext cx="8460858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700" dirty="0"/>
              <a:t> “</a:t>
            </a:r>
            <a:r>
              <a:rPr lang="pt-BR" sz="3000" b="1" dirty="0">
                <a:solidFill>
                  <a:schemeClr val="accent3">
                    <a:lumMod val="75000"/>
                  </a:schemeClr>
                </a:solidFill>
              </a:rPr>
              <a:t>misturas de tanque</a:t>
            </a:r>
            <a:r>
              <a:rPr lang="pt-BR" sz="2700" dirty="0"/>
              <a:t>” e formulações com </a:t>
            </a:r>
            <a:r>
              <a:rPr lang="pt-BR" sz="3000" b="1" dirty="0">
                <a:solidFill>
                  <a:schemeClr val="accent3">
                    <a:lumMod val="75000"/>
                  </a:schemeClr>
                </a:solidFill>
              </a:rPr>
              <a:t>mais de um ingrediente ativo</a:t>
            </a:r>
            <a:endParaRPr lang="pt-BR" sz="27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700" dirty="0"/>
              <a:t> aplicações </a:t>
            </a:r>
            <a:r>
              <a:rPr lang="pt-BR" sz="3000" b="1" dirty="0">
                <a:solidFill>
                  <a:schemeClr val="accent3">
                    <a:lumMod val="75000"/>
                  </a:schemeClr>
                </a:solidFill>
              </a:rPr>
              <a:t>conjuntas </a:t>
            </a:r>
            <a:r>
              <a:rPr lang="pt-BR" sz="2700" dirty="0"/>
              <a:t>ou </a:t>
            </a:r>
            <a:r>
              <a:rPr lang="pt-BR" sz="3000" b="1" dirty="0">
                <a:solidFill>
                  <a:schemeClr val="accent3">
                    <a:lumMod val="75000"/>
                  </a:schemeClr>
                </a:solidFill>
              </a:rPr>
              <a:t>alternadas</a:t>
            </a:r>
            <a:r>
              <a:rPr lang="pt-BR" sz="2700" dirty="0"/>
              <a:t>, aplicação em blocos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700" dirty="0"/>
              <a:t> </a:t>
            </a:r>
            <a:r>
              <a:rPr lang="pt-BR" sz="2700" dirty="0" err="1"/>
              <a:t>Fenilamidas</a:t>
            </a:r>
            <a:r>
              <a:rPr lang="pt-BR" sz="2700" dirty="0"/>
              <a:t>, </a:t>
            </a:r>
            <a:r>
              <a:rPr lang="pt-BR" sz="2700" dirty="0" err="1"/>
              <a:t>QoI</a:t>
            </a:r>
            <a:r>
              <a:rPr lang="pt-BR" sz="2700" dirty="0"/>
              <a:t>, MBC e </a:t>
            </a:r>
            <a:r>
              <a:rPr lang="pt-BR" sz="2700" dirty="0" err="1"/>
              <a:t>Dicarboximidas</a:t>
            </a:r>
            <a:r>
              <a:rPr lang="pt-BR" sz="2700" dirty="0"/>
              <a:t> são grupos de fungicidas considerados de “</a:t>
            </a:r>
            <a:r>
              <a:rPr lang="pt-BR" sz="3000" b="1" dirty="0">
                <a:solidFill>
                  <a:srgbClr val="FF0000"/>
                </a:solidFill>
              </a:rPr>
              <a:t>alto risco</a:t>
            </a:r>
            <a:r>
              <a:rPr lang="pt-BR" sz="2700" dirty="0"/>
              <a:t>”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700" dirty="0"/>
              <a:t> </a:t>
            </a:r>
            <a:r>
              <a:rPr lang="en-US" sz="2700" dirty="0"/>
              <a:t>DMIs, APs e CAA </a:t>
            </a:r>
            <a:r>
              <a:rPr lang="pt-BR" sz="2700" dirty="0"/>
              <a:t>são fungicidas considerados de “</a:t>
            </a:r>
            <a:r>
              <a:rPr lang="pt-BR" sz="3000" b="1" dirty="0">
                <a:solidFill>
                  <a:schemeClr val="accent5"/>
                </a:solidFill>
              </a:rPr>
              <a:t>risco médio</a:t>
            </a:r>
            <a:r>
              <a:rPr lang="pt-BR" sz="2700" dirty="0"/>
              <a:t>”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40121" y="1032687"/>
            <a:ext cx="8163197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875" b="1" dirty="0">
                <a:solidFill>
                  <a:schemeClr val="accent6">
                    <a:lumMod val="50000"/>
                  </a:schemeClr>
                </a:solidFill>
              </a:rPr>
              <a:t>recomendações para o atraso e manejo da resistência de patógenos à fungicidas</a:t>
            </a:r>
            <a:endParaRPr lang="es-419" sz="1875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07436" y="1008764"/>
            <a:ext cx="6735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400" b="1" dirty="0">
                <a:solidFill>
                  <a:srgbClr val="FFC000"/>
                </a:solidFill>
              </a:rPr>
              <a:t>alternativas mais comuns de misturas de fungicidas</a:t>
            </a:r>
            <a:endParaRPr lang="es-419" sz="2400" b="1" dirty="0">
              <a:solidFill>
                <a:srgbClr val="FFC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49226" y="1685580"/>
            <a:ext cx="82455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todos de “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baixo risco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”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alto ou médio risco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” (</a:t>
            </a:r>
            <a:r>
              <a:rPr lang="pt-BR" sz="2850" i="1" dirty="0">
                <a:solidFill>
                  <a:schemeClr val="accent5">
                    <a:lumMod val="75000"/>
                  </a:schemeClr>
                </a:solidFill>
              </a:rPr>
              <a:t>single site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) com “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baixo risco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” (</a:t>
            </a:r>
            <a:r>
              <a:rPr lang="pt-BR" sz="2850" i="1" dirty="0" err="1">
                <a:solidFill>
                  <a:schemeClr val="accent5">
                    <a:lumMod val="75000"/>
                  </a:schemeClr>
                </a:solidFill>
              </a:rPr>
              <a:t>multisite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todos de “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alto ou médio risco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” com modos de ação distintos</a:t>
            </a:r>
          </a:p>
          <a:p>
            <a:pPr marL="81000" indent="-810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baixo risco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” (</a:t>
            </a:r>
            <a:r>
              <a:rPr lang="pt-BR" sz="2850" i="1" dirty="0">
                <a:solidFill>
                  <a:schemeClr val="accent5">
                    <a:lumMod val="75000"/>
                  </a:schemeClr>
                </a:solidFill>
              </a:rPr>
              <a:t>single site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) com “</a:t>
            </a:r>
            <a:r>
              <a:rPr lang="pt-BR" sz="2850" b="1" dirty="0">
                <a:solidFill>
                  <a:schemeClr val="accent5">
                    <a:lumMod val="75000"/>
                  </a:schemeClr>
                </a:solidFill>
              </a:rPr>
              <a:t>alto ou médio risco</a:t>
            </a:r>
            <a:r>
              <a:rPr lang="pt-BR" sz="2850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9226" y="4970805"/>
            <a:ext cx="8245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pt-BR" sz="2400" dirty="0"/>
              <a:t>a redução das doses e o número limite de aplicações depende das misturas, do </a:t>
            </a:r>
            <a:r>
              <a:rPr lang="pt-BR" sz="2400" dirty="0" err="1"/>
              <a:t>patossistema</a:t>
            </a:r>
            <a:r>
              <a:rPr lang="pt-BR" sz="2400" dirty="0"/>
              <a:t> e da existência de resistência</a:t>
            </a:r>
          </a:p>
        </p:txBody>
      </p:sp>
    </p:spTree>
    <p:extLst>
      <p:ext uri="{BB962C8B-B14F-4D97-AF65-F5344CB8AC3E}">
        <p14:creationId xmlns:p14="http://schemas.microsoft.com/office/powerpoint/2010/main" val="8747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83793" y="1243814"/>
            <a:ext cx="7879978" cy="1477328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 de fungicidas</a:t>
            </a:r>
          </a:p>
          <a:p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modos </a:t>
            </a:r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ação e grupos químicos (FRAC)</a:t>
            </a:r>
          </a:p>
          <a:p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manejo da resistência de patógenos à fungicidas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95823" y="3429358"/>
            <a:ext cx="47643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700" b="1" dirty="0">
                <a:solidFill>
                  <a:srgbClr val="FFC000"/>
                </a:solidFill>
              </a:rPr>
              <a:t>o que realmente importa?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83794" y="4017778"/>
            <a:ext cx="79764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>
                <a:solidFill>
                  <a:schemeClr val="accent5">
                    <a:lumMod val="75000"/>
                  </a:schemeClr>
                </a:solidFill>
              </a:rPr>
              <a:t>interpretar corretamente </a:t>
            </a:r>
            <a:r>
              <a:rPr lang="pt-BR" sz="2400" i="1" dirty="0">
                <a:solidFill>
                  <a:schemeClr val="bg2">
                    <a:lumMod val="50000"/>
                  </a:schemeClr>
                </a:solidFill>
              </a:rPr>
              <a:t>as informações, como se </a:t>
            </a:r>
            <a:r>
              <a:rPr lang="pt-BR" sz="2400" b="1" i="1" dirty="0">
                <a:solidFill>
                  <a:schemeClr val="accent5">
                    <a:lumMod val="75000"/>
                  </a:schemeClr>
                </a:solidFill>
              </a:rPr>
              <a:t>atualizar</a:t>
            </a:r>
            <a:r>
              <a:rPr lang="pt-BR" sz="24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t-BR" sz="2400" b="1" i="1" dirty="0">
                <a:solidFill>
                  <a:schemeClr val="accent5">
                    <a:lumMod val="75000"/>
                  </a:schemeClr>
                </a:solidFill>
              </a:rPr>
              <a:t>compreender os resultados </a:t>
            </a:r>
            <a:r>
              <a:rPr lang="pt-BR" sz="2400" i="1" dirty="0">
                <a:solidFill>
                  <a:schemeClr val="bg2">
                    <a:lumMod val="50000"/>
                  </a:schemeClr>
                </a:solidFill>
              </a:rPr>
              <a:t>referente ao controle químico de doenças de plantas,</a:t>
            </a:r>
            <a:r>
              <a:rPr lang="pt-BR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b="1" i="1" dirty="0">
                <a:solidFill>
                  <a:schemeClr val="accent5">
                    <a:lumMod val="75000"/>
                  </a:schemeClr>
                </a:solidFill>
              </a:rPr>
              <a:t>propor controles </a:t>
            </a:r>
            <a:r>
              <a:rPr lang="pt-BR" sz="2400" i="1" dirty="0">
                <a:solidFill>
                  <a:schemeClr val="bg2">
                    <a:lumMod val="50000"/>
                  </a:schemeClr>
                </a:solidFill>
              </a:rPr>
              <a:t>mais adequados e </a:t>
            </a:r>
            <a:r>
              <a:rPr lang="pt-BR" sz="2400" b="1" i="1" dirty="0">
                <a:solidFill>
                  <a:schemeClr val="accent5">
                    <a:lumMod val="75000"/>
                  </a:schemeClr>
                </a:solidFill>
              </a:rPr>
              <a:t>manejar a resistência </a:t>
            </a:r>
            <a:r>
              <a:rPr lang="pt-BR" sz="2400" i="1" dirty="0">
                <a:solidFill>
                  <a:schemeClr val="bg2">
                    <a:lumMod val="50000"/>
                  </a:schemeClr>
                </a:solidFill>
              </a:rPr>
              <a:t>de patógenos </a:t>
            </a:r>
            <a:r>
              <a:rPr lang="pt-BR" sz="2400" i="1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pt-BR" sz="2400" i="1" dirty="0">
                <a:solidFill>
                  <a:schemeClr val="bg2">
                    <a:lumMod val="50000"/>
                  </a:schemeClr>
                </a:solidFill>
              </a:rPr>
              <a:t>fungicidas</a:t>
            </a:r>
            <a:endParaRPr lang="es-419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795" y="398283"/>
            <a:ext cx="7976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rgbClr val="FFC000"/>
                </a:solidFill>
              </a:rPr>
              <a:t>conceito de agrotóxicos</a:t>
            </a:r>
            <a:r>
              <a:rPr lang="pt-BR" b="1" dirty="0" smtClean="0">
                <a:solidFill>
                  <a:srgbClr val="FFC000"/>
                </a:solidFill>
              </a:rPr>
              <a:t> </a:t>
            </a:r>
          </a:p>
          <a:p>
            <a:pPr algn="r"/>
            <a:r>
              <a:rPr lang="pt-BR" sz="2000" b="1" dirty="0" smtClean="0"/>
              <a:t>Ministério da Agricultura, Agropecuária e Abastecimento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92100" y="1943437"/>
            <a:ext cx="8559800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produtos </a:t>
            </a: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agentes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de processos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físicos</a:t>
            </a: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químicos </a:t>
            </a: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biológicos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que visam alterar a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composição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da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flora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ou da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fauna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, a fim de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preservá-las</a:t>
            </a: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da ação danosa de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seres vivos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 considerados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nocivos</a:t>
            </a:r>
            <a:endParaRPr lang="es-419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795" y="398283"/>
            <a:ext cx="7976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rgbClr val="FFC000"/>
                </a:solidFill>
              </a:rPr>
              <a:t>classificação de fungicidas</a:t>
            </a:r>
            <a:endParaRPr lang="pt-BR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6587" y="1244600"/>
            <a:ext cx="84108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pt-BR" sz="4800" dirty="0" smtClean="0"/>
              <a:t> quanto ao princípio de controle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pt-BR" sz="4800" dirty="0"/>
              <a:t> </a:t>
            </a:r>
            <a:r>
              <a:rPr lang="pt-BR" sz="4800" dirty="0" smtClean="0"/>
              <a:t>mobilidade na planta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pt-BR" sz="4800" dirty="0"/>
              <a:t> </a:t>
            </a:r>
            <a:r>
              <a:rPr lang="pt-BR" sz="4800" dirty="0" smtClean="0"/>
              <a:t>modo de ação</a:t>
            </a:r>
            <a:endParaRPr lang="es-419" sz="4800" dirty="0"/>
          </a:p>
        </p:txBody>
      </p:sp>
    </p:spTree>
    <p:extLst>
      <p:ext uri="{BB962C8B-B14F-4D97-AF65-F5344CB8AC3E}">
        <p14:creationId xmlns:p14="http://schemas.microsoft.com/office/powerpoint/2010/main" val="29421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ao princípio de controle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pt-BR" sz="3200" b="1" i="1" dirty="0" smtClean="0">
                <a:solidFill>
                  <a:schemeClr val="accent5">
                    <a:lumMod val="75000"/>
                  </a:schemeClr>
                </a:solidFill>
              </a:rPr>
              <a:t>Erradicantes</a:t>
            </a:r>
            <a:r>
              <a:rPr lang="pt-BR" sz="2800" i="1" dirty="0" smtClean="0"/>
              <a:t> </a:t>
            </a:r>
            <a:r>
              <a:rPr lang="pt-BR" sz="2800" dirty="0" smtClean="0">
                <a:solidFill>
                  <a:schemeClr val="accent5"/>
                </a:solidFill>
              </a:rPr>
              <a:t>(atuam diretamente sobre o patógeno)</a:t>
            </a:r>
          </a:p>
          <a:p>
            <a:pPr marL="108000" indent="-1080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 tratamento de </a:t>
            </a:r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</a:rPr>
              <a:t>sementes</a:t>
            </a:r>
            <a:r>
              <a:rPr lang="pt-BR" sz="2800" dirty="0" smtClean="0"/>
              <a:t>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(tiram,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captana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e tiabendazol)</a:t>
            </a: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08000" indent="-1080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 </a:t>
            </a:r>
            <a:r>
              <a:rPr lang="pt-BR" sz="2800" dirty="0" smtClean="0"/>
              <a:t>tratamento de </a:t>
            </a:r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</a:rPr>
              <a:t>inverno</a:t>
            </a:r>
            <a:r>
              <a:rPr lang="pt-BR" sz="2800" dirty="0" smtClean="0"/>
              <a:t> em plantas perenes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fenarimol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108000" indent="-108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800" dirty="0" smtClean="0"/>
              <a:t>tratamento </a:t>
            </a:r>
            <a:r>
              <a:rPr lang="pt-BR" sz="2800" dirty="0"/>
              <a:t>de </a:t>
            </a:r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</a:rPr>
              <a:t>solo</a:t>
            </a:r>
            <a:endParaRPr lang="pt-B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sz="2400" dirty="0" err="1" smtClean="0"/>
              <a:t>fumigantes</a:t>
            </a:r>
            <a:r>
              <a:rPr lang="pt-BR" sz="2400" dirty="0" smtClean="0"/>
              <a:t> de solo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(produtos voláteis, altamente tóxicos, biocidas) –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dazomete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e metam-sódico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sz="2400" dirty="0" smtClean="0"/>
              <a:t>não </a:t>
            </a:r>
            <a:r>
              <a:rPr lang="pt-BR" sz="2400" dirty="0" err="1" smtClean="0"/>
              <a:t>fumigantes</a:t>
            </a:r>
            <a:r>
              <a:rPr lang="pt-BR" sz="2400" dirty="0" smtClean="0"/>
              <a:t>, seletivos –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quintozeno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e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etridiazol</a:t>
            </a:r>
            <a:endParaRPr lang="pt-B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mancozebe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captana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procimidona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pt-BR" sz="2400" i="1" dirty="0" err="1" smtClean="0">
                <a:solidFill>
                  <a:schemeClr val="accent5">
                    <a:lumMod val="50000"/>
                  </a:schemeClr>
                </a:solidFill>
              </a:rPr>
              <a:t>damping</a:t>
            </a:r>
            <a:r>
              <a:rPr lang="pt-BR" sz="2400" i="1" dirty="0" smtClean="0">
                <a:solidFill>
                  <a:schemeClr val="accent5">
                    <a:lumMod val="50000"/>
                  </a:schemeClr>
                </a:solidFill>
              </a:rPr>
              <a:t>-off</a:t>
            </a:r>
            <a:endParaRPr lang="pt-B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metalaxil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pt-BR" sz="2400" dirty="0" err="1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omicetos</a:t>
            </a:r>
            <a:endParaRPr lang="pt-BR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ao princípio de controle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pt-BR" sz="3200" b="1" i="1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t-BR" sz="3200" b="1" i="1" dirty="0" smtClean="0">
                <a:solidFill>
                  <a:schemeClr val="accent5">
                    <a:lumMod val="75000"/>
                  </a:schemeClr>
                </a:solidFill>
              </a:rPr>
              <a:t>rotetores</a:t>
            </a:r>
            <a:r>
              <a:rPr lang="pt-BR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5"/>
                </a:solidFill>
              </a:rPr>
              <a:t>(inibem a </a:t>
            </a:r>
            <a:r>
              <a:rPr lang="pt-BR" sz="2800" b="1" dirty="0" smtClean="0">
                <a:solidFill>
                  <a:schemeClr val="accent5"/>
                </a:solidFill>
              </a:rPr>
              <a:t>infecção </a:t>
            </a:r>
            <a:r>
              <a:rPr lang="pt-BR" sz="2800" dirty="0" smtClean="0">
                <a:solidFill>
                  <a:schemeClr val="accent5"/>
                </a:solidFill>
              </a:rPr>
              <a:t>dos tecidos do hospedeiro na fase de </a:t>
            </a:r>
            <a:r>
              <a:rPr lang="pt-BR" sz="2800" b="1" dirty="0" err="1" smtClean="0">
                <a:solidFill>
                  <a:schemeClr val="accent5"/>
                </a:solidFill>
              </a:rPr>
              <a:t>pré</a:t>
            </a:r>
            <a:r>
              <a:rPr lang="pt-BR" sz="2800" b="1" dirty="0" smtClean="0">
                <a:solidFill>
                  <a:schemeClr val="accent5"/>
                </a:solidFill>
              </a:rPr>
              <a:t>-penetração</a:t>
            </a:r>
            <a:r>
              <a:rPr lang="pt-BR" sz="2800" dirty="0" smtClean="0">
                <a:solidFill>
                  <a:schemeClr val="accent5"/>
                </a:solidFill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/>
              <a:t>características</a:t>
            </a:r>
            <a:r>
              <a:rPr lang="pt-BR" sz="2800" dirty="0" smtClean="0"/>
              <a:t>: não voláteis, baixa remoção pela água, reagem em meio aquoso, redistribuem externamente no hospedeiro, tóxicos as plantas quando em altas doses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essencial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: deposição, distribuição, aderência, cobertura e tenacidade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principais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: tiabendazol (pós-colheita), inorgânicos (cobre, enxofre),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ditiocarbamatos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 e similares (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mancozebe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, tiram...),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dicarboxamidas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 e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clorotalonil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ao princípio de controle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pt-BR" sz="3200" b="1" i="1" dirty="0" smtClean="0">
                <a:solidFill>
                  <a:schemeClr val="accent5">
                    <a:lumMod val="75000"/>
                  </a:schemeClr>
                </a:solidFill>
              </a:rPr>
              <a:t>Curativos</a:t>
            </a:r>
            <a:r>
              <a:rPr lang="pt-BR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5"/>
                </a:solidFill>
              </a:rPr>
              <a:t>(inibem a </a:t>
            </a:r>
            <a:r>
              <a:rPr lang="pt-BR" sz="2800" b="1" dirty="0" smtClean="0">
                <a:solidFill>
                  <a:schemeClr val="accent5"/>
                </a:solidFill>
              </a:rPr>
              <a:t>colonização </a:t>
            </a:r>
            <a:r>
              <a:rPr lang="pt-BR" sz="2800" dirty="0" smtClean="0">
                <a:solidFill>
                  <a:schemeClr val="accent5"/>
                </a:solidFill>
              </a:rPr>
              <a:t>dos tecidos do hospedeiro)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/>
              <a:t>penetram </a:t>
            </a:r>
            <a:r>
              <a:rPr lang="pt-BR" sz="3200" dirty="0"/>
              <a:t>no hospedeiro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/>
              <a:t>antes </a:t>
            </a:r>
            <a:r>
              <a:rPr lang="pt-BR" sz="3200" dirty="0" smtClean="0"/>
              <a:t>ou </a:t>
            </a:r>
            <a:r>
              <a:rPr lang="pt-BR" sz="3200" b="1" dirty="0" smtClean="0"/>
              <a:t>após </a:t>
            </a:r>
            <a:r>
              <a:rPr lang="pt-BR" sz="3200" dirty="0" smtClean="0"/>
              <a:t>o aparecimento dos </a:t>
            </a:r>
            <a:r>
              <a:rPr lang="pt-BR" sz="3200" b="1" dirty="0" smtClean="0"/>
              <a:t>sintomas</a:t>
            </a:r>
            <a:r>
              <a:rPr lang="pt-BR" sz="3200" dirty="0"/>
              <a:t> </a:t>
            </a:r>
            <a:r>
              <a:rPr lang="pt-BR" sz="3200" dirty="0" smtClean="0"/>
              <a:t>(imunização ou terapia)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exemplos: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</a:rPr>
              <a:t>QoIs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400" dirty="0" smtClean="0"/>
              <a:t>(inibidores da </a:t>
            </a:r>
            <a:r>
              <a:rPr lang="pt-BR" sz="2400" dirty="0" err="1" smtClean="0"/>
              <a:t>quinona</a:t>
            </a:r>
            <a:r>
              <a:rPr lang="pt-BR" sz="2400" dirty="0" smtClean="0"/>
              <a:t> externa)</a:t>
            </a:r>
            <a:r>
              <a:rPr lang="pt-BR" sz="2800" dirty="0" smtClean="0"/>
              <a:t>,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</a:rPr>
              <a:t>DMIs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400" dirty="0" smtClean="0"/>
              <a:t>(inibidores da </a:t>
            </a:r>
            <a:r>
              <a:rPr lang="pt-BR" sz="2400" dirty="0" err="1" smtClean="0"/>
              <a:t>desmetilação</a:t>
            </a:r>
            <a:r>
              <a:rPr lang="pt-BR" sz="2400" dirty="0" smtClean="0"/>
              <a:t>: </a:t>
            </a:r>
            <a:r>
              <a:rPr lang="pt-BR" sz="2400" dirty="0" err="1" smtClean="0"/>
              <a:t>triazóis</a:t>
            </a:r>
            <a:r>
              <a:rPr lang="pt-BR" sz="2400" dirty="0" smtClean="0"/>
              <a:t> e outros)</a:t>
            </a:r>
            <a:r>
              <a:rPr lang="pt-BR" sz="2800" dirty="0" smtClean="0"/>
              <a:t> e os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</a:rPr>
              <a:t>MBCs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400" dirty="0" smtClean="0"/>
              <a:t>(metil </a:t>
            </a:r>
            <a:r>
              <a:rPr lang="pt-BR" sz="2400" dirty="0" err="1" smtClean="0"/>
              <a:t>benzimidazol</a:t>
            </a:r>
            <a:r>
              <a:rPr lang="pt-BR" sz="2400" dirty="0" smtClean="0"/>
              <a:t> </a:t>
            </a:r>
            <a:r>
              <a:rPr lang="pt-BR" sz="2400" dirty="0" err="1" smtClean="0"/>
              <a:t>carbamatos</a:t>
            </a:r>
            <a:r>
              <a:rPr lang="pt-BR" sz="2400" dirty="0" smtClean="0"/>
              <a:t>: </a:t>
            </a:r>
            <a:r>
              <a:rPr lang="pt-BR" sz="2400" dirty="0" err="1" smtClean="0"/>
              <a:t>carbendazim</a:t>
            </a:r>
            <a:r>
              <a:rPr lang="pt-BR" sz="2400" dirty="0" smtClean="0"/>
              <a:t> e outros)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54631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795" y="398283"/>
            <a:ext cx="7976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rgbClr val="FFC000"/>
                </a:solidFill>
              </a:rPr>
              <a:t>classificação de fungicidas</a:t>
            </a:r>
            <a:endParaRPr lang="pt-BR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6587" y="1244600"/>
            <a:ext cx="841082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pt-BR" sz="4800" dirty="0" smtClean="0"/>
              <a:t> quanto ao princípio de controle</a:t>
            </a:r>
          </a:p>
          <a:p>
            <a:pPr algn="ctr"/>
            <a:r>
              <a:rPr lang="pt-BR" sz="3200" b="1" dirty="0" smtClean="0">
                <a:solidFill>
                  <a:schemeClr val="accent6">
                    <a:lumMod val="75000"/>
                  </a:schemeClr>
                </a:solidFill>
              </a:rPr>
              <a:t>erradicantes, protetores e curativos </a:t>
            </a:r>
          </a:p>
          <a:p>
            <a:pPr marL="108000" indent="-108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4800" dirty="0" smtClean="0"/>
              <a:t> mobilidade na planta</a:t>
            </a:r>
          </a:p>
          <a:p>
            <a:pPr marL="108000" indent="-108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 </a:t>
            </a:r>
            <a:r>
              <a:rPr lang="pt-BR" sz="4800" dirty="0" smtClean="0"/>
              <a:t>modo de ação</a:t>
            </a:r>
            <a:endParaRPr lang="es-419" sz="4800" dirty="0"/>
          </a:p>
        </p:txBody>
      </p:sp>
    </p:spTree>
    <p:extLst>
      <p:ext uri="{BB962C8B-B14F-4D97-AF65-F5344CB8AC3E}">
        <p14:creationId xmlns:p14="http://schemas.microsoft.com/office/powerpoint/2010/main" val="14771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67866" y="118883"/>
            <a:ext cx="363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classificação de fungicidas</a:t>
            </a:r>
            <a:endParaRPr lang="pt-BR" sz="1600" b="1" dirty="0" smtClean="0">
              <a:solidFill>
                <a:srgbClr val="FFC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1988" y="694267"/>
            <a:ext cx="8387946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quanto à mobilidade na planta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200" dirty="0" err="1" smtClean="0"/>
              <a:t>sistemicidade</a:t>
            </a:r>
            <a:r>
              <a:rPr lang="pt-BR" sz="3200" dirty="0" smtClean="0"/>
              <a:t> – mobilidade do produto na planta</a:t>
            </a:r>
            <a:endParaRPr lang="pt-BR" sz="3200" dirty="0"/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sistêmicos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err="1" smtClean="0">
                <a:solidFill>
                  <a:schemeClr val="accent5">
                    <a:lumMod val="75000"/>
                  </a:schemeClr>
                </a:solidFill>
              </a:rPr>
              <a:t>mesostêmicos</a:t>
            </a:r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pt-BR" sz="3600" b="1" dirty="0" err="1" smtClean="0">
                <a:solidFill>
                  <a:schemeClr val="accent5">
                    <a:lumMod val="75000"/>
                  </a:schemeClr>
                </a:solidFill>
              </a:rPr>
              <a:t>translaminares</a:t>
            </a:r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</a:rPr>
              <a:t>não sistêmicos (imóveis ou tópicos)</a:t>
            </a:r>
          </a:p>
          <a:p>
            <a:pPr algn="just">
              <a:spcBef>
                <a:spcPts val="600"/>
              </a:spcBef>
            </a:pPr>
            <a:r>
              <a:rPr lang="pt-BR" sz="3200" u="sng" dirty="0" smtClean="0">
                <a:solidFill>
                  <a:schemeClr val="accent2">
                    <a:lumMod val="50000"/>
                  </a:schemeClr>
                </a:solidFill>
              </a:rPr>
              <a:t>erros comuns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algn="just">
              <a:spcBef>
                <a:spcPts val="600"/>
              </a:spcBef>
            </a:pP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não sistêmicos são os protetores (incorreto!)</a:t>
            </a:r>
          </a:p>
          <a:p>
            <a:pPr algn="just">
              <a:spcBef>
                <a:spcPts val="600"/>
              </a:spcBef>
            </a:pP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sistêmicos são os curativos (incorreto!)</a:t>
            </a:r>
          </a:p>
        </p:txBody>
      </p:sp>
    </p:spTree>
    <p:extLst>
      <p:ext uri="{BB962C8B-B14F-4D97-AF65-F5344CB8AC3E}">
        <p14:creationId xmlns:p14="http://schemas.microsoft.com/office/powerpoint/2010/main" val="11946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4137</TotalTime>
  <Words>1028</Words>
  <Application>Microsoft Office PowerPoint</Application>
  <PresentationFormat>Apresentação na tela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Henrique Alis Belasque</dc:creator>
  <cp:lastModifiedBy>Central de Aulas da</cp:lastModifiedBy>
  <cp:revision>93</cp:revision>
  <dcterms:created xsi:type="dcterms:W3CDTF">2018-04-21T16:03:30Z</dcterms:created>
  <dcterms:modified xsi:type="dcterms:W3CDTF">2020-03-02T17:06:07Z</dcterms:modified>
</cp:coreProperties>
</file>