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69" r:id="rId16"/>
    <p:sldId id="270" r:id="rId17"/>
    <p:sldId id="271" r:id="rId18"/>
    <p:sldId id="299" r:id="rId19"/>
    <p:sldId id="300" r:id="rId20"/>
    <p:sldId id="301" r:id="rId21"/>
    <p:sldId id="309" r:id="rId22"/>
    <p:sldId id="303" r:id="rId23"/>
    <p:sldId id="304" r:id="rId24"/>
    <p:sldId id="305" r:id="rId25"/>
    <p:sldId id="272" r:id="rId26"/>
    <p:sldId id="273" r:id="rId27"/>
    <p:sldId id="306" r:id="rId28"/>
    <p:sldId id="275" r:id="rId29"/>
    <p:sldId id="276" r:id="rId30"/>
    <p:sldId id="277" r:id="rId31"/>
    <p:sldId id="278" r:id="rId32"/>
    <p:sldId id="279" r:id="rId33"/>
    <p:sldId id="281" r:id="rId34"/>
    <p:sldId id="282" r:id="rId35"/>
    <p:sldId id="280" r:id="rId36"/>
    <p:sldId id="288" r:id="rId37"/>
    <p:sldId id="283" r:id="rId38"/>
    <p:sldId id="284" r:id="rId39"/>
    <p:sldId id="285" r:id="rId40"/>
    <p:sldId id="286" r:id="rId41"/>
    <p:sldId id="287" r:id="rId42"/>
    <p:sldId id="289" r:id="rId43"/>
    <p:sldId id="292" r:id="rId44"/>
    <p:sldId id="293" r:id="rId45"/>
    <p:sldId id="294" r:id="rId46"/>
    <p:sldId id="295" r:id="rId47"/>
    <p:sldId id="296" r:id="rId48"/>
    <p:sldId id="297" r:id="rId49"/>
    <p:sldId id="307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4E6177-5B35-4DDC-914B-22E4AD7019C8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7F7B4F2-2AAF-457D-BB7D-D6C39BDA4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/>
              <a:t>Técnicas de Avaliação de Ergonomia e Usabilidade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Interação Humano-Computador</a:t>
            </a:r>
          </a:p>
          <a:p>
            <a:endParaRPr lang="pt-BR" dirty="0"/>
          </a:p>
          <a:p>
            <a:endParaRPr lang="pt-BR"/>
          </a:p>
          <a:p>
            <a:endParaRPr lang="pt-BR" dirty="0"/>
          </a:p>
          <a:p>
            <a:pPr algn="r"/>
            <a:r>
              <a:rPr lang="pt-BR" sz="2000" dirty="0"/>
              <a:t>Marcelo Morandini – EACH – USP</a:t>
            </a:r>
          </a:p>
          <a:p>
            <a:pPr algn="r"/>
            <a:r>
              <a:rPr lang="pt-BR" sz="2000" dirty="0"/>
              <a:t>Thiago Adriano </a:t>
            </a:r>
            <a:r>
              <a:rPr lang="pt-BR" sz="2000" dirty="0" err="1"/>
              <a:t>Coleti</a:t>
            </a:r>
            <a:r>
              <a:rPr lang="pt-BR" sz="2000" dirty="0"/>
              <a:t> - UENP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Tipos de Problemas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Barreiras</a:t>
            </a:r>
          </a:p>
          <a:p>
            <a:pPr lvl="1"/>
            <a:r>
              <a:rPr lang="pt-BR" dirty="0"/>
              <a:t>Usuário esbarra com o problema e não sabe como resolve-lo sem apoio externo</a:t>
            </a:r>
          </a:p>
          <a:p>
            <a:endParaRPr lang="pt-BR" dirty="0"/>
          </a:p>
          <a:p>
            <a:r>
              <a:rPr lang="pt-BR" dirty="0"/>
              <a:t>Obstáculo</a:t>
            </a:r>
          </a:p>
          <a:p>
            <a:pPr lvl="1"/>
            <a:r>
              <a:rPr lang="pt-BR" dirty="0"/>
              <a:t>Usuário esbarra com o problema de interface, mas aprende a usa-lo, embora sempre esse problema vá causar atrasos</a:t>
            </a:r>
          </a:p>
          <a:p>
            <a:endParaRPr lang="pt-BR" dirty="0"/>
          </a:p>
          <a:p>
            <a:r>
              <a:rPr lang="pt-BR" dirty="0"/>
              <a:t>Ruído</a:t>
            </a:r>
          </a:p>
          <a:p>
            <a:pPr lvl="1"/>
            <a:r>
              <a:rPr lang="pt-BR" dirty="0"/>
              <a:t>Sem ser barreira ou obstáculo, causa a diminuição de desempenho na tarefa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Classificação de Problema de Usabilidade: </a:t>
            </a:r>
            <a:r>
              <a:rPr lang="pt-BR" sz="2400" b="1" dirty="0"/>
              <a:t>tipo de tarefa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r>
              <a:rPr lang="pt-BR" b="1" dirty="0"/>
              <a:t>Primário:</a:t>
            </a:r>
          </a:p>
          <a:p>
            <a:pPr lvl="1"/>
            <a:r>
              <a:rPr lang="pt-BR" dirty="0"/>
              <a:t>Tem origem em um aspecto de interface que compromete a realização de tarefas frequentes ou importantes.</a:t>
            </a:r>
          </a:p>
          <a:p>
            <a:endParaRPr lang="pt-BR" b="1" dirty="0"/>
          </a:p>
          <a:p>
            <a:r>
              <a:rPr lang="pt-BR" b="1" dirty="0"/>
              <a:t>Secundário:</a:t>
            </a:r>
          </a:p>
          <a:p>
            <a:pPr lvl="1"/>
            <a:r>
              <a:rPr lang="pt-BR" dirty="0"/>
              <a:t>Tem origem em um aspecto de interface que compromete a realização de tarefas pouco frequentes ou pouco importantes.</a:t>
            </a:r>
          </a:p>
          <a:p>
            <a:pPr lvl="1"/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Classificação de Problema de Usabilidade: </a:t>
            </a:r>
            <a:r>
              <a:rPr lang="pt-BR" sz="2400" b="1" dirty="0"/>
              <a:t>tipo de usuário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Geral:</a:t>
            </a:r>
          </a:p>
          <a:p>
            <a:pPr lvl="1"/>
            <a:r>
              <a:rPr lang="pt-BR" dirty="0"/>
              <a:t>Afeta qualquer tipo de usuário</a:t>
            </a:r>
          </a:p>
          <a:p>
            <a:endParaRPr lang="pt-BR" b="1" dirty="0"/>
          </a:p>
          <a:p>
            <a:r>
              <a:rPr lang="pt-BR" b="1" dirty="0"/>
              <a:t>Especializado</a:t>
            </a:r>
          </a:p>
          <a:p>
            <a:pPr lvl="1"/>
            <a:r>
              <a:rPr lang="pt-BR" dirty="0"/>
              <a:t>Afeta somente usuários especialistas</a:t>
            </a:r>
          </a:p>
          <a:p>
            <a:pPr lvl="1"/>
            <a:endParaRPr lang="pt-BR" b="1" dirty="0"/>
          </a:p>
          <a:p>
            <a:r>
              <a:rPr lang="pt-BR" b="1" dirty="0" err="1"/>
              <a:t>Intuitividade</a:t>
            </a:r>
            <a:endParaRPr lang="pt-BR" b="1" dirty="0"/>
          </a:p>
          <a:p>
            <a:pPr lvl="1"/>
            <a:r>
              <a:rPr lang="pt-BR" dirty="0"/>
              <a:t>Afeta usuários novatos ou intermitentes.</a:t>
            </a:r>
          </a:p>
          <a:p>
            <a:pPr lvl="1"/>
            <a:endParaRPr lang="pt-BR" b="1" dirty="0"/>
          </a:p>
          <a:p>
            <a:r>
              <a:rPr lang="pt-BR" b="1" dirty="0"/>
              <a:t>Acessibilidade</a:t>
            </a:r>
          </a:p>
          <a:p>
            <a:pPr lvl="1"/>
            <a:r>
              <a:rPr lang="pt-BR" dirty="0"/>
              <a:t>Afeta usuários especiais (portadores de deficiência) durante a realização de sua tarefa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Avaliação da Ergonomia das Interfaces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Verificações e inspeções de aspectos ergonômicos das interfaces que possam ter problemas.</a:t>
            </a:r>
          </a:p>
          <a:p>
            <a:pPr lvl="1"/>
            <a:r>
              <a:rPr lang="pt-BR" dirty="0"/>
              <a:t>Avaliações Analíticas</a:t>
            </a:r>
          </a:p>
          <a:p>
            <a:pPr lvl="1"/>
            <a:r>
              <a:rPr lang="pt-BR" dirty="0"/>
              <a:t>Avaliações Heurísticas</a:t>
            </a:r>
          </a:p>
          <a:p>
            <a:pPr lvl="1"/>
            <a:r>
              <a:rPr lang="pt-BR" dirty="0"/>
              <a:t>Inspeções por Lista de Verificação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Avaliações Analíticas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avaliações realizadas no início do projeto que tem por objetivo tentar identificar problemas ergonômicos antes mesmo do desenvolvimento da Interface.</a:t>
            </a:r>
          </a:p>
          <a:p>
            <a:endParaRPr lang="pt-BR" dirty="0"/>
          </a:p>
          <a:p>
            <a:r>
              <a:rPr lang="pt-BR" dirty="0"/>
              <a:t>Estabelecer períodos de tempo de cada ação além de coloca-se em certa ordem é um tipo de tarefa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Avaliações Analíticas – Exemplo da Urna eletrônica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565590"/>
              </p:ext>
            </p:extLst>
          </p:nvPr>
        </p:nvGraphicFramePr>
        <p:xfrm>
          <a:off x="395536" y="1556792"/>
          <a:ext cx="8229600" cy="51571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721">
                <a:tc>
                  <a:txBody>
                    <a:bodyPr/>
                    <a:lstStyle/>
                    <a:p>
                      <a:r>
                        <a:rPr lang="pt-BR" sz="1600" dirty="0"/>
                        <a:t>Objetivo: Votar para</a:t>
                      </a:r>
                      <a:r>
                        <a:rPr lang="pt-BR" sz="1600" baseline="0" dirty="0"/>
                        <a:t> Prefeito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Objetivo;</a:t>
                      </a:r>
                      <a:r>
                        <a:rPr lang="pt-BR" sz="1200" b="1" baseline="0" dirty="0"/>
                        <a:t> Preencher o campo com o código do candidato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Ler uma palavra</a:t>
                      </a:r>
                      <a:r>
                        <a:rPr lang="pt-BR" sz="1200" baseline="0" dirty="0"/>
                        <a:t> (Prefeito): = 300 </a:t>
                      </a:r>
                      <a:r>
                        <a:rPr lang="pt-BR" sz="1200" baseline="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Relembrar uma informação:</a:t>
                      </a:r>
                      <a:r>
                        <a:rPr lang="pt-BR" sz="1200" baseline="0" dirty="0"/>
                        <a:t> 1200 </a:t>
                      </a:r>
                      <a:r>
                        <a:rPr lang="pt-BR" sz="1200" baseline="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Pressionar 2 vezes o teclado: 2</a:t>
                      </a:r>
                      <a:r>
                        <a:rPr lang="pt-BR" sz="1200" baseline="0" dirty="0"/>
                        <a:t> x 375 </a:t>
                      </a:r>
                      <a:r>
                        <a:rPr lang="pt-BR" sz="1200" baseline="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Tempo total: 2244 </a:t>
                      </a:r>
                      <a:r>
                        <a:rPr lang="pt-BR" sz="1200" dirty="0" err="1"/>
                        <a:t>msec</a:t>
                      </a:r>
                      <a:r>
                        <a:rPr lang="pt-BR" sz="1200" dirty="0"/>
                        <a:t> (2,2 segundos)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Objetivo: Confirmar a intenção de voto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Ler 20 palavras na tela: 20 x 300 </a:t>
                      </a:r>
                      <a:r>
                        <a:rPr lang="pt-BR" sz="120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Comparar o significado de 2 palavras</a:t>
                      </a:r>
                      <a:r>
                        <a:rPr lang="pt-BR" sz="1200" baseline="0" dirty="0"/>
                        <a:t>: 47 </a:t>
                      </a:r>
                      <a:r>
                        <a:rPr lang="pt-BR" sz="1200" baseline="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Realizar uma etapa mental : 70</a:t>
                      </a:r>
                      <a:r>
                        <a:rPr lang="pt-BR" sz="1200" baseline="0" dirty="0"/>
                        <a:t> </a:t>
                      </a:r>
                      <a:r>
                        <a:rPr lang="pt-BR" sz="1200" baseline="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Tempo Total:</a:t>
                      </a:r>
                      <a:r>
                        <a:rPr lang="pt-BR" sz="1200" baseline="0" dirty="0"/>
                        <a:t> 6117 </a:t>
                      </a:r>
                      <a:r>
                        <a:rPr lang="pt-BR" sz="1200" baseline="0" dirty="0" err="1"/>
                        <a:t>msec</a:t>
                      </a:r>
                      <a:r>
                        <a:rPr lang="pt-BR" sz="1200" baseline="0" dirty="0"/>
                        <a:t> (6 segundos)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Objetivo: Perceber a confirmação do voto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Ler uma palavra (FIM): 300 </a:t>
                      </a:r>
                      <a:r>
                        <a:rPr lang="pt-BR" sz="1200" dirty="0" err="1"/>
                        <a:t>msec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Tempo total = 300 </a:t>
                      </a:r>
                      <a:r>
                        <a:rPr lang="pt-BR" sz="1200" dirty="0" err="1"/>
                        <a:t>msec</a:t>
                      </a:r>
                      <a:r>
                        <a:rPr lang="pt-BR" sz="1200" dirty="0"/>
                        <a:t> (0,3 segundos)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177">
                <a:tc>
                  <a:txBody>
                    <a:bodyPr/>
                    <a:lstStyle/>
                    <a:p>
                      <a:pPr algn="ctr"/>
                      <a:r>
                        <a:rPr lang="pt-BR" sz="1200" b="1" u="sng" dirty="0"/>
                        <a:t>Tempo Total: 8661 (8,6</a:t>
                      </a:r>
                      <a:r>
                        <a:rPr lang="pt-BR" sz="1200" b="1" u="sng" baseline="0" dirty="0"/>
                        <a:t> segundos)</a:t>
                      </a:r>
                      <a:endParaRPr lang="pt-BR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Análises Heurísticas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Representam julgamentos de valor sobre as qualidades ergonômicas das interfaces.</a:t>
            </a:r>
          </a:p>
          <a:p>
            <a:endParaRPr lang="pt-BR" dirty="0"/>
          </a:p>
          <a:p>
            <a:r>
              <a:rPr lang="pt-BR" dirty="0"/>
              <a:t>São realizadas por especialistas que usam sua experiência para identificar problemas que os usuários </a:t>
            </a:r>
            <a:r>
              <a:rPr lang="pt-BR" b="1" dirty="0"/>
              <a:t>provavelmente </a:t>
            </a:r>
            <a:r>
              <a:rPr lang="pt-BR" dirty="0"/>
              <a:t>experimentarão.</a:t>
            </a:r>
          </a:p>
          <a:p>
            <a:endParaRPr lang="pt-BR" dirty="0"/>
          </a:p>
          <a:p>
            <a:r>
              <a:rPr lang="pt-BR" dirty="0"/>
              <a:t>Baseiam-se em critérios ergonômicos e heurísticas estabelecidas</a:t>
            </a:r>
          </a:p>
          <a:p>
            <a:pPr lvl="1"/>
            <a:r>
              <a:rPr lang="pt-BR" dirty="0"/>
              <a:t>Critérios Ergonômicos de </a:t>
            </a:r>
            <a:r>
              <a:rPr lang="pt-BR" dirty="0" err="1"/>
              <a:t>Scapin</a:t>
            </a:r>
            <a:endParaRPr lang="pt-BR" dirty="0"/>
          </a:p>
          <a:p>
            <a:pPr lvl="1"/>
            <a:r>
              <a:rPr lang="pt-BR" dirty="0"/>
              <a:t>Heurísticas de Nielsen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Análises Heurísticas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Etapas de uma avaliação heurística</a:t>
            </a:r>
          </a:p>
          <a:p>
            <a:pPr lvl="1"/>
            <a:r>
              <a:rPr lang="pt-BR" dirty="0"/>
              <a:t>Definição do contexto de operação do sistema.</a:t>
            </a:r>
          </a:p>
          <a:p>
            <a:pPr lvl="1"/>
            <a:r>
              <a:rPr lang="pt-BR" dirty="0"/>
              <a:t>Definição da equipe de avaliadores (normalmente tem o mínimo de 5 avaliadores)</a:t>
            </a:r>
          </a:p>
          <a:p>
            <a:pPr lvl="1"/>
            <a:r>
              <a:rPr lang="pt-BR" dirty="0"/>
              <a:t>Preparativos</a:t>
            </a:r>
          </a:p>
          <a:p>
            <a:pPr lvl="1"/>
            <a:r>
              <a:rPr lang="pt-BR" dirty="0"/>
              <a:t>Execução</a:t>
            </a:r>
          </a:p>
          <a:p>
            <a:pPr lvl="1"/>
            <a:r>
              <a:rPr lang="pt-BR" dirty="0"/>
              <a:t>Elaboração do relatório final</a:t>
            </a:r>
          </a:p>
          <a:p>
            <a:pPr lvl="1"/>
            <a:endParaRPr lang="pt-BR" dirty="0"/>
          </a:p>
          <a:p>
            <a:r>
              <a:rPr lang="pt-BR" dirty="0"/>
              <a:t>Relatório pode ser influenciado pelo conhecimento do avaliador no assunto.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700808"/>
          <a:ext cx="8064896" cy="4769896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Heurística Avaliada.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>
                          <a:latin typeface="Calibri"/>
                          <a:ea typeface="Calibri"/>
                          <a:cs typeface="Times New Roman"/>
                        </a:rPr>
                        <a:t>Funcionalidade: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Verificação: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Grau de Severidade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(  ) 0 – Sem importância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(  ) 1 – Cosmético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(  ) 2 – Simples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(  ) 3 – Grave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(  )4 – Catastrófico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Natureza do Problema:  (  )Barreira      (   )Obstáculo       (   ) Ruído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Perspectiva do usuário:  (   )Problema Geral    (   )Problema Preliminar       (   )Problema Especial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Perspectiva da tarefa :  (   )Problema Principal   (   )Problema Secundário 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Arial"/>
                        </a:rPr>
                        <a:t>Perspectiva do Projeto:  (   )Problema Falso     (   ) Problema Novo      (   ) Não se aplica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3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Descrição do problema: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Contexto: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Causa: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o usuário: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a tarefa: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Correção possível: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>
            <a:noAutofit/>
          </a:bodyPr>
          <a:lstStyle/>
          <a:p>
            <a:pPr lvl="0"/>
            <a:r>
              <a:rPr lang="pt-BR" sz="2000" b="1" i="1" dirty="0"/>
              <a:t>Heurística avaliada</a:t>
            </a:r>
            <a:r>
              <a:rPr lang="pt-BR" sz="2000" b="1" dirty="0"/>
              <a:t>: </a:t>
            </a:r>
            <a:r>
              <a:rPr lang="pt-BR" sz="2000" dirty="0"/>
              <a:t>Quais critérios foram avaliados como problemático.</a:t>
            </a:r>
            <a:endParaRPr lang="pt-BR" sz="1800" dirty="0"/>
          </a:p>
          <a:p>
            <a:pPr lvl="0"/>
            <a:r>
              <a:rPr lang="pt-BR" sz="2000" b="1" i="1" dirty="0"/>
              <a:t>Verificação: </a:t>
            </a:r>
            <a:r>
              <a:rPr lang="pt-BR" sz="2000" dirty="0"/>
              <a:t>Definição do critério</a:t>
            </a:r>
            <a:endParaRPr lang="pt-BR" sz="1800" dirty="0"/>
          </a:p>
          <a:p>
            <a:pPr lvl="0"/>
            <a:r>
              <a:rPr lang="pt-BR" sz="2000" b="1" i="1" dirty="0"/>
              <a:t>Grau de Severidade:</a:t>
            </a:r>
            <a:r>
              <a:rPr lang="pt-BR" sz="2000" b="1" dirty="0"/>
              <a:t> </a:t>
            </a:r>
            <a:r>
              <a:rPr lang="pt-BR" sz="2000" dirty="0"/>
              <a:t>Escala de 0 a 4 proposta por Nielsen para classificar um problema de usabilidade:</a:t>
            </a:r>
            <a:endParaRPr lang="pt-BR" sz="1800" dirty="0"/>
          </a:p>
          <a:p>
            <a:pPr lvl="1"/>
            <a:r>
              <a:rPr lang="pt-BR" sz="1800" b="1" dirty="0"/>
              <a:t>0 – Sem importância: </a:t>
            </a:r>
            <a:r>
              <a:rPr lang="pt-BR" sz="1800" dirty="0"/>
              <a:t>não afeta de forma severa a interface e não abrange todos os usuários o que exclui a necessidade de ajustes.</a:t>
            </a:r>
          </a:p>
          <a:p>
            <a:pPr lvl="1"/>
            <a:endParaRPr lang="pt-BR" sz="1600" dirty="0"/>
          </a:p>
          <a:p>
            <a:pPr lvl="1"/>
            <a:r>
              <a:rPr lang="pt-BR" sz="1800" b="1" dirty="0"/>
              <a:t>1 – Cosmético: </a:t>
            </a:r>
            <a:r>
              <a:rPr lang="pt-BR" sz="1800" dirty="0"/>
              <a:t>Sem importância, mas em caso de disponibilidade pode ser reparado.</a:t>
            </a:r>
          </a:p>
          <a:p>
            <a:pPr lvl="1"/>
            <a:endParaRPr lang="pt-BR" sz="1600" dirty="0"/>
          </a:p>
          <a:p>
            <a:pPr lvl="1"/>
            <a:r>
              <a:rPr lang="pt-BR" sz="1800" b="1" dirty="0"/>
              <a:t>2 – Simples:</a:t>
            </a:r>
            <a:r>
              <a:rPr lang="pt-BR" sz="1800" dirty="0"/>
              <a:t> Pode ser reparado com baixa prioridade</a:t>
            </a:r>
          </a:p>
          <a:p>
            <a:pPr lvl="1"/>
            <a:endParaRPr lang="pt-BR" sz="1600" dirty="0"/>
          </a:p>
          <a:p>
            <a:pPr lvl="1"/>
            <a:r>
              <a:rPr lang="pt-BR" sz="1800" b="1" dirty="0"/>
              <a:t>3 – Grave: </a:t>
            </a:r>
            <a:r>
              <a:rPr lang="pt-BR" sz="1800" dirty="0"/>
              <a:t>Deve ser reparado pela equipe</a:t>
            </a:r>
          </a:p>
          <a:p>
            <a:pPr lvl="1"/>
            <a:endParaRPr lang="pt-BR" sz="1600" dirty="0"/>
          </a:p>
          <a:p>
            <a:pPr lvl="1"/>
            <a:r>
              <a:rPr lang="pt-BR" sz="1800" b="1" dirty="0"/>
              <a:t>4 – Catastrófico: </a:t>
            </a:r>
            <a:r>
              <a:rPr lang="pt-BR" sz="1800" dirty="0"/>
              <a:t>Deve ser reparado com urgência, pois afeta seriamente a utilização do produto</a:t>
            </a:r>
            <a:endParaRPr lang="pt-BR" sz="16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pic>
        <p:nvPicPr>
          <p:cNvPr id="1026" name="Picture 2" descr="Ergonomia e Usabilidade: Conhecimentos, Métodos e Aplicações eBook: Cybis,  Walter, Betiol, Adriana Holtz, Faust, Richard: Amazon.com.br: Loja Kin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34575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778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625609"/>
          </a:xfrm>
        </p:spPr>
        <p:txBody>
          <a:bodyPr>
            <a:noAutofit/>
          </a:bodyPr>
          <a:lstStyle/>
          <a:p>
            <a:pPr lvl="0"/>
            <a:r>
              <a:rPr lang="pt-BR" sz="1800" b="1" i="1" dirty="0"/>
              <a:t>Natureza da Operação:</a:t>
            </a:r>
            <a:r>
              <a:rPr lang="pt-BR" sz="1800" i="1" dirty="0"/>
              <a:t> </a:t>
            </a:r>
          </a:p>
          <a:p>
            <a:pPr lvl="1"/>
            <a:r>
              <a:rPr lang="pt-BR" sz="1400" dirty="0"/>
              <a:t>(1) Barreira: aspecto o qual o usuário sempre esbarra no uso e não consegue supera-lo mesmo com o tempo de uso; </a:t>
            </a:r>
          </a:p>
          <a:p>
            <a:pPr lvl="1"/>
            <a:r>
              <a:rPr lang="pt-BR" sz="1400" dirty="0"/>
              <a:t>(2) Obstáculo: aspecto o qual o usuário esbarra, mas aprende como supera-lo; </a:t>
            </a:r>
          </a:p>
          <a:p>
            <a:pPr lvl="1"/>
            <a:r>
              <a:rPr lang="pt-BR" sz="1400" dirty="0"/>
              <a:t>(3) Ruído: Aspecto que não impede a utilização da interface, mas causa a redução do desempenho;</a:t>
            </a:r>
          </a:p>
          <a:p>
            <a:pPr lvl="0"/>
            <a:endParaRPr lang="pt-BR" sz="1800" dirty="0"/>
          </a:p>
          <a:p>
            <a:pPr lvl="0"/>
            <a:r>
              <a:rPr lang="pt-BR" sz="1800" b="1" i="1" dirty="0"/>
              <a:t>Perspectiva do Usuário: </a:t>
            </a:r>
          </a:p>
          <a:p>
            <a:pPr lvl="1"/>
            <a:r>
              <a:rPr lang="pt-BR" sz="1400" dirty="0"/>
              <a:t>Se ocorre para todos os tipos de usuários (Geral), </a:t>
            </a:r>
          </a:p>
          <a:p>
            <a:pPr lvl="1"/>
            <a:r>
              <a:rPr lang="pt-BR" sz="1400" dirty="0"/>
              <a:t>Para os novatos e intermediários (Preliminar) </a:t>
            </a:r>
          </a:p>
          <a:p>
            <a:pPr lvl="1"/>
            <a:r>
              <a:rPr lang="pt-BR" sz="1400" dirty="0"/>
              <a:t>Ou para usuários especiais tais como portadores de deficiência (Especial);</a:t>
            </a:r>
          </a:p>
          <a:p>
            <a:pPr lvl="0"/>
            <a:endParaRPr lang="pt-BR" sz="1800" dirty="0"/>
          </a:p>
          <a:p>
            <a:pPr lvl="0"/>
            <a:r>
              <a:rPr lang="pt-BR" sz="1800" b="1" i="1" dirty="0"/>
              <a:t>Descrição do Problema: </a:t>
            </a:r>
            <a:r>
              <a:rPr lang="pt-BR" sz="1800" dirty="0"/>
              <a:t>Descrição mais completa possível do problema identificado de forma a permitir uma melhor identificação e posterior correção.</a:t>
            </a:r>
          </a:p>
          <a:p>
            <a:endParaRPr lang="pt-BR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625609"/>
          </a:xfrm>
        </p:spPr>
        <p:txBody>
          <a:bodyPr>
            <a:noAutofit/>
          </a:bodyPr>
          <a:lstStyle/>
          <a:p>
            <a:pPr lvl="0"/>
            <a:r>
              <a:rPr lang="pt-BR" b="1" i="1" dirty="0"/>
              <a:t>Perspectiva da Tarefa:</a:t>
            </a:r>
          </a:p>
          <a:p>
            <a:pPr lvl="1"/>
            <a:r>
              <a:rPr lang="pt-BR" sz="1800" dirty="0"/>
              <a:t>Ocorre com frequência (Principal) </a:t>
            </a:r>
          </a:p>
          <a:p>
            <a:pPr lvl="1"/>
            <a:r>
              <a:rPr lang="pt-BR" sz="1800" dirty="0"/>
              <a:t>Pouco frequentes ou importantes (Secundário);</a:t>
            </a:r>
          </a:p>
          <a:p>
            <a:pPr lvl="0"/>
            <a:endParaRPr lang="pt-BR" dirty="0"/>
          </a:p>
          <a:p>
            <a:pPr lvl="0"/>
            <a:r>
              <a:rPr lang="pt-BR" b="1" i="1" dirty="0"/>
              <a:t>Perspectiva do Projeto:</a:t>
            </a:r>
            <a:r>
              <a:rPr lang="pt-BR" i="1" dirty="0"/>
              <a:t> </a:t>
            </a:r>
          </a:p>
          <a:p>
            <a:pPr lvl="1"/>
            <a:r>
              <a:rPr lang="pt-BR" sz="1800" dirty="0"/>
              <a:t>(1)Falso Problema: embora classificado como problema o mesmo não afeta a utilização; </a:t>
            </a:r>
          </a:p>
          <a:p>
            <a:pPr lvl="1"/>
            <a:r>
              <a:rPr lang="pt-BR" sz="1800" dirty="0"/>
              <a:t>(2) Novo: problema de usabilidade que surgiu em decorrência da correção de outro.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865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700808"/>
          <a:ext cx="8064896" cy="4769896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Heurística Avaliada.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Feedback Imediato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pt-BR" sz="1800" baseline="0" dirty="0">
                          <a:latin typeface="Calibri"/>
                          <a:ea typeface="Calibri"/>
                          <a:cs typeface="Times New Roman"/>
                        </a:rPr>
                        <a:t> Funcionalidade:  </a:t>
                      </a:r>
                      <a:r>
                        <a:rPr lang="pt-BR" sz="18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Cadastro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Verificação: 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O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software não apresenta correta utilização de recursos de feedback. Em vários pontos do software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Grau de Severidade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0 – Sem importância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1 – Cosmético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2 – Simples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) 3 – Grave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)4 – Catastrófico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Natureza do Problema:  (  )Barreira    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)Obstáculo       (   ) Ruído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do usuário: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)Problema Geral    (   )Problema Preliminar       (   )Problema Especial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da tarefa :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)Problema Principal   (   )Problema Secundário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do Projeto:  (   )Problema Falso     (   ) Problema Novo    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 ) Não se aplica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3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Descrição do problema: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Contexto: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Operações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que demandam grande processamento não retornam o estado da mesma.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Causa: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Falta de recurso de feedback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o usuário: 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Usuário fica sem informação sobre o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estado da tarefa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a tarefa: 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Usuário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insiste em acionar a tarefa achando que não foi iniciada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Correção possível: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Inclusão de recursos  visuais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para informar o estado da tarefa.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700808"/>
          <a:ext cx="8064896" cy="5041031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Heurística Avaliada.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Controle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 Explicito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pt-BR" sz="1800" baseline="0" dirty="0">
                          <a:latin typeface="Calibri"/>
                          <a:ea typeface="Calibri"/>
                          <a:cs typeface="Times New Roman"/>
                        </a:rPr>
                        <a:t> Funcionalidade:  </a:t>
                      </a:r>
                      <a:r>
                        <a:rPr lang="pt-BR" sz="18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Carrinho de compras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Verificação: 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O aplicativo não permite ao usuário controle das funcionalidades. O usuário não consegue retornar para um função anterior ou parar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uma execução.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Grau de Severidade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0 – Sem importância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1 – Cosmético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2 – Simples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) 3 – Grave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)4 – Catastrófico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Natureza do Problema:  (  )Barreira    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)Obstáculo       (   ) Ruído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do usuário: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)Problema Geral    (   )Problema Preliminar       (   )Problema Especial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da tarefa :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)Problema Principal   (   )Problema Secundário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do Projeto:  (   )Problema Falso     (   ) Problema Novo    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 ) Não se aplica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3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Descrição do problema: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Contexto: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As interfaces não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apresentam recursos para o usuário controlar a execução das </a:t>
                      </a:r>
                      <a:r>
                        <a:rPr lang="pt-BR" sz="1400" i="1" u="sng" baseline="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funcionlidades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. Quem controla e o sistema e não o usuário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Causa: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Falta de recursos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de controle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o usuário: 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Perda de controle sobre a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execução de tarefas necessitando realizar </a:t>
                      </a:r>
                      <a:r>
                        <a:rPr lang="pt-BR" sz="1400" i="1" u="sng" baseline="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funcões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corretivas posteriores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a tarefa: 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tarefas erradas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são executadas.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Correção possível: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Inclusão de recursos  visuais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para controlar a execução das tarefas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Heurística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700808"/>
          <a:ext cx="8064896" cy="4769896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Heurística Avaliada.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Cond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ução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pt-BR" sz="1800" baseline="0" dirty="0">
                          <a:latin typeface="Calibri"/>
                          <a:ea typeface="Calibri"/>
                          <a:cs typeface="Times New Roman"/>
                        </a:rPr>
                        <a:t> Funcionalidade:  </a:t>
                      </a:r>
                      <a:r>
                        <a:rPr lang="pt-BR" sz="18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Todas as funções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Verificação: 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Os títulos de janelas não estão alinhados dentro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de um padrão e os rótulos são longos ou confusos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Grau de Severidade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0 – Sem importância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1 – Cosmético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) 2 – Simples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 3 – Grave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(  )4 – Catastrófico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Natureza do Problema:  (  )Barreira      (  )Obstáculo       (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) Ruído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do usuário: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)Problema Geral    (   )Problema Preliminar       (   )Problema Especial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da tarefa :  (  )Problema Principal   (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)Problema Secundário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Perspectiva do Projeto:  (   )Problema Falso     (   ) Problema Novo      (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  ) Não se aplica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3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Arial"/>
                        </a:rPr>
                        <a:t>Descrição do problema: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Contexto: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Títulos e rótulos de janelas e componentes estão mal elaborados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Causa: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Problema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na elaboração e posicionamento dos rótulos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o usuário: 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Dificuldade em identificar o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significado de um componente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Efeito sobre a tarefa: 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Não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se aplica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u="sng" dirty="0">
                          <a:latin typeface="Calibri"/>
                          <a:ea typeface="Calibri"/>
                          <a:cs typeface="Arial"/>
                        </a:rPr>
                        <a:t>Correção possível: </a:t>
                      </a:r>
                      <a:r>
                        <a:rPr lang="pt-BR" sz="1400" i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Revisão</a:t>
                      </a:r>
                      <a:r>
                        <a:rPr lang="pt-BR" sz="1400" i="1" u="sng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do rótulos de telas e janelas.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USAR DE BASE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Critérios Ergonômicos</a:t>
            </a:r>
          </a:p>
          <a:p>
            <a:r>
              <a:rPr lang="pt-BR" dirty="0"/>
              <a:t>Heurísticas de Nielsen</a:t>
            </a:r>
          </a:p>
          <a:p>
            <a:r>
              <a:rPr lang="pt-BR" dirty="0"/>
              <a:t>Regras de Ouro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Inspeção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Inspeções realizadas por meio de listas de verificação que permitem a profissional (não necessariamente especialistas) a identificarem </a:t>
            </a:r>
            <a:r>
              <a:rPr lang="pt-BR" b="1" i="1" dirty="0"/>
              <a:t>ruídos</a:t>
            </a:r>
            <a:r>
              <a:rPr lang="pt-BR" i="1" dirty="0"/>
              <a:t> </a:t>
            </a:r>
            <a:r>
              <a:rPr lang="pt-BR" dirty="0"/>
              <a:t>em geral na interface.</a:t>
            </a:r>
          </a:p>
          <a:p>
            <a:endParaRPr lang="pt-BR" dirty="0"/>
          </a:p>
          <a:p>
            <a:r>
              <a:rPr lang="pt-BR" dirty="0"/>
              <a:t>Devem permitir uma avaliação simples, mas que produza resultados.</a:t>
            </a:r>
          </a:p>
          <a:p>
            <a:endParaRPr lang="pt-BR" dirty="0"/>
          </a:p>
          <a:p>
            <a:r>
              <a:rPr lang="pt-BR" dirty="0"/>
              <a:t>Listas de Verificações devem, também, seguir um determinado critério ergonômico.</a:t>
            </a:r>
          </a:p>
          <a:p>
            <a:endParaRPr lang="pt-BR" dirty="0"/>
          </a:p>
          <a:p>
            <a:r>
              <a:rPr lang="pt-BR" dirty="0"/>
              <a:t>Exemplo de Lista de Verificação: </a:t>
            </a:r>
            <a:r>
              <a:rPr lang="pt-BR" dirty="0" err="1"/>
              <a:t>ErgoList</a:t>
            </a:r>
            <a:endParaRPr lang="pt-BR" dirty="0"/>
          </a:p>
          <a:p>
            <a:pPr lvl="1"/>
            <a:r>
              <a:rPr lang="pt-BR" dirty="0"/>
              <a:t>http://www.labiutil.inf.ufsc.br/ergolist/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Inspeção de Usabilidade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5063" t="12066" b="31022"/>
          <a:stretch>
            <a:fillRect/>
          </a:stretch>
        </p:blipFill>
        <p:spPr bwMode="auto">
          <a:xfrm>
            <a:off x="0" y="1628799"/>
            <a:ext cx="5940152" cy="400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55616" t="51527"/>
          <a:stretch>
            <a:fillRect/>
          </a:stretch>
        </p:blipFill>
        <p:spPr bwMode="auto">
          <a:xfrm>
            <a:off x="3369146" y="1916832"/>
            <a:ext cx="5774854" cy="336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 de Usabilidade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Visa identificar se existem problemas com a capacidade de interação oferecida pelo sistema ao seu usuário dentro de um determinado contexto.</a:t>
            </a:r>
          </a:p>
          <a:p>
            <a:endParaRPr lang="pt-BR" dirty="0"/>
          </a:p>
          <a:p>
            <a:r>
              <a:rPr lang="pt-BR" dirty="0"/>
              <a:t>O foco </a:t>
            </a:r>
            <a:r>
              <a:rPr lang="pt-BR" b="1" dirty="0"/>
              <a:t>NÃO </a:t>
            </a:r>
            <a:r>
              <a:rPr lang="pt-BR" dirty="0"/>
              <a:t>está no fato da interface atender ou não um padrão, mas no fato da interação do usuário com o sistema.</a:t>
            </a:r>
          </a:p>
          <a:p>
            <a:pPr lvl="1"/>
            <a:r>
              <a:rPr lang="pt-BR" dirty="0"/>
              <a:t>Suas dificuldades;</a:t>
            </a:r>
          </a:p>
          <a:p>
            <a:pPr lvl="1"/>
            <a:r>
              <a:rPr lang="pt-BR" dirty="0"/>
              <a:t>Suas respostas emocionais;</a:t>
            </a:r>
          </a:p>
          <a:p>
            <a:pPr lvl="1"/>
            <a:r>
              <a:rPr lang="pt-BR" dirty="0"/>
              <a:t>Suas perspectivas na interface;</a:t>
            </a:r>
          </a:p>
          <a:p>
            <a:pPr lvl="1"/>
            <a:r>
              <a:rPr lang="pt-BR" dirty="0"/>
              <a:t>Sua experiência com o sistema.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Problemas de Ergonomia X Problemas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São Problemas diferentes</a:t>
            </a:r>
          </a:p>
          <a:p>
            <a:endParaRPr lang="pt-BR" dirty="0"/>
          </a:p>
          <a:p>
            <a:r>
              <a:rPr lang="pt-BR" dirty="0"/>
              <a:t>Problemas de Ergonomia causam problemas de Usabilidade</a:t>
            </a:r>
          </a:p>
          <a:p>
            <a:endParaRPr lang="pt-BR" dirty="0"/>
          </a:p>
          <a:p>
            <a:r>
              <a:rPr lang="pt-BR" b="1" dirty="0"/>
              <a:t>Ergonomia:</a:t>
            </a:r>
            <a:r>
              <a:rPr lang="pt-BR" dirty="0"/>
              <a:t> Capacidade que um dispositivo apresenta de adaptação do seu operador a sua tarefa.</a:t>
            </a:r>
          </a:p>
          <a:p>
            <a:endParaRPr lang="pt-BR" dirty="0"/>
          </a:p>
          <a:p>
            <a:r>
              <a:rPr lang="pt-BR" b="1" dirty="0"/>
              <a:t>Usabilidade: </a:t>
            </a:r>
            <a:r>
              <a:rPr lang="pt-BR" dirty="0"/>
              <a:t>Capacidade que um sistema computacional oferece a seu usuário para realizar suas tarefas com eficácia, eficiência e satisfação.</a:t>
            </a:r>
            <a:endParaRPr lang="pt-BR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Fortemente orientado a técnicas que focam em observar e/ou monitorar o usuário na utilização do sistema.</a:t>
            </a:r>
          </a:p>
          <a:p>
            <a:endParaRPr lang="pt-BR" dirty="0"/>
          </a:p>
          <a:p>
            <a:r>
              <a:rPr lang="pt-BR" dirty="0"/>
              <a:t>Dados de performance ou comportamento do usuário são coletados para análise</a:t>
            </a:r>
          </a:p>
          <a:p>
            <a:endParaRPr lang="pt-BR" dirty="0"/>
          </a:p>
          <a:p>
            <a:r>
              <a:rPr lang="pt-BR" dirty="0"/>
              <a:t>Usuários reais (ou pelo menos com perfil próximo) são utilizados com o objetivo de avaliar o sistema.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Ambientes de Aplicação de Testes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Normalmente são criados/simulados ambientes próximos aos ambientes reais.</a:t>
            </a:r>
          </a:p>
          <a:p>
            <a:endParaRPr lang="pt-BR" dirty="0"/>
          </a:p>
          <a:p>
            <a:r>
              <a:rPr lang="pt-BR" dirty="0"/>
              <a:t>Devido a isto, é considerada uma técnica cara e complexa.</a:t>
            </a:r>
          </a:p>
          <a:p>
            <a:endParaRPr lang="pt-BR" dirty="0"/>
          </a:p>
          <a:p>
            <a:r>
              <a:rPr lang="pt-BR" dirty="0"/>
              <a:t>Em determinadas situações, ambientes completos são criados</a:t>
            </a:r>
          </a:p>
          <a:p>
            <a:pPr lvl="1"/>
            <a:r>
              <a:rPr lang="pt-BR" dirty="0"/>
              <a:t>Usa-se telefone, </a:t>
            </a:r>
            <a:r>
              <a:rPr lang="pt-BR" dirty="0" err="1"/>
              <a:t>skype</a:t>
            </a:r>
            <a:r>
              <a:rPr lang="pt-BR" dirty="0"/>
              <a:t>, </a:t>
            </a:r>
            <a:r>
              <a:rPr lang="pt-BR" dirty="0" err="1"/>
              <a:t>Gtalk</a:t>
            </a:r>
            <a:r>
              <a:rPr lang="pt-BR" dirty="0"/>
              <a:t>, </a:t>
            </a:r>
            <a:r>
              <a:rPr lang="pt-BR" dirty="0" err="1"/>
              <a:t>etc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Ambientes de Aplicação de Testes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Podem ser realizados em laboratórios</a:t>
            </a:r>
          </a:p>
          <a:p>
            <a:pPr lvl="1"/>
            <a:r>
              <a:rPr lang="pt-BR" dirty="0"/>
              <a:t>Foco nas atividades que o usuário desempenha com o software.</a:t>
            </a:r>
          </a:p>
          <a:p>
            <a:pPr lvl="1"/>
            <a:r>
              <a:rPr lang="pt-BR" dirty="0"/>
              <a:t>Determinar hipóteses, variáveis e possíveis resultados.</a:t>
            </a:r>
          </a:p>
          <a:p>
            <a:pPr lvl="1"/>
            <a:endParaRPr lang="pt-BR" dirty="0"/>
          </a:p>
          <a:p>
            <a:r>
              <a:rPr lang="pt-BR" dirty="0"/>
              <a:t>Podem ser realizados em ambientes reais</a:t>
            </a:r>
          </a:p>
          <a:p>
            <a:pPr lvl="1"/>
            <a:r>
              <a:rPr lang="pt-BR" dirty="0"/>
              <a:t>Foco na interação pessoa/software/outras pessoas/outros componentes </a:t>
            </a:r>
          </a:p>
          <a:p>
            <a:pPr lvl="1"/>
            <a:r>
              <a:rPr lang="pt-BR" dirty="0"/>
              <a:t>Impacto da interação entre essas pessoas.</a:t>
            </a:r>
          </a:p>
          <a:p>
            <a:pPr lvl="1"/>
            <a:r>
              <a:rPr lang="pt-BR" dirty="0"/>
              <a:t>Podem ser utilizados recursos de registro de imagens, sons, </a:t>
            </a:r>
            <a:r>
              <a:rPr lang="pt-BR" i="1" dirty="0" err="1"/>
              <a:t>logs</a:t>
            </a:r>
            <a:r>
              <a:rPr lang="pt-BR" i="1" dirty="0"/>
              <a:t> </a:t>
            </a:r>
            <a:r>
              <a:rPr lang="pt-BR" dirty="0"/>
              <a:t>e outros.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em Laboratório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 de Laboratório de Usabilidade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879871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em Ambiente Real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Aplicações em Desenvolvimento ou já criadas.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259632" y="2276872"/>
            <a:ext cx="1440160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Ambiente Real</a:t>
            </a:r>
          </a:p>
        </p:txBody>
      </p:sp>
      <p:sp>
        <p:nvSpPr>
          <p:cNvPr id="6" name="Elipse 5"/>
          <p:cNvSpPr/>
          <p:nvPr/>
        </p:nvSpPr>
        <p:spPr>
          <a:xfrm>
            <a:off x="5580112" y="2204864"/>
            <a:ext cx="2123728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Sistema de Monitoramento e Análise</a:t>
            </a:r>
          </a:p>
        </p:txBody>
      </p:sp>
      <p:sp>
        <p:nvSpPr>
          <p:cNvPr id="9" name="Seta para a direita 8"/>
          <p:cNvSpPr/>
          <p:nvPr/>
        </p:nvSpPr>
        <p:spPr>
          <a:xfrm>
            <a:off x="2843808" y="2060848"/>
            <a:ext cx="259228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/>
              <a:t>Envio de Dados de Uso: Tempo real ou </a:t>
            </a:r>
            <a:r>
              <a:rPr lang="pt-BR" sz="1100" b="1" dirty="0" err="1"/>
              <a:t>offline</a:t>
            </a:r>
            <a:endParaRPr lang="pt-BR" sz="1100" b="1" dirty="0"/>
          </a:p>
        </p:txBody>
      </p:sp>
      <p:pic>
        <p:nvPicPr>
          <p:cNvPr id="2050" name="Picture 2" descr="Loop11 Software - 2021 Reviews, Pricing &amp;amp; De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21901"/>
            <a:ext cx="3816424" cy="23762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94" y="3722477"/>
            <a:ext cx="4221690" cy="238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663323" y="61410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ErgoSV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566398" y="6174468"/>
            <a:ext cx="93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Loop11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Observação do Usuário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Principal característica do teste de usabilidade.</a:t>
            </a:r>
          </a:p>
          <a:p>
            <a:r>
              <a:rPr lang="pt-BR" dirty="0"/>
              <a:t>A observação pode inferir questões importantes a serem tratadas pela equipe de </a:t>
            </a:r>
            <a:r>
              <a:rPr lang="pt-BR" i="1" dirty="0"/>
              <a:t>design.</a:t>
            </a:r>
          </a:p>
          <a:p>
            <a:r>
              <a:rPr lang="pt-BR" dirty="0"/>
              <a:t>Formas de Observação</a:t>
            </a:r>
          </a:p>
          <a:p>
            <a:pPr lvl="1"/>
            <a:r>
              <a:rPr lang="pt-BR" dirty="0"/>
              <a:t>Registro de fala (Verbalização / </a:t>
            </a:r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Aloud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Arquivos de Vídeo</a:t>
            </a:r>
          </a:p>
          <a:p>
            <a:pPr lvl="1"/>
            <a:r>
              <a:rPr lang="pt-BR" dirty="0"/>
              <a:t>Arquivos de </a:t>
            </a:r>
            <a:r>
              <a:rPr lang="pt-BR" dirty="0" err="1"/>
              <a:t>Log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Verbalização/</a:t>
            </a:r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Aloud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Verbalização/</a:t>
            </a:r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Aloud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Técnica Inicialmente utilizada na psicologia.</a:t>
            </a:r>
          </a:p>
          <a:p>
            <a:endParaRPr lang="pt-BR" dirty="0"/>
          </a:p>
          <a:p>
            <a:r>
              <a:rPr lang="pt-BR" dirty="0"/>
              <a:t>Consiste em solicitar ao usuário que verbalize (Fale) o que está pensando a respeito do software.</a:t>
            </a:r>
          </a:p>
          <a:p>
            <a:endParaRPr lang="pt-BR" dirty="0"/>
          </a:p>
          <a:p>
            <a:r>
              <a:rPr lang="pt-BR" dirty="0"/>
              <a:t>Ótima para coleta de dados, pois consegue registrar exatamente o que o usuário está falando.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Níveis da Verbalização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Nível 1: </a:t>
            </a:r>
            <a:r>
              <a:rPr lang="pt-BR" dirty="0"/>
              <a:t>Transformação simples de algo em uma palavra</a:t>
            </a:r>
          </a:p>
          <a:p>
            <a:pPr lvl="1"/>
            <a:r>
              <a:rPr lang="pt-BR" dirty="0"/>
              <a:t>Ex: Símbolo 1 na palavra “Um”.</a:t>
            </a:r>
          </a:p>
          <a:p>
            <a:endParaRPr lang="pt-BR" dirty="0"/>
          </a:p>
          <a:p>
            <a:r>
              <a:rPr lang="pt-BR" b="1" dirty="0"/>
              <a:t>Nível 2: </a:t>
            </a:r>
            <a:r>
              <a:rPr lang="pt-BR" dirty="0"/>
              <a:t>Transformação de algo em uma palavra</a:t>
            </a:r>
          </a:p>
          <a:p>
            <a:pPr lvl="1"/>
            <a:r>
              <a:rPr lang="pt-BR" dirty="0"/>
              <a:t>Ex: transformar a imagem de um carro no termo “Legal” ou “carro caro”</a:t>
            </a:r>
          </a:p>
          <a:p>
            <a:pPr lvl="1"/>
            <a:endParaRPr lang="pt-BR" dirty="0"/>
          </a:p>
          <a:p>
            <a:r>
              <a:rPr lang="pt-BR" b="1" dirty="0"/>
              <a:t>Nível 3: </a:t>
            </a:r>
            <a:r>
              <a:rPr lang="pt-BR" dirty="0"/>
              <a:t>Transformação envolvendo lembranças ou cálculos mentais mais complexos.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Verbalização Simultânea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participante verbaliza ao mesmo tempo em que utiliza o software.</a:t>
            </a:r>
          </a:p>
          <a:p>
            <a:endParaRPr lang="pt-BR" dirty="0"/>
          </a:p>
          <a:p>
            <a:r>
              <a:rPr lang="pt-BR" dirty="0"/>
              <a:t>Mais simples e eficientes, pois economiza tempo e o usuário tem toda a opinião “fresca” na memória.</a:t>
            </a:r>
          </a:p>
          <a:p>
            <a:endParaRPr lang="pt-BR" dirty="0"/>
          </a:p>
          <a:p>
            <a:r>
              <a:rPr lang="pt-BR" dirty="0"/>
              <a:t>Envolve maior carga mental para gerenciar as atividades de usar o software, “calcular” a verbalização e verbalizar.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de Ergonomia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identificado quando um aspecto da interface está em desacordo com as características dos usuários e da maneira pela qual ele realiza sua tarefa.</a:t>
            </a:r>
          </a:p>
          <a:p>
            <a:pPr lvl="1"/>
            <a:r>
              <a:rPr lang="pt-BR" dirty="0"/>
              <a:t>Aspecto inadequado de interface</a:t>
            </a:r>
          </a:p>
          <a:p>
            <a:pPr lvl="1"/>
            <a:r>
              <a:rPr lang="pt-BR" dirty="0"/>
              <a:t>Recomendação ou critério ergonômico sendo desrespeitado</a:t>
            </a:r>
          </a:p>
          <a:p>
            <a:pPr lvl="1"/>
            <a:r>
              <a:rPr lang="pt-BR" dirty="0"/>
              <a:t>Contexto de operação onde o problema de usabilidade pode ser observado.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Verbalização Consecutiva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participante verbaliza após realizar o teste.</a:t>
            </a:r>
          </a:p>
          <a:p>
            <a:endParaRPr lang="pt-BR" dirty="0"/>
          </a:p>
          <a:p>
            <a:r>
              <a:rPr lang="pt-BR" dirty="0"/>
              <a:t>Mais demorada (no mínimo o dobro)</a:t>
            </a:r>
          </a:p>
          <a:p>
            <a:endParaRPr lang="pt-BR" dirty="0"/>
          </a:p>
          <a:p>
            <a:r>
              <a:rPr lang="pt-BR" dirty="0"/>
              <a:t>Requer menor carga mental na hora do teste, mas maior carga mental para lembrar o motivo pelo qual fez uma tarefa.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na Verbalização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avaliador deve gerenciar as atividades de teste.</a:t>
            </a:r>
          </a:p>
          <a:p>
            <a:endParaRPr lang="pt-BR" dirty="0"/>
          </a:p>
          <a:p>
            <a:r>
              <a:rPr lang="pt-BR" dirty="0"/>
              <a:t>Caso o participante fique mais de 30 segundos em silêncio o avaliador deve chamar a atenção com termos simples tais como:</a:t>
            </a:r>
          </a:p>
          <a:p>
            <a:pPr lvl="1"/>
            <a:r>
              <a:rPr lang="pt-BR" dirty="0"/>
              <a:t>“Continue Falando”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na Verbalização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Avaliador deve ter atenção para os “</a:t>
            </a:r>
            <a:r>
              <a:rPr lang="pt-BR" i="1" u="sng" dirty="0" err="1"/>
              <a:t>fillers</a:t>
            </a:r>
            <a:r>
              <a:rPr lang="pt-BR" dirty="0"/>
              <a:t>”, ou seja, preenchimentos:</a:t>
            </a:r>
          </a:p>
          <a:p>
            <a:pPr lvl="1"/>
            <a:r>
              <a:rPr lang="pt-BR" dirty="0"/>
              <a:t>“</a:t>
            </a:r>
            <a:r>
              <a:rPr lang="pt-BR" dirty="0" err="1"/>
              <a:t>ehhhh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“</a:t>
            </a:r>
            <a:r>
              <a:rPr lang="pt-BR" dirty="0" err="1"/>
              <a:t>hmmm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“</a:t>
            </a:r>
            <a:r>
              <a:rPr lang="pt-BR" dirty="0" err="1"/>
              <a:t>ahhhh</a:t>
            </a:r>
            <a:r>
              <a:rPr lang="pt-BR" dirty="0"/>
              <a:t>”</a:t>
            </a:r>
          </a:p>
          <a:p>
            <a:pPr lvl="1"/>
            <a:endParaRPr lang="pt-BR" dirty="0"/>
          </a:p>
          <a:p>
            <a:r>
              <a:rPr lang="pt-BR" dirty="0"/>
              <a:t>Podem significar sobrecarga mental, ou seja, o participante esta processando o que deseja falar ou fazer.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Filmagem</a:t>
            </a:r>
          </a:p>
        </p:txBody>
      </p:sp>
      <p:pic>
        <p:nvPicPr>
          <p:cNvPr id="1026" name="Picture 2" descr="http://cdn5.colorir.com/desenhos/color/201148/82594f23c2af822b5ec8b061269e274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810125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Filmagem</a:t>
            </a:r>
          </a:p>
        </p:txBody>
      </p:sp>
      <p:pic>
        <p:nvPicPr>
          <p:cNvPr id="51202" name="Picture 2" descr="http://images.slideplayer.com.br/2/365124/slides/slide_49.jpg"/>
          <p:cNvPicPr>
            <a:picLocks noChangeAspect="1" noChangeArrowheads="1"/>
          </p:cNvPicPr>
          <p:nvPr/>
        </p:nvPicPr>
        <p:blipFill>
          <a:blip r:embed="rId2" cstate="print"/>
          <a:srcRect l="13775" t="9585" r="10626" b="13792"/>
          <a:stretch>
            <a:fillRect/>
          </a:stretch>
        </p:blipFill>
        <p:spPr bwMode="auto">
          <a:xfrm>
            <a:off x="0" y="1412776"/>
            <a:ext cx="9144000" cy="5465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Filmagem</a:t>
            </a:r>
          </a:p>
        </p:txBody>
      </p:sp>
      <p:pic>
        <p:nvPicPr>
          <p:cNvPr id="52226" name="Picture 2" descr="http://www.uxcards.org/imagepicker/teste%20de%20usabilidade%20rem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Filmagem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Capacidade de Coletar dados</a:t>
            </a:r>
          </a:p>
          <a:p>
            <a:r>
              <a:rPr lang="pt-BR" dirty="0"/>
              <a:t>Permite ver realidade de interação</a:t>
            </a:r>
          </a:p>
          <a:p>
            <a:endParaRPr lang="pt-BR" dirty="0"/>
          </a:p>
          <a:p>
            <a:r>
              <a:rPr lang="pt-BR" dirty="0"/>
              <a:t>Desvantagem</a:t>
            </a:r>
          </a:p>
          <a:p>
            <a:pPr lvl="1"/>
            <a:r>
              <a:rPr lang="pt-BR" dirty="0"/>
              <a:t>Muito trabalhoso</a:t>
            </a:r>
          </a:p>
          <a:p>
            <a:pPr lvl="1"/>
            <a:r>
              <a:rPr lang="pt-BR" dirty="0"/>
              <a:t>Requer tempo na análise de dados.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Log´s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Arquivos de monitoramento de ações na Web</a:t>
            </a:r>
          </a:p>
          <a:p>
            <a:r>
              <a:rPr lang="pt-BR" dirty="0"/>
              <a:t>Podem ser gerados do lado servidor e do lado cliente.</a:t>
            </a:r>
          </a:p>
          <a:p>
            <a:endParaRPr lang="pt-BR" dirty="0"/>
          </a:p>
          <a:p>
            <a:r>
              <a:rPr lang="pt-BR" dirty="0"/>
              <a:t>Pouco intrusivos.</a:t>
            </a:r>
          </a:p>
          <a:p>
            <a:endParaRPr lang="pt-BR" dirty="0"/>
          </a:p>
          <a:p>
            <a:r>
              <a:rPr lang="pt-BR" dirty="0"/>
              <a:t>Representam as ações do usuário na tela, ignora-se comportamento.</a:t>
            </a:r>
          </a:p>
          <a:p>
            <a:endParaRPr lang="pt-BR" dirty="0"/>
          </a:p>
          <a:p>
            <a:r>
              <a:rPr lang="pt-BR" dirty="0"/>
              <a:t>Grande capacidade de coleta de dados.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Log´s</a:t>
            </a:r>
            <a:endParaRPr lang="pt-BR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7768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132856"/>
            <a:ext cx="64487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a Semana que vem! (22/09)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.Dividir a sala em dois grupos</a:t>
            </a:r>
          </a:p>
          <a:p>
            <a:pPr lvl="1"/>
            <a:r>
              <a:rPr lang="pt-BR" dirty="0"/>
              <a:t>Cada grupo deve escolher um sistema (web site) </a:t>
            </a:r>
          </a:p>
          <a:p>
            <a:pPr lvl="2"/>
            <a:r>
              <a:rPr lang="pt-BR" dirty="0"/>
              <a:t>1. devem definir pelo menos 7 tarefas a serem realizadas obrigatoriamente;</a:t>
            </a:r>
          </a:p>
          <a:p>
            <a:pPr lvl="2"/>
            <a:r>
              <a:rPr lang="pt-BR" dirty="0"/>
              <a:t>2. devem responder ao </a:t>
            </a:r>
            <a:r>
              <a:rPr lang="pt-BR" dirty="0" err="1"/>
              <a:t>ErgoList</a:t>
            </a:r>
            <a:r>
              <a:rPr lang="pt-BR" dirty="0"/>
              <a:t> e apontar problemas sem mostrar os resultados ao outro grupo</a:t>
            </a:r>
          </a:p>
          <a:p>
            <a:pPr lvl="2"/>
            <a:r>
              <a:rPr lang="pt-BR" dirty="0"/>
              <a:t>3. Apresentar pelo menos 7 itens a serem encontrados – ver artigo sobre </a:t>
            </a:r>
            <a:r>
              <a:rPr lang="pt-BR" dirty="0" err="1"/>
              <a:t>Findability</a:t>
            </a:r>
            <a:endParaRPr lang="pt-BR" dirty="0"/>
          </a:p>
          <a:p>
            <a:pPr lvl="2"/>
            <a:r>
              <a:rPr lang="pt-BR" dirty="0"/>
              <a:t>4. serão “invertidos” os sistemas e um grupo irá fazer avaliações de usabilidade:</a:t>
            </a:r>
          </a:p>
          <a:p>
            <a:pPr lvl="3"/>
            <a:r>
              <a:rPr lang="pt-BR" dirty="0"/>
              <a:t>Teste de Usabilidade – com emprego de </a:t>
            </a:r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Aloud</a:t>
            </a:r>
            <a:r>
              <a:rPr lang="pt-BR" dirty="0"/>
              <a:t> e Observação do Usuário</a:t>
            </a:r>
          </a:p>
          <a:p>
            <a:pPr lvl="3"/>
            <a:r>
              <a:rPr lang="pt-BR" dirty="0"/>
              <a:t>Avaliação Heurística</a:t>
            </a:r>
          </a:p>
          <a:p>
            <a:pPr lvl="3"/>
            <a:r>
              <a:rPr lang="pt-BR" dirty="0"/>
              <a:t>Aspectos de </a:t>
            </a:r>
            <a:r>
              <a:rPr lang="pt-BR" dirty="0" err="1"/>
              <a:t>Findability</a:t>
            </a:r>
            <a:r>
              <a:rPr lang="pt-BR" dirty="0"/>
              <a:t> das informações que forem consideradas relevantes (item 3 acima)</a:t>
            </a:r>
          </a:p>
        </p:txBody>
      </p:sp>
    </p:spTree>
    <p:extLst>
      <p:ext uri="{BB962C8B-B14F-4D97-AF65-F5344CB8AC3E}">
        <p14:creationId xmlns:p14="http://schemas.microsoft.com/office/powerpoint/2010/main" val="257496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Observado quando determinadas características de sistema interativos provocam a perda de tempo, comprometem a qualidade da tarefa ou mesmo inviabiliza sua operação.</a:t>
            </a:r>
          </a:p>
          <a:p>
            <a:endParaRPr lang="pt-BR" dirty="0"/>
          </a:p>
          <a:p>
            <a:r>
              <a:rPr lang="pt-BR" dirty="0"/>
              <a:t>Cria condições de insatisfação a seu usuário.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Podem ser descritos a partir de:</a:t>
            </a:r>
          </a:p>
          <a:p>
            <a:pPr lvl="1"/>
            <a:r>
              <a:rPr lang="pt-BR" dirty="0"/>
              <a:t>Contexto de operação da aplicação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Provável problema de ergonomia em sua origem: algum aspecto inadequado na interface que provavelmente causa o problema de usabilidade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Efeitos possíveis sobre o usuário e sua tarefa, incluindo a frequência com que o problema ocorre e o contexto que se manifesta.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Problemas de Ergonomia X Problemas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manifestam em uma relação de 1 para vários nos dois sentidos</a:t>
            </a:r>
          </a:p>
          <a:p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827584" y="3717032"/>
            <a:ext cx="2880320" cy="2160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Problemas de Ergonomia</a:t>
            </a:r>
          </a:p>
        </p:txBody>
      </p:sp>
      <p:sp>
        <p:nvSpPr>
          <p:cNvPr id="5" name="Elipse 4"/>
          <p:cNvSpPr/>
          <p:nvPr/>
        </p:nvSpPr>
        <p:spPr>
          <a:xfrm>
            <a:off x="5724128" y="3573016"/>
            <a:ext cx="2880320" cy="2160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Problemas de Usabilidade</a:t>
            </a:r>
          </a:p>
        </p:txBody>
      </p:sp>
      <p:sp>
        <p:nvSpPr>
          <p:cNvPr id="6" name="Seta em curva para baixo 5"/>
          <p:cNvSpPr/>
          <p:nvPr/>
        </p:nvSpPr>
        <p:spPr>
          <a:xfrm>
            <a:off x="2915816" y="2996952"/>
            <a:ext cx="3456384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baixo 7"/>
          <p:cNvSpPr/>
          <p:nvPr/>
        </p:nvSpPr>
        <p:spPr>
          <a:xfrm rot="10800000">
            <a:off x="3131840" y="5733256"/>
            <a:ext cx="3456384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de Usabilidade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 problema de usabilidade será </a:t>
            </a:r>
            <a:r>
              <a:rPr lang="pt-BR" b="1" dirty="0"/>
              <a:t>hipotético</a:t>
            </a:r>
            <a:r>
              <a:rPr lang="pt-BR" dirty="0"/>
              <a:t> quando diagnosticado por meio de inspeção de ergonomia, ou </a:t>
            </a:r>
            <a:r>
              <a:rPr lang="pt-BR" b="1" dirty="0"/>
              <a:t>comprovado</a:t>
            </a:r>
            <a:r>
              <a:rPr lang="pt-BR" dirty="0"/>
              <a:t>, quando observado por um teste de usabilidade</a:t>
            </a:r>
          </a:p>
          <a:p>
            <a:endParaRPr lang="pt-BR" dirty="0"/>
          </a:p>
          <a:p>
            <a:r>
              <a:rPr lang="pt-BR" dirty="0"/>
              <a:t>Um problema de ergonomia será </a:t>
            </a:r>
            <a:r>
              <a:rPr lang="pt-BR" b="1" dirty="0"/>
              <a:t>explícito </a:t>
            </a:r>
            <a:r>
              <a:rPr lang="pt-BR" dirty="0"/>
              <a:t>quando identificado por uma inspeção de ergonomia, ou </a:t>
            </a:r>
            <a:r>
              <a:rPr lang="pt-BR" b="1" dirty="0"/>
              <a:t>implícito </a:t>
            </a:r>
            <a:r>
              <a:rPr lang="pt-BR" dirty="0"/>
              <a:t>quando inferido por meio de um teste de usabilidade.</a:t>
            </a:r>
          </a:p>
          <a:p>
            <a:endParaRPr lang="pt-BR" dirty="0"/>
          </a:p>
          <a:p>
            <a:r>
              <a:rPr lang="pt-BR" dirty="0"/>
              <a:t>Usabilidade: </a:t>
            </a:r>
            <a:r>
              <a:rPr lang="pt-BR" b="1" dirty="0"/>
              <a:t>Medida</a:t>
            </a:r>
          </a:p>
          <a:p>
            <a:r>
              <a:rPr lang="pt-BR" dirty="0"/>
              <a:t>Ergonomia: </a:t>
            </a:r>
            <a:r>
              <a:rPr lang="pt-BR" b="1" dirty="0"/>
              <a:t>Inspecionada e/ou avaliada.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Contexto de Operação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Problemas de usabilidade e ergonomia estão fortemente ligados ao contexto de operação para qual o sistema é desenvolvido.</a:t>
            </a:r>
          </a:p>
          <a:p>
            <a:endParaRPr lang="pt-BR" dirty="0"/>
          </a:p>
          <a:p>
            <a:r>
              <a:rPr lang="pt-BR" dirty="0"/>
              <a:t>Inúmeras são as características de usuários e tarefas que podem ser contempladas e cabe ao avaliador especificar este contexto de operação tanto na etapa de </a:t>
            </a:r>
            <a:r>
              <a:rPr lang="pt-BR" b="1" dirty="0"/>
              <a:t>projeto </a:t>
            </a:r>
            <a:r>
              <a:rPr lang="pt-BR" dirty="0"/>
              <a:t>quanto na etapa de </a:t>
            </a:r>
            <a:r>
              <a:rPr lang="pt-BR" b="1" dirty="0"/>
              <a:t>avaliação.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2444</TotalTime>
  <Words>2673</Words>
  <Application>Microsoft Office PowerPoint</Application>
  <PresentationFormat>Apresentação na tela (4:3)</PresentationFormat>
  <Paragraphs>359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2" baseType="lpstr">
      <vt:lpstr>Arial</vt:lpstr>
      <vt:lpstr>Calibri</vt:lpstr>
      <vt:lpstr>Brilho</vt:lpstr>
      <vt:lpstr>Técnicas de Avaliação de Ergonomia e Usabilidade</vt:lpstr>
      <vt:lpstr>Referências</vt:lpstr>
      <vt:lpstr>Problemas de Ergonomia X Problemas de Usabilidade</vt:lpstr>
      <vt:lpstr>Problemas de Ergonomia</vt:lpstr>
      <vt:lpstr>Problemas de Usabilidade</vt:lpstr>
      <vt:lpstr>Problemas de Usabilidade</vt:lpstr>
      <vt:lpstr>Problemas de Ergonomia X Problemas de Usabilidade</vt:lpstr>
      <vt:lpstr>Problemas de Usabilidade</vt:lpstr>
      <vt:lpstr>Contexto de Operação</vt:lpstr>
      <vt:lpstr>Tipos de Problemas de Usabilidade</vt:lpstr>
      <vt:lpstr>Classificação de Problema de Usabilidade: tipo de tarefa</vt:lpstr>
      <vt:lpstr>Classificação de Problema de Usabilidade: tipo de usuário</vt:lpstr>
      <vt:lpstr>Avaliação da Ergonomia das Interfaces</vt:lpstr>
      <vt:lpstr>Avaliações Analíticas</vt:lpstr>
      <vt:lpstr>Avaliações Analíticas – Exemplo da Urna eletrônica</vt:lpstr>
      <vt:lpstr>Análises Heurísticas</vt:lpstr>
      <vt:lpstr>Análises Heurísticas</vt:lpstr>
      <vt:lpstr>Avaliação Heurística</vt:lpstr>
      <vt:lpstr>Avaliação Heurística</vt:lpstr>
      <vt:lpstr>Avaliação Heurística</vt:lpstr>
      <vt:lpstr>Avaliação Heurística</vt:lpstr>
      <vt:lpstr>Avaliação Heurística</vt:lpstr>
      <vt:lpstr>Avaliação Heurística</vt:lpstr>
      <vt:lpstr>Avaliação Heurística</vt:lpstr>
      <vt:lpstr>O QUE USAR DE BASE</vt:lpstr>
      <vt:lpstr>Inspeção de Usabilidade</vt:lpstr>
      <vt:lpstr>Inspeção de Usabilidade</vt:lpstr>
      <vt:lpstr>Testes de Usabilidade</vt:lpstr>
      <vt:lpstr>Definição</vt:lpstr>
      <vt:lpstr>Definição</vt:lpstr>
      <vt:lpstr>Ambientes de Aplicação de Testes</vt:lpstr>
      <vt:lpstr>Ambientes de Aplicação de Testes</vt:lpstr>
      <vt:lpstr>Avaliação em Laboratório</vt:lpstr>
      <vt:lpstr>Avaliação em Ambiente Real</vt:lpstr>
      <vt:lpstr>A Observação do Usuário</vt:lpstr>
      <vt:lpstr>Verbalização/Think Aloud</vt:lpstr>
      <vt:lpstr>Verbalização/Think Aloud</vt:lpstr>
      <vt:lpstr>Níveis da Verbalização</vt:lpstr>
      <vt:lpstr>Verbalização Simultânea</vt:lpstr>
      <vt:lpstr>Verbalização Consecutiva</vt:lpstr>
      <vt:lpstr>Considerações na Verbalização</vt:lpstr>
      <vt:lpstr>Considerações na Verbalização</vt:lpstr>
      <vt:lpstr>Filmagem</vt:lpstr>
      <vt:lpstr>Filmagem</vt:lpstr>
      <vt:lpstr>Filmagem</vt:lpstr>
      <vt:lpstr>Filmagem</vt:lpstr>
      <vt:lpstr>Log´s</vt:lpstr>
      <vt:lpstr>Log´s</vt:lpstr>
      <vt:lpstr>Para a Semana que vem! (22/09)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Avaliação de Ergonomia e Usabilidade</dc:title>
  <dc:creator>Thiago</dc:creator>
  <cp:lastModifiedBy>Marcelo Morandini</cp:lastModifiedBy>
  <cp:revision>92</cp:revision>
  <dcterms:created xsi:type="dcterms:W3CDTF">2015-08-25T22:22:57Z</dcterms:created>
  <dcterms:modified xsi:type="dcterms:W3CDTF">2022-09-15T14:56:24Z</dcterms:modified>
</cp:coreProperties>
</file>