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3" r:id="rId2"/>
  </p:sldMasterIdLst>
  <p:sldIdLst>
    <p:sldId id="317" r:id="rId3"/>
    <p:sldId id="290" r:id="rId4"/>
    <p:sldId id="331" r:id="rId5"/>
    <p:sldId id="318" r:id="rId6"/>
    <p:sldId id="291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286" r:id="rId29"/>
    <p:sldId id="287" r:id="rId30"/>
    <p:sldId id="288" r:id="rId31"/>
    <p:sldId id="258" r:id="rId32"/>
    <p:sldId id="259" r:id="rId33"/>
    <p:sldId id="260" r:id="rId34"/>
    <p:sldId id="261" r:id="rId35"/>
    <p:sldId id="262" r:id="rId36"/>
    <p:sldId id="319" r:id="rId37"/>
    <p:sldId id="328" r:id="rId38"/>
    <p:sldId id="263" r:id="rId39"/>
    <p:sldId id="321" r:id="rId40"/>
    <p:sldId id="320" r:id="rId41"/>
    <p:sldId id="322" r:id="rId42"/>
    <p:sldId id="323" r:id="rId43"/>
    <p:sldId id="327" r:id="rId44"/>
    <p:sldId id="324" r:id="rId45"/>
    <p:sldId id="325" r:id="rId46"/>
    <p:sldId id="264" r:id="rId47"/>
    <p:sldId id="326" r:id="rId48"/>
    <p:sldId id="276" r:id="rId49"/>
    <p:sldId id="277" r:id="rId50"/>
    <p:sldId id="278" r:id="rId51"/>
    <p:sldId id="279" r:id="rId52"/>
    <p:sldId id="280" r:id="rId53"/>
    <p:sldId id="281" r:id="rId54"/>
    <p:sldId id="330" r:id="rId55"/>
    <p:sldId id="329" r:id="rId56"/>
    <p:sldId id="282" r:id="rId57"/>
    <p:sldId id="283" r:id="rId58"/>
    <p:sldId id="284" r:id="rId59"/>
    <p:sldId id="285" r:id="rId60"/>
    <p:sldId id="33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33FF"/>
    <a:srgbClr val="99FF66"/>
    <a:srgbClr val="9999FF"/>
    <a:srgbClr val="CCCCFF"/>
    <a:srgbClr val="FFCC66"/>
    <a:srgbClr val="33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8" d="100"/>
          <a:sy n="78" d="100"/>
        </p:scale>
        <p:origin x="141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084888"/>
            <a:ext cx="9144000" cy="7858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2" descr="http://www.observatoriodacana.org/files/fe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64730"/>
            <a:ext cx="1785917" cy="79327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-12700"/>
            <a:ext cx="9144000" cy="785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4" descr="http://www.cpq.fearp.usp.br/img/fea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12700"/>
            <a:ext cx="1143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9"/>
          <p:cNvSpPr txBox="1">
            <a:spLocks noChangeArrowheads="1"/>
          </p:cNvSpPr>
          <p:nvPr/>
        </p:nvSpPr>
        <p:spPr bwMode="auto">
          <a:xfrm>
            <a:off x="1785938" y="6092825"/>
            <a:ext cx="662809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Tw Cen MT"/>
              </a:rPr>
              <a:t>FACULDADE DE ECONOMIA, ADMINISTRAÇÃO E CONTABILIDADE DE RIBEIRÃO PRETO</a:t>
            </a:r>
          </a:p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Tw Cen MT"/>
              </a:rPr>
              <a:t>UNIVERSIDADE DE SÃO PAULO</a:t>
            </a:r>
          </a:p>
          <a:p>
            <a:pPr eaLnBrk="1" hangingPunct="1"/>
            <a:endParaRPr lang="pt-BR" altLang="pt-BR" sz="1400" dirty="0">
              <a:solidFill>
                <a:schemeClr val="bg1"/>
              </a:solidFill>
              <a:latin typeface="Tw Cen M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55650" y="4437063"/>
            <a:ext cx="7772400" cy="121443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pt-BR" sz="2800" cap="small" dirty="0">
              <a:solidFill>
                <a:schemeClr val="accent1"/>
              </a:solidFill>
              <a:latin typeface="Tw Cen MT" pitchFamily="34" charset="0"/>
              <a:ea typeface="+mj-ea"/>
              <a:cs typeface="+mj-cs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000250" y="3933056"/>
            <a:ext cx="5214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0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DCD0-70EB-460E-8396-0ED6406E3027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5A75-6B96-45F9-A296-276DC516AF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10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3B62-AFE1-4A05-81B6-752ED025EA1E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C823-4981-4271-A09E-0E2155892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27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DC90-5EB7-4CC0-8ED1-4155B8D9E489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DE41-C49D-4F18-BD7D-A14F6EEEC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35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2A93-614D-4C6C-A2AE-221149F440DC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0174-A67A-49C8-A11E-E91C3BA8E9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36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868D-4134-47E3-9743-60ABC755AEF5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095C-35B5-4DEA-AE6F-E00E82EE1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32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23FE-F3CB-4083-92EF-4869C0DAE2BA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66A37-032B-42E1-BD50-2E814FE64F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39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941D-1373-4721-BB18-8CD40A800233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6541-F6CD-41E9-A7DD-C906FF5960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6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5173-7433-4756-9ADA-EE8524D4E656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FD51-099C-45A9-B5A5-A5C146F0BC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3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0B47-47EB-4D63-ACF4-23C025DB84CB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F645-D645-4A16-A2F2-CAD04ACFBD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81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57F8-48A2-4BF1-8E0D-3E7543D918BD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799A-72EF-4572-AEB4-1115672ADA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37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</p:spTree>
    <p:extLst>
      <p:ext uri="{BB962C8B-B14F-4D97-AF65-F5344CB8AC3E}">
        <p14:creationId xmlns:p14="http://schemas.microsoft.com/office/powerpoint/2010/main" val="3528018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E53C-1216-4230-880C-503118EB474F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D22A-4971-4787-9870-C09BB3CAEB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01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</p:spTree>
    <p:extLst>
      <p:ext uri="{BB962C8B-B14F-4D97-AF65-F5344CB8AC3E}">
        <p14:creationId xmlns:p14="http://schemas.microsoft.com/office/powerpoint/2010/main" val="404564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</p:spTree>
    <p:extLst>
      <p:ext uri="{BB962C8B-B14F-4D97-AF65-F5344CB8AC3E}">
        <p14:creationId xmlns:p14="http://schemas.microsoft.com/office/powerpoint/2010/main" val="169975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084888"/>
            <a:ext cx="9144000" cy="7858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http://www.observatoriodacana.org/files/fe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64730"/>
            <a:ext cx="1785917" cy="79327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-12700"/>
            <a:ext cx="9144000" cy="785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Picture 4" descr="http://www.cpq.fearp.usp.br/img/fea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12700"/>
            <a:ext cx="1143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9"/>
          <p:cNvSpPr txBox="1">
            <a:spLocks noChangeArrowheads="1"/>
          </p:cNvSpPr>
          <p:nvPr/>
        </p:nvSpPr>
        <p:spPr bwMode="auto">
          <a:xfrm>
            <a:off x="1785938" y="6092825"/>
            <a:ext cx="6627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Tw Cen MT"/>
              </a:rPr>
              <a:t>FACULDADE DE ECONOMIA, ADMINISTRAÇÃO E CONTABILIDADE DE RIBEIRÃO PRETO</a:t>
            </a:r>
          </a:p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Tw Cen MT"/>
              </a:rPr>
              <a:t>UNIVERSIDADE DE SÃO PAULO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1482725"/>
            <a:ext cx="5000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1" smtClean="0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</p:spTree>
    <p:extLst>
      <p:ext uri="{BB962C8B-B14F-4D97-AF65-F5344CB8AC3E}">
        <p14:creationId xmlns:p14="http://schemas.microsoft.com/office/powerpoint/2010/main" val="32882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1738313"/>
            <a:ext cx="5000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1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1" smtClean="0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</p:spTree>
    <p:extLst>
      <p:ext uri="{BB962C8B-B14F-4D97-AF65-F5344CB8AC3E}">
        <p14:creationId xmlns:p14="http://schemas.microsoft.com/office/powerpoint/2010/main" val="363800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1" smtClean="0"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</p:spTree>
    <p:extLst>
      <p:ext uri="{BB962C8B-B14F-4D97-AF65-F5344CB8AC3E}">
        <p14:creationId xmlns:p14="http://schemas.microsoft.com/office/powerpoint/2010/main" val="257069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</p:spTree>
    <p:extLst>
      <p:ext uri="{BB962C8B-B14F-4D97-AF65-F5344CB8AC3E}">
        <p14:creationId xmlns:p14="http://schemas.microsoft.com/office/powerpoint/2010/main" val="125300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</p:spTree>
    <p:extLst>
      <p:ext uri="{BB962C8B-B14F-4D97-AF65-F5344CB8AC3E}">
        <p14:creationId xmlns:p14="http://schemas.microsoft.com/office/powerpoint/2010/main" val="11721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000125" y="1928813"/>
            <a:ext cx="76866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ACN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084888"/>
            <a:ext cx="9144000" cy="7858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2" descr="http://www.observatoriodacana.org/files/fea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64730"/>
            <a:ext cx="1785917" cy="79327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0" y="-12700"/>
            <a:ext cx="9144000" cy="7858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4" name="Picture 4" descr="http://www.cpq.fearp.usp.br/img/fea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12700"/>
            <a:ext cx="1143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Grupo 10"/>
          <p:cNvGrpSpPr>
            <a:grpSpLocks/>
          </p:cNvGrpSpPr>
          <p:nvPr/>
        </p:nvGrpSpPr>
        <p:grpSpPr bwMode="auto">
          <a:xfrm>
            <a:off x="5357813" y="77788"/>
            <a:ext cx="2500312" cy="642937"/>
            <a:chOff x="5143504" y="681555"/>
            <a:chExt cx="2500330" cy="642942"/>
          </a:xfrm>
        </p:grpSpPr>
        <p:sp>
          <p:nvSpPr>
            <p:cNvPr id="12" name="CaixaDeTexto 11"/>
            <p:cNvSpPr txBox="1"/>
            <p:nvPr/>
          </p:nvSpPr>
          <p:spPr>
            <a:xfrm>
              <a:off x="5143504" y="681555"/>
              <a:ext cx="2500330" cy="642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cap="small" dirty="0">
                  <a:solidFill>
                    <a:schemeClr val="bg1"/>
                  </a:solidFill>
                  <a:latin typeface="Tw Cen MT" pitchFamily="34" charset="0"/>
                </a:rPr>
                <a:t>Workshop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cap="small" dirty="0">
                  <a:solidFill>
                    <a:schemeClr val="bg1"/>
                  </a:solidFill>
                  <a:latin typeface="Tw Cen MT" pitchFamily="34" charset="0"/>
                </a:rPr>
                <a:t>de Técnicas de Pesquisa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891221" y="689492"/>
              <a:ext cx="690568" cy="3698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cap="small" dirty="0">
                  <a:solidFill>
                    <a:schemeClr val="bg1"/>
                  </a:solidFill>
                  <a:latin typeface="Tw Cen MT" pitchFamily="34" charset="0"/>
                </a:rPr>
                <a:t>2009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5429256" y="1013345"/>
              <a:ext cx="2214578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ixaDeTexto 14"/>
          <p:cNvSpPr txBox="1"/>
          <p:nvPr/>
        </p:nvSpPr>
        <p:spPr>
          <a:xfrm>
            <a:off x="1785938" y="6092825"/>
            <a:ext cx="5364162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cap="small" dirty="0">
                <a:solidFill>
                  <a:schemeClr val="bg1"/>
                </a:solidFill>
                <a:latin typeface="Tw Cen MT" pitchFamily="34" charset="0"/>
              </a:rPr>
              <a:t>Faculdade de Economia, Administração e Contabilidade de Ribeirão Preto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cap="small" dirty="0">
                <a:solidFill>
                  <a:schemeClr val="bg1"/>
                </a:solidFill>
                <a:latin typeface="Tw Cen MT" pitchFamily="34" charset="0"/>
              </a:rPr>
              <a:t>Universidade de São Paulo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cap="small" dirty="0">
                <a:solidFill>
                  <a:schemeClr val="bg1"/>
                </a:solidFill>
                <a:latin typeface="Tw Cen MT" pitchFamily="34" charset="0"/>
              </a:rPr>
              <a:t>Setembro de </a:t>
            </a:r>
            <a:r>
              <a:rPr lang="pt-BR" sz="1200" cap="small" dirty="0">
                <a:solidFill>
                  <a:schemeClr val="bg1"/>
                </a:solidFill>
                <a:latin typeface="Tw Cen MT" pitchFamily="34" charset="0"/>
              </a:rPr>
              <a:t>2009</a:t>
            </a:r>
            <a:endParaRPr lang="pt-BR" sz="1400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2" r:id="rId2"/>
    <p:sldLayoutId id="2147483693" r:id="rId3"/>
    <p:sldLayoutId id="2147483694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 cap="small">
          <a:solidFill>
            <a:schemeClr val="accent1"/>
          </a:solidFill>
          <a:latin typeface="Tw Cen M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w Cen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E46FD6-B95E-4EAF-847E-86FEDB0A5D27}" type="datetimeFigureOut">
              <a:rPr lang="pt-BR"/>
              <a:pPr>
                <a:defRPr/>
              </a:pPr>
              <a:t>23/10/2019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CBE818-EA7F-44F8-8445-FAC5D48A78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13042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 cap="small">
                <a:solidFill>
                  <a:schemeClr val="accent1"/>
                </a:solidFill>
                <a:latin typeface="Tw Cen MT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dirty="0"/>
              <a:t>VARIÁVEIS INSTRUMENTAIS E INFERÊNCIA CAUSAL</a:t>
            </a:r>
            <a:endParaRPr lang="en-US" altLang="pt-BR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75656" y="4412704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pt-BR" altLang="pt-BR">
                <a:latin typeface="Tw Cen MT"/>
              </a:rPr>
              <a:t>Luiz Guilherme Scorzafave</a:t>
            </a:r>
            <a:endParaRPr lang="en-US" altLang="pt-BR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5618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Motivação: estimação de efeitos causais com variável instrumental binária. 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Seja: 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pt-BR" sz="3150" b="0" i="1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+ 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+ 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3150" dirty="0">
                    <a:latin typeface="Tw Cen MT"/>
                  </a:rPr>
                  <a:t>     (7.1)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Tratamento         D = 1 </a:t>
                </a:r>
                <a:r>
                  <a:rPr lang="pt-BR" altLang="pt-BR" sz="3150" dirty="0">
                    <a:latin typeface="Tw Cen MT"/>
                    <a:sym typeface="Wingdings" panose="05000000000000000000" pitchFamily="2" charset="2"/>
                  </a:rPr>
                  <a:t></a:t>
                </a:r>
                <a:r>
                  <a:rPr lang="pt-BR" altLang="pt-BR" sz="3150" dirty="0">
                    <a:latin typeface="Tw Cen MT"/>
                  </a:rPr>
                  <a:t> Tratado                          </a:t>
                </a:r>
                <a:endParaRPr lang="pt-BR" altLang="pt-BR" sz="900" dirty="0">
                  <a:latin typeface="Tw Cen M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pt-BR" altLang="pt-BR" sz="3150" dirty="0">
                    <a:latin typeface="Tw Cen MT"/>
                  </a:rPr>
                  <a:t>                              D = 0  </a:t>
                </a:r>
                <a:r>
                  <a:rPr lang="pt-BR" altLang="pt-BR" sz="3150" dirty="0">
                    <a:latin typeface="Tw Cen MT"/>
                    <a:sym typeface="Wingdings" panose="05000000000000000000" pitchFamily="2" charset="2"/>
                  </a:rPr>
                  <a:t> Não tratado</a:t>
                </a:r>
                <a:endParaRPr lang="pt-BR" altLang="pt-BR" sz="3150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2"/>
                <a:stretch>
                  <a:fillRect l="-1467" t="-2738" r="-4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2699792" y="422108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</p:spTree>
    <p:extLst>
      <p:ext uri="{BB962C8B-B14F-4D97-AF65-F5344CB8AC3E}">
        <p14:creationId xmlns:p14="http://schemas.microsoft.com/office/powerpoint/2010/main" val="95604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785" y="1484784"/>
            <a:ext cx="9118215" cy="45365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150" dirty="0">
                <a:latin typeface="Tw Cen MT"/>
              </a:rPr>
              <a:t>Suponha que P(D=1) = f(z), z é binária. A figura abaixo representa 2 formas possíveis pelas quais z pode se relacionar com ambos D e 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pt-BR" sz="3150" dirty="0">
                <a:latin typeface="Tw Cen MT"/>
              </a:rPr>
              <a:t>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pt-BR" sz="3150" dirty="0">
                <a:latin typeface="Tw Cen MT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pt-BR" altLang="pt-BR" sz="3150" dirty="0">
              <a:latin typeface="Tw Cen MT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altLang="pt-BR" sz="3150" dirty="0">
              <a:latin typeface="Tw Cen M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altLang="pt-BR" sz="3150" dirty="0">
                <a:latin typeface="Tw Cen MT"/>
              </a:rPr>
              <a:t>             Figura A                             Figura 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pt-BR" sz="3150" dirty="0">
                <a:latin typeface="Tw Cen MT"/>
              </a:rPr>
              <a:t>         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86" y="3079090"/>
            <a:ext cx="299430" cy="36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40994"/>
            <a:ext cx="951873" cy="11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" y="4246974"/>
            <a:ext cx="10112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" y="3142475"/>
            <a:ext cx="764690" cy="94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715012" y="3820407"/>
            <a:ext cx="432048" cy="71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691680" y="4808575"/>
            <a:ext cx="1440160" cy="23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949005" y="3519991"/>
            <a:ext cx="326851" cy="84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1525316" y="3519991"/>
            <a:ext cx="1068722" cy="976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2475"/>
            <a:ext cx="764690" cy="94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21" y="4223581"/>
            <a:ext cx="10112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55193"/>
            <a:ext cx="299430" cy="36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22" y="4252690"/>
            <a:ext cx="951873" cy="11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Conector de seta reta 23"/>
          <p:cNvCxnSpPr/>
          <p:nvPr/>
        </p:nvCxnSpPr>
        <p:spPr>
          <a:xfrm flipV="1">
            <a:off x="6200786" y="3443888"/>
            <a:ext cx="1251534" cy="845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6012160" y="3528397"/>
            <a:ext cx="1656184" cy="11247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5818440" y="3820407"/>
            <a:ext cx="1" cy="715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6200786" y="4808574"/>
            <a:ext cx="1467558" cy="23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H="1">
            <a:off x="7740352" y="3645024"/>
            <a:ext cx="7200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46138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</p:spTree>
    <p:extLst>
      <p:ext uri="{BB962C8B-B14F-4D97-AF65-F5344CB8AC3E}">
        <p14:creationId xmlns:p14="http://schemas.microsoft.com/office/powerpoint/2010/main" val="355710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2900" dirty="0">
                    <a:latin typeface="Tw Cen MT"/>
                  </a:rPr>
                  <a:t>Como </a:t>
                </a:r>
                <a14:m>
                  <m:oMath xmlns:m="http://schemas.openxmlformats.org/officeDocument/2006/math">
                    <m:r>
                      <a:rPr lang="pt-BR" altLang="pt-BR" sz="290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altLang="pt-BR" sz="29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2900" dirty="0">
                    <a:latin typeface="Tw Cen MT"/>
                  </a:rPr>
                  <a:t> e D estão relacionados, em qualquer caso uma regressão de Y em D não captura de modo consistente o efeito de D em Y.</a:t>
                </a:r>
              </a:p>
              <a:p>
                <a:pPr>
                  <a:lnSpc>
                    <a:spcPct val="90000"/>
                  </a:lnSpc>
                </a:pPr>
                <a:r>
                  <a:rPr lang="pt-BR" altLang="pt-BR" sz="2900" dirty="0">
                    <a:latin typeface="Tw Cen MT"/>
                  </a:rPr>
                  <a:t>Em A, associação de Z com Y é apenas via D. Em B também é via </a:t>
                </a:r>
                <a14:m>
                  <m:oMath xmlns:m="http://schemas.openxmlformats.org/officeDocument/2006/math">
                    <m:r>
                      <a:rPr lang="pt-BR" altLang="pt-BR" sz="29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altLang="pt-BR" sz="29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altLang="pt-BR" sz="2900" b="0" dirty="0">
                  <a:latin typeface="Tw Cen MT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2900" dirty="0">
                    <a:latin typeface="Tw Cen MT"/>
                  </a:rPr>
                  <a:t>No painel B, como Z e Y tem causas comuns (via </a:t>
                </a:r>
                <a14:m>
                  <m:oMath xmlns:m="http://schemas.openxmlformats.org/officeDocument/2006/math">
                    <m:r>
                      <a:rPr lang="pt-BR" altLang="pt-BR" sz="29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2900" dirty="0">
                    <a:latin typeface="Tw Cen MT"/>
                  </a:rPr>
                  <a:t>), estratégia de efeito causal falha. Assim, a variação que Z parece gerar em D e Y pode, ao invés disso, ser gerada por  não observáveis que causam tanto Z quanto Y.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2"/>
                <a:stretch>
                  <a:fillRect l="-1267" t="-2216" r="-18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46138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</p:spTree>
    <p:extLst>
      <p:ext uri="{BB962C8B-B14F-4D97-AF65-F5344CB8AC3E}">
        <p14:creationId xmlns:p14="http://schemas.microsoft.com/office/powerpoint/2010/main" val="101251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Mais formalmente, de (7.1):</a:t>
                </a: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E(y)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pt-BR" sz="3150" b="0" i="1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+ 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pt-BR" altLang="pt-BR" sz="315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altLang="pt-BR" sz="315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d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altLang="pt-BR" sz="3150" dirty="0">
                  <a:latin typeface="Tw Cen MT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pt-BR" altLang="pt-BR" sz="3150" dirty="0">
                    <a:latin typeface="Tw Cen MT"/>
                  </a:rPr>
                  <a:t>     E(Y/Z=1) = </a:t>
                </a:r>
                <a14:m>
                  <m:oMath xmlns:m="http://schemas.openxmlformats.org/officeDocument/2006/math">
                    <m:r>
                      <a:rPr lang="pt-BR" altLang="pt-BR" sz="315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altLang="pt-BR" sz="3150" dirty="0">
                    <a:latin typeface="Tw Cen MT"/>
                  </a:rPr>
                  <a:t> + </a:t>
                </a:r>
                <a14:m>
                  <m:oMath xmlns:m="http://schemas.openxmlformats.org/officeDocument/2006/math">
                    <m:r>
                      <a:rPr lang="pt-BR" altLang="pt-BR" sz="315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3150" b="0" dirty="0">
                    <a:latin typeface="Tw Cen MT"/>
                    <a:ea typeface="Cambria Math"/>
                  </a:rPr>
                  <a:t>E(D/Z=1) + E(</a:t>
                </a:r>
                <a14:m>
                  <m:oMath xmlns:m="http://schemas.openxmlformats.org/officeDocument/2006/math">
                    <m:r>
                      <a:rPr lang="pt-BR" altLang="pt-BR" sz="315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3150" b="0" dirty="0">
                    <a:latin typeface="Tw Cen MT"/>
                    <a:ea typeface="Cambria Math"/>
                  </a:rPr>
                  <a:t>/Z=1)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pt-BR" altLang="pt-BR" sz="3150" dirty="0">
                  <a:latin typeface="Tw Cen MT"/>
                  <a:ea typeface="Cambria Math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pt-BR" altLang="pt-BR" sz="3150" b="0" dirty="0">
                    <a:latin typeface="Tw Cen MT"/>
                    <a:ea typeface="Cambria Math"/>
                  </a:rPr>
                  <a:t>     E(Y/Z=0) = </a:t>
                </a:r>
                <a14:m>
                  <m:oMath xmlns:m="http://schemas.openxmlformats.org/officeDocument/2006/math">
                    <m:r>
                      <a:rPr lang="pt-BR" altLang="pt-BR" sz="315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altLang="pt-BR" sz="3150" b="0" dirty="0">
                    <a:latin typeface="Tw Cen MT"/>
                    <a:ea typeface="Cambria Math"/>
                  </a:rPr>
                  <a:t> </a:t>
                </a:r>
                <a:r>
                  <a:rPr lang="pt-BR" altLang="pt-BR" sz="3150" dirty="0">
                    <a:latin typeface="Tw Cen MT"/>
                  </a:rPr>
                  <a:t>+ </a:t>
                </a:r>
                <a14:m>
                  <m:oMath xmlns:m="http://schemas.openxmlformats.org/officeDocument/2006/math">
                    <m:r>
                      <a:rPr lang="pt-BR" altLang="pt-BR" sz="315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pt-BR" altLang="pt-BR" sz="315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altLang="pt-BR" sz="3150" dirty="0">
                    <a:latin typeface="Tw Cen MT"/>
                    <a:ea typeface="Cambria Math"/>
                  </a:rPr>
                  <a:t>E(D/Z=0) + E(</a:t>
                </a:r>
                <a14:m>
                  <m:oMath xmlns:m="http://schemas.openxmlformats.org/officeDocument/2006/math">
                    <m:r>
                      <a:rPr lang="pt-BR" altLang="pt-BR" sz="315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3150" dirty="0">
                    <a:latin typeface="Tw Cen MT"/>
                    <a:ea typeface="Cambria Math"/>
                  </a:rPr>
                  <a:t>/Z=0)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  <a:ea typeface="Cambria Math"/>
                  </a:rPr>
                  <a:t>E(Y/Z=1) – E(Y/Z=0) = </a:t>
                </a:r>
                <a14:m>
                  <m:oMath xmlns:m="http://schemas.openxmlformats.org/officeDocument/2006/math">
                    <m:r>
                      <a:rPr lang="pt-BR" altLang="pt-BR" sz="315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pt-BR" altLang="pt-BR" sz="3150" dirty="0">
                    <a:latin typeface="Tw Cen MT"/>
                    <a:ea typeface="Cambria Math"/>
                  </a:rPr>
                  <a:t> [E(D/Z=1) – E(D/Z=0)] +  [E(</a:t>
                </a:r>
                <a14:m>
                  <m:oMath xmlns:m="http://schemas.openxmlformats.org/officeDocument/2006/math">
                    <m:r>
                      <a:rPr lang="pt-BR" altLang="pt-BR" sz="315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3150" dirty="0">
                    <a:latin typeface="Tw Cen MT"/>
                    <a:ea typeface="Cambria Math"/>
                  </a:rPr>
                  <a:t>/Z=1)- E (</a:t>
                </a:r>
                <a14:m>
                  <m:oMath xmlns:m="http://schemas.openxmlformats.org/officeDocument/2006/math">
                    <m:r>
                      <a:rPr lang="pt-BR" altLang="pt-BR" sz="315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3150" dirty="0">
                    <a:latin typeface="Tw Cen MT"/>
                    <a:ea typeface="Cambria Math"/>
                  </a:rPr>
                  <a:t>/Z=0)]      (7.2)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:endParaRPr lang="pt-BR" altLang="pt-BR" sz="3150" b="0" dirty="0">
                  <a:latin typeface="Tw Cen MT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3"/>
                <a:stretch>
                  <a:fillRect l="-1467" t="-2738" r="-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/>
          <p:cNvSpPr/>
          <p:nvPr/>
        </p:nvSpPr>
        <p:spPr>
          <a:xfrm>
            <a:off x="1357425" y="2566495"/>
            <a:ext cx="216024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971600" y="3322579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46138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</p:spTree>
    <p:extLst>
      <p:ext uri="{BB962C8B-B14F-4D97-AF65-F5344CB8AC3E}">
        <p14:creationId xmlns:p14="http://schemas.microsoft.com/office/powerpoint/2010/main" val="428585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Dividindo por E(D/Z=1) – E(D/Z=0), vem: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pt-BR" altLang="pt-BR" sz="2000" i="1" dirty="0">
                  <a:latin typeface="Cambria Math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=1) – 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=0)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600" b="0" i="0" dirty="0" smtClean="0">
                            <a:latin typeface="Tw Cen M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=1) – 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600" b="0" i="0" dirty="0" smtClean="0">
                            <a:latin typeface="Tw Cen M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=0)</m:t>
                        </m:r>
                      </m:den>
                    </m:f>
                  </m:oMath>
                </a14:m>
                <a:r>
                  <a:rPr lang="pt-BR" altLang="pt-BR" sz="2600" dirty="0">
                    <a:latin typeface="Tw Cen MT"/>
                  </a:rPr>
                  <a:t> = 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pt-BR" altLang="pt-BR" sz="2600" i="1" dirty="0">
                  <a:latin typeface="Tw Cen MT"/>
                  <a:ea typeface="Cambria Math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pt-BR" altLang="pt-BR" sz="2600" i="1" dirty="0">
                    <a:latin typeface="Tw Cen MT"/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pt-B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pt-BR" altLang="pt-BR" sz="2600" b="0" i="0" dirty="0" smtClean="0">
                            <a:latin typeface="Tw Cen MT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t-BR" altLang="pt-BR" sz="2600" b="0" i="0" dirty="0" smtClean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b="0" i="0" dirty="0" smtClean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=1)−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=0) ]+ [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(</m:t>
                        </m:r>
                        <m:r>
                          <a:rPr lang="pt-BR" altLang="pt-B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=1) − 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(</m:t>
                        </m:r>
                        <m:r>
                          <a:rPr lang="pt-BR" altLang="pt-BR" sz="2600" i="1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=0)]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=1)−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  <a:ea typeface="Cambria Math"/>
                          </a:rPr>
                          <m:t>=0) </m:t>
                        </m:r>
                      </m:den>
                    </m:f>
                  </m:oMath>
                </a14:m>
                <a:endParaRPr lang="pt-BR" altLang="pt-BR" sz="2600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:endParaRPr lang="pt-BR" altLang="pt-BR" sz="260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Se vale a Figura A, Z e </a:t>
                </a:r>
                <a14:m>
                  <m:oMath xmlns:m="http://schemas.openxmlformats.org/officeDocument/2006/math">
                    <m:r>
                      <a:rPr lang="pt-BR" altLang="pt-BR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3150" dirty="0">
                    <a:latin typeface="Tw Cen MT"/>
                  </a:rPr>
                  <a:t> são não correlacionados, de modo que E(</a:t>
                </a:r>
                <a14:m>
                  <m:oMath xmlns:m="http://schemas.openxmlformats.org/officeDocument/2006/math">
                    <m:r>
                      <a:rPr lang="pt-BR" altLang="pt-BR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3150" dirty="0">
                    <a:latin typeface="Tw Cen MT"/>
                  </a:rPr>
                  <a:t>/Z=1) = E(</a:t>
                </a:r>
                <a14:m>
                  <m:oMath xmlns:m="http://schemas.openxmlformats.org/officeDocument/2006/math">
                    <m:r>
                      <a:rPr lang="pt-BR" altLang="pt-BR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3150" dirty="0">
                    <a:latin typeface="Tw Cen MT"/>
                  </a:rPr>
                  <a:t>/Z=0) e o lado direito fica =</a:t>
                </a:r>
                <a14:m>
                  <m:oMath xmlns:m="http://schemas.openxmlformats.org/officeDocument/2006/math">
                    <m:r>
                      <a:rPr lang="pt-BR" altLang="pt-BR" sz="315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pt-BR" altLang="pt-BR" sz="315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altLang="pt-BR" sz="3150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3"/>
                <a:stretch>
                  <a:fillRect l="-1467" t="-2738" b="-54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46138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</p:spTree>
    <p:extLst>
      <p:ext uri="{BB962C8B-B14F-4D97-AF65-F5344CB8AC3E}">
        <p14:creationId xmlns:p14="http://schemas.microsoft.com/office/powerpoint/2010/main" val="194586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Assim, o efeito causal de D em Y é dado pela razão das associações entre (Y e Z) e (D e Z). Assim, o estimador será: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315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315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sz="3150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pt-BR" altLang="pt-BR" sz="3150" b="0" i="1" smtClean="0">
                            <a:latin typeface="Cambria Math"/>
                            <a:ea typeface="Cambria Math"/>
                          </a:rPr>
                          <m:t>𝑉𝐼</m:t>
                        </m:r>
                        <m:r>
                          <a:rPr lang="pt-BR" altLang="pt-BR" sz="315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altLang="pt-BR" sz="3150" b="0" i="1" smtClean="0">
                            <a:latin typeface="Cambria Math"/>
                            <a:ea typeface="Cambria Math"/>
                          </a:rPr>
                          <m:t>𝑊𝐴𝐿𝐷</m:t>
                        </m:r>
                        <m:r>
                          <a:rPr lang="pt-BR" altLang="pt-BR" sz="315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altLang="pt-BR" sz="3150" dirty="0">
                    <a:latin typeface="Tw Cen M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15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(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3150" i="1" dirty="0">
                            <a:latin typeface="Cambria Math"/>
                          </a:rPr>
                          <m:t>=1)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 − 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(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3150" i="1" dirty="0">
                            <a:latin typeface="Cambria Math"/>
                          </a:rPr>
                          <m:t>=0)</m:t>
                        </m:r>
                      </m:num>
                      <m:den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(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3150" i="1" dirty="0">
                            <a:latin typeface="Cambria Math"/>
                          </a:rPr>
                          <m:t>=1)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 − 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(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150" i="1" dirty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pt-BR" altLang="pt-BR" sz="315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3150" i="1" dirty="0">
                            <a:latin typeface="Cambria Math"/>
                          </a:rPr>
                          <m:t>=0)</m:t>
                        </m:r>
                      </m:den>
                    </m:f>
                  </m:oMath>
                </a14:m>
                <a:endParaRPr lang="pt-BR" altLang="pt-BR" sz="3150" dirty="0">
                  <a:latin typeface="Tw Cen M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pt-BR" altLang="pt-BR" sz="3150" dirty="0">
                    <a:latin typeface="Tw Cen MT"/>
                  </a:rPr>
                  <a:t>                           </a:t>
                </a: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A abordagem trata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pt-BR" sz="3150" dirty="0">
                    <a:latin typeface="Tw Cen MT"/>
                  </a:rPr>
                  <a:t> como um parâmetro fixo comum a todos os indivíduos.</a:t>
                </a:r>
                <a:endParaRPr lang="pt-BR" altLang="pt-BR" sz="1800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4"/>
                <a:stretch>
                  <a:fillRect l="-1467" t="-2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ctor angulado 2"/>
          <p:cNvCxnSpPr/>
          <p:nvPr/>
        </p:nvCxnSpPr>
        <p:spPr>
          <a:xfrm>
            <a:off x="2411760" y="3717032"/>
            <a:ext cx="1296144" cy="432048"/>
          </a:xfrm>
          <a:prstGeom prst="bentConnector3">
            <a:avLst>
              <a:gd name="adj1" fmla="val 596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46138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933056"/>
            <a:ext cx="603556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150" dirty="0">
                <a:latin typeface="Tw Cen MT"/>
              </a:rPr>
              <a:t>Do ponto de vista da abordagem de resultados potenciais, na qual geralmente se assume que os efeitos causais variam significativamente entre indivíduos, essa hipótese é limitante e não razoável.</a:t>
            </a:r>
          </a:p>
          <a:p>
            <a:pPr>
              <a:lnSpc>
                <a:spcPct val="90000"/>
              </a:lnSpc>
            </a:pPr>
            <a:endParaRPr lang="pt-BR" altLang="pt-BR" sz="3150" dirty="0">
              <a:latin typeface="Tw Cen MT"/>
            </a:endParaRPr>
          </a:p>
          <a:p>
            <a:pPr>
              <a:lnSpc>
                <a:spcPct val="90000"/>
              </a:lnSpc>
            </a:pPr>
            <a:r>
              <a:rPr lang="pt-BR" altLang="pt-BR" sz="3150" dirty="0">
                <a:latin typeface="Tw Cen MT"/>
              </a:rPr>
              <a:t>Assim, um dos objetivos aqui é explicar quando e como tal hipótese pode ser relaxada.</a:t>
            </a:r>
          </a:p>
          <a:p>
            <a:pPr>
              <a:lnSpc>
                <a:spcPct val="90000"/>
              </a:lnSpc>
            </a:pPr>
            <a:endParaRPr lang="pt-BR" altLang="pt-BR" sz="3150" dirty="0">
              <a:latin typeface="Tw Cen MT"/>
            </a:endParaRPr>
          </a:p>
        </p:txBody>
      </p:sp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46138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</p:spTree>
    <p:extLst>
      <p:ext uri="{BB962C8B-B14F-4D97-AF65-F5344CB8AC3E}">
        <p14:creationId xmlns:p14="http://schemas.microsoft.com/office/powerpoint/2010/main" val="186040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No caso do painel B: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pt-BR" altLang="pt-BR" sz="1800" dirty="0"/>
                  <a:t>                                                                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BR" altLang="pt-BR" sz="18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pt-BR" altLang="pt-BR" sz="1800" dirty="0"/>
                  <a:t>                                                             Inconsistência que decorre da relação entre </a:t>
                </a:r>
                <a14:m>
                  <m:oMath xmlns:m="http://schemas.openxmlformats.org/officeDocument/2006/math">
                    <m:r>
                      <a:rPr lang="pt-BR" altLang="pt-BR" sz="1800" i="1" dirty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1800" dirty="0">
                    <a:latin typeface="Tw Cen MT"/>
                    <a:ea typeface="Cambria Math"/>
                  </a:rPr>
                  <a:t> e Z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pt-BR" altLang="pt-BR" sz="2800" dirty="0">
                    <a:latin typeface="Cambria Math"/>
                  </a:rPr>
                  <a:t> 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=1) – 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=0)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800" b="0" i="0" dirty="0" smtClean="0">
                            <a:latin typeface="Tw Cen M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=1) – 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800" b="0" i="0" dirty="0" smtClean="0">
                            <a:latin typeface="Tw Cen M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=0)</m:t>
                        </m:r>
                      </m:den>
                    </m:f>
                  </m:oMath>
                </a14:m>
                <a:r>
                  <a:rPr lang="pt-BR" altLang="pt-BR" sz="3150" dirty="0">
                    <a:latin typeface="Tw Cen MT"/>
                  </a:rPr>
                  <a:t> = </a:t>
                </a:r>
                <a14:m>
                  <m:oMath xmlns:m="http://schemas.openxmlformats.org/officeDocument/2006/math">
                    <m:r>
                      <a:rPr lang="pt-BR" altLang="pt-BR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pt-BR" altLang="pt-BR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t-BR" alt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(</m:t>
                        </m:r>
                        <m:r>
                          <a:rPr lang="pt-BR" altLang="pt-BR" i="1" dirty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m:rPr>
                            <m:nor/>
                          </m:rPr>
                          <a:rPr lang="pt-BR" altLang="pt-BR" dirty="0">
                            <a:latin typeface="Tw Cen MT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=1) – 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(</m:t>
                        </m:r>
                        <m:r>
                          <a:rPr lang="pt-BR" altLang="pt-BR" sz="3600" i="1" dirty="0"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m:rPr>
                            <m:nor/>
                          </m:rPr>
                          <a:rPr lang="pt-BR" altLang="pt-BR" sz="3600" dirty="0">
                            <a:latin typeface="Tw Cen MT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=0)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=1) – 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2800" dirty="0">
                            <a:latin typeface="Tw Cen MT"/>
                          </a:rPr>
                          <m:t>=0)</m:t>
                        </m:r>
                      </m:den>
                    </m:f>
                  </m:oMath>
                </a14:m>
                <a:endParaRPr lang="pt-BR" altLang="pt-BR" sz="400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2"/>
                <a:stretch>
                  <a:fillRect l="-1467" t="-2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 esquerda 4"/>
          <p:cNvSpPr/>
          <p:nvPr/>
        </p:nvSpPr>
        <p:spPr>
          <a:xfrm rot="5400000">
            <a:off x="6341959" y="1517656"/>
            <a:ext cx="648072" cy="3384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46138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</p:spTree>
    <p:extLst>
      <p:ext uri="{BB962C8B-B14F-4D97-AF65-F5344CB8AC3E}">
        <p14:creationId xmlns:p14="http://schemas.microsoft.com/office/powerpoint/2010/main" val="377985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36504"/>
          </a:xfrm>
        </p:spPr>
        <p:txBody>
          <a:bodyPr/>
          <a:lstStyle/>
          <a:p>
            <a:r>
              <a:rPr lang="pt-BR" dirty="0"/>
              <a:t>Avaliar efeito da escola privada na proficiência via programa que dá voucher via sorteio a alunos (sistema público e privado) via loteria.</a:t>
            </a:r>
          </a:p>
          <a:p>
            <a:pPr marL="0" indent="0">
              <a:buNone/>
            </a:pPr>
            <a:r>
              <a:rPr lang="pt-BR" dirty="0"/>
              <a:t>* D=1(privado) e D=0(público)</a:t>
            </a:r>
          </a:p>
          <a:p>
            <a:r>
              <a:rPr lang="pt-BR" dirty="0"/>
              <a:t>Sendo que 10% dos estudantes elegíveis ganham voucher. </a:t>
            </a:r>
          </a:p>
          <a:p>
            <a:r>
              <a:rPr lang="pt-BR" dirty="0"/>
              <a:t>Imagine que a configuração final de estudantes e escolas é a seguinte:</a:t>
            </a:r>
          </a:p>
        </p:txBody>
      </p:sp>
    </p:spTree>
    <p:extLst>
      <p:ext uri="{BB962C8B-B14F-4D97-AF65-F5344CB8AC3E}">
        <p14:creationId xmlns:p14="http://schemas.microsoft.com/office/powerpoint/2010/main" val="244079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Espaço Reservado para Conteúdo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40463703"/>
                  </p:ext>
                </p:extLst>
              </p:nvPr>
            </p:nvGraphicFramePr>
            <p:xfrm>
              <a:off x="611560" y="1844824"/>
              <a:ext cx="7547387" cy="32581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762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403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308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03784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Escola pública</a:t>
                          </a:r>
                        </a:p>
                        <a:p>
                          <a:pPr algn="ctr"/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=0)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/>
                            <a:t> </a:t>
                          </a:r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Escola privada</a:t>
                          </a:r>
                        </a:p>
                        <a:p>
                          <a:pPr algn="ctr"/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=1)</a:t>
                          </a:r>
                        </a:p>
                        <a:p>
                          <a:endParaRPr lang="pt-BR" sz="2400" baseline="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40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Perde Voucher</a:t>
                          </a:r>
                        </a:p>
                        <a:p>
                          <a:pPr algn="ctr"/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pt-BR" sz="2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pt-BR" sz="24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w Cen MT" panose="020B0602020104020603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8000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1000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46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Ganha</a:t>
                          </a:r>
                          <a:r>
                            <a:rPr lang="pt-BR" sz="2400" baseline="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 Voucher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4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Tw Cen MT" panose="020B0602020104020603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pt-BR" sz="2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pt-BR" sz="24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w Cen MT" panose="020B0602020104020603" pitchFamily="34" charset="0"/>
                          </a:endParaRPr>
                        </a:p>
                        <a:p>
                          <a:pPr algn="ctr"/>
                          <a:endParaRPr lang="pt-BR" sz="24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Tw Cen MT" panose="020B0602020104020603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8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pt-BR" sz="28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800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8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pt-BR" sz="28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200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Espaço Reservado para Conteúdo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40463703"/>
                  </p:ext>
                </p:extLst>
              </p:nvPr>
            </p:nvGraphicFramePr>
            <p:xfrm>
              <a:off x="611560" y="1844824"/>
              <a:ext cx="7547387" cy="325818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76264"/>
                    <a:gridCol w="2540318"/>
                    <a:gridCol w="2630805"/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3525" t="-6122" r="-103837" b="-173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86806" t="-6122" r="-231" b="-17398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t="-154074" r="-217949" b="-15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8000</a:t>
                          </a:r>
                          <a:endParaRPr lang="pt-BR" sz="28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1000</a:t>
                          </a:r>
                          <a:endParaRPr lang="pt-BR" sz="28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124650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t="-167317" r="-217949" b="-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80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pt-BR" sz="280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800</a:t>
                          </a:r>
                          <a:endParaRPr lang="pt-BR" sz="28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800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pt-BR" sz="280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200</a:t>
                          </a:r>
                          <a:endParaRPr lang="pt-BR" sz="28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412040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>
            <a:normAutofit/>
          </a:bodyPr>
          <a:lstStyle/>
          <a:p>
            <a:r>
              <a:rPr lang="pt-BR" dirty="0"/>
              <a:t>Bibliografia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3999" cy="4536504"/>
          </a:xfrm>
        </p:spPr>
        <p:txBody>
          <a:bodyPr/>
          <a:lstStyle/>
          <a:p>
            <a:r>
              <a:rPr lang="en-US" sz="2200" dirty="0"/>
              <a:t>Angrist, J.; </a:t>
            </a:r>
            <a:r>
              <a:rPr lang="en-US" sz="2200" dirty="0" err="1"/>
              <a:t>Imbens</a:t>
            </a:r>
            <a:r>
              <a:rPr lang="en-US" sz="2200" dirty="0"/>
              <a:t>, G. W.; and Rubin, D.  (1996) Identification of Causal Effects Using Instrumental Variables (with discussion). </a:t>
            </a:r>
            <a:r>
              <a:rPr lang="en-US" sz="2200" i="1" dirty="0"/>
              <a:t>Journal of the American Statistical Association</a:t>
            </a:r>
            <a:r>
              <a:rPr lang="en-US" sz="2200" dirty="0"/>
              <a:t>, </a:t>
            </a:r>
            <a:r>
              <a:rPr lang="en-US" sz="2200" dirty="0" err="1"/>
              <a:t>vol</a:t>
            </a:r>
            <a:r>
              <a:rPr lang="en-US" sz="2200" dirty="0"/>
              <a:t> 91, no 434, 444-472.</a:t>
            </a:r>
            <a:endParaRPr lang="pt-BR" sz="2200" dirty="0"/>
          </a:p>
          <a:p>
            <a:r>
              <a:rPr lang="en-US" sz="2200" dirty="0"/>
              <a:t>Morgan, S.L. (2001) Counterfactuals, Causal Effect Heterogeneity, and the Catholic School Effect on Learning. Sociology of Education v74, n4, 341-374.  </a:t>
            </a:r>
            <a:endParaRPr lang="pt-BR" sz="2200" dirty="0"/>
          </a:p>
          <a:p>
            <a:r>
              <a:rPr lang="en-US" sz="2200" dirty="0"/>
              <a:t>Morgan, S.L.; </a:t>
            </a:r>
            <a:r>
              <a:rPr lang="en-US" sz="2200" dirty="0" err="1"/>
              <a:t>Winship</a:t>
            </a:r>
            <a:r>
              <a:rPr lang="en-US" sz="2200" dirty="0"/>
              <a:t> C. (2008) Counterfactuals and causal inference. Methods and Principles for Social Research. Cambridge: Cambridge University Press</a:t>
            </a:r>
          </a:p>
          <a:p>
            <a:r>
              <a:rPr lang="pt-BR" altLang="pt-BR" sz="2000" dirty="0">
                <a:latin typeface="Tw Cen MT"/>
              </a:rPr>
              <a:t>ANGRIST, Joshua D.; PISCHKE, </a:t>
            </a:r>
            <a:r>
              <a:rPr lang="pt-BR" altLang="pt-BR" sz="2000" dirty="0" err="1">
                <a:latin typeface="Tw Cen MT"/>
              </a:rPr>
              <a:t>Jörn-Steffen</a:t>
            </a:r>
            <a:r>
              <a:rPr lang="pt-BR" altLang="pt-BR" sz="2000" dirty="0">
                <a:latin typeface="Tw Cen MT"/>
              </a:rPr>
              <a:t>. </a:t>
            </a:r>
            <a:r>
              <a:rPr lang="pt-BR" altLang="pt-BR" sz="2000" b="1" dirty="0" err="1">
                <a:latin typeface="Tw Cen MT"/>
              </a:rPr>
              <a:t>Mostly</a:t>
            </a:r>
            <a:r>
              <a:rPr lang="pt-BR" altLang="pt-BR" sz="2000" b="1" dirty="0">
                <a:latin typeface="Tw Cen MT"/>
              </a:rPr>
              <a:t> </a:t>
            </a:r>
            <a:r>
              <a:rPr lang="pt-BR" altLang="pt-BR" sz="2000" b="1" dirty="0" err="1">
                <a:latin typeface="Tw Cen MT"/>
              </a:rPr>
              <a:t>harmless</a:t>
            </a:r>
            <a:r>
              <a:rPr lang="pt-BR" altLang="pt-BR" sz="2000" b="1" dirty="0">
                <a:latin typeface="Tw Cen MT"/>
              </a:rPr>
              <a:t> </a:t>
            </a:r>
            <a:r>
              <a:rPr lang="pt-BR" altLang="pt-BR" sz="2000" b="1" dirty="0" err="1">
                <a:latin typeface="Tw Cen MT"/>
              </a:rPr>
              <a:t>econometrics</a:t>
            </a:r>
            <a:r>
              <a:rPr lang="pt-BR" altLang="pt-BR" sz="2000" b="1" dirty="0">
                <a:latin typeface="Tw Cen MT"/>
              </a:rPr>
              <a:t>: </a:t>
            </a:r>
            <a:r>
              <a:rPr lang="pt-BR" altLang="pt-BR" sz="2000" b="1" dirty="0" err="1">
                <a:latin typeface="Tw Cen MT"/>
              </a:rPr>
              <a:t>An</a:t>
            </a:r>
            <a:r>
              <a:rPr lang="pt-BR" altLang="pt-BR" sz="2000" b="1" dirty="0">
                <a:latin typeface="Tw Cen MT"/>
              </a:rPr>
              <a:t> </a:t>
            </a:r>
            <a:r>
              <a:rPr lang="pt-BR" altLang="pt-BR" sz="2000" b="1" dirty="0" err="1">
                <a:latin typeface="Tw Cen MT"/>
              </a:rPr>
              <a:t>empiricist's</a:t>
            </a:r>
            <a:r>
              <a:rPr lang="pt-BR" altLang="pt-BR" sz="2000" b="1" dirty="0">
                <a:latin typeface="Tw Cen MT"/>
              </a:rPr>
              <a:t> </a:t>
            </a:r>
            <a:r>
              <a:rPr lang="pt-BR" altLang="pt-BR" sz="2000" b="1" dirty="0" err="1">
                <a:latin typeface="Tw Cen MT"/>
              </a:rPr>
              <a:t>companion</a:t>
            </a:r>
            <a:r>
              <a:rPr lang="pt-BR" altLang="pt-BR" sz="2000" dirty="0">
                <a:latin typeface="Tw Cen MT"/>
              </a:rPr>
              <a:t>. Princeton </a:t>
            </a:r>
            <a:r>
              <a:rPr lang="pt-BR" altLang="pt-BR" sz="2000" dirty="0" err="1">
                <a:latin typeface="Tw Cen MT"/>
              </a:rPr>
              <a:t>university</a:t>
            </a:r>
            <a:r>
              <a:rPr lang="pt-BR" altLang="pt-BR" sz="2000" dirty="0">
                <a:latin typeface="Tw Cen MT"/>
              </a:rPr>
              <a:t> </a:t>
            </a:r>
            <a:r>
              <a:rPr lang="pt-BR" altLang="pt-BR" sz="2000" dirty="0" err="1">
                <a:latin typeface="Tw Cen MT"/>
              </a:rPr>
              <a:t>press</a:t>
            </a:r>
            <a:r>
              <a:rPr lang="pt-BR" altLang="pt-BR" sz="2000" dirty="0">
                <a:latin typeface="Tw Cen MT"/>
              </a:rPr>
              <a:t>, 2008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Retângulo 2"/>
          <p:cNvSpPr/>
          <p:nvPr/>
        </p:nvSpPr>
        <p:spPr>
          <a:xfrm>
            <a:off x="395536" y="3284984"/>
            <a:ext cx="8496944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33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Como a V.I., Z= ganhar voucher é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pt-BR" altLang="pt-BR" sz="2750" dirty="0">
                    <a:latin typeface="Tw Cen MT"/>
                  </a:rPr>
                  <a:t>Aleatorizada, independe de </a:t>
                </a:r>
                <a14:m>
                  <m:oMath xmlns:m="http://schemas.openxmlformats.org/officeDocument/2006/math">
                    <m:r>
                      <a:rPr lang="pt-BR" altLang="pt-BR" sz="275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altLang="pt-BR" sz="2750" dirty="0">
                    <a:latin typeface="Tw Cen MT"/>
                  </a:rPr>
                  <a:t> em Y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pt-BR" sz="2750" i="1">
                        <a:latin typeface="Cambria Math"/>
                        <a:ea typeface="Cambria Math"/>
                      </a:rPr>
                      <m:t>α</m:t>
                    </m:r>
                    <m:r>
                      <a:rPr lang="pt-BR" altLang="pt-BR" sz="2750" i="1">
                        <a:latin typeface="Cambria Math"/>
                        <a:ea typeface="Cambria Math"/>
                      </a:rPr>
                      <m:t>+ </m:t>
                    </m:r>
                    <m:r>
                      <a:rPr lang="pt-BR" altLang="pt-BR" sz="275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pt-BR" altLang="pt-BR" sz="2750" i="1">
                        <a:latin typeface="Cambria Math"/>
                        <a:ea typeface="Cambria Math"/>
                      </a:rPr>
                      <m:t>.</m:t>
                    </m:r>
                    <m:r>
                      <a:rPr lang="pt-BR" altLang="pt-BR" sz="2750" i="1">
                        <a:latin typeface="Cambria Math"/>
                        <a:ea typeface="Cambria Math"/>
                      </a:rPr>
                      <m:t>𝐷</m:t>
                    </m:r>
                    <m:r>
                      <a:rPr lang="pt-BR" altLang="pt-BR" sz="2750" i="1">
                        <a:latin typeface="Cambria Math"/>
                        <a:ea typeface="Cambria Math"/>
                      </a:rPr>
                      <m:t>+ </m:t>
                    </m:r>
                    <m:r>
                      <a:rPr lang="pt-BR" altLang="pt-BR" sz="275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altLang="pt-BR" sz="2750" dirty="0">
                  <a:latin typeface="Tw Cen MT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pt-BR" altLang="pt-BR" sz="2750" dirty="0" err="1">
                    <a:latin typeface="Tw Cen MT"/>
                  </a:rPr>
                  <a:t>cov</a:t>
                </a:r>
                <a:r>
                  <a:rPr lang="pt-BR" altLang="pt-BR" sz="2750" dirty="0">
                    <a:latin typeface="Tw Cen MT"/>
                  </a:rPr>
                  <a:t>(Z,D)</a:t>
                </a:r>
                <a14:m>
                  <m:oMath xmlns:m="http://schemas.openxmlformats.org/officeDocument/2006/math">
                    <m:r>
                      <a:rPr lang="pt-BR" altLang="pt-BR" sz="275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pt-BR" altLang="pt-BR" sz="2750" dirty="0">
                    <a:latin typeface="Tw Cen MT"/>
                  </a:rPr>
                  <a:t>, a princípio é bom instrumento.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BR" altLang="pt-BR" sz="2750" dirty="0">
                  <a:latin typeface="Tw Cen M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pt-BR" altLang="pt-BR" sz="2200" dirty="0">
                    <a:latin typeface="Tw Cen MT"/>
                  </a:rPr>
                  <a:t>Quem ganha voucher tem mais chance ir para a privada!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BR" altLang="pt-BR" sz="2200" dirty="0">
                  <a:latin typeface="Tw Cen M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𝑉𝐼</m:t>
                        </m:r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𝑊𝐴𝐿𝐷</m:t>
                        </m:r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pt-BR" altLang="pt-BR" sz="28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altLang="pt-BR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2800">
                            <a:latin typeface="Cambria Math"/>
                            <a:ea typeface="Cambria Math"/>
                          </a:rPr>
                          <m:t>51.6−51.111</m:t>
                        </m:r>
                      </m:num>
                      <m:den>
                        <m:r>
                          <a:rPr lang="pt-BR" altLang="pt-BR" sz="2800" b="0" i="1" dirty="0" smtClean="0">
                            <a:latin typeface="Cambria Math"/>
                          </a:rPr>
                          <m:t>0.2−0.111</m:t>
                        </m:r>
                      </m:den>
                    </m:f>
                  </m:oMath>
                </a14:m>
                <a:r>
                  <a:rPr lang="pt-BR" altLang="pt-BR" sz="2800" dirty="0">
                    <a:latin typeface="Tw Cen M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(</m:t>
                        </m:r>
                        <m:r>
                          <a:rPr lang="pt-BR" altLang="pt-BR" sz="26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=1</m:t>
                        </m:r>
                        <m:r>
                          <m:rPr>
                            <m:nor/>
                          </m:rPr>
                          <a:rPr lang="pt-BR" altLang="pt-BR" sz="2600" b="0" i="0" dirty="0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 − 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pt-BR" altLang="pt-BR" sz="2600" i="1" dirty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=1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 ) − 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pt-BR" altLang="pt-BR" sz="26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altLang="pt-BR" sz="2800" dirty="0">
                    <a:latin typeface="Tw Cen MT"/>
                  </a:rPr>
                  <a:t>= 5.5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BR" altLang="pt-BR" sz="2400" dirty="0">
                  <a:latin typeface="Tw Cen M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BR" altLang="pt-BR" sz="2400" dirty="0">
                  <a:latin typeface="Tw Cen M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BR" altLang="pt-BR" sz="2000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3"/>
                <a:stretch>
                  <a:fillRect l="-1467" t="-2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direita 1"/>
          <p:cNvSpPr/>
          <p:nvPr/>
        </p:nvSpPr>
        <p:spPr>
          <a:xfrm rot="5400000">
            <a:off x="1583668" y="2096852"/>
            <a:ext cx="360040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96354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Sendo que rodando um MQO: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altLang="pt-BR" sz="315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3150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altLang="pt-BR" sz="3150" dirty="0">
                    <a:latin typeface="Tw Cen MT"/>
                  </a:rPr>
                  <a:t> = 50,0 + 9,67 D </a:t>
                </a:r>
                <a:r>
                  <a:rPr lang="pt-BR" altLang="pt-BR" sz="3150" dirty="0">
                    <a:latin typeface="Tw Cen MT"/>
                    <a:sym typeface="Wingdings" panose="05000000000000000000" pitchFamily="2" charset="2"/>
                  </a:rPr>
                  <a:t> </a:t>
                </a:r>
                <a:r>
                  <a:rPr lang="pt-BR" altLang="pt-BR" sz="3150" dirty="0" err="1">
                    <a:latin typeface="Tw Cen MT"/>
                    <a:sym typeface="Wingdings" panose="05000000000000000000" pitchFamily="2" charset="2"/>
                  </a:rPr>
                  <a:t>Viesado</a:t>
                </a:r>
                <a:r>
                  <a:rPr lang="pt-BR" altLang="pt-BR" sz="3150" dirty="0">
                    <a:latin typeface="Tw Cen MT"/>
                    <a:sym typeface="Wingdings" panose="05000000000000000000" pitchFamily="2" charset="2"/>
                  </a:rPr>
                  <a:t> e inconsistente 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  <a:sym typeface="Wingdings" panose="05000000000000000000" pitchFamily="2" charset="2"/>
                  </a:rPr>
                  <a:t>De acordo com a teoria de VI tradicional, pode ser dada uma interpretação causal a este coeficiente. No entanto, o efeito causal que essa VI identifica é ligeiramente diferente: quando há </a:t>
                </a:r>
                <a:r>
                  <a:rPr lang="pt-BR" altLang="pt-BR" sz="3150" u="sng" dirty="0">
                    <a:latin typeface="Tw Cen MT"/>
                    <a:sym typeface="Wingdings" panose="05000000000000000000" pitchFamily="2" charset="2"/>
                  </a:rPr>
                  <a:t>heterogeneidade do efeito causal entre os indivíduos</a:t>
                </a:r>
                <a:r>
                  <a:rPr lang="pt-BR" altLang="pt-BR" sz="3150" dirty="0">
                    <a:latin typeface="Tw Cen MT"/>
                    <a:sym typeface="Wingdings" panose="05000000000000000000" pitchFamily="2" charset="2"/>
                  </a:rPr>
                  <a:t>, não identifica efeito para todos os indivíduos.</a:t>
                </a:r>
                <a:endParaRPr lang="pt-BR" altLang="pt-BR" sz="315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BR" altLang="pt-BR" sz="3150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2"/>
                <a:stretch>
                  <a:fillRect l="-1467" t="-2738" b="-46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356534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12776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Iremos mostrar que identifica somente o efeito causal médio para aqueles estudantes que vão para a escola privada com voucher, mas que sem ele, ficariam na escola pública. </a:t>
                </a: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Assim, por ex., não diz nada sobre o efeito causal entre os que poderiam se matricular na escola privada sem o voucher (que são a maioria da amostra da privada, 83%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1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3150" b="0" i="1" smtClean="0">
                            <a:latin typeface="Cambria Math"/>
                          </a:rPr>
                          <m:t>1000</m:t>
                        </m:r>
                      </m:num>
                      <m:den>
                        <m:r>
                          <a:rPr lang="pt-BR" altLang="pt-BR" sz="3150" b="0" i="1" smtClean="0">
                            <a:latin typeface="Cambria Math"/>
                          </a:rPr>
                          <m:t>1200</m:t>
                        </m:r>
                      </m:den>
                    </m:f>
                  </m:oMath>
                </a14:m>
                <a:r>
                  <a:rPr lang="pt-BR" altLang="pt-BR" sz="3150" dirty="0">
                    <a:latin typeface="Tw Cen MT"/>
                  </a:rPr>
                  <a:t> )</a:t>
                </a: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Assim, a literatura de resultados potenciais fornece o </a:t>
                </a:r>
                <a:r>
                  <a:rPr lang="pt-BR" altLang="pt-BR" sz="3150" i="1" dirty="0">
                    <a:latin typeface="Tw Cen MT"/>
                  </a:rPr>
                  <a:t>insight</a:t>
                </a:r>
                <a:r>
                  <a:rPr lang="pt-BR" altLang="pt-BR" sz="3150" dirty="0">
                    <a:latin typeface="Tw Cen MT"/>
                  </a:rPr>
                  <a:t> para entender tal resultado.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144000" cy="4679950"/>
              </a:xfrm>
              <a:blipFill rotWithShape="0">
                <a:blip r:embed="rId2"/>
                <a:stretch>
                  <a:fillRect l="-1467" t="-2738" r="-267" b="-6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81378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46138"/>
          </a:xfrm>
        </p:spPr>
        <p:txBody>
          <a:bodyPr>
            <a:normAutofit/>
          </a:bodyPr>
          <a:lstStyle/>
          <a:p>
            <a:r>
              <a:rPr lang="pt-BR" sz="3800" dirty="0"/>
              <a:t>Limitações da análise tradicional de vi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484784"/>
            <a:ext cx="8686800" cy="4373091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Na abordagem tradicional, desde que exista um instrumento que seja de “boa qualidade”, então um estimador de VI pode ser usado para efetivamente estimar um efeito causal. </a:t>
            </a:r>
          </a:p>
          <a:p>
            <a:r>
              <a:rPr lang="pt-BR" dirty="0"/>
              <a:t>Mas mesmo na VI tradicional, há algumas limitações nessa estratégia de estimação.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990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484784"/>
            <a:ext cx="8686800" cy="4373091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pt-BR" dirty="0"/>
              <a:t>Muitas vezes é difícil defender que Z não tem efeito direto sobre Y.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/>
              <a:t>2)  VI é </a:t>
            </a:r>
            <a:r>
              <a:rPr lang="pt-BR" dirty="0" err="1"/>
              <a:t>viesado</a:t>
            </a:r>
            <a:r>
              <a:rPr lang="pt-BR" dirty="0"/>
              <a:t> em amostras finitas </a:t>
            </a:r>
          </a:p>
          <a:p>
            <a:pPr marL="514350" indent="-514350">
              <a:buFont typeface="+mj-lt"/>
              <a:buAutoNum type="arabicParenR"/>
            </a:pPr>
            <a:endParaRPr lang="pt-BR" dirty="0"/>
          </a:p>
          <a:p>
            <a:pPr marL="0" indent="0">
              <a:buNone/>
            </a:pPr>
            <a:r>
              <a:rPr lang="pt-BR" dirty="0"/>
              <a:t>3) Viés pode ser grande se a correlação entre Z e D for fraca (instrumento fraco) 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46138"/>
          </a:xfrm>
        </p:spPr>
        <p:txBody>
          <a:bodyPr>
            <a:normAutofit/>
          </a:bodyPr>
          <a:lstStyle/>
          <a:p>
            <a:r>
              <a:rPr lang="pt-BR" sz="3800" dirty="0"/>
              <a:t>Limitações da análise tradicional de vi</a:t>
            </a:r>
          </a:p>
        </p:txBody>
      </p:sp>
    </p:spTree>
    <p:extLst>
      <p:ext uri="{BB962C8B-B14F-4D97-AF65-F5344CB8AC3E}">
        <p14:creationId xmlns:p14="http://schemas.microsoft.com/office/powerpoint/2010/main" val="2122475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645" y="620688"/>
            <a:ext cx="8229600" cy="846138"/>
          </a:xfrm>
        </p:spPr>
        <p:txBody>
          <a:bodyPr/>
          <a:lstStyle/>
          <a:p>
            <a:r>
              <a:rPr lang="pt-BR" dirty="0"/>
              <a:t>CASO 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80520"/>
          </a:xfrm>
        </p:spPr>
        <p:txBody>
          <a:bodyPr/>
          <a:lstStyle/>
          <a:p>
            <a:r>
              <a:rPr lang="pt-BR" sz="2800" dirty="0"/>
              <a:t>Mesmo “experimentos naturais” podem não estar imunes a esse problema. Suponha o caso em que a data de nascimento seja instrumento (Z) para status de veterano (D) para se estimar efeito do serviço militar no Vietnã sobre rendimento(Y).</a:t>
            </a:r>
          </a:p>
          <a:p>
            <a:r>
              <a:rPr lang="pt-BR" sz="2800" dirty="0"/>
              <a:t>Mesmo Z sendo gerado aleatoriamente, depois do sorteio ter sido feito, empregadores podem ter comportamento diferente de acordo com o número sorteado (data de nascimento), investindo mais naqueles com menos chance de recrutamento</a:t>
            </a:r>
            <a:r>
              <a:rPr lang="pt-BR" sz="3000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89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860" y="620688"/>
            <a:ext cx="8229600" cy="846138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casos (2) e (3)</a:t>
            </a:r>
            <a:br>
              <a:rPr lang="pt-BR" dirty="0"/>
            </a:b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-5963" y="1484784"/>
                <a:ext cx="9144000" cy="4464496"/>
              </a:xfrm>
            </p:spPr>
            <p:txBody>
              <a:bodyPr/>
              <a:lstStyle/>
              <a:p>
                <a:r>
                  <a:rPr lang="pt-BR" sz="2800" dirty="0"/>
                  <a:t>Mesmo que, na população, </a:t>
                </a:r>
                <a:r>
                  <a:rPr lang="pt-BR" sz="2800" dirty="0" err="1"/>
                  <a:t>cov</a:t>
                </a:r>
                <a:r>
                  <a:rPr lang="pt-BR" sz="2800" dirty="0"/>
                  <a:t>(Z,D) = 0, quando calculo isso na amostra pode dar ligeiramente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2800" b="0" i="1" smtClean="0">
                        <a:latin typeface="Cambria Math"/>
                        <a:ea typeface="Cambria Math"/>
                      </a:rPr>
                      <m:t>0, </m:t>
                    </m:r>
                  </m:oMath>
                </a14:m>
                <a:r>
                  <a:rPr lang="pt-BR" sz="2800" b="0" dirty="0">
                    <a:ea typeface="Cambria Math"/>
                  </a:rPr>
                  <a:t>o que permitirá que o computador cuspa um número. </a:t>
                </a:r>
                <a:endParaRPr lang="pt-BR" sz="2800" dirty="0">
                  <a:ea typeface="Cambria Math"/>
                </a:endParaRPr>
              </a:p>
              <a:p>
                <a:r>
                  <a:rPr lang="pt-BR" sz="2800" b="0" dirty="0">
                    <a:ea typeface="Cambria Math"/>
                  </a:rPr>
                  <a:t>Ao mesmo tempo, a fórmula para calcular erro padrão das estimativas de VI falha, dando valores artificialmente pequenos (o erro padrão deveria ser infinito!)</a:t>
                </a:r>
              </a:p>
              <a:p>
                <a:r>
                  <a:rPr lang="pt-BR" sz="2800" dirty="0">
                    <a:ea typeface="Cambria Math"/>
                  </a:rPr>
                  <a:t>Se o instrumento também afetar Y diretamente, mesmo que “pouco” e o instrumento for fraco, o viés explode!</a:t>
                </a:r>
                <a:endParaRPr lang="pt-BR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963" y="1484784"/>
                <a:ext cx="9144000" cy="4464496"/>
              </a:xfrm>
              <a:blipFill rotWithShape="0">
                <a:blip r:embed="rId2"/>
                <a:stretch>
                  <a:fillRect l="-1200" t="-1503" r="-1800" b="-53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3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0" y="1484784"/>
                <a:ext cx="8964487" cy="4392488"/>
              </a:xfrm>
            </p:spPr>
            <p:txBody>
              <a:bodyPr/>
              <a:lstStyle/>
              <a:p>
                <a:pPr algn="just"/>
                <a:r>
                  <a:rPr lang="pt-BR" sz="2800" dirty="0"/>
                  <a:t>Esse último ponto pode ser visto no Wald: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altLang="pt-BR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altLang="pt-BR" sz="26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pt-BR" altLang="pt-BR" sz="2600" i="1">
                              <a:latin typeface="Cambria Math"/>
                              <a:ea typeface="Cambria Math"/>
                            </a:rPr>
                            <m:t>𝑉𝐼</m:t>
                          </m:r>
                          <m:r>
                            <a:rPr lang="pt-BR" altLang="pt-BR" sz="26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altLang="pt-BR" sz="2600" i="1">
                              <a:latin typeface="Cambria Math"/>
                              <a:ea typeface="Cambria Math"/>
                            </a:rPr>
                            <m:t>𝑊𝐴𝐿𝐷</m:t>
                          </m:r>
                        </m:sub>
                      </m:sSub>
                      <m:r>
                        <a:rPr lang="pt-BR" altLang="pt-BR" sz="2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alt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=1) – 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=0)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=1) – 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=0)</m:t>
                          </m:r>
                        </m:den>
                      </m:f>
                      <m:r>
                        <a:rPr lang="pt-BR" altLang="pt-BR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altLang="pt-BR" sz="260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pt-BR" altLang="pt-BR" sz="26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t-BR" alt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(</m:t>
                          </m:r>
                          <m:r>
                            <a:rPr lang="pt-BR" altLang="pt-BR" sz="2600" i="1" dirty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=1) – 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(</m:t>
                          </m:r>
                          <m:r>
                            <a:rPr lang="pt-BR" altLang="pt-BR" sz="2600" i="1" dirty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=0)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=1) – 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t-BR" altLang="pt-BR" sz="2600" dirty="0">
                              <a:latin typeface="Tw Cen MT"/>
                            </a:rPr>
                            <m:t>=0)</m:t>
                          </m:r>
                        </m:den>
                      </m:f>
                    </m:oMath>
                  </m:oMathPara>
                </a14:m>
                <a:endParaRPr lang="pt-BR" altLang="pt-BR" sz="2600" dirty="0">
                  <a:latin typeface="Tw Cen MT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=0)</m:t>
                          </m:r>
                        </m:num>
                        <m:den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600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den>
                      </m:f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𝑖𝑛𝑐𝑜𝑛𝑠𝑖𝑠𝑡</m:t>
                      </m:r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𝑛𝑐𝑖𝑎</m:t>
                      </m:r>
                    </m:oMath>
                  </m:oMathPara>
                </a14:m>
                <a:endParaRPr lang="pt-BR" sz="2600" dirty="0"/>
              </a:p>
              <a:p>
                <a:pPr marL="0" indent="0" algn="just">
                  <a:buNone/>
                </a:pPr>
                <a:endParaRPr lang="pt-BR" sz="2600" dirty="0"/>
              </a:p>
              <a:p>
                <a:pPr algn="just"/>
                <a:r>
                  <a:rPr lang="pt-BR" sz="2600" dirty="0"/>
                  <a:t>Se viola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pt-B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600" dirty="0"/>
                  <a:t>, numerador é diferente de zero, pois Z é associado com Y via 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pt-BR" sz="2600" dirty="0"/>
                  <a:t>Quanto mais fraco o instrumento [menor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pt-BR" sz="2600" dirty="0"/>
                  <a:t>], menor o denominador e maior o viés.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8964487" cy="4392488"/>
              </a:xfrm>
              <a:blipFill rotWithShape="0">
                <a:blip r:embed="rId3"/>
                <a:stretch>
                  <a:fillRect l="-1224" t="-1528" r="-1156" b="-1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45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11484768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 err="1"/>
              <a:t>Angrist</a:t>
            </a:r>
            <a:r>
              <a:rPr lang="pt-BR" sz="3200" dirty="0"/>
              <a:t>, </a:t>
            </a:r>
            <a:r>
              <a:rPr lang="pt-BR" sz="3200" dirty="0" err="1"/>
              <a:t>Imbens</a:t>
            </a:r>
            <a:r>
              <a:rPr lang="pt-BR" sz="3200" dirty="0"/>
              <a:t> e Rubin (1996)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 txBox="1">
                <a:spLocks/>
              </p:cNvSpPr>
              <p:nvPr/>
            </p:nvSpPr>
            <p:spPr bwMode="auto">
              <a:xfrm>
                <a:off x="161256" y="1700808"/>
                <a:ext cx="8875240" cy="193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eaLnBrk="1" hangingPunct="1"/>
                <a:r>
                  <a:rPr lang="pt-BR" sz="2800" b="1" dirty="0"/>
                  <a:t>Inovação:</a:t>
                </a:r>
                <a:r>
                  <a:rPr lang="pt-BR" sz="2800" dirty="0"/>
                  <a:t> novo parâmetro para efeito do tratamento – </a:t>
                </a:r>
                <a:r>
                  <a:rPr lang="pt-BR" sz="2800" i="1" dirty="0"/>
                  <a:t>local </a:t>
                </a:r>
                <a:r>
                  <a:rPr lang="pt-BR" sz="2800" i="1" dirty="0" err="1"/>
                  <a:t>average</a:t>
                </a:r>
                <a:r>
                  <a:rPr lang="pt-BR" sz="2800" i="1" dirty="0"/>
                  <a:t> </a:t>
                </a:r>
                <a:r>
                  <a:rPr lang="pt-BR" sz="2800" i="1" dirty="0" err="1"/>
                  <a:t>treatment</a:t>
                </a:r>
                <a:r>
                  <a:rPr lang="pt-BR" sz="2800" i="1" dirty="0"/>
                  <a:t> </a:t>
                </a:r>
                <a:r>
                  <a:rPr lang="pt-BR" sz="2800" i="1" dirty="0" err="1"/>
                  <a:t>effect</a:t>
                </a:r>
                <a:r>
                  <a:rPr lang="pt-BR" sz="2800" i="1" dirty="0"/>
                  <a:t> </a:t>
                </a:r>
                <a:r>
                  <a:rPr lang="pt-BR" sz="2800" dirty="0"/>
                  <a:t>(LATE).</a:t>
                </a:r>
              </a:p>
              <a:p>
                <a:pPr algn="just" eaLnBrk="1" hangingPunct="1"/>
                <a:r>
                  <a:rPr lang="pt-BR" sz="2800" dirty="0"/>
                  <a:t>Reconciliar VI com abordagem de resultados potenciais.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  <a:p>
                <a:pPr marL="0" indent="0" algn="just" eaLnBrk="1" hangingPunct="1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256" y="1700808"/>
                <a:ext cx="8875240" cy="1939402"/>
              </a:xfrm>
              <a:prstGeom prst="rect">
                <a:avLst/>
              </a:prstGeom>
              <a:blipFill rotWithShape="0">
                <a:blip r:embed="rId2"/>
                <a:stretch>
                  <a:fillRect l="-1236" t="-3145" r="-14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 bwMode="auto">
              <a:xfrm>
                <a:off x="2699792" y="4539574"/>
                <a:ext cx="6444208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None/>
                </a:pPr>
                <a14:m>
                  <m:oMath xmlns:m="http://schemas.openxmlformats.org/officeDocument/2006/math">
                    <m:r>
                      <a:rPr lang="pt-BR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BR" sz="2500" dirty="0"/>
                  <a:t> não é mais um parâmetro estrutural como  em (7.1)</a:t>
                </a: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4539574"/>
                <a:ext cx="6444208" cy="720080"/>
              </a:xfrm>
              <a:prstGeom prst="rect">
                <a:avLst/>
              </a:prstGeom>
              <a:blipFill rotWithShape="0">
                <a:blip r:embed="rId6"/>
                <a:stretch>
                  <a:fillRect l="-1608" t="-6780" r="-1514" b="-389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 bwMode="auto">
              <a:xfrm>
                <a:off x="107504" y="3442144"/>
                <a:ext cx="8928992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pt-BR" sz="2800" dirty="0"/>
                  <a:t>Rearranjando:  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442144"/>
                <a:ext cx="8928992" cy="720080"/>
              </a:xfrm>
              <a:prstGeom prst="rect">
                <a:avLst/>
              </a:prstGeom>
              <a:blipFill rotWithShape="0">
                <a:blip r:embed="rId7"/>
                <a:stretch>
                  <a:fillRect l="-1434" t="-9322" b="-237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2"/>
              <p:cNvSpPr txBox="1">
                <a:spLocks/>
              </p:cNvSpPr>
              <p:nvPr/>
            </p:nvSpPr>
            <p:spPr bwMode="auto">
              <a:xfrm>
                <a:off x="431032" y="5543520"/>
                <a:ext cx="8712968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pt-BR" sz="2800" dirty="0"/>
                  <a:t>Onde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800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32" y="5543520"/>
                <a:ext cx="8712968" cy="720080"/>
              </a:xfrm>
              <a:prstGeom prst="rect">
                <a:avLst/>
              </a:prstGeom>
              <a:blipFill rotWithShape="0">
                <a:blip r:embed="rId5"/>
                <a:stretch>
                  <a:fillRect l="-1470" t="-8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 direita 7"/>
          <p:cNvSpPr/>
          <p:nvPr/>
        </p:nvSpPr>
        <p:spPr>
          <a:xfrm rot="5400000">
            <a:off x="2744776" y="3762014"/>
            <a:ext cx="270072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5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194421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b="1" dirty="0"/>
              <a:t>Como interpretar um estimador de VI como estimador de efeito causal?</a:t>
            </a:r>
            <a:endParaRPr lang="pt-BR" sz="2800" dirty="0"/>
          </a:p>
          <a:p>
            <a:pPr marL="0" indent="0" algn="just">
              <a:buNone/>
            </a:pPr>
            <a:r>
              <a:rPr lang="pt-BR" sz="2800" dirty="0"/>
              <a:t>Imagine que D e Z sejam variáveis binárias. Pode-se definir 4 grupos: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 txBox="1">
                <a:spLocks/>
              </p:cNvSpPr>
              <p:nvPr/>
            </p:nvSpPr>
            <p:spPr bwMode="auto">
              <a:xfrm>
                <a:off x="611560" y="3406290"/>
                <a:ext cx="734481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Arial" panose="020B0604020202020204" pitchFamily="34" charset="0"/>
                  <a:buNone/>
                </a:pPr>
                <a:r>
                  <a:rPr lang="pt-BR" sz="2800" i="1" dirty="0"/>
                  <a:t>Compliers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t-BR" sz="2800" i="1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sz="2800" i="1" dirty="0"/>
              </a:p>
            </p:txBody>
          </p:sp>
        </mc:Choice>
        <mc:Fallback xmlns="">
          <p:sp>
            <p:nvSpPr>
              <p:cNvPr id="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406290"/>
                <a:ext cx="7344815" cy="576064"/>
              </a:xfrm>
              <a:prstGeom prst="rect">
                <a:avLst/>
              </a:prstGeom>
              <a:blipFill rotWithShape="0">
                <a:blip r:embed="rId6"/>
                <a:stretch>
                  <a:fillRect l="-1660" t="-9574" b="-223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 bwMode="auto">
              <a:xfrm>
                <a:off x="611560" y="4055312"/>
                <a:ext cx="7272808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Arial" panose="020B0604020202020204" pitchFamily="34" charset="0"/>
                  <a:buNone/>
                </a:pPr>
                <a:r>
                  <a:rPr lang="pt-BR" sz="2800" i="1" dirty="0"/>
                  <a:t>Defiers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BR" sz="2800" i="1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2800" i="1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055312"/>
                <a:ext cx="7272808" cy="576064"/>
              </a:xfrm>
              <a:prstGeom prst="rect">
                <a:avLst/>
              </a:prstGeom>
              <a:blipFill rotWithShape="0">
                <a:blip r:embed="rId7"/>
                <a:stretch>
                  <a:fillRect l="-1676" t="-8421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 bwMode="auto">
              <a:xfrm>
                <a:off x="611560" y="4665345"/>
                <a:ext cx="7488831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Arial" panose="020B0604020202020204" pitchFamily="34" charset="0"/>
                  <a:buNone/>
                </a:pPr>
                <a:r>
                  <a:rPr lang="pt-BR" sz="2800" i="1" dirty="0"/>
                  <a:t>Always </a:t>
                </a:r>
                <a:r>
                  <a:rPr lang="pt-BR" sz="2800" i="1" dirty="0" err="1"/>
                  <a:t>takers</a:t>
                </a:r>
                <a:r>
                  <a:rPr lang="pt-BR" sz="2800" i="1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800" i="1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pt-BR" sz="2800" i="1" dirty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665345"/>
                <a:ext cx="7488831" cy="576064"/>
              </a:xfrm>
              <a:prstGeom prst="rect">
                <a:avLst/>
              </a:prstGeom>
              <a:blipFill rotWithShape="0">
                <a:blip r:embed="rId8"/>
                <a:stretch>
                  <a:fillRect l="-1627" t="-8421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2"/>
              <p:cNvSpPr txBox="1">
                <a:spLocks/>
              </p:cNvSpPr>
              <p:nvPr/>
            </p:nvSpPr>
            <p:spPr bwMode="auto">
              <a:xfrm>
                <a:off x="539552" y="5385233"/>
                <a:ext cx="7632848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Arial" panose="020B0604020202020204" pitchFamily="34" charset="0"/>
                  <a:buNone/>
                </a:pPr>
                <a:r>
                  <a:rPr lang="pt-BR" sz="2800" i="1" dirty="0" err="1"/>
                  <a:t>Never</a:t>
                </a:r>
                <a:r>
                  <a:rPr lang="pt-BR" sz="2800" i="1" dirty="0"/>
                  <a:t> </a:t>
                </a:r>
                <a:r>
                  <a:rPr lang="pt-BR" sz="2800" i="1" dirty="0" err="1"/>
                  <a:t>takers</a:t>
                </a:r>
                <a:r>
                  <a:rPr lang="pt-BR" sz="2800" i="1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800" i="1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2800" i="1" dirty="0"/>
              </a:p>
            </p:txBody>
          </p:sp>
        </mc:Choice>
        <mc:Fallback xmlns="">
          <p:sp>
            <p:nvSpPr>
              <p:cNvPr id="7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385233"/>
                <a:ext cx="7632848" cy="576064"/>
              </a:xfrm>
              <a:prstGeom prst="rect">
                <a:avLst/>
              </a:prstGeom>
              <a:blipFill rotWithShape="0">
                <a:blip r:embed="rId9"/>
                <a:stretch>
                  <a:fillRect l="-1677" t="-8421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11484768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41683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>
            <a:normAutofit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3999" cy="4536504"/>
          </a:xfrm>
        </p:spPr>
        <p:txBody>
          <a:bodyPr/>
          <a:lstStyle/>
          <a:p>
            <a:r>
              <a:rPr lang="pt-BR" sz="2800" dirty="0"/>
              <a:t>Vamos interpretar os estimadores de variáveis instrumentais permitindo que o efeito da variável endógena seja heterogêneo.</a:t>
            </a:r>
          </a:p>
          <a:p>
            <a:r>
              <a:rPr lang="pt-BR" sz="2800" dirty="0"/>
              <a:t>Por que estimar um efeito heterogêneo é importante? </a:t>
            </a:r>
          </a:p>
          <a:p>
            <a:pPr lvl="1"/>
            <a:r>
              <a:rPr lang="pt-BR" sz="2400" dirty="0"/>
              <a:t>Validade Interna: se dada estratégia conseguiu obter os efeitos causais de interesse para certa população.</a:t>
            </a:r>
          </a:p>
          <a:p>
            <a:pPr lvl="1"/>
            <a:r>
              <a:rPr lang="pt-BR" sz="2400" dirty="0"/>
              <a:t>Validade Externa: se o valor encontrado para o efeito é válido em contextos diferentes do estudo em questão</a:t>
            </a:r>
          </a:p>
          <a:p>
            <a:r>
              <a:rPr lang="pt-BR" sz="2800" dirty="0"/>
              <a:t>Exemplo: experimentos aleatórios tem geralmente pequena validade externa e grande validade interna.</a:t>
            </a:r>
          </a:p>
        </p:txBody>
      </p:sp>
    </p:spTree>
    <p:extLst>
      <p:ext uri="{BB962C8B-B14F-4D97-AF65-F5344CB8AC3E}">
        <p14:creationId xmlns:p14="http://schemas.microsoft.com/office/powerpoint/2010/main" val="4100414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No exemplo do efeito da escola privada (D) sobre nota (Y), loteria para receber o voucher (Z) é a V.I.</a:t>
            </a:r>
          </a:p>
          <a:p>
            <a:pPr marL="0" indent="0" algn="just">
              <a:buNone/>
              <a:tabLst>
                <a:tab pos="174625" algn="l"/>
              </a:tabLst>
            </a:pPr>
            <a:r>
              <a:rPr lang="pt-BR" sz="2800" dirty="0"/>
              <a:t>• </a:t>
            </a:r>
            <a:r>
              <a:rPr lang="pt-BR" sz="2800" b="1" dirty="0" err="1"/>
              <a:t>Compliers</a:t>
            </a:r>
            <a:r>
              <a:rPr lang="pt-BR" sz="2800" b="1" dirty="0"/>
              <a:t>:</a:t>
            </a:r>
            <a:r>
              <a:rPr lang="pt-BR" sz="2800" b="1" i="1" dirty="0"/>
              <a:t> </a:t>
            </a:r>
            <a:r>
              <a:rPr lang="pt-BR" sz="2800" dirty="0"/>
              <a:t>Estudantes que só ficam na escola privada se tiverem o voucher, senão ficam na pública;</a:t>
            </a:r>
          </a:p>
          <a:p>
            <a:pPr marL="0" indent="0" algn="just">
              <a:buNone/>
            </a:pPr>
            <a:r>
              <a:rPr lang="pt-BR" sz="2800" dirty="0"/>
              <a:t>• </a:t>
            </a:r>
            <a:r>
              <a:rPr lang="pt-BR" sz="2800" b="1" dirty="0" err="1"/>
              <a:t>Defiers</a:t>
            </a:r>
            <a:r>
              <a:rPr lang="pt-BR" sz="2800" b="1" dirty="0"/>
              <a:t>:</a:t>
            </a:r>
            <a:r>
              <a:rPr lang="pt-BR" sz="2800" b="1" i="1" dirty="0"/>
              <a:t> </a:t>
            </a:r>
            <a:r>
              <a:rPr lang="pt-BR" sz="2800" dirty="0"/>
              <a:t>Estudantes que só ficam na privada se NÃO receberem voucher.</a:t>
            </a:r>
          </a:p>
          <a:p>
            <a:pPr marL="93663" indent="269875" algn="just"/>
            <a:r>
              <a:rPr lang="pt-BR" sz="2800" b="1" dirty="0"/>
              <a:t>Always:</a:t>
            </a:r>
            <a:r>
              <a:rPr lang="pt-BR" sz="2800" b="1" i="1" dirty="0"/>
              <a:t> </a:t>
            </a:r>
            <a:r>
              <a:rPr lang="pt-BR" sz="2800" dirty="0"/>
              <a:t>Estudantes que sempre ficam na privada, independente do voucher</a:t>
            </a:r>
          </a:p>
          <a:p>
            <a:pPr marL="93663" indent="-93663" algn="just">
              <a:buNone/>
            </a:pPr>
            <a:r>
              <a:rPr lang="pt-BR" sz="2800" dirty="0"/>
              <a:t>• </a:t>
            </a:r>
            <a:r>
              <a:rPr lang="pt-BR" sz="2800" b="1" dirty="0" err="1"/>
              <a:t>Never</a:t>
            </a:r>
            <a:r>
              <a:rPr lang="pt-BR" sz="2800" b="1" dirty="0"/>
              <a:t>:</a:t>
            </a:r>
            <a:r>
              <a:rPr lang="pt-BR" sz="2800" b="1" i="1" dirty="0"/>
              <a:t> </a:t>
            </a:r>
            <a:r>
              <a:rPr lang="pt-BR" sz="2800" dirty="0"/>
              <a:t>Estudantes que nunca ficam na privada, independente do voucher.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2899220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876729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Analogamente à definição de Y, a variável D pode ser definida como:</a:t>
            </a:r>
          </a:p>
        </p:txBody>
      </p:sp>
      <p:sp>
        <p:nvSpPr>
          <p:cNvPr id="5" name="Chave esquerda 4"/>
          <p:cNvSpPr/>
          <p:nvPr/>
        </p:nvSpPr>
        <p:spPr>
          <a:xfrm rot="16200000">
            <a:off x="5151487" y="2055282"/>
            <a:ext cx="209182" cy="2376265"/>
          </a:xfrm>
          <a:prstGeom prst="leftBrace">
            <a:avLst>
              <a:gd name="adj1" fmla="val 19297"/>
              <a:gd name="adj2" fmla="val 1419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 bwMode="auto">
              <a:xfrm>
                <a:off x="235563" y="2663914"/>
                <a:ext cx="8640960" cy="445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p>
                      </m:sSup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p>
                          </m:s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p>
                          </m:sSup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563" y="2663914"/>
                <a:ext cx="8640960" cy="4456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2"/>
              <p:cNvSpPr txBox="1">
                <a:spLocks/>
              </p:cNvSpPr>
              <p:nvPr/>
            </p:nvSpPr>
            <p:spPr bwMode="auto">
              <a:xfrm>
                <a:off x="1763688" y="3348007"/>
                <a:ext cx="3744416" cy="445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pt-BR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pt-BR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pt-B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7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3348007"/>
                <a:ext cx="3744416" cy="4456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/>
              <p:cNvSpPr txBox="1">
                <a:spLocks/>
              </p:cNvSpPr>
              <p:nvPr/>
            </p:nvSpPr>
            <p:spPr bwMode="auto">
              <a:xfrm>
                <a:off x="235563" y="3793678"/>
                <a:ext cx="8908437" cy="2299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pt-BR" sz="2800" dirty="0"/>
                  <a:t>• </a:t>
                </a:r>
                <a:r>
                  <a:rPr lang="pt-BR" sz="2800" b="1" i="1" dirty="0"/>
                  <a:t>K</a:t>
                </a:r>
                <a:r>
                  <a:rPr lang="pt-BR" sz="2800" dirty="0"/>
                  <a:t> representa o efeito causal individual do instrumento Z em D. Varia entre os indivíduos se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p>
                        </m:s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800" dirty="0"/>
                  <a:t> varia entre indivíduos. </a:t>
                </a:r>
                <a:br>
                  <a:rPr lang="pt-BR" sz="2800" dirty="0"/>
                </a:br>
                <a:r>
                  <a:rPr lang="pt-BR" sz="2800" dirty="0"/>
                  <a:t>• Para </a:t>
                </a:r>
                <a:r>
                  <a:rPr lang="pt-BR" sz="2800" i="1" dirty="0" err="1"/>
                  <a:t>compliers</a:t>
                </a:r>
                <a:r>
                  <a:rPr lang="pt-BR" sz="2800" dirty="0"/>
                  <a:t>, note que </a:t>
                </a:r>
                <a:r>
                  <a:rPr lang="pt-BR" sz="2800" b="1" i="1" dirty="0"/>
                  <a:t>K</a:t>
                </a:r>
                <a:r>
                  <a:rPr lang="pt-BR" sz="2800" dirty="0"/>
                  <a:t>=1; para</a:t>
                </a:r>
                <a:r>
                  <a:rPr lang="pt-BR" sz="2800" i="1" dirty="0"/>
                  <a:t> </a:t>
                </a:r>
                <a:r>
                  <a:rPr lang="pt-BR" sz="2800" i="1" dirty="0" err="1"/>
                  <a:t>defiers</a:t>
                </a:r>
                <a:r>
                  <a:rPr lang="pt-BR" sz="2800" dirty="0"/>
                  <a:t>, </a:t>
                </a:r>
                <a:r>
                  <a:rPr lang="pt-BR" sz="2800" b="1" i="1" dirty="0"/>
                  <a:t>K</a:t>
                </a:r>
                <a:r>
                  <a:rPr lang="pt-BR" sz="2800" dirty="0"/>
                  <a:t>=-1; e para os demais, </a:t>
                </a:r>
                <a:r>
                  <a:rPr lang="pt-BR" sz="2800" b="1" i="1" dirty="0"/>
                  <a:t>K</a:t>
                </a:r>
                <a:r>
                  <a:rPr lang="pt-BR" sz="2800" dirty="0"/>
                  <a:t>=0.</a:t>
                </a:r>
              </a:p>
            </p:txBody>
          </p:sp>
        </mc:Choice>
        <mc:Fallback xmlns="">
          <p:sp>
            <p:nvSpPr>
              <p:cNvPr id="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563" y="3793678"/>
                <a:ext cx="8908437" cy="2299618"/>
              </a:xfrm>
              <a:prstGeom prst="rect">
                <a:avLst/>
              </a:prstGeom>
              <a:blipFill rotWithShape="0">
                <a:blip r:embed="rId4"/>
                <a:stretch>
                  <a:fillRect l="-1437" t="-2646" r="-2464" b="-76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11484768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4887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248472"/>
          </a:xfrm>
        </p:spPr>
        <p:txBody>
          <a:bodyPr/>
          <a:lstStyle/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Dadas essas definições, um instrumento Z válido para o efeito causal de D em Y deve satisfazer as seguintes hipóteses para se identificar um LATE:</a:t>
            </a:r>
          </a:p>
          <a:p>
            <a:pPr marL="0" indent="0">
              <a:buNone/>
            </a:pPr>
            <a:endParaRPr lang="pt-BR" sz="2800" dirty="0"/>
          </a:p>
          <a:p>
            <a:pPr marL="514350" indent="-514350">
              <a:buFont typeface="+mj-lt"/>
              <a:buAutoNum type="arabicPeriod"/>
            </a:pP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11484768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3971471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0" y="1700808"/>
                <a:ext cx="9036496" cy="3929062"/>
              </a:xfrm>
            </p:spPr>
            <p:txBody>
              <a:bodyPr/>
              <a:lstStyle/>
              <a:p>
                <a:pPr marL="514350" indent="-514350" algn="just">
                  <a:buFont typeface="+mj-lt"/>
                  <a:buAutoNum type="arabicPeriod"/>
                </a:pPr>
                <a:r>
                  <a:rPr lang="pt-BR" sz="2800" b="1" dirty="0"/>
                  <a:t>Independência: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p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BR" sz="2800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p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BR" sz="2800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BR" sz="28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BR" sz="28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t-BR" sz="2800" b="1" u="sng" dirty="0"/>
                  <a:t>||</a:t>
                </a:r>
                <a:r>
                  <a:rPr lang="pt-BR" sz="2800" b="1" dirty="0"/>
                  <a:t> Z;</a:t>
                </a:r>
              </a:p>
              <a:p>
                <a:pPr algn="just"/>
                <a:endParaRPr lang="pt-BR" sz="2800" dirty="0"/>
              </a:p>
              <a:p>
                <a:pPr algn="just"/>
                <a:r>
                  <a:rPr lang="pt-BR" sz="2800" dirty="0"/>
                  <a:t>Hipótese de independência é análoga a hipótese que E(</a:t>
                </a:r>
                <a:r>
                  <a:rPr lang="pt-BR" sz="2800" dirty="0" err="1"/>
                  <a:t>u|Z</a:t>
                </a:r>
                <a:r>
                  <a:rPr lang="pt-BR" sz="2800" dirty="0"/>
                  <a:t>) = 0 na literatura de V.I. tradicional.</a:t>
                </a:r>
              </a:p>
              <a:p>
                <a:pPr algn="just"/>
                <a:r>
                  <a:rPr lang="pt-BR" sz="2800" dirty="0"/>
                  <a:t>Saber o valor do instrumento para o ∆i não dá nenhuma informação, nem sobre o resultado potencial sob ambos os tratamentos, nem sobre a probabilidade de ser tratado sob valores alternativos hipotéticos do instrumento.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00808"/>
                <a:ext cx="9036496" cy="3929062"/>
              </a:xfrm>
              <a:blipFill rotWithShape="0">
                <a:blip r:embed="rId2"/>
                <a:stretch>
                  <a:fillRect l="-1215" t="-1395" r="-1350" b="-110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3472959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0" y="1700808"/>
                <a:ext cx="9144000" cy="39290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800" dirty="0"/>
                  <a:t>2. </a:t>
                </a:r>
                <a:r>
                  <a:rPr lang="pt-BR" sz="2800" b="1" dirty="0"/>
                  <a:t>Efeito do Instrumento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2800" b="1" dirty="0"/>
                  <a:t> (restrição de exclusão):          K</a:t>
                </a:r>
                <a:r>
                  <a:rPr lang="pt-BR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sz="2800" b="1" dirty="0"/>
                  <a:t> 0, para algum indivíduo i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algn="just"/>
                <a:r>
                  <a:rPr lang="pt-BR" sz="2800" dirty="0"/>
                  <a:t>Hipótese diz que instrumento Z deve predizer atribuição ao tratamento para pelo menos alguns indivíduos (deve haver pelo menos alguns </a:t>
                </a:r>
                <a:r>
                  <a:rPr lang="pt-BR" sz="2800" i="1" dirty="0" err="1"/>
                  <a:t>compliers</a:t>
                </a:r>
                <a:r>
                  <a:rPr lang="pt-BR" sz="2800" dirty="0"/>
                  <a:t> ou </a:t>
                </a:r>
                <a:r>
                  <a:rPr lang="pt-BR" sz="2800" i="1" dirty="0" err="1"/>
                  <a:t>defiers</a:t>
                </a:r>
                <a:r>
                  <a:rPr lang="pt-BR" sz="2800" dirty="0"/>
                  <a:t>);</a:t>
                </a:r>
              </a:p>
              <a:p>
                <a:pPr algn="just"/>
                <a:r>
                  <a:rPr lang="pt-BR" sz="2800" dirty="0"/>
                  <a:t>Z só opera via D</a:t>
                </a:r>
              </a:p>
              <a:p>
                <a:pPr marL="514350" indent="-514350" algn="just">
                  <a:buFont typeface="+mj-lt"/>
                  <a:buAutoNum type="arabicPeriod" startAt="2"/>
                </a:pPr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00808"/>
                <a:ext cx="9144000" cy="3929062"/>
              </a:xfrm>
              <a:blipFill rotWithShape="0">
                <a:blip r:embed="rId2"/>
                <a:stretch>
                  <a:fillRect l="-1333" t="-1550" r="-87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4217430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8226227" cy="3929062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3. </a:t>
            </a:r>
            <a:r>
              <a:rPr lang="pt-BR" sz="2800" b="1" dirty="0" err="1"/>
              <a:t>Monotonicidade</a:t>
            </a:r>
            <a:r>
              <a:rPr lang="pt-BR" sz="2800" b="1" dirty="0"/>
              <a:t>: ou K ≥ 0 para todo mundo, ou K ≤ 0 para todos indivíduos. </a:t>
            </a:r>
          </a:p>
          <a:p>
            <a:pPr marL="0" indent="0">
              <a:buNone/>
            </a:pPr>
            <a:endParaRPr lang="pt-BR" sz="2800" dirty="0"/>
          </a:p>
          <a:p>
            <a:pPr algn="just"/>
            <a:r>
              <a:rPr lang="pt-BR" sz="2800" i="1" dirty="0" err="1"/>
              <a:t>Compliers</a:t>
            </a:r>
            <a:r>
              <a:rPr lang="pt-BR" sz="2800" dirty="0"/>
              <a:t> e </a:t>
            </a:r>
            <a:r>
              <a:rPr lang="pt-BR" sz="2800" i="1" dirty="0" err="1"/>
              <a:t>defiers</a:t>
            </a:r>
            <a:r>
              <a:rPr lang="pt-BR" sz="2800" dirty="0"/>
              <a:t> não podem coexistir na população.</a:t>
            </a:r>
            <a:endParaRPr lang="pt-BR" sz="2800" i="1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481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846138"/>
          </a:xfrm>
        </p:spPr>
        <p:txBody>
          <a:bodyPr>
            <a:normAutofit/>
          </a:bodyPr>
          <a:lstStyle/>
          <a:p>
            <a:r>
              <a:rPr lang="pt-BR" sz="4000" dirty="0"/>
              <a:t>Exemplo escola privada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10842"/>
            <a:ext cx="8635349" cy="430341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No caso da escola privada, como o instrumento Z é aleatório, vale a </a:t>
            </a:r>
            <a:r>
              <a:rPr lang="pt-BR" sz="2800" b="1" dirty="0"/>
              <a:t>hipótese 1</a:t>
            </a:r>
            <a:r>
              <a:rPr lang="pt-BR" sz="2800" dirty="0"/>
              <a:t> e como Z prediz D, vale a </a:t>
            </a:r>
            <a:r>
              <a:rPr lang="pt-BR" sz="2800" b="1" dirty="0"/>
              <a:t>hipótese 2</a:t>
            </a:r>
            <a:r>
              <a:rPr lang="pt-BR" sz="2800" dirty="0"/>
              <a:t> (ou seja, quem recebe voucher está mais na privada).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/>
              <a:t>Para </a:t>
            </a:r>
            <a:r>
              <a:rPr lang="pt-BR" sz="2800" b="1" dirty="0"/>
              <a:t>hipótese 3</a:t>
            </a:r>
            <a:r>
              <a:rPr lang="pt-BR" sz="2800" dirty="0"/>
              <a:t>, deve excluir possibilidade de </a:t>
            </a:r>
            <a:r>
              <a:rPr lang="pt-BR" sz="2800" i="1" dirty="0" err="1"/>
              <a:t>defier</a:t>
            </a:r>
            <a:r>
              <a:rPr lang="pt-BR" sz="2800" dirty="0"/>
              <a:t>: razoável excluir caso em que evita escola privada se recebe voucher.</a:t>
            </a:r>
          </a:p>
        </p:txBody>
      </p:sp>
    </p:spTree>
    <p:extLst>
      <p:ext uri="{BB962C8B-B14F-4D97-AF65-F5344CB8AC3E}">
        <p14:creationId xmlns:p14="http://schemas.microsoft.com/office/powerpoint/2010/main" val="4213161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8640959" cy="41570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800" dirty="0"/>
                  <a:t>Assim, se K ≥ 0 para todo i, então, sob as três hipóteses: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</m:acc>
                      </m:e>
                      <m:sub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𝑽𝑰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𝑾𝑨𝑳𝑫</m:t>
                        </m:r>
                      </m:sub>
                    </m:sSub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acc>
                      <m:accPr>
                        <m:chr m:val="̃"/>
                        <m:ctrlP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BR" sz="2800" dirty="0"/>
                  <a:t>,</a:t>
                </a:r>
              </a:p>
              <a:p>
                <a:pPr marL="0" indent="0" algn="ctr">
                  <a:buNone/>
                </a:pPr>
                <a:endParaRPr lang="pt-BR" sz="2800" dirty="0"/>
              </a:p>
              <a:p>
                <a:pPr marL="0" indent="0" algn="ctr">
                  <a:buNone/>
                </a:pPr>
                <a:r>
                  <a:rPr lang="pt-BR" sz="2800" dirty="0"/>
                  <a:t> que é o efeito causal médio para os </a:t>
                </a:r>
                <a:r>
                  <a:rPr lang="pt-BR" sz="2800" i="1" dirty="0" err="1"/>
                  <a:t>compliers</a:t>
                </a:r>
                <a:r>
                  <a:rPr lang="pt-BR" sz="2800" dirty="0"/>
                  <a:t>.</a:t>
                </a:r>
              </a:p>
              <a:p>
                <a:pPr marL="0" indent="0" algn="ctr">
                  <a:buNone/>
                </a:pPr>
                <a:endParaRPr lang="pt-BR" sz="2800" dirty="0"/>
              </a:p>
              <a:p>
                <a:pPr algn="just"/>
                <a:r>
                  <a:rPr lang="pt-BR" sz="2800" dirty="0"/>
                  <a:t>Analogamente, se K ≤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𝑉𝐼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𝑊𝐴𝐿𝐷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e>
                        <m:acc>
                          <m:accPr>
                            <m:chr m:val="̃"/>
                            <m:ctrlP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800" dirty="0"/>
                  <a:t> 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8640959" cy="4157067"/>
              </a:xfrm>
              <a:blipFill rotWithShape="0">
                <a:blip r:embed="rId4"/>
                <a:stretch>
                  <a:fillRect l="-1410" t="-1613" b="-30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211960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84168" y="5013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3317858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6620276" cy="50405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Sob </a:t>
            </a:r>
            <a:r>
              <a:rPr lang="pt-BR" sz="2800" dirty="0" err="1"/>
              <a:t>monotonicidade</a:t>
            </a:r>
            <a:r>
              <a:rPr lang="pt-BR" sz="2800" dirty="0"/>
              <a:t>, exclui </a:t>
            </a:r>
            <a:r>
              <a:rPr lang="pt-BR" sz="2800" dirty="0" err="1"/>
              <a:t>defier</a:t>
            </a:r>
            <a:r>
              <a:rPr lang="pt-BR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 txBox="1">
                <a:spLocks/>
              </p:cNvSpPr>
              <p:nvPr/>
            </p:nvSpPr>
            <p:spPr bwMode="auto">
              <a:xfrm>
                <a:off x="0" y="1700808"/>
                <a:ext cx="6436027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𝑓𝑟𝑎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 "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𝑎𝑙𝑤𝑎𝑦𝑠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00808"/>
                <a:ext cx="6436027" cy="5040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 bwMode="auto">
              <a:xfrm>
                <a:off x="-23029" y="2204864"/>
                <a:ext cx="6459760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𝑓𝑟𝑎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pt-BR" sz="2800" smtClean="0">
                          <a:latin typeface="Cambria Math" panose="02040503050406030204" pitchFamily="18" charset="0"/>
                        </a:rPr>
                        <m:t>never</m:t>
                      </m:r>
                      <m:r>
                        <m:rPr>
                          <m:nor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3029" y="2204864"/>
                <a:ext cx="6459760" cy="5040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 bwMode="auto">
              <a:xfrm>
                <a:off x="0" y="2708920"/>
                <a:ext cx="914400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=0|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𝑓𝑟𝑎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 "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𝑐𝑜𝑚𝑝𝑙𝑖𝑒𝑟𝑠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08920"/>
                <a:ext cx="9144000" cy="1080120"/>
              </a:xfrm>
              <a:prstGeom prst="rect">
                <a:avLst/>
              </a:prstGeom>
              <a:blipFill rotWithShape="0">
                <a:blip r:embed="rId4"/>
                <a:stretch>
                  <a:fillRect b="-202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035548"/>
              </p:ext>
            </p:extLst>
          </p:nvPr>
        </p:nvGraphicFramePr>
        <p:xfrm>
          <a:off x="3347864" y="3573016"/>
          <a:ext cx="5328591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397">
                <a:tc>
                  <a:txBody>
                    <a:bodyPr/>
                    <a:lstStyle/>
                    <a:p>
                      <a:endParaRPr lang="pt-BR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Z=0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Z=1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426">
                <a:tc>
                  <a:txBody>
                    <a:bodyPr/>
                    <a:lstStyle/>
                    <a:p>
                      <a:r>
                        <a:rPr lang="pt-BR" sz="2800" dirty="0"/>
                        <a:t>D=0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err="1"/>
                        <a:t>Never</a:t>
                      </a:r>
                      <a:r>
                        <a:rPr lang="pt-BR" sz="2800" dirty="0"/>
                        <a:t> </a:t>
                      </a:r>
                    </a:p>
                    <a:p>
                      <a:pPr algn="ctr"/>
                      <a:r>
                        <a:rPr lang="pt-BR" sz="2800" dirty="0" err="1"/>
                        <a:t>Complier</a:t>
                      </a:r>
                      <a:endParaRPr lang="pt-B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err="1"/>
                        <a:t>Never</a:t>
                      </a:r>
                      <a:endParaRPr lang="pt-BR" sz="2800" dirty="0"/>
                    </a:p>
                    <a:p>
                      <a:pPr algn="ctr"/>
                      <a:r>
                        <a:rPr lang="pt-BR" sz="2800" dirty="0" err="1"/>
                        <a:t>Defier</a:t>
                      </a:r>
                      <a:endParaRPr lang="pt-BR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426">
                <a:tc>
                  <a:txBody>
                    <a:bodyPr/>
                    <a:lstStyle/>
                    <a:p>
                      <a:r>
                        <a:rPr lang="pt-BR" sz="2800" dirty="0"/>
                        <a:t>D=1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Always </a:t>
                      </a:r>
                    </a:p>
                    <a:p>
                      <a:pPr algn="ctr"/>
                      <a:r>
                        <a:rPr lang="pt-BR" sz="2800" dirty="0" err="1"/>
                        <a:t>Defier</a:t>
                      </a:r>
                      <a:endParaRPr lang="pt-B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Always</a:t>
                      </a:r>
                    </a:p>
                    <a:p>
                      <a:pPr algn="ctr"/>
                      <a:r>
                        <a:rPr lang="pt-BR" sz="2800" dirty="0" err="1"/>
                        <a:t>Complier</a:t>
                      </a:r>
                      <a:endParaRPr lang="pt-B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5076056" y="5733256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092280" y="4797152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 txBox="1">
                <a:spLocks/>
              </p:cNvSpPr>
              <p:nvPr/>
            </p:nvSpPr>
            <p:spPr bwMode="auto">
              <a:xfrm>
                <a:off x="179512" y="1556792"/>
                <a:ext cx="6645325" cy="1512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=0)∙</m:t>
                      </m:r>
                      <m:r>
                        <m:rPr>
                          <m:sty m:val="p"/>
                        </m:rPr>
                        <a:rPr lang="pt-BR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=0|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56792"/>
                <a:ext cx="6645325" cy="15121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 bwMode="auto">
              <a:xfrm>
                <a:off x="251520" y="3284984"/>
                <a:ext cx="6239308" cy="1512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=0)∙</m:t>
                      </m:r>
                      <m:r>
                        <m:rPr>
                          <m:sty m:val="p"/>
                        </m:rPr>
                        <a:rPr lang="pt-BR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=0|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284984"/>
                <a:ext cx="6239308" cy="15121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 - Demonstração</a:t>
            </a:r>
          </a:p>
        </p:txBody>
      </p:sp>
    </p:spTree>
    <p:extLst>
      <p:ext uri="{BB962C8B-B14F-4D97-AF65-F5344CB8AC3E}">
        <p14:creationId xmlns:p14="http://schemas.microsoft.com/office/powerpoint/2010/main" val="34893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>
            <a:normAutofit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3999" cy="4536504"/>
          </a:xfrm>
        </p:spPr>
        <p:txBody>
          <a:bodyPr/>
          <a:lstStyle/>
          <a:p>
            <a:r>
              <a:rPr lang="pt-BR" sz="2400" dirty="0"/>
              <a:t>Um instrumental econométrico com efeito </a:t>
            </a:r>
            <a:r>
              <a:rPr lang="pt-BR" sz="2400" dirty="0" err="1"/>
              <a:t>heterôgeneo</a:t>
            </a:r>
            <a:r>
              <a:rPr lang="pt-BR" sz="2400" dirty="0"/>
              <a:t> nos ajuda a ter uma ideia da validade interna e externa das estimativas baseadas em variáveis instrumentais</a:t>
            </a:r>
            <a:r>
              <a:rPr lang="pt-BR" sz="28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Para estimar o efeito populacional médio causal, precisamos de hipóteses fortes sob o efeito do instrumento na variável endógena: efeito do tratamento é constante (homogêneo).</a:t>
            </a:r>
          </a:p>
          <a:p>
            <a:endParaRPr lang="pt-BR" sz="2400" dirty="0"/>
          </a:p>
          <a:p>
            <a:r>
              <a:rPr lang="pt-BR" sz="2400" dirty="0"/>
              <a:t>Sem esta hipótese, é possível identificar efeitos médios para  subpopulações que são induzidas pelo instrumento a ter uma mudança no valor das variáveis endógenas (LATE)</a:t>
            </a:r>
            <a:endParaRPr lang="pt-BR" altLang="pt-BR" sz="2400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06991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2189" y="1628800"/>
                <a:ext cx="7686675" cy="43204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pt-BR" sz="2800" dirty="0"/>
                  <a:t>Assim,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189" y="1628800"/>
                <a:ext cx="7686675" cy="432048"/>
              </a:xfrm>
              <a:blipFill rotWithShape="0">
                <a:blip r:embed="rId2"/>
                <a:stretch>
                  <a:fillRect l="-1586" t="-14085" b="-59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0" y="2204864"/>
            <a:ext cx="73083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= </a:t>
            </a:r>
            <a:r>
              <a:rPr lang="pt-BR" sz="2800" dirty="0">
                <a:solidFill>
                  <a:srgbClr val="FF0000"/>
                </a:solidFill>
              </a:rPr>
              <a:t>E(Y|Z=1,D=1)</a:t>
            </a:r>
            <a:r>
              <a:rPr lang="pt-BR" sz="2800" dirty="0"/>
              <a:t>∙{</a:t>
            </a:r>
            <a:r>
              <a:rPr lang="pt-BR" sz="2800" dirty="0" err="1"/>
              <a:t>Pr</a:t>
            </a:r>
            <a:r>
              <a:rPr lang="pt-BR" sz="2800" dirty="0"/>
              <a:t>(D=1|Z=1)-</a:t>
            </a:r>
            <a:r>
              <a:rPr lang="pt-BR" sz="2800" dirty="0" err="1">
                <a:solidFill>
                  <a:srgbClr val="FF0000"/>
                </a:solidFill>
              </a:rPr>
              <a:t>Pr</a:t>
            </a:r>
            <a:r>
              <a:rPr lang="pt-BR" sz="2800" dirty="0">
                <a:solidFill>
                  <a:srgbClr val="FF0000"/>
                </a:solidFill>
              </a:rPr>
              <a:t>(D=1|Z=0)</a:t>
            </a:r>
            <a:r>
              <a:rPr lang="pt-BR" sz="2800" dirty="0"/>
              <a:t>} -</a:t>
            </a:r>
          </a:p>
        </p:txBody>
      </p:sp>
      <p:sp>
        <p:nvSpPr>
          <p:cNvPr id="6" name="Texto Explicativo 1 5"/>
          <p:cNvSpPr/>
          <p:nvPr/>
        </p:nvSpPr>
        <p:spPr>
          <a:xfrm>
            <a:off x="7020272" y="1700808"/>
            <a:ext cx="1152128" cy="4320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compliers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43810" y="2780928"/>
            <a:ext cx="730850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>
                <a:solidFill>
                  <a:srgbClr val="FF0000"/>
                </a:solidFill>
              </a:rPr>
              <a:t>E(Y|Z=0,D=0)</a:t>
            </a:r>
            <a:r>
              <a:rPr lang="pt-BR" sz="2800" dirty="0"/>
              <a:t>∙{</a:t>
            </a:r>
            <a:r>
              <a:rPr lang="pt-BR" sz="2800" dirty="0" err="1"/>
              <a:t>Pr</a:t>
            </a:r>
            <a:r>
              <a:rPr lang="pt-BR" sz="2800" dirty="0"/>
              <a:t>(D=0|Z=0)-</a:t>
            </a:r>
            <a:r>
              <a:rPr lang="pt-BR" sz="2800" dirty="0" err="1">
                <a:solidFill>
                  <a:srgbClr val="FF0000"/>
                </a:solidFill>
              </a:rPr>
              <a:t>Pr</a:t>
            </a:r>
            <a:r>
              <a:rPr lang="pt-BR" sz="2800" dirty="0">
                <a:solidFill>
                  <a:srgbClr val="FF0000"/>
                </a:solidFill>
              </a:rPr>
              <a:t>(D=0|Z=1)</a:t>
            </a:r>
            <a:r>
              <a:rPr lang="pt-BR" sz="2800" dirty="0"/>
              <a:t>} +</a:t>
            </a:r>
          </a:p>
        </p:txBody>
      </p:sp>
      <p:sp>
        <p:nvSpPr>
          <p:cNvPr id="8" name="Texto Explicativo 1 7"/>
          <p:cNvSpPr/>
          <p:nvPr/>
        </p:nvSpPr>
        <p:spPr>
          <a:xfrm>
            <a:off x="7668344" y="2420888"/>
            <a:ext cx="1152128" cy="432048"/>
          </a:xfrm>
          <a:prstGeom prst="borderCallout1">
            <a:avLst>
              <a:gd name="adj1" fmla="val 18750"/>
              <a:gd name="adj2" fmla="val -8333"/>
              <a:gd name="adj3" fmla="val 109244"/>
              <a:gd name="adj4" fmla="val -65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compliers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0" y="3356992"/>
            <a:ext cx="73083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{</a:t>
            </a:r>
            <a:r>
              <a:rPr lang="pt-BR" sz="2800" dirty="0">
                <a:solidFill>
                  <a:srgbClr val="FF0000"/>
                </a:solidFill>
              </a:rPr>
              <a:t>E(Y|Z=1,D=1)-</a:t>
            </a:r>
            <a:r>
              <a:rPr lang="pt-BR" sz="2800" dirty="0"/>
              <a:t>E(Y|Z=0,D=1)}∙</a:t>
            </a:r>
            <a:r>
              <a:rPr lang="pt-BR" sz="2800" dirty="0" err="1">
                <a:solidFill>
                  <a:srgbClr val="FF0000"/>
                </a:solidFill>
              </a:rPr>
              <a:t>Pr</a:t>
            </a:r>
            <a:r>
              <a:rPr lang="pt-BR" sz="2800" dirty="0">
                <a:solidFill>
                  <a:srgbClr val="FF0000"/>
                </a:solidFill>
              </a:rPr>
              <a:t>(D=1|Z=0)</a:t>
            </a:r>
            <a:r>
              <a:rPr lang="pt-BR" sz="2800" dirty="0"/>
              <a:t> +</a:t>
            </a:r>
          </a:p>
        </p:txBody>
      </p:sp>
      <p:sp>
        <p:nvSpPr>
          <p:cNvPr id="10" name="Texto Explicativo 1 9"/>
          <p:cNvSpPr/>
          <p:nvPr/>
        </p:nvSpPr>
        <p:spPr>
          <a:xfrm>
            <a:off x="7811421" y="3140968"/>
            <a:ext cx="1152128" cy="432048"/>
          </a:xfrm>
          <a:prstGeom prst="borderCallout1">
            <a:avLst>
              <a:gd name="adj1" fmla="val 18750"/>
              <a:gd name="adj2" fmla="val -8333"/>
              <a:gd name="adj3" fmla="val 92964"/>
              <a:gd name="adj4" fmla="val -77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always</a:t>
            </a:r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107504" y="4007498"/>
            <a:ext cx="70303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{E(Y|Z=1,D=0)-</a:t>
            </a:r>
            <a:r>
              <a:rPr lang="pt-BR" sz="2800" dirty="0">
                <a:solidFill>
                  <a:srgbClr val="FF0000"/>
                </a:solidFill>
              </a:rPr>
              <a:t>E(Y|Z=0,D=0)</a:t>
            </a:r>
            <a:r>
              <a:rPr lang="pt-BR" sz="2800" dirty="0"/>
              <a:t>}∙</a:t>
            </a:r>
            <a:r>
              <a:rPr lang="pt-BR" sz="2800" dirty="0" err="1">
                <a:solidFill>
                  <a:srgbClr val="FF0000"/>
                </a:solidFill>
              </a:rPr>
              <a:t>Pr</a:t>
            </a:r>
            <a:r>
              <a:rPr lang="pt-BR" sz="2800" dirty="0">
                <a:solidFill>
                  <a:srgbClr val="FF0000"/>
                </a:solidFill>
              </a:rPr>
              <a:t>(D=0|Z=1)</a:t>
            </a:r>
            <a:r>
              <a:rPr lang="pt-BR" sz="2800" dirty="0"/>
              <a:t> </a:t>
            </a:r>
          </a:p>
        </p:txBody>
      </p:sp>
      <p:sp>
        <p:nvSpPr>
          <p:cNvPr id="12" name="Texto Explicativo 1 11"/>
          <p:cNvSpPr/>
          <p:nvPr/>
        </p:nvSpPr>
        <p:spPr>
          <a:xfrm>
            <a:off x="7807230" y="3791474"/>
            <a:ext cx="1152128" cy="432048"/>
          </a:xfrm>
          <a:prstGeom prst="borderCallout1">
            <a:avLst>
              <a:gd name="adj1" fmla="val 18750"/>
              <a:gd name="adj2" fmla="val -8333"/>
              <a:gd name="adj3" fmla="val 70171"/>
              <a:gd name="adj4" fmla="val -104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never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403648" y="1700808"/>
            <a:ext cx="39604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angulado 12"/>
          <p:cNvCxnSpPr/>
          <p:nvPr/>
        </p:nvCxnSpPr>
        <p:spPr>
          <a:xfrm flipV="1">
            <a:off x="3059832" y="1268760"/>
            <a:ext cx="1080120" cy="4320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4211961" y="980728"/>
            <a:ext cx="352839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Numerador do Wald</a:t>
            </a:r>
          </a:p>
        </p:txBody>
      </p:sp>
    </p:spTree>
    <p:extLst>
      <p:ext uri="{BB962C8B-B14F-4D97-AF65-F5344CB8AC3E}">
        <p14:creationId xmlns:p14="http://schemas.microsoft.com/office/powerpoint/2010/main" val="41034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556792"/>
                <a:ext cx="8928991" cy="4301083"/>
              </a:xfrm>
            </p:spPr>
            <p:txBody>
              <a:bodyPr/>
              <a:lstStyle/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:r>
                  <a:rPr lang="pt-BR" sz="2800" dirty="0"/>
                  <a:t>Note que, pela restrição de exclusão, se K=0, então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p>
                    </m:sSup>
                  </m:oMath>
                </a14:m>
                <a:r>
                  <a:rPr lang="pt-BR" sz="2800" dirty="0"/>
                  <a:t>. Isso implica que: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pt-BR" sz="2800" b="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pt-BR" sz="2800" dirty="0"/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:r>
                  <a:rPr lang="pt-BR" sz="2800" dirty="0"/>
                  <a:t>Ou seja, nesses casos Z não afeta D. Assim, E(Y|•) não depende de Z, mas apenas de D.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556792"/>
                <a:ext cx="8928991" cy="4301083"/>
              </a:xfrm>
              <a:blipFill rotWithShape="0">
                <a:blip r:embed="rId3"/>
                <a:stretch>
                  <a:fillRect l="-1434" r="-1434" b="-32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esquerda 3"/>
          <p:cNvSpPr/>
          <p:nvPr/>
        </p:nvSpPr>
        <p:spPr>
          <a:xfrm>
            <a:off x="1115616" y="3284984"/>
            <a:ext cx="432048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flipV="1">
            <a:off x="755576" y="3573016"/>
            <a:ext cx="29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 bwMode="auto">
              <a:xfrm>
                <a:off x="1403648" y="836712"/>
                <a:ext cx="6624736" cy="93610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p>
                      </m:sSup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p>
                          </m:s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p>
                          </m:sSup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pt-BR" sz="2800" dirty="0"/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pt-BR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pt-BR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pt-B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836712"/>
                <a:ext cx="6624736" cy="936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 para cima 1"/>
          <p:cNvSpPr/>
          <p:nvPr/>
        </p:nvSpPr>
        <p:spPr>
          <a:xfrm>
            <a:off x="4427984" y="1844824"/>
            <a:ext cx="1440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5" cy="93610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Colocando </a:t>
            </a:r>
            <a:r>
              <a:rPr lang="pt-BR" sz="2800" b="1" dirty="0"/>
              <a:t>* </a:t>
            </a:r>
            <a:r>
              <a:rPr lang="pt-BR" sz="2800" dirty="0"/>
              <a:t>na equação anterior, somem os termos </a:t>
            </a:r>
            <a:r>
              <a:rPr lang="pt-BR" sz="2800" i="1" dirty="0" err="1"/>
              <a:t>always</a:t>
            </a:r>
            <a:r>
              <a:rPr lang="pt-BR" sz="2800" i="1" dirty="0"/>
              <a:t> </a:t>
            </a:r>
            <a:r>
              <a:rPr lang="pt-BR" sz="2800" dirty="0"/>
              <a:t>e </a:t>
            </a:r>
            <a:r>
              <a:rPr lang="pt-BR" sz="2800" i="1" dirty="0" err="1"/>
              <a:t>never</a:t>
            </a:r>
            <a:r>
              <a:rPr lang="pt-BR" sz="2800" dirty="0"/>
              <a:t>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 txBox="1">
                <a:spLocks/>
              </p:cNvSpPr>
              <p:nvPr/>
            </p:nvSpPr>
            <p:spPr bwMode="auto">
              <a:xfrm>
                <a:off x="323528" y="2636912"/>
                <a:ext cx="7686675" cy="43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:r>
                  <a:rPr lang="pt-BR" sz="2800" dirty="0"/>
                  <a:t>Assim, 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pt-BR" sz="28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8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pt-BR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636912"/>
                <a:ext cx="7686675" cy="432048"/>
              </a:xfrm>
              <a:prstGeom prst="rect">
                <a:avLst/>
              </a:prstGeom>
              <a:blipFill rotWithShape="0">
                <a:blip r:embed="rId2"/>
                <a:stretch>
                  <a:fillRect l="-1586" t="-15714" b="-6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181339" y="3212976"/>
            <a:ext cx="73083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= </a:t>
            </a:r>
            <a:r>
              <a:rPr lang="pt-BR" sz="2800" dirty="0">
                <a:solidFill>
                  <a:srgbClr val="FF0000"/>
                </a:solidFill>
              </a:rPr>
              <a:t>E(Y|Z=1,D=1)</a:t>
            </a:r>
            <a:r>
              <a:rPr lang="pt-BR" sz="2800" dirty="0"/>
              <a:t>∙{</a:t>
            </a:r>
            <a:r>
              <a:rPr lang="pt-BR" sz="2800" dirty="0" err="1"/>
              <a:t>Pr</a:t>
            </a:r>
            <a:r>
              <a:rPr lang="pt-BR" sz="2800" dirty="0"/>
              <a:t>(D=1|Z=1)-</a:t>
            </a:r>
            <a:r>
              <a:rPr lang="pt-BR" sz="2800" dirty="0" err="1">
                <a:solidFill>
                  <a:srgbClr val="FF0000"/>
                </a:solidFill>
              </a:rPr>
              <a:t>Pr</a:t>
            </a:r>
            <a:r>
              <a:rPr lang="pt-BR" sz="2800" dirty="0">
                <a:solidFill>
                  <a:srgbClr val="FF0000"/>
                </a:solidFill>
              </a:rPr>
              <a:t>(D=1|Z=0)</a:t>
            </a:r>
            <a:r>
              <a:rPr lang="pt-BR" sz="2800" dirty="0"/>
              <a:t>} -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325149" y="3789040"/>
            <a:ext cx="730850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>
                <a:solidFill>
                  <a:srgbClr val="FF0000"/>
                </a:solidFill>
              </a:rPr>
              <a:t>E(Y|Z=0,D=0)</a:t>
            </a:r>
            <a:r>
              <a:rPr lang="pt-BR" sz="2800" dirty="0"/>
              <a:t>∙{</a:t>
            </a:r>
            <a:r>
              <a:rPr lang="pt-BR" sz="2800" dirty="0" err="1"/>
              <a:t>Pr</a:t>
            </a:r>
            <a:r>
              <a:rPr lang="pt-BR" sz="2800" dirty="0"/>
              <a:t>(D=0|Z=0)-</a:t>
            </a:r>
            <a:r>
              <a:rPr lang="pt-BR" sz="2800" dirty="0" err="1">
                <a:solidFill>
                  <a:srgbClr val="FF0000"/>
                </a:solidFill>
              </a:rPr>
              <a:t>Pr</a:t>
            </a:r>
            <a:r>
              <a:rPr lang="pt-BR" sz="2800" dirty="0">
                <a:solidFill>
                  <a:srgbClr val="FF0000"/>
                </a:solidFill>
              </a:rPr>
              <a:t>(D=0|Z=1)</a:t>
            </a:r>
            <a:r>
              <a:rPr lang="pt-BR" sz="2800" dirty="0"/>
              <a:t>} +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81339" y="4365104"/>
            <a:ext cx="73083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{</a:t>
            </a:r>
            <a:r>
              <a:rPr lang="pt-BR" sz="2800" dirty="0">
                <a:solidFill>
                  <a:srgbClr val="FF0000"/>
                </a:solidFill>
              </a:rPr>
              <a:t>E(Y|Z=1,D=1)-</a:t>
            </a:r>
            <a:r>
              <a:rPr lang="pt-BR" sz="2800" dirty="0"/>
              <a:t>E(Y|Z=0,D=1)}∙</a:t>
            </a:r>
            <a:r>
              <a:rPr lang="pt-BR" sz="2800" dirty="0" err="1">
                <a:solidFill>
                  <a:srgbClr val="FF0000"/>
                </a:solidFill>
              </a:rPr>
              <a:t>Pr</a:t>
            </a:r>
            <a:r>
              <a:rPr lang="pt-BR" sz="2800" dirty="0">
                <a:solidFill>
                  <a:srgbClr val="FF0000"/>
                </a:solidFill>
              </a:rPr>
              <a:t>(D=1|Z=0)</a:t>
            </a:r>
            <a:r>
              <a:rPr lang="pt-BR" sz="2800" dirty="0"/>
              <a:t> +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288843" y="5015610"/>
            <a:ext cx="70303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{E(Y|Z=1,D=0)-</a:t>
            </a:r>
            <a:r>
              <a:rPr lang="pt-BR" sz="2800" dirty="0">
                <a:solidFill>
                  <a:srgbClr val="FF0000"/>
                </a:solidFill>
              </a:rPr>
              <a:t>E(Y|Z=0,D=0)</a:t>
            </a:r>
            <a:r>
              <a:rPr lang="pt-BR" sz="2800" dirty="0"/>
              <a:t>}∙</a:t>
            </a:r>
            <a:r>
              <a:rPr lang="pt-BR" sz="2800" dirty="0" err="1">
                <a:solidFill>
                  <a:srgbClr val="FF0000"/>
                </a:solidFill>
              </a:rPr>
              <a:t>Pr</a:t>
            </a:r>
            <a:r>
              <a:rPr lang="pt-BR" sz="2800" dirty="0">
                <a:solidFill>
                  <a:srgbClr val="FF0000"/>
                </a:solidFill>
              </a:rPr>
              <a:t>(D=0|Z=1)</a:t>
            </a:r>
            <a:r>
              <a:rPr lang="pt-BR" sz="2800" dirty="0"/>
              <a:t> 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79512" y="4653136"/>
            <a:ext cx="69847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23528" y="5301208"/>
            <a:ext cx="69847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 - Demonstração</a:t>
            </a:r>
          </a:p>
        </p:txBody>
      </p:sp>
    </p:spTree>
    <p:extLst>
      <p:ext uri="{BB962C8B-B14F-4D97-AF65-F5344CB8AC3E}">
        <p14:creationId xmlns:p14="http://schemas.microsoft.com/office/powerpoint/2010/main" val="7856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0" y="1556792"/>
                <a:ext cx="8964487" cy="4392488"/>
              </a:xfrm>
            </p:spPr>
            <p:txBody>
              <a:bodyPr/>
              <a:lstStyle/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56792"/>
                <a:ext cx="8964487" cy="439248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 - Demonstração</a:t>
            </a:r>
          </a:p>
        </p:txBody>
      </p:sp>
    </p:spTree>
    <p:extLst>
      <p:ext uri="{BB962C8B-B14F-4D97-AF65-F5344CB8AC3E}">
        <p14:creationId xmlns:p14="http://schemas.microsoft.com/office/powerpoint/2010/main" val="317467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556792"/>
                <a:ext cx="8928991" cy="446449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pt-BR" sz="2800" dirty="0"/>
                  <a:t>O efeito médio do tratamento para os </a:t>
                </a:r>
                <a:r>
                  <a:rPr lang="pt-BR" sz="2800" i="1" dirty="0" err="1"/>
                  <a:t>compliers</a:t>
                </a:r>
                <a:r>
                  <a:rPr lang="pt-BR" sz="2800" i="1" dirty="0"/>
                  <a:t> </a:t>
                </a:r>
                <a:r>
                  <a:rPr lang="pt-BR" sz="2800" dirty="0"/>
                  <a:t>é, rearranjando: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8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pt-BR" sz="28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num>
                        <m:den>
                          <m:func>
                            <m:func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r">
                  <a:buNone/>
                </a:pPr>
                <a:r>
                  <a:rPr lang="pt-BR" sz="2800" b="1" dirty="0"/>
                  <a:t>Estimador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𝑉𝐼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𝑊𝐴𝐿𝐷</m:t>
                        </m:r>
                      </m:sub>
                    </m:sSub>
                  </m:oMath>
                </a14:m>
                <a:r>
                  <a:rPr lang="pt-BR" sz="2800" b="1" dirty="0"/>
                  <a:t>!!!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556792"/>
                <a:ext cx="8928991" cy="4464496"/>
              </a:xfrm>
              <a:blipFill rotWithShape="0">
                <a:blip r:embed="rId2"/>
                <a:stretch>
                  <a:fillRect l="-1434" t="-1364" r="-1434" b="-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 dobrada para cima 5"/>
          <p:cNvSpPr/>
          <p:nvPr/>
        </p:nvSpPr>
        <p:spPr>
          <a:xfrm rot="5400000">
            <a:off x="4409982" y="5175194"/>
            <a:ext cx="936104" cy="46805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 - Demonstração</a:t>
            </a:r>
          </a:p>
        </p:txBody>
      </p:sp>
    </p:spTree>
    <p:extLst>
      <p:ext uri="{BB962C8B-B14F-4D97-AF65-F5344CB8AC3E}">
        <p14:creationId xmlns:p14="http://schemas.microsoft.com/office/powerpoint/2010/main" val="3205255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4229075"/>
          </a:xfrm>
        </p:spPr>
        <p:txBody>
          <a:bodyPr/>
          <a:lstStyle/>
          <a:p>
            <a:r>
              <a:rPr lang="pt-BR" sz="2800" dirty="0"/>
              <a:t>Note que </a:t>
            </a:r>
            <a:r>
              <a:rPr lang="pt-BR" sz="2800" i="1" dirty="0" err="1"/>
              <a:t>always</a:t>
            </a:r>
            <a:r>
              <a:rPr lang="pt-BR" sz="2800" i="1" dirty="0"/>
              <a:t> </a:t>
            </a:r>
            <a:r>
              <a:rPr lang="pt-BR" sz="2800" dirty="0"/>
              <a:t>e </a:t>
            </a:r>
            <a:r>
              <a:rPr lang="pt-BR" sz="2800" i="1" dirty="0" err="1"/>
              <a:t>never</a:t>
            </a:r>
            <a:r>
              <a:rPr lang="pt-BR" sz="2800" dirty="0"/>
              <a:t> não respondem ao instrumento (sua atribuição ao tratamento não é determinada por Z).</a:t>
            </a:r>
          </a:p>
          <a:p>
            <a:r>
              <a:rPr lang="pt-BR" sz="2800" dirty="0"/>
              <a:t>Se só há </a:t>
            </a:r>
            <a:r>
              <a:rPr lang="pt-BR" sz="2800" i="1" dirty="0" err="1"/>
              <a:t>compliers</a:t>
            </a:r>
            <a:r>
              <a:rPr lang="pt-BR" sz="2800" dirty="0"/>
              <a:t>, estes contribuem com toda a variação que gera a estimativa de V.I., pois só seu comportamento responde ao instrumento.</a:t>
            </a:r>
          </a:p>
          <a:p>
            <a:r>
              <a:rPr lang="pt-BR" sz="2800" dirty="0"/>
              <a:t>Se tanto </a:t>
            </a:r>
            <a:r>
              <a:rPr lang="pt-BR" sz="2800" i="1" dirty="0" err="1"/>
              <a:t>compliers</a:t>
            </a:r>
            <a:r>
              <a:rPr lang="pt-BR" sz="2800" dirty="0"/>
              <a:t> quanto </a:t>
            </a:r>
            <a:r>
              <a:rPr lang="pt-BR" sz="2800" i="1" dirty="0" err="1"/>
              <a:t>defiers</a:t>
            </a:r>
            <a:r>
              <a:rPr lang="pt-BR" sz="2800" dirty="0"/>
              <a:t> estão presentes, a estimativa de Wald não tem interpretação causal bem definida. Em geral, assume-se que K≥0 e não há </a:t>
            </a:r>
            <a:r>
              <a:rPr lang="pt-BR" sz="2800" i="1" dirty="0" err="1"/>
              <a:t>defiers</a:t>
            </a:r>
            <a:r>
              <a:rPr lang="pt-BR" sz="2800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7560840" cy="846138"/>
          </a:xfrm>
        </p:spPr>
        <p:txBody>
          <a:bodyPr>
            <a:normAutofit/>
          </a:bodyPr>
          <a:lstStyle/>
          <a:p>
            <a:pPr marL="0" indent="0"/>
            <a:r>
              <a:rPr lang="pt-BR" sz="3200" dirty="0"/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870265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Exemplo (p.204 – Morgan e </a:t>
            </a:r>
            <a:r>
              <a:rPr lang="pt-BR" sz="3600" dirty="0" err="1"/>
              <a:t>Winship</a:t>
            </a:r>
            <a:r>
              <a:rPr lang="pt-BR" sz="3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11560" y="1566352"/>
              <a:ext cx="7980312" cy="20882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0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01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01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9945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/>
                            <a:t>Di=0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/>
                            <a:t>Di=1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439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sz="2800" dirty="0" err="1"/>
                            <a:t>Zi</a:t>
                          </a:r>
                          <a:r>
                            <a:rPr lang="pt-BR" sz="2800" dirty="0"/>
                            <a:t>=0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8000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|•</m:t>
                                        </m:r>
                                      </m:e>
                                    </m:d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=50</m:t>
                                    </m:r>
                                  </m:sub>
                                  <m:sup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0,8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|•</m:t>
                                        </m:r>
                                      </m:e>
                                    </m:d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=60</m:t>
                                    </m:r>
                                  </m:sub>
                                  <m:sup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439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sz="2800" dirty="0" err="1"/>
                            <a:t>Zi</a:t>
                          </a:r>
                          <a:r>
                            <a:rPr lang="pt-BR" sz="2800" dirty="0"/>
                            <a:t>=1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|•</m:t>
                                        </m:r>
                                      </m:e>
                                    </m:d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=50</m:t>
                                    </m:r>
                                  </m:sub>
                                  <m:sup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0,08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pt-BR" sz="2800" b="0" i="1" smtClean="0">
                                            <a:latin typeface="Cambria Math" panose="02040503050406030204" pitchFamily="18" charset="0"/>
                                          </a:rPr>
                                          <m:t>|•</m:t>
                                        </m:r>
                                      </m:e>
                                    </m:d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=58</m:t>
                                    </m:r>
                                  </m:sub>
                                  <m:sup>
                                    <m:r>
                                      <a:rPr lang="pt-BR" sz="2800" b="0" i="1" smtClean="0">
                                        <a:latin typeface="Cambria Math" panose="02040503050406030204" pitchFamily="18" charset="0"/>
                                      </a:rPr>
                                      <m:t>0,02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99273742"/>
                  </p:ext>
                </p:extLst>
              </p:nvPr>
            </p:nvGraphicFramePr>
            <p:xfrm>
              <a:off x="611560" y="1566352"/>
              <a:ext cx="7980312" cy="20882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60104"/>
                    <a:gridCol w="2660104"/>
                    <a:gridCol w="2660104"/>
                  </a:tblGrid>
                  <a:tr h="599450">
                    <a:tc>
                      <a:txBody>
                        <a:bodyPr/>
                        <a:lstStyle/>
                        <a:p>
                          <a:endParaRPr lang="pt-BR" sz="28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 smtClean="0"/>
                            <a:t>Di=0</a:t>
                          </a:r>
                          <a:endParaRPr lang="pt-B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800" dirty="0" smtClean="0"/>
                            <a:t>Di=1</a:t>
                          </a:r>
                          <a:endParaRPr lang="pt-BR" sz="28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439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sz="2800" dirty="0" err="1" smtClean="0"/>
                            <a:t>Zi</a:t>
                          </a:r>
                          <a:r>
                            <a:rPr lang="pt-BR" sz="2800" dirty="0" smtClean="0"/>
                            <a:t>=0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00229" t="-82787" r="-100459" b="-10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99771" t="-82787" r="-229" b="-109016"/>
                          </a:stretch>
                        </a:blipFill>
                      </a:tcPr>
                    </a:tc>
                  </a:tr>
                  <a:tr h="74439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sz="2800" dirty="0" err="1" smtClean="0"/>
                            <a:t>Zi</a:t>
                          </a:r>
                          <a:r>
                            <a:rPr lang="pt-BR" sz="2800" dirty="0" smtClean="0"/>
                            <a:t>=1</a:t>
                          </a:r>
                          <a:endParaRPr lang="pt-BR" sz="2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0229" t="-181301" r="-100459" b="-8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9771" t="-181301" r="-229" b="-81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 bwMode="auto">
              <a:xfrm>
                <a:off x="2339752" y="4005064"/>
                <a:ext cx="4392488" cy="187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=51,6</m:t>
                      </m:r>
                    </m:oMath>
                  </m:oMathPara>
                </a14:m>
                <a:endParaRPr lang="pt-BR" sz="2800" dirty="0"/>
              </a:p>
              <a:p>
                <a:pPr marL="0" indent="0" algn="ctr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=51,111</m:t>
                      </m:r>
                    </m:oMath>
                  </m:oMathPara>
                </a14:m>
                <a:endParaRPr lang="pt-BR" sz="2800" dirty="0"/>
              </a:p>
              <a:p>
                <a:pPr marL="0" indent="0" algn="ctr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=0,2</m:t>
                      </m:r>
                    </m:oMath>
                  </m:oMathPara>
                </a14:m>
                <a:endParaRPr lang="pt-BR" sz="2800" dirty="0"/>
              </a:p>
              <a:p>
                <a:pPr marL="0" indent="0" algn="ctr" eaLnBrk="1" hangingPunct="1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0,111 </a:t>
                </a: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4005064"/>
                <a:ext cx="4392488" cy="1872208"/>
              </a:xfrm>
              <a:prstGeom prst="rect">
                <a:avLst/>
              </a:prstGeom>
              <a:blipFill rotWithShape="0">
                <a:blip r:embed="rId3"/>
                <a:stretch>
                  <a:fillRect b="-9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061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-468560" y="1580172"/>
                <a:ext cx="8784976" cy="441044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=60∙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+58∙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=59,667</m:t>
                      </m:r>
                    </m:oMath>
                  </m:oMathPara>
                </a14:m>
                <a:br>
                  <a:rPr lang="pt-BR" sz="28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pt-BR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=50∙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8800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+50∙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8800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=50,00</m:t>
                      </m:r>
                    </m:oMath>
                  </m:oMathPara>
                </a14:m>
                <a:endParaRPr lang="pt-BR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=50∙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+58∙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=51,6</m:t>
                      </m:r>
                    </m:oMath>
                  </m:oMathPara>
                </a14:m>
                <a:endParaRPr lang="pt-BR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=50∙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+60∙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=51,111</m:t>
                      </m:r>
                    </m:oMath>
                  </m:oMathPara>
                </a14:m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68560" y="1580172"/>
                <a:ext cx="8784976" cy="441044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exemplo – Morgan e </a:t>
            </a:r>
            <a:r>
              <a:rPr lang="pt-BR" sz="3600" dirty="0" err="1"/>
              <a:t>Winship</a:t>
            </a:r>
            <a:endParaRPr lang="pt-BR" sz="3600" dirty="0"/>
          </a:p>
        </p:txBody>
      </p:sp>
      <p:sp>
        <p:nvSpPr>
          <p:cNvPr id="5" name="Chave esquerda 4"/>
          <p:cNvSpPr/>
          <p:nvPr/>
        </p:nvSpPr>
        <p:spPr>
          <a:xfrm>
            <a:off x="56692" y="1651221"/>
            <a:ext cx="360040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/>
          <p:cNvSpPr/>
          <p:nvPr/>
        </p:nvSpPr>
        <p:spPr>
          <a:xfrm>
            <a:off x="56692" y="3843299"/>
            <a:ext cx="360040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/>
          <p:cNvSpPr/>
          <p:nvPr/>
        </p:nvSpPr>
        <p:spPr>
          <a:xfrm rot="10800000">
            <a:off x="7308304" y="1664892"/>
            <a:ext cx="360040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619088" y="2200306"/>
            <a:ext cx="17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pt-BR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OLS = 9,667</a:t>
            </a:r>
          </a:p>
        </p:txBody>
      </p:sp>
    </p:spTree>
    <p:extLst>
      <p:ext uri="{BB962C8B-B14F-4D97-AF65-F5344CB8AC3E}">
        <p14:creationId xmlns:p14="http://schemas.microsoft.com/office/powerpoint/2010/main" val="38715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1" cy="93610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Por independência, mesma distribuição de a, n e c para Z=0 e Z=1!!!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 txBox="1">
                <a:spLocks/>
              </p:cNvSpPr>
              <p:nvPr/>
            </p:nvSpPr>
            <p:spPr bwMode="auto">
              <a:xfrm>
                <a:off x="277653" y="2630690"/>
                <a:ext cx="3764159" cy="922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</m:den>
                      </m:f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=0,111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653" y="2630690"/>
                <a:ext cx="3764159" cy="9226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11960" y="2587958"/>
            <a:ext cx="48245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Entre Z=0, 11,1% são </a:t>
            </a:r>
            <a:r>
              <a:rPr lang="pt-BR" sz="2800" i="1" dirty="0" err="1"/>
              <a:t>always</a:t>
            </a:r>
            <a:endParaRPr lang="pt-BR" sz="2800" i="1" dirty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Entre Z=1, 11,1% são </a:t>
            </a:r>
            <a:r>
              <a:rPr lang="pt-BR" sz="2800" i="1" dirty="0" err="1"/>
              <a:t>always</a:t>
            </a:r>
            <a:endParaRPr lang="pt-BR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 bwMode="auto">
              <a:xfrm>
                <a:off x="277653" y="4221088"/>
                <a:ext cx="3764159" cy="922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pt-BR" sz="28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653" y="4221088"/>
                <a:ext cx="3764159" cy="9226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057769" y="4178356"/>
            <a:ext cx="48245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Entre Z=0, 80% são </a:t>
            </a:r>
            <a:r>
              <a:rPr lang="pt-BR" sz="2800" i="1" dirty="0" err="1"/>
              <a:t>never</a:t>
            </a:r>
            <a:endParaRPr lang="pt-BR" sz="2800" i="1" dirty="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pt-BR" sz="2800" dirty="0"/>
              <a:t>Entre Z=1, 80% são </a:t>
            </a:r>
            <a:r>
              <a:rPr lang="pt-BR" sz="2800" i="1" dirty="0" err="1"/>
              <a:t>never</a:t>
            </a:r>
            <a:endParaRPr lang="pt-BR" sz="2800" i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exemplo – Morgan e </a:t>
            </a:r>
            <a:r>
              <a:rPr lang="pt-BR" sz="3600" dirty="0" err="1"/>
              <a:t>Winship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02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52079"/>
              </p:ext>
            </p:extLst>
          </p:nvPr>
        </p:nvGraphicFramePr>
        <p:xfrm>
          <a:off x="179512" y="1844824"/>
          <a:ext cx="5011611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D=1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Z=0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/>
                        <a:t>7200 </a:t>
                      </a:r>
                      <a:r>
                        <a:rPr lang="pt-BR" sz="2800" i="1" dirty="0" err="1"/>
                        <a:t>never</a:t>
                      </a:r>
                      <a:endParaRPr lang="pt-BR" sz="2800" i="1" dirty="0"/>
                    </a:p>
                    <a:p>
                      <a:pPr algn="r"/>
                      <a:r>
                        <a:rPr lang="pt-BR" sz="2800" i="0" dirty="0"/>
                        <a:t>800</a:t>
                      </a:r>
                      <a:r>
                        <a:rPr lang="pt-BR" sz="2800" i="0" baseline="0" dirty="0"/>
                        <a:t> </a:t>
                      </a:r>
                      <a:r>
                        <a:rPr lang="pt-BR" sz="2800" i="1" baseline="0" dirty="0" err="1"/>
                        <a:t>complier</a:t>
                      </a:r>
                      <a:endParaRPr lang="pt-BR" sz="28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/>
                        <a:t>1000 </a:t>
                      </a:r>
                      <a:r>
                        <a:rPr lang="pt-BR" sz="2800" i="1" dirty="0" err="1"/>
                        <a:t>always</a:t>
                      </a:r>
                      <a:endParaRPr lang="pt-BR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Z=1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/>
                        <a:t>800 </a:t>
                      </a:r>
                      <a:r>
                        <a:rPr lang="pt-BR" sz="2800" i="1" dirty="0" err="1"/>
                        <a:t>never</a:t>
                      </a:r>
                      <a:endParaRPr lang="pt-BR" sz="2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800" dirty="0"/>
                        <a:t>111 </a:t>
                      </a:r>
                      <a:r>
                        <a:rPr lang="pt-BR" sz="2800" i="1" dirty="0" err="1"/>
                        <a:t>always</a:t>
                      </a:r>
                      <a:endParaRPr lang="pt-BR" sz="2800" i="1" dirty="0"/>
                    </a:p>
                    <a:p>
                      <a:pPr algn="r"/>
                      <a:r>
                        <a:rPr lang="pt-BR" sz="2800" i="0" dirty="0"/>
                        <a:t>89</a:t>
                      </a:r>
                      <a:r>
                        <a:rPr lang="pt-BR" sz="2800" i="0" baseline="0" dirty="0"/>
                        <a:t> </a:t>
                      </a:r>
                      <a:r>
                        <a:rPr lang="pt-BR" sz="2800" i="1" baseline="0" dirty="0" err="1"/>
                        <a:t>compliers</a:t>
                      </a:r>
                      <a:endParaRPr lang="pt-BR" sz="28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exemplo – Morgan e </a:t>
            </a:r>
            <a:r>
              <a:rPr lang="pt-BR" sz="3600" dirty="0" err="1"/>
              <a:t>Winship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2"/>
              <p:cNvSpPr txBox="1">
                <a:spLocks/>
              </p:cNvSpPr>
              <p:nvPr/>
            </p:nvSpPr>
            <p:spPr bwMode="auto">
              <a:xfrm>
                <a:off x="5508104" y="1700808"/>
                <a:ext cx="3240360" cy="3816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accent1"/>
                    </a:solidFill>
                    <a:latin typeface="Tw Cen M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:r>
                  <a:rPr lang="pt-BR" sz="2800" dirty="0"/>
                  <a:t>Razão A/N</a:t>
                </a:r>
              </a:p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7200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:endParaRPr lang="pt-BR" sz="2800" dirty="0"/>
              </a:p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:r>
                  <a:rPr lang="pt-BR" sz="2800" dirty="0"/>
                  <a:t>Razão C/Total</a:t>
                </a:r>
              </a:p>
              <a:p>
                <a:pPr marL="0" indent="0" algn="just"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</m:den>
                      </m:f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89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1700808"/>
                <a:ext cx="3240360" cy="3816424"/>
              </a:xfrm>
              <a:prstGeom prst="rect">
                <a:avLst/>
              </a:prstGeom>
              <a:blipFill rotWithShape="0">
                <a:blip r:embed="rId2"/>
                <a:stretch>
                  <a:fillRect l="-3955" t="-1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2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628800"/>
                <a:ext cx="8507288" cy="48958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dirty="0">
                    <a:latin typeface="Tw Cen MT"/>
                  </a:rPr>
                  <a:t> O estimador de VI é dado por: 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pt-BR" altLang="pt-BR" b="0" i="1" smtClean="0">
                            <a:latin typeface="Cambria Math"/>
                            <a:ea typeface="Cambria Math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pt-BR" altLang="pt-BR" dirty="0">
                    <a:latin typeface="Tw Cen MT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altLang="pt-BR" dirty="0">
                            <a:latin typeface="Tw Cen MT"/>
                          </a:rPr>
                          <m:t>(</m:t>
                        </m:r>
                        <m:r>
                          <a:rPr lang="pt-BR" altLang="pt-BR" b="0" i="1" dirty="0" smtClean="0">
                            <a:latin typeface="Cambria Math"/>
                            <a:ea typeface="Cambria Math"/>
                          </a:rPr>
                          <m:t>𝓏</m:t>
                        </m:r>
                        <m:r>
                          <a:rPr lang="pt-BR" altLang="pt-BR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pt-BR" altLang="pt-BR" dirty="0">
                            <a:latin typeface="Cambria Math"/>
                            <a:ea typeface="Cambria Math"/>
                          </a:rPr>
                          <m:t>𝓍</m:t>
                        </m:r>
                        <m:r>
                          <m:rPr>
                            <m:nor/>
                          </m:rPr>
                          <a:rPr lang="pt-BR" altLang="pt-BR" dirty="0">
                            <a:latin typeface="Tw Cen MT"/>
                          </a:rPr>
                          <m:t>)</m:t>
                        </m:r>
                      </m:e>
                      <m:sup>
                        <m:r>
                          <a:rPr lang="pt-BR" altLang="pt-BR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altLang="pt-B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pt-BR" i="1" dirty="0">
                        <a:latin typeface="Cambria Math"/>
                        <a:ea typeface="Cambria Math"/>
                      </a:rPr>
                      <m:t>𝓏</m:t>
                    </m:r>
                    <m:r>
                      <m:rPr>
                        <m:sty m:val="p"/>
                      </m:rPr>
                      <a:rPr lang="pt-BR" altLang="pt-BR" b="0" i="0" dirty="0" smtClean="0">
                        <a:latin typeface="Cambria Math"/>
                        <a:ea typeface="Cambria Math"/>
                      </a:rPr>
                      <m:t>y</m:t>
                    </m:r>
                  </m:oMath>
                </a14:m>
                <a:r>
                  <a:rPr lang="pt-BR" altLang="pt-BR" dirty="0">
                    <a:latin typeface="Tw Cen MT"/>
                  </a:rPr>
                  <a:t>, onde </a:t>
                </a:r>
                <a14:m>
                  <m:oMath xmlns:m="http://schemas.openxmlformats.org/officeDocument/2006/math">
                    <m:r>
                      <a:rPr lang="pt-BR" altLang="pt-BR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pt-BR" altLang="pt-BR" dirty="0">
                    <a:latin typeface="Tw Cen MT"/>
                  </a:rPr>
                  <a:t> é matriz de instrumentos para </a:t>
                </a:r>
                <a14:m>
                  <m:oMath xmlns:m="http://schemas.openxmlformats.org/officeDocument/2006/math">
                    <m:r>
                      <a:rPr lang="pt-BR" altLang="pt-BR" b="0" i="1" smtClean="0">
                        <a:latin typeface="Cambria Math"/>
                      </a:rPr>
                      <m:t>𝑧</m:t>
                    </m:r>
                    <m:r>
                      <a:rPr lang="pt-BR" altLang="pt-B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altLang="pt-BR" dirty="0">
                    <a:latin typeface="Tw Cen MT"/>
                  </a:rPr>
                  <a:t>(modelo exatamente identificado).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pt-BR" altLang="pt-BR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pt-BR" altLang="pt-BR" i="1">
                            <a:latin typeface="Cambria Math"/>
                            <a:ea typeface="Cambria Math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pt-BR" altLang="pt-BR" dirty="0">
                    <a:latin typeface="Tw Cen MT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altLang="pt-BR" dirty="0">
                            <a:latin typeface="Tw Cen MT"/>
                          </a:rPr>
                          <m:t>(</m:t>
                        </m:r>
                        <m:sSup>
                          <m:sSupPr>
                            <m:ctrlPr>
                              <a:rPr lang="pt-BR" altLang="pt-B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altLang="pt-BR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pt-BR" altLang="pt-BR" b="0" i="1" dirty="0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pt-BR" altLang="pt-B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altLang="pt-BR" b="0" i="1" dirty="0" smtClean="0">
                                <a:latin typeface="Cambria Math"/>
                                <a:ea typeface="Cambria Math"/>
                              </a:rPr>
                              <m:t>𝒫</m:t>
                            </m:r>
                          </m:e>
                          <m:sub>
                            <m:r>
                              <a:rPr lang="pt-BR" altLang="pt-BR" b="0" i="1" dirty="0" smtClean="0">
                                <a:latin typeface="Cambria Math"/>
                                <a:ea typeface="Cambria Math"/>
                              </a:rPr>
                              <m:t>𝓏</m:t>
                            </m:r>
                          </m:sub>
                        </m:sSub>
                        <m:r>
                          <a:rPr lang="pt-BR" altLang="pt-BR" i="1" dirty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pt-BR" altLang="pt-BR" dirty="0">
                            <a:latin typeface="Tw Cen MT"/>
                          </a:rPr>
                          <m:t>)</m:t>
                        </m:r>
                      </m:e>
                      <m:sup>
                        <m:r>
                          <a:rPr lang="pt-BR" altLang="pt-BR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altLang="pt-B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pt-BR" i="1" dirty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altLang="pt-BR" b="0" i="1" dirty="0" smtClean="0">
                        <a:latin typeface="Cambria Math"/>
                        <a:ea typeface="Cambria Math"/>
                      </a:rPr>
                      <m:t>′</m:t>
                    </m:r>
                    <m:sSub>
                      <m:sSubPr>
                        <m:ctrlPr>
                          <a:rPr lang="pt-BR" altLang="pt-BR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i="1" dirty="0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b>
                        <m:r>
                          <a:rPr lang="pt-BR" altLang="pt-BR" i="1" dirty="0">
                            <a:latin typeface="Cambria Math"/>
                            <a:ea typeface="Cambria Math"/>
                          </a:rPr>
                          <m:t>𝓏</m:t>
                        </m:r>
                      </m:sub>
                    </m:sSub>
                    <m:r>
                      <a:rPr lang="pt-BR" altLang="pt-BR" b="0" i="1" dirty="0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pt-BR" altLang="pt-BR" dirty="0">
                    <a:latin typeface="Tw Cen MT"/>
                  </a:rPr>
                  <a:t>, onde </a:t>
                </a:r>
                <a14:m>
                  <m:oMath xmlns:m="http://schemas.openxmlformats.org/officeDocument/2006/math">
                    <m:r>
                      <a:rPr lang="pt-BR" altLang="pt-BR" i="1" dirty="0"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pt-BR" altLang="pt-BR" dirty="0">
                    <a:latin typeface="Tw Cen MT"/>
                  </a:rPr>
                  <a:t> = </a:t>
                </a:r>
                <a14:m>
                  <m:oMath xmlns:m="http://schemas.openxmlformats.org/officeDocument/2006/math">
                    <m:r>
                      <a:rPr lang="pt-BR" altLang="pt-BR" b="0" i="1" smtClean="0">
                        <a:latin typeface="Cambria Math"/>
                        <a:ea typeface="Cambria Math"/>
                      </a:rPr>
                      <m:t>𝓏</m:t>
                    </m:r>
                    <m:sSup>
                      <m:sSupPr>
                        <m:ctrlPr>
                          <a:rPr lang="pt-BR" alt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pt-BR" alt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altLang="pt-BR" i="1">
                                <a:latin typeface="Cambria Math"/>
                                <a:ea typeface="Cambria Math"/>
                              </a:rPr>
                              <m:t>𝓏</m:t>
                            </m:r>
                          </m:e>
                          <m:sup>
                            <m:r>
                              <a:rPr lang="pt-BR" altLang="pt-B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altLang="pt-BR" i="1">
                            <a:latin typeface="Cambria Math"/>
                            <a:ea typeface="Cambria Math"/>
                          </a:rPr>
                          <m:t>𝓏</m:t>
                        </m:r>
                        <m:r>
                          <a:rPr lang="pt-BR" altLang="pt-BR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pt-BR" altLang="pt-BR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pt-BR" altLang="pt-B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i="1">
                            <a:latin typeface="Cambria Math"/>
                            <a:ea typeface="Cambria Math"/>
                          </a:rPr>
                          <m:t>𝓏</m:t>
                        </m:r>
                      </m:e>
                      <m:sup>
                        <m:r>
                          <a:rPr lang="pt-BR" altLang="pt-BR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pt-BR" altLang="pt-BR" dirty="0">
                  <a:latin typeface="Tw Cen M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pt-BR" altLang="pt-BR" dirty="0">
                    <a:latin typeface="Tw Cen MT"/>
                  </a:rPr>
                  <a:t>(modelo </a:t>
                </a:r>
                <a:r>
                  <a:rPr lang="pt-BR" altLang="pt-BR" dirty="0" err="1">
                    <a:latin typeface="Tw Cen MT"/>
                  </a:rPr>
                  <a:t>sobreidentificado</a:t>
                </a:r>
                <a:r>
                  <a:rPr lang="pt-BR" altLang="pt-BR" dirty="0">
                    <a:latin typeface="Tw Cen MT"/>
                  </a:rPr>
                  <a:t>)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800"/>
                <a:ext cx="8507288" cy="4895825"/>
              </a:xfrm>
              <a:blipFill rotWithShape="0">
                <a:blip r:embed="rId2"/>
                <a:stretch>
                  <a:fillRect l="-1791" t="-26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Variáveis instrumentais</a:t>
            </a:r>
          </a:p>
        </p:txBody>
      </p:sp>
    </p:spTree>
    <p:extLst>
      <p:ext uri="{BB962C8B-B14F-4D97-AF65-F5344CB8AC3E}">
        <p14:creationId xmlns:p14="http://schemas.microsoft.com/office/powerpoint/2010/main" val="2420727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56792"/>
                <a:ext cx="8784976" cy="439248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pt-BR" sz="2800" dirty="0"/>
                  <a:t>Como, nesse exemplo, mostrar que WALD é efeito sobre os </a:t>
                </a:r>
                <a:r>
                  <a:rPr lang="pt-BR" sz="2800" i="1" dirty="0" err="1"/>
                  <a:t>compliers</a:t>
                </a:r>
                <a:r>
                  <a:rPr lang="pt-BR" sz="2800" dirty="0"/>
                  <a:t>, vimos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𝑊𝐴𝐿𝐷</m:t>
                        </m:r>
                      </m:sub>
                    </m:sSub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=5,5</m:t>
                    </m:r>
                  </m:oMath>
                </a14:m>
                <a:r>
                  <a:rPr lang="pt-BR" sz="2800" dirty="0"/>
                  <a:t>. Mas note que: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  <m:e>
                        <m:acc>
                          <m:accPr>
                            <m:chr m:val="̂"/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dirty="0"/>
                  <a:t> </a:t>
                </a:r>
              </a:p>
              <a:p>
                <a:pPr marL="0" indent="0" algn="just">
                  <a:buNone/>
                </a:pPr>
                <a:r>
                  <a:rPr lang="pt-BR" sz="2800" b="1" dirty="0"/>
                  <a:t>Como achar?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func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func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56792"/>
                <a:ext cx="8784976" cy="4392488"/>
              </a:xfrm>
              <a:blipFill rotWithShape="0">
                <a:blip r:embed="rId2"/>
                <a:stretch>
                  <a:fillRect l="-1387" t="-1387" r="-13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exemplo – Morgan e </a:t>
            </a:r>
            <a:r>
              <a:rPr lang="pt-BR" sz="3600" dirty="0" err="1"/>
              <a:t>Winship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615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556792"/>
                <a:ext cx="8928991" cy="4464496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58=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0,089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0,089+0,111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0,111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0,089+0,111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∙60 ⟹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2800" dirty="0"/>
                            <m:t> 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=55,5</m:t>
                      </m:r>
                    </m:oMath>
                  </m:oMathPara>
                </a14:m>
                <a:endParaRPr lang="pt-BR" sz="2800" b="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pt-BR" sz="2800" b="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pt-BR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br>
                  <a:rPr lang="pt-BR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pt-BR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556792"/>
                <a:ext cx="8928991" cy="446449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114800" y="296848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exemplo – Morgan e </a:t>
            </a:r>
            <a:r>
              <a:rPr lang="pt-BR" sz="3600" dirty="0" err="1"/>
              <a:t>Winship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481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28800"/>
                <a:ext cx="8928991" cy="432048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pt-BR" sz="2800" b="0" dirty="0"/>
                  <a:t>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50=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0,8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0,8+0,089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50+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0,089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0,8+0,089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br>
                  <a:rPr lang="pt-BR" sz="2800" b="0" dirty="0">
                    <a:ea typeface="Cambria Math" panose="02040503050406030204" pitchFamily="18" charset="0"/>
                  </a:rPr>
                </a:br>
                <a:r>
                  <a:rPr lang="pt-BR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</m:t>
                    </m:r>
                  </m:oMath>
                </a14:m>
                <a:endParaRPr lang="pt-BR" sz="2800" b="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pt-BR" sz="2800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𝐿𝐴𝑇𝐸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  <m:e>
                          <m:acc>
                            <m:accPr>
                              <m:chr m:val="̂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  <m:e>
                          <m:acc>
                            <m:accPr>
                              <m:chr m:val="̂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=55,5−50=5,5</m:t>
                      </m:r>
                    </m:oMath>
                  </m:oMathPara>
                </a14:m>
                <a:endParaRPr lang="pt-BR" sz="2800" dirty="0"/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𝑉𝐼</m:t>
                        </m:r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𝑊𝐴𝐿𝐷</m:t>
                        </m:r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pt-BR" altLang="pt-BR" sz="280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altLang="pt-BR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2800">
                            <a:latin typeface="Cambria Math"/>
                            <a:ea typeface="Cambria Math"/>
                          </a:rPr>
                          <m:t>51.6−51.111</m:t>
                        </m:r>
                      </m:num>
                      <m:den>
                        <m:r>
                          <a:rPr lang="pt-BR" altLang="pt-BR" sz="2800" i="1" dirty="0">
                            <a:latin typeface="Cambria Math"/>
                          </a:rPr>
                          <m:t>0.2−0.111</m:t>
                        </m:r>
                      </m:den>
                    </m:f>
                  </m:oMath>
                </a14:m>
                <a:r>
                  <a:rPr lang="pt-BR" altLang="pt-BR" sz="2800" dirty="0">
                    <a:latin typeface="Tw Cen M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(</m:t>
                        </m:r>
                        <m:r>
                          <a:rPr lang="pt-BR" altLang="pt-BR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=1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 − 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pt-BR" altLang="pt-BR" sz="2600" i="1" dirty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=1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 ) − 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pt-BR" altLang="pt-BR" sz="2600" i="1" dirty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altLang="pt-BR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600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t-BR" altLang="pt-BR" sz="26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2600" i="1" dirty="0">
                            <a:latin typeface="Cambria Math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pt-BR" altLang="pt-BR" sz="2600" dirty="0">
                            <a:latin typeface="Tw Cen MT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altLang="pt-BR" sz="2800" dirty="0">
                    <a:latin typeface="Tw Cen MT"/>
                  </a:rPr>
                  <a:t>= 5.5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8928991" cy="432048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exemplo – Morgan e </a:t>
            </a:r>
            <a:r>
              <a:rPr lang="pt-BR" sz="3600" dirty="0" err="1"/>
              <a:t>Winship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66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4229075"/>
          </a:xfrm>
        </p:spPr>
        <p:txBody>
          <a:bodyPr/>
          <a:lstStyle/>
          <a:p>
            <a:pPr algn="just"/>
            <a:r>
              <a:rPr lang="pt-BR" sz="2800" dirty="0"/>
              <a:t>Instrumento fraco é muito ruim;</a:t>
            </a:r>
          </a:p>
          <a:p>
            <a:pPr algn="just"/>
            <a:r>
              <a:rPr lang="pt-BR" sz="2800" dirty="0"/>
              <a:t>Se efeito heterogêneo causal ocorre, só deve usar V.I. se hipóteses 1 e 3 valerem, especialmente </a:t>
            </a:r>
            <a:r>
              <a:rPr lang="pt-BR" sz="2800" dirty="0" err="1"/>
              <a:t>monotonicidade</a:t>
            </a:r>
            <a:r>
              <a:rPr lang="pt-BR" sz="2800" dirty="0"/>
              <a:t>;</a:t>
            </a:r>
          </a:p>
          <a:p>
            <a:pPr algn="just"/>
            <a:r>
              <a:rPr lang="pt-BR" sz="2800" dirty="0"/>
              <a:t>Se efeito heterogêneo está presente, não deve combinar instrumentos via MQ2E e sim dar medida de LATE separada para os instrumentos que satisfazem </a:t>
            </a:r>
            <a:r>
              <a:rPr lang="pt-BR" sz="2800" dirty="0" err="1"/>
              <a:t>monotonicidade</a:t>
            </a:r>
            <a:r>
              <a:rPr lang="pt-BR" sz="2800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498322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b="1" dirty="0"/>
              <a:t>Críticas</a:t>
            </a:r>
          </a:p>
          <a:p>
            <a:pPr algn="just"/>
            <a:r>
              <a:rPr lang="pt-BR" sz="2800" dirty="0"/>
              <a:t>LATE depende do instrumento, pois dependendo do instrumento, posso estar em </a:t>
            </a:r>
            <a:r>
              <a:rPr lang="pt-BR" sz="2800" i="1" dirty="0" err="1"/>
              <a:t>complier</a:t>
            </a:r>
            <a:r>
              <a:rPr lang="pt-BR" sz="2800" dirty="0"/>
              <a:t> ou </a:t>
            </a:r>
            <a:r>
              <a:rPr lang="pt-BR" sz="2800" i="1" dirty="0" err="1"/>
              <a:t>never</a:t>
            </a:r>
            <a:r>
              <a:rPr lang="pt-BR" sz="2800" dirty="0"/>
              <a:t> em cada caso.</a:t>
            </a:r>
          </a:p>
          <a:p>
            <a:pPr algn="just"/>
            <a:endParaRPr lang="pt-BR" sz="2800" dirty="0"/>
          </a:p>
          <a:p>
            <a:pPr marL="0" indent="0" algn="just">
              <a:buNone/>
            </a:pPr>
            <a:r>
              <a:rPr lang="pt-BR" sz="2800" b="1" dirty="0"/>
              <a:t>Extensões</a:t>
            </a:r>
          </a:p>
          <a:p>
            <a:pPr algn="just"/>
            <a:r>
              <a:rPr lang="pt-BR" sz="2800" dirty="0"/>
              <a:t>Heckman e </a:t>
            </a:r>
            <a:r>
              <a:rPr lang="pt-BR" sz="2800" dirty="0" err="1"/>
              <a:t>Vytlacil</a:t>
            </a:r>
            <a:r>
              <a:rPr lang="pt-BR" sz="2800" dirty="0"/>
              <a:t> (2005): LATE é média ponderada de efeitos tratamento marginais.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46138"/>
          </a:xfrm>
        </p:spPr>
        <p:txBody>
          <a:bodyPr>
            <a:normAutofit/>
          </a:bodyPr>
          <a:lstStyle/>
          <a:p>
            <a:r>
              <a:rPr lang="pt-BR" sz="3600" dirty="0"/>
              <a:t>Críticas e Extensões</a:t>
            </a:r>
          </a:p>
        </p:txBody>
      </p:sp>
    </p:spTree>
    <p:extLst>
      <p:ext uri="{BB962C8B-B14F-4D97-AF65-F5344CB8AC3E}">
        <p14:creationId xmlns:p14="http://schemas.microsoft.com/office/powerpoint/2010/main" val="25521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846138"/>
          </a:xfrm>
        </p:spPr>
        <p:txBody>
          <a:bodyPr>
            <a:normAutofit/>
          </a:bodyPr>
          <a:lstStyle/>
          <a:p>
            <a:r>
              <a:rPr lang="pt-BR" sz="3600" b="1" dirty="0"/>
              <a:t>Efeito Tratamento Marginal (MTE)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7" cy="4320480"/>
          </a:xfrm>
        </p:spPr>
        <p:txBody>
          <a:bodyPr/>
          <a:lstStyle/>
          <a:p>
            <a:pPr algn="just"/>
            <a:r>
              <a:rPr lang="pt-BR" sz="2800" dirty="0"/>
              <a:t>Heckman e </a:t>
            </a:r>
            <a:r>
              <a:rPr lang="pt-BR" sz="2800" dirty="0" err="1"/>
              <a:t>Vytlacil</a:t>
            </a:r>
            <a:r>
              <a:rPr lang="pt-BR" sz="2800" dirty="0"/>
              <a:t> (2005) mostram que LATE pode ser visto como uma média ponderada de efeito tratamento marginal mais fundamentais.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/>
              <a:t>Exemplo: Suponha que ao invés de 10% receberem um voucher de $3000, 10% recebem voucher que varia entre $1 e a mensalidade mais cara, sendo retirado de distribuição uniforme aleatoriamente.</a:t>
            </a:r>
          </a:p>
        </p:txBody>
      </p:sp>
    </p:spTree>
    <p:extLst>
      <p:ext uri="{BB962C8B-B14F-4D97-AF65-F5344CB8AC3E}">
        <p14:creationId xmlns:p14="http://schemas.microsoft.com/office/powerpoint/2010/main" val="3188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7" cy="4320480"/>
          </a:xfrm>
        </p:spPr>
        <p:txBody>
          <a:bodyPr/>
          <a:lstStyle/>
          <a:p>
            <a:pPr algn="just"/>
            <a:r>
              <a:rPr lang="pt-BR" sz="2800" dirty="0"/>
              <a:t>Nesse caso, o tamanho do voucher é um instrumento válido Z, mantendo as mesmas hipóteses:</a:t>
            </a:r>
          </a:p>
          <a:p>
            <a:pPr lvl="1" algn="just"/>
            <a:r>
              <a:rPr lang="pt-BR" dirty="0"/>
              <a:t>Z é atribuído aleatoriamente</a:t>
            </a:r>
          </a:p>
          <a:p>
            <a:pPr lvl="1" algn="just"/>
            <a:r>
              <a:rPr lang="pt-BR" dirty="0"/>
              <a:t>Z possui efeito diferente de zero em D</a:t>
            </a:r>
          </a:p>
          <a:p>
            <a:pPr lvl="1" algn="just"/>
            <a:r>
              <a:rPr lang="pt-BR" dirty="0"/>
              <a:t>Efeito Z em D é </a:t>
            </a:r>
            <a:r>
              <a:rPr lang="pt-BR" dirty="0" err="1"/>
              <a:t>monotônico</a:t>
            </a:r>
            <a:r>
              <a:rPr lang="pt-BR" dirty="0"/>
              <a:t> (nesse caso, essa hipótese estipula que a probabilidade real de receber o tratamento é maior para ∆’s com Z=Z” do que do que para os com Z=Z’ se Z”&gt;Z’).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846138"/>
          </a:xfrm>
        </p:spPr>
        <p:txBody>
          <a:bodyPr>
            <a:normAutofit/>
          </a:bodyPr>
          <a:lstStyle/>
          <a:p>
            <a:r>
              <a:rPr lang="pt-BR" sz="3600" b="1" dirty="0"/>
              <a:t>Efeito Tratamento Marginal (MTE)</a:t>
            </a:r>
          </a:p>
        </p:txBody>
      </p:sp>
    </p:spTree>
    <p:extLst>
      <p:ext uri="{BB962C8B-B14F-4D97-AF65-F5344CB8AC3E}">
        <p14:creationId xmlns:p14="http://schemas.microsoft.com/office/powerpoint/2010/main" val="9249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392488"/>
          </a:xfrm>
        </p:spPr>
        <p:txBody>
          <a:bodyPr/>
          <a:lstStyle/>
          <a:p>
            <a:pPr algn="just"/>
            <a:r>
              <a:rPr lang="pt-BR" sz="2800" dirty="0"/>
              <a:t>Heckman e </a:t>
            </a:r>
            <a:r>
              <a:rPr lang="pt-BR" sz="2800" dirty="0" err="1"/>
              <a:t>Vytlacil</a:t>
            </a:r>
            <a:r>
              <a:rPr lang="pt-BR" sz="2800" dirty="0"/>
              <a:t> (2005) define dois conceitos relacionados: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pt-BR" b="1" dirty="0"/>
              <a:t>Local instrumental </a:t>
            </a:r>
            <a:r>
              <a:rPr lang="pt-BR" b="1" dirty="0" err="1"/>
              <a:t>variable</a:t>
            </a:r>
            <a:r>
              <a:rPr lang="pt-BR" b="1" dirty="0"/>
              <a:t> (LIV)</a:t>
            </a:r>
            <a:r>
              <a:rPr lang="pt-BR" dirty="0"/>
              <a:t>: “VI local”</a:t>
            </a:r>
          </a:p>
          <a:p>
            <a:pPr marL="457200" lvl="1" indent="0" algn="just">
              <a:buNone/>
            </a:pPr>
            <a:r>
              <a:rPr lang="pt-BR" dirty="0"/>
              <a:t>É o caso limite de uma retirada dupla de VI de Z na qual Z” se aproxima de Z’, para quaisquer dois valores de Z tais que Z”&gt;Z’.</a:t>
            </a:r>
          </a:p>
          <a:p>
            <a:pPr marL="457200" lvl="1" indent="0" algn="just">
              <a:buNone/>
            </a:pPr>
            <a:r>
              <a:rPr lang="pt-BR" dirty="0"/>
              <a:t>b) </a:t>
            </a:r>
            <a:r>
              <a:rPr lang="pt-BR" b="1" dirty="0"/>
              <a:t>Efeito Tratamento Marginal (MTE)</a:t>
            </a:r>
          </a:p>
          <a:p>
            <a:pPr marL="457200" lvl="1" indent="0" algn="just">
              <a:buNone/>
            </a:pPr>
            <a:r>
              <a:rPr lang="pt-BR" dirty="0"/>
              <a:t>Cada LIV define um efeito tratamento marginal, o qual é a forma limite do LATE, no qual a VI é uma LIV.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846138"/>
          </a:xfrm>
        </p:spPr>
        <p:txBody>
          <a:bodyPr>
            <a:normAutofit/>
          </a:bodyPr>
          <a:lstStyle/>
          <a:p>
            <a:r>
              <a:rPr lang="pt-BR" sz="3600" b="1" dirty="0"/>
              <a:t>Efeito Tratamento Marginal (MTE)</a:t>
            </a:r>
          </a:p>
        </p:txBody>
      </p:sp>
    </p:spTree>
    <p:extLst>
      <p:ext uri="{BB962C8B-B14F-4D97-AF65-F5344CB8AC3E}">
        <p14:creationId xmlns:p14="http://schemas.microsoft.com/office/powerpoint/2010/main" val="328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Exemplo: Pode-se formar </a:t>
            </a:r>
            <a:r>
              <a:rPr lang="pt-BR" sz="2800" dirty="0" err="1"/>
              <a:t>LIV’s</a:t>
            </a:r>
            <a:r>
              <a:rPr lang="pt-BR" sz="2800" dirty="0"/>
              <a:t> a partir de Z estratificando os dados pelos valores de Z e então considerando estratos vizinhos. </a:t>
            </a:r>
          </a:p>
          <a:p>
            <a:pPr marL="0" indent="0" algn="just">
              <a:buNone/>
            </a:pPr>
            <a:r>
              <a:rPr lang="pt-BR" sz="2800" dirty="0"/>
              <a:t>Dado uma amostra grande e programa voucher grande, </a:t>
            </a:r>
            <a:r>
              <a:rPr lang="pt-BR" sz="2800" dirty="0" err="1"/>
              <a:t>LIV’s</a:t>
            </a:r>
            <a:r>
              <a:rPr lang="pt-BR" sz="2800" dirty="0"/>
              <a:t> podem ser construídas para cada aumento de 1 dólar no voucher.</a:t>
            </a:r>
          </a:p>
          <a:p>
            <a:pPr marL="0" indent="0" algn="just">
              <a:buNone/>
            </a:pPr>
            <a:r>
              <a:rPr lang="pt-BR" sz="2800" dirty="0"/>
              <a:t>Cada LIV pode ser usada para estimar um LATE e estes podem ser considerados MTE.</a:t>
            </a:r>
          </a:p>
          <a:p>
            <a:pPr marL="0" indent="0" algn="just">
              <a:buNone/>
            </a:pPr>
            <a:r>
              <a:rPr lang="pt-BR" sz="2800" b="1"/>
              <a:t>O </a:t>
            </a:r>
            <a:r>
              <a:rPr lang="pt-BR" sz="2800" b="1" dirty="0"/>
              <a:t>problema dessa abordagem é ter as </a:t>
            </a:r>
            <a:r>
              <a:rPr lang="pt-BR" sz="2800" b="1" dirty="0" err="1"/>
              <a:t>LIV’s</a:t>
            </a:r>
            <a:r>
              <a:rPr lang="pt-BR" sz="2800" b="1" dirty="0"/>
              <a:t>. 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846138"/>
          </a:xfrm>
        </p:spPr>
        <p:txBody>
          <a:bodyPr>
            <a:normAutofit/>
          </a:bodyPr>
          <a:lstStyle/>
          <a:p>
            <a:r>
              <a:rPr lang="pt-BR" sz="3600" b="1" dirty="0"/>
              <a:t>Efeito Tratamento Marginal (MTE)</a:t>
            </a:r>
          </a:p>
        </p:txBody>
      </p:sp>
    </p:spTree>
    <p:extLst>
      <p:ext uri="{BB962C8B-B14F-4D97-AF65-F5344CB8AC3E}">
        <p14:creationId xmlns:p14="http://schemas.microsoft.com/office/powerpoint/2010/main" val="26281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>
            <a:normAutofit/>
          </a:bodyPr>
          <a:lstStyle/>
          <a:p>
            <a:r>
              <a:rPr lang="pt-BR" dirty="0"/>
              <a:t>Bibliografia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3999" cy="4536504"/>
          </a:xfrm>
        </p:spPr>
        <p:txBody>
          <a:bodyPr/>
          <a:lstStyle/>
          <a:p>
            <a:r>
              <a:rPr lang="en-US" sz="2200" dirty="0"/>
              <a:t>Cornelissen, Thomas, et al. "From LATE to MTE: Alternative methods for the evaluation of policy interventions." </a:t>
            </a:r>
            <a:r>
              <a:rPr lang="en-US" sz="2200" dirty="0" err="1"/>
              <a:t>Labour</a:t>
            </a:r>
            <a:r>
              <a:rPr lang="en-US" sz="2200" dirty="0"/>
              <a:t> Economics 41 (2016): 47-60.</a:t>
            </a:r>
          </a:p>
          <a:p>
            <a:endParaRPr lang="en-US" sz="2200" dirty="0"/>
          </a:p>
          <a:p>
            <a:r>
              <a:rPr lang="en-US" sz="2200" dirty="0" err="1"/>
              <a:t>Imbens</a:t>
            </a:r>
            <a:r>
              <a:rPr lang="en-US" sz="2200" dirty="0"/>
              <a:t>, Guido W. "Better LATE than nothing: Some comments on Deaton (2009) and Heckman and </a:t>
            </a:r>
            <a:r>
              <a:rPr lang="en-US" sz="2200" dirty="0" err="1"/>
              <a:t>Urzua</a:t>
            </a:r>
            <a:r>
              <a:rPr lang="en-US" sz="2200" dirty="0"/>
              <a:t> (2009)." Journal of Economic literature 48.2 (2010): 399-423.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901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Considere que:</a:t>
                </a:r>
              </a:p>
              <a:p>
                <a:pPr marL="514350" indent="-514350">
                  <a:lnSpc>
                    <a:spcPct val="90000"/>
                  </a:lnSpc>
                  <a:buAutoNum type="arabicParenBoth"/>
                </a:pPr>
                <a:r>
                  <a:rPr lang="pt-BR" altLang="pt-BR" sz="3150" dirty="0" err="1">
                    <a:latin typeface="Tw Cen MT"/>
                  </a:rPr>
                  <a:t>plim</a:t>
                </a:r>
                <a:r>
                  <a:rPr lang="pt-BR" altLang="pt-BR" sz="3150" dirty="0">
                    <a:latin typeface="Tw Cen MT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1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315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altLang="pt-BR" sz="315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altLang="pt-BR" sz="3150" dirty="0">
                    <a:latin typeface="Tw Cen MT"/>
                  </a:rPr>
                  <a:t> </a:t>
                </a:r>
                <a:r>
                  <a:rPr lang="pt-BR" altLang="pt-BR" sz="3150" dirty="0" err="1">
                    <a:latin typeface="Tw Cen MT"/>
                  </a:rPr>
                  <a:t>z’u</a:t>
                </a:r>
                <a:r>
                  <a:rPr lang="pt-BR" altLang="pt-BR" sz="3150" dirty="0">
                    <a:latin typeface="Tw Cen MT"/>
                  </a:rPr>
                  <a:t>) = 0 </a:t>
                </a:r>
              </a:p>
              <a:p>
                <a:pPr marL="514350" indent="-514350">
                  <a:lnSpc>
                    <a:spcPct val="90000"/>
                  </a:lnSpc>
                  <a:buAutoNum type="arabicParenBoth"/>
                </a:pPr>
                <a:endParaRPr lang="pt-BR" altLang="pt-BR" sz="3150" dirty="0">
                  <a:latin typeface="Tw Cen MT"/>
                </a:endParaRPr>
              </a:p>
              <a:p>
                <a:pPr marL="514350" indent="-514350">
                  <a:lnSpc>
                    <a:spcPct val="90000"/>
                  </a:lnSpc>
                  <a:buAutoNum type="arabicParenBoth"/>
                </a:pPr>
                <a:r>
                  <a:rPr lang="pt-BR" altLang="pt-BR" sz="3150" dirty="0" err="1">
                    <a:latin typeface="Tw Cen MT"/>
                  </a:rPr>
                  <a:t>plim</a:t>
                </a:r>
                <a:r>
                  <a:rPr lang="pt-BR" altLang="pt-BR" sz="3150" dirty="0">
                    <a:latin typeface="Tw Cen MT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1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315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altLang="pt-BR" sz="315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altLang="pt-BR" sz="3150" dirty="0">
                    <a:latin typeface="Tw Cen MT"/>
                  </a:rPr>
                  <a:t> </a:t>
                </a:r>
                <a:r>
                  <a:rPr lang="pt-BR" altLang="pt-BR" sz="3150" dirty="0" err="1">
                    <a:latin typeface="Tw Cen MT"/>
                  </a:rPr>
                  <a:t>z’x</a:t>
                </a:r>
                <a:r>
                  <a:rPr lang="pt-BR" altLang="pt-BR" sz="3150" dirty="0">
                    <a:latin typeface="Tw Cen MT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31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315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altLang="pt-BR" sz="315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altLang="pt-BR" sz="3150" dirty="0">
                    <a:latin typeface="Tw Cen MT"/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pt-BR" sz="315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pt-BR" altLang="pt-BR" sz="3150" dirty="0">
                    <a:latin typeface="Tw Cen MT"/>
                  </a:rPr>
                  <a:t> positiva </a:t>
                </a:r>
                <a:r>
                  <a:rPr lang="pt-BR" altLang="pt-BR" sz="3150" dirty="0" err="1">
                    <a:latin typeface="Tw Cen MT"/>
                  </a:rPr>
                  <a:t>semidefinida</a:t>
                </a:r>
                <a:r>
                  <a:rPr lang="pt-BR" altLang="pt-BR" sz="3150" dirty="0">
                    <a:latin typeface="Tw Cen MT"/>
                  </a:rPr>
                  <a:t>, com posto k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3"/>
                <a:stretch>
                  <a:fillRect l="-1467" t="-2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Variáveis instrumentais</a:t>
            </a:r>
          </a:p>
        </p:txBody>
      </p:sp>
    </p:spTree>
    <p:extLst>
      <p:ext uri="{BB962C8B-B14F-4D97-AF65-F5344CB8AC3E}">
        <p14:creationId xmlns:p14="http://schemas.microsoft.com/office/powerpoint/2010/main" val="82719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Consistência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pt-BR" altLang="pt-BR" sz="3150" dirty="0">
                    <a:latin typeface="Tw Cen MT"/>
                  </a:rPr>
                  <a:t> 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pt-BR" altLang="pt-BR" sz="315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plim</a:t>
                </a:r>
                <a:r>
                  <a:rPr lang="pt-BR" altLang="pt-BR" sz="31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</m:t>
                        </m:r>
                        <m:r>
                          <a:rPr lang="pt-BR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alt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pt-BR" altLang="pt-BR" sz="31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altLang="pt-BR" sz="315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plim</a:t>
                </a:r>
                <a:r>
                  <a:rPr lang="pt-BR" altLang="pt-BR" sz="31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31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altLang="pt-BR" sz="31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sSup>
                      <m:sSupPr>
                        <m:ctrlPr>
                          <a:rPr lang="pt-BR" altLang="pt-BR" sz="31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altLang="pt-BR" sz="315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pt-BR" altLang="pt-BR" sz="315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pt-BR" altLang="pt-BR" sz="31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pt-BR" altLang="pt-BR" sz="31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</m:t>
                    </m:r>
                  </m:oMath>
                </a14:m>
                <a:endParaRPr lang="pt-BR" altLang="pt-BR" sz="315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pt-BR" altLang="pt-BR" sz="31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sz="31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altLang="pt-BR" sz="31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pt-BR" sz="315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+plim</a:t>
                </a:r>
                <a:r>
                  <a:rPr lang="pt-BR" altLang="pt-BR" sz="31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31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altLang="pt-BR" sz="315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altLang="pt-BR" sz="31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−1 </m:t>
                        </m:r>
                      </m:sup>
                    </m:sSup>
                  </m:oMath>
                </a14:m>
                <a:r>
                  <a:rPr lang="pt-BR" altLang="pt-BR" sz="315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z’u</a:t>
                </a:r>
                <a:r>
                  <a:rPr lang="pt-BR" altLang="pt-BR" sz="31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Equação de </a:t>
                </a:r>
                <a:r>
                  <a:rPr lang="pt-BR" altLang="pt-BR" sz="3150" dirty="0" err="1">
                    <a:latin typeface="Tw Cen MT"/>
                  </a:rPr>
                  <a:t>Slutsky</a:t>
                </a:r>
                <a:r>
                  <a:rPr lang="pt-BR" altLang="pt-BR" sz="3150" dirty="0">
                    <a:latin typeface="Tw Cen MT"/>
                  </a:rPr>
                  <a:t> (permite fatorar </a:t>
                </a:r>
                <a:r>
                  <a:rPr lang="pt-BR" altLang="pt-BR" sz="3150" i="1" dirty="0" err="1">
                    <a:latin typeface="Tw Cen MT"/>
                  </a:rPr>
                  <a:t>plim</a:t>
                </a:r>
                <a:r>
                  <a:rPr lang="pt-BR" altLang="pt-BR" sz="3150" dirty="0">
                    <a:latin typeface="Tw Cen MT"/>
                  </a:rPr>
                  <a:t>)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pt-BR" altLang="pt-BR" sz="3150" dirty="0">
                    <a:latin typeface="Tw Cen MT"/>
                  </a:rPr>
                  <a:t> </a:t>
                </a:r>
                <a:r>
                  <a:rPr lang="pt-BR" altLang="pt-BR" sz="31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BR" altLang="pt-BR" sz="31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pt-BR" altLang="pt-BR" sz="31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altLang="pt-BR" sz="31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𝑝𝑙𝑖𝑚</m:t>
                    </m:r>
                    <m:r>
                      <a:rPr lang="pt-BR" altLang="pt-BR" sz="31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altLang="pt-BR" sz="31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pt-BR" sz="31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altLang="pt-BR" sz="31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pt-BR" altLang="pt-BR" sz="315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315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315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’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315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315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altLang="pt-BR" sz="315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−1 </m:t>
                                </m:r>
                              </m:sup>
                            </m:sSup>
                          </m:num>
                          <m:den>
                            <m:r>
                              <a:rPr lang="pt-BR" altLang="pt-BR" sz="31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pt-BR" altLang="pt-BR" sz="31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𝑝𝑙𝑖𝑚</m:t>
                    </m:r>
                    <m:r>
                      <a:rPr lang="pt-BR" altLang="pt-BR" sz="31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altLang="pt-BR" sz="31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pt-BR" altLang="pt-BR" sz="31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altLang="pt-BR" sz="31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pt-BR" sz="31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altLang="pt-BR" sz="31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altLang="pt-BR" sz="31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altLang="pt-BR" sz="31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pt-BR" altLang="pt-BR" sz="31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altLang="pt-BR" sz="31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BR" altLang="pt-BR" sz="31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pt-BR" altLang="pt-BR" sz="31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pt-BR" altLang="pt-BR" sz="3150" dirty="0">
                  <a:latin typeface="Tw Cen MT" panose="020B0602020104020603"/>
                  <a:ea typeface="Cambria Math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 panose="020B0602020104020603"/>
                    <a:ea typeface="Cambria Math"/>
                  </a:rPr>
                  <a:t>Por (1) </a:t>
                </a:r>
                <a14:m>
                  <m:oMath xmlns:m="http://schemas.openxmlformats.org/officeDocument/2006/math">
                    <m:r>
                      <a:rPr lang="pt-BR" altLang="pt-BR" sz="315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pt-BR" altLang="pt-BR" sz="3150" i="1" dirty="0">
                    <a:latin typeface="Tw Cen MT" panose="020B0602020104020603"/>
                  </a:rPr>
                  <a:t>  plim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pt-BR" altLang="pt-BR" sz="3600" dirty="0">
                    <a:latin typeface="Tw Cen MT"/>
                  </a:rPr>
                  <a:t> = </a:t>
                </a:r>
                <a14:m>
                  <m:oMath xmlns:m="http://schemas.openxmlformats.org/officeDocument/2006/math">
                    <m:r>
                      <a:rPr lang="pt-BR" altLang="pt-BR" sz="36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pt-BR" altLang="pt-BR" sz="3600" dirty="0">
                    <a:latin typeface="Tw Cen MT"/>
                  </a:rPr>
                  <a:t> </a:t>
                </a:r>
                <a:endParaRPr lang="pt-BR" altLang="pt-BR" sz="3150" b="0" i="1" dirty="0">
                  <a:latin typeface="Tw Cen MT" panose="020B0602020104020603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3"/>
                <a:stretch>
                  <a:fillRect l="-1467" t="-2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Variáveis instrumentais</a:t>
            </a:r>
          </a:p>
        </p:txBody>
      </p:sp>
    </p:spTree>
    <p:extLst>
      <p:ext uri="{BB962C8B-B14F-4D97-AF65-F5344CB8AC3E}">
        <p14:creationId xmlns:p14="http://schemas.microsoft.com/office/powerpoint/2010/main" val="200130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altLang="pt-BR" sz="3150" dirty="0">
                    <a:latin typeface="Tw Cen MT"/>
                  </a:rPr>
                  <a:t>A prova é análoga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𝐺𝑣𝑖</m:t>
                        </m:r>
                      </m:sub>
                    </m:sSub>
                  </m:oMath>
                </a14:m>
                <a:r>
                  <a:rPr lang="pt-BR" altLang="pt-BR" sz="3150" dirty="0">
                    <a:latin typeface="Tw Cen MT"/>
                  </a:rPr>
                  <a:t>:</a:t>
                </a:r>
              </a:p>
              <a:p>
                <a:pPr>
                  <a:lnSpc>
                    <a:spcPct val="90000"/>
                  </a:lnSpc>
                </a:pPr>
                <a:endParaRPr lang="pt-BR" altLang="pt-BR" sz="315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pt-BR" altLang="pt-BR" sz="3150" dirty="0" err="1">
                    <a:latin typeface="Tw Cen MT"/>
                  </a:rPr>
                  <a:t>plim</a:t>
                </a:r>
                <a:r>
                  <a:rPr lang="pt-BR" altLang="pt-BR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𝐺𝑣𝑖</m:t>
                        </m:r>
                      </m:sub>
                    </m:sSub>
                  </m:oMath>
                </a14:m>
                <a:r>
                  <a:rPr lang="pt-BR" altLang="pt-BR" sz="3150" dirty="0">
                    <a:latin typeface="Tw Cen MT"/>
                  </a:rPr>
                  <a:t> = </a:t>
                </a:r>
                <a14:m>
                  <m:oMath xmlns:m="http://schemas.openxmlformats.org/officeDocument/2006/math">
                    <m:r>
                      <a:rPr lang="pt-BR" altLang="pt-BR" sz="315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pt-BR" altLang="pt-BR" sz="3150" dirty="0">
                    <a:latin typeface="Tw Cen MT"/>
                  </a:rPr>
                  <a:t> + </a:t>
                </a:r>
                <a:r>
                  <a:rPr lang="pt-BR" altLang="pt-BR" sz="3150" dirty="0" err="1">
                    <a:latin typeface="Tw Cen MT"/>
                  </a:rPr>
                  <a:t>plim</a:t>
                </a:r>
                <a:r>
                  <a:rPr lang="pt-BR" altLang="pt-BR" sz="3150" dirty="0">
                    <a:latin typeface="Tw Cen MT"/>
                  </a:rPr>
                  <a:t> 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1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altLang="pt-BR" sz="31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pt-BR" sz="315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pt-BR" altLang="pt-BR" sz="315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altLang="pt-BR" sz="315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pt-BR" altLang="pt-BR" sz="315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altLang="pt-BR" sz="3150" dirty="0">
                    <a:latin typeface="Tw Cen M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315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(</m:t>
                        </m:r>
                        <m:f>
                          <m:fPr>
                            <m:ctrlPr>
                              <a:rPr lang="pt-BR" altLang="pt-BR" sz="315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altLang="pt-BR" sz="315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altLang="pt-BR" sz="3150" i="1" dirty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altLang="pt-BR" sz="3150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pt-BR" altLang="pt-BR" sz="3150" i="1" dirty="0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pt-BR" altLang="pt-BR" sz="3150" i="1" dirty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t-BR" altLang="pt-BR" sz="3150" dirty="0">
                            <a:latin typeface="Tw Cen MT"/>
                          </a:rPr>
                          <m:t>)</m:t>
                        </m:r>
                      </m:e>
                      <m:sup>
                        <m:r>
                          <a:rPr lang="pt-BR" altLang="pt-BR" sz="315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pt-BR" altLang="pt-BR" sz="315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altLang="pt-BR" sz="315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pt-BR" sz="3150" b="0" i="1" dirty="0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pt-BR" altLang="pt-BR" sz="315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pt-BR" altLang="pt-BR" sz="315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pt-BR" altLang="pt-BR" sz="3150" b="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altLang="pt-BR" sz="3150" dirty="0">
                    <a:latin typeface="Tw Cen MT"/>
                  </a:rPr>
                  <a:t>} =</a:t>
                </a:r>
                <a:r>
                  <a:rPr lang="pt-BR" altLang="pt-BR" sz="3600" dirty="0">
                    <a:latin typeface="Tw Cen MT"/>
                  </a:rPr>
                  <a:t> </a:t>
                </a:r>
                <a14:m>
                  <m:oMath xmlns:m="http://schemas.openxmlformats.org/officeDocument/2006/math">
                    <m:r>
                      <a:rPr lang="pt-BR" altLang="pt-BR" sz="315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pt-BR" altLang="pt-BR" sz="3150" i="1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pt-BR" altLang="pt-BR" sz="3150" dirty="0">
                  <a:latin typeface="Tw Cen MT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t-BR" altLang="pt-BR" sz="28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pt-BR" altLang="pt-BR" sz="2800" i="1">
                            <a:latin typeface="Cambria Math"/>
                            <a:ea typeface="Cambria Math"/>
                          </a:rPr>
                          <m:t>𝐺𝑣𝑖</m:t>
                        </m:r>
                      </m:sub>
                    </m:sSub>
                  </m:oMath>
                </a14:m>
                <a:r>
                  <a:rPr lang="pt-BR" altLang="pt-BR" sz="3150" dirty="0">
                    <a:latin typeface="Tw Cen MT"/>
                  </a:rPr>
                  <a:t> é consistente!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679950"/>
              </a:xfrm>
              <a:blipFill rotWithShape="0">
                <a:blip r:embed="rId2"/>
                <a:stretch>
                  <a:fillRect l="-1467" t="-2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846138"/>
          </a:xfrm>
        </p:spPr>
        <p:txBody>
          <a:bodyPr/>
          <a:lstStyle/>
          <a:p>
            <a:r>
              <a:rPr lang="pt-BR" dirty="0"/>
              <a:t>Variáveis instrumentais</a:t>
            </a:r>
          </a:p>
        </p:txBody>
      </p:sp>
    </p:spTree>
    <p:extLst>
      <p:ext uri="{BB962C8B-B14F-4D97-AF65-F5344CB8AC3E}">
        <p14:creationId xmlns:p14="http://schemas.microsoft.com/office/powerpoint/2010/main" val="329940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46138"/>
          </a:xfrm>
        </p:spPr>
        <p:txBody>
          <a:bodyPr>
            <a:noAutofit/>
          </a:bodyPr>
          <a:lstStyle/>
          <a:p>
            <a:r>
              <a:rPr lang="pt-BR" sz="2800" dirty="0"/>
              <a:t>Estimador de VI de efeitos causais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814" y="1484784"/>
            <a:ext cx="9140186" cy="4680520"/>
          </a:xfrm>
        </p:spPr>
        <p:txBody>
          <a:bodyPr/>
          <a:lstStyle/>
          <a:p>
            <a:r>
              <a:rPr lang="pt-BR" dirty="0"/>
              <a:t>A ideia é de que se houver alguma fonte exógena de variação que afete Y somente via D, variável de tratamento, essa variável pode ajudar na identificação do efeito causal de D em Y.</a:t>
            </a:r>
          </a:p>
          <a:p>
            <a:endParaRPr lang="pt-BR" dirty="0"/>
          </a:p>
          <a:p>
            <a:r>
              <a:rPr lang="pt-BR" dirty="0"/>
              <a:t>Instrumento deve ser altamente correlacionado com D, mas não com não observáveis que afetam Y.</a:t>
            </a:r>
          </a:p>
        </p:txBody>
      </p:sp>
    </p:spTree>
    <p:extLst>
      <p:ext uri="{BB962C8B-B14F-4D97-AF65-F5344CB8AC3E}">
        <p14:creationId xmlns:p14="http://schemas.microsoft.com/office/powerpoint/2010/main" val="631231243"/>
      </p:ext>
    </p:extLst>
  </p:cSld>
  <p:clrMapOvr>
    <a:masterClrMapping/>
  </p:clrMapOvr>
</p:sld>
</file>

<file path=ppt/theme/theme1.xml><?xml version="1.0" encoding="utf-8"?>
<a:theme xmlns:a="http://schemas.openxmlformats.org/drawingml/2006/main" name="FEARP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RP" id="{F198141E-CE60-4625-B3A8-1970EB64ABF9}" vid="{0B595305-F1D1-47FC-98EF-330CFA8CE41C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FEARP</Template>
  <TotalTime>8490</TotalTime>
  <Words>3672</Words>
  <Application>Microsoft Office PowerPoint</Application>
  <PresentationFormat>Apresentação na tela (4:3)</PresentationFormat>
  <Paragraphs>375</Paragraphs>
  <Slides>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</vt:lpstr>
      <vt:lpstr>Cambria Math</vt:lpstr>
      <vt:lpstr>Times New Roman</vt:lpstr>
      <vt:lpstr>Tw Cen MT</vt:lpstr>
      <vt:lpstr>FEARP</vt:lpstr>
      <vt:lpstr>Personalizar design</vt:lpstr>
      <vt:lpstr>Apresentação do PowerPoint</vt:lpstr>
      <vt:lpstr>Bibliografia</vt:lpstr>
      <vt:lpstr>Objetivos</vt:lpstr>
      <vt:lpstr>Objetivos</vt:lpstr>
      <vt:lpstr>Variáveis instrumentais</vt:lpstr>
      <vt:lpstr>Variáveis instrumentais</vt:lpstr>
      <vt:lpstr>Variáveis instrumentais</vt:lpstr>
      <vt:lpstr>Variáveis instrumentais</vt:lpstr>
      <vt:lpstr>Estimador de VI de efeitos causais</vt:lpstr>
      <vt:lpstr>Estimador de VI de efeitos causais</vt:lpstr>
      <vt:lpstr>Estimador de VI de efeitos causais</vt:lpstr>
      <vt:lpstr>Estimador de VI de efeitos causais</vt:lpstr>
      <vt:lpstr>Estimador de VI de efeitos causais</vt:lpstr>
      <vt:lpstr>Estimador de VI de efeitos causais</vt:lpstr>
      <vt:lpstr>Estimador de VI de efeitos causais</vt:lpstr>
      <vt:lpstr>Estimador de VI de efeitos causais</vt:lpstr>
      <vt:lpstr>Estimador de VI de efeitos causais</vt:lpstr>
      <vt:lpstr>Exemplo</vt:lpstr>
      <vt:lpstr>Exemplo</vt:lpstr>
      <vt:lpstr>Exemplo</vt:lpstr>
      <vt:lpstr>Exemplo</vt:lpstr>
      <vt:lpstr>Exemplo</vt:lpstr>
      <vt:lpstr>Limitações da análise tradicional de vi</vt:lpstr>
      <vt:lpstr>Limitações da análise tradicional de vi</vt:lpstr>
      <vt:lpstr>CASO (1)</vt:lpstr>
      <vt:lpstr> casos (2) e (3) </vt:lpstr>
      <vt:lpstr>Apresentação do PowerPoint</vt:lpstr>
      <vt:lpstr>Angrist, Imbens e Rubin (1996)</vt:lpstr>
      <vt:lpstr>LATE</vt:lpstr>
      <vt:lpstr>LATE</vt:lpstr>
      <vt:lpstr>LATE</vt:lpstr>
      <vt:lpstr>LATE</vt:lpstr>
      <vt:lpstr>LATE</vt:lpstr>
      <vt:lpstr>LATE</vt:lpstr>
      <vt:lpstr>LATE</vt:lpstr>
      <vt:lpstr>Exemplo escola privada</vt:lpstr>
      <vt:lpstr>LATE</vt:lpstr>
      <vt:lpstr>Apresentação do PowerPoint</vt:lpstr>
      <vt:lpstr>LATE - Demonstração</vt:lpstr>
      <vt:lpstr>Apresentação do PowerPoint</vt:lpstr>
      <vt:lpstr>Apresentação do PowerPoint</vt:lpstr>
      <vt:lpstr>LATE - Demonstração</vt:lpstr>
      <vt:lpstr>LATE - Demonstração</vt:lpstr>
      <vt:lpstr>LATE - Demonstração</vt:lpstr>
      <vt:lpstr>LATE</vt:lpstr>
      <vt:lpstr>Exemplo (p.204 – Morgan e Winship)</vt:lpstr>
      <vt:lpstr>exemplo – Morgan e Winship</vt:lpstr>
      <vt:lpstr>exemplo – Morgan e Winship</vt:lpstr>
      <vt:lpstr>exemplo – Morgan e Winship</vt:lpstr>
      <vt:lpstr>exemplo – Morgan e Winship</vt:lpstr>
      <vt:lpstr>exemplo – Morgan e Winship</vt:lpstr>
      <vt:lpstr>exemplo – Morgan e Winship</vt:lpstr>
      <vt:lpstr>Conclusões</vt:lpstr>
      <vt:lpstr>Críticas e Extensões</vt:lpstr>
      <vt:lpstr>Efeito Tratamento Marginal (MTE)</vt:lpstr>
      <vt:lpstr>Efeito Tratamento Marginal (MTE)</vt:lpstr>
      <vt:lpstr>Efeito Tratamento Marginal (MTE)</vt:lpstr>
      <vt:lpstr>Efeito Tratamento Marginal (MTE)</vt:lpstr>
      <vt:lpstr>Bibliografia</vt:lpstr>
    </vt:vector>
  </TitlesOfParts>
  <Company>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de tratamento</dc:title>
  <dc:creator>Alexandre Nicolella</dc:creator>
  <cp:lastModifiedBy>Luiz Guilherme Scorzafave</cp:lastModifiedBy>
  <cp:revision>412</cp:revision>
  <dcterms:created xsi:type="dcterms:W3CDTF">2006-04-10T13:24:53Z</dcterms:created>
  <dcterms:modified xsi:type="dcterms:W3CDTF">2019-10-23T20:15:59Z</dcterms:modified>
</cp:coreProperties>
</file>