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8" r:id="rId3"/>
    <p:sldId id="279" r:id="rId4"/>
    <p:sldId id="280" r:id="rId5"/>
    <p:sldId id="281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1" autoAdjust="0"/>
  </p:normalViewPr>
  <p:slideViewPr>
    <p:cSldViewPr>
      <p:cViewPr varScale="1">
        <p:scale>
          <a:sx n="67" d="100"/>
          <a:sy n="67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88967C-D3ED-4AAF-80B8-5FACD34817BD}" type="datetimeFigureOut">
              <a:rPr lang="pt-BR"/>
              <a:pPr>
                <a:defRPr/>
              </a:pPr>
              <a:t>07/08/2019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205B41-9C83-42A5-B9FC-B440A9BB954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6614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b="1" dirty="0" smtClean="0"/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BC3A3D-4C5A-4913-8E1C-EB07868FE0C1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b="1" dirty="0" smtClean="0"/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BC3A3D-4C5A-4913-8E1C-EB07868FE0C1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b="1" dirty="0" smtClean="0"/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BC3A3D-4C5A-4913-8E1C-EB07868FE0C1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CB044-D1E9-4D34-83F7-529DA8E7BB9C}" type="datetimeFigureOut">
              <a:rPr lang="pt-BR"/>
              <a:pPr>
                <a:defRPr/>
              </a:pPr>
              <a:t>07/08/2019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C25EA-7617-4338-A4F1-5DA8CF7AF38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83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FB732-3FE7-4D25-98E6-7742D30B2ACD}" type="datetimeFigureOut">
              <a:rPr lang="pt-BR"/>
              <a:pPr>
                <a:defRPr/>
              </a:pPr>
              <a:t>07/08/2019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F5727-FB0E-4B9A-97EB-80D27244682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055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FE9AC-F50C-413A-B3F2-2E77905DFB49}" type="datetimeFigureOut">
              <a:rPr lang="pt-BR"/>
              <a:pPr>
                <a:defRPr/>
              </a:pPr>
              <a:t>07/08/2019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9E65-68FA-47BB-9C05-C26B546A70A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397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3C5BC-CF83-4A97-B9E5-5CE5C164C9E1}" type="datetimeFigureOut">
              <a:rPr lang="pt-BR"/>
              <a:pPr>
                <a:defRPr/>
              </a:pPr>
              <a:t>07/08/2019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DBC7D-020E-4ABE-8038-2C559E72FBD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586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BB37E-E0AD-43F0-AC0D-5143C6F2AE2C}" type="datetimeFigureOut">
              <a:rPr lang="pt-BR"/>
              <a:pPr>
                <a:defRPr/>
              </a:pPr>
              <a:t>07/08/2019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9E363-8241-4390-A0A2-150A89C61F8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698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C600B-E305-4D42-B7B4-E86E9C07B37D}" type="datetimeFigureOut">
              <a:rPr lang="pt-BR"/>
              <a:pPr>
                <a:defRPr/>
              </a:pPr>
              <a:t>07/08/2019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06FB6-4B1D-4CA9-85AF-BEA02F177EA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652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499E4-DE38-4B49-9EBF-928C934EA523}" type="datetimeFigureOut">
              <a:rPr lang="pt-BR"/>
              <a:pPr>
                <a:defRPr/>
              </a:pPr>
              <a:t>07/08/2019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908D0-E0B9-471B-93AB-1A14A90595B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380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70E1D-DD72-4930-AF4C-5AE880A88188}" type="datetimeFigureOut">
              <a:rPr lang="pt-BR"/>
              <a:pPr>
                <a:defRPr/>
              </a:pPr>
              <a:t>07/08/2019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55746-857F-48C6-8235-854ABCA5BFB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662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47FA0-036F-4D67-A47F-87C0C7DF195E}" type="datetimeFigureOut">
              <a:rPr lang="pt-BR"/>
              <a:pPr>
                <a:defRPr/>
              </a:pPr>
              <a:t>07/08/2019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AC9D-0B0A-42E4-BC07-C8278E4AF26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543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44054-2FFA-4982-A118-CBD7F55E08BB}" type="datetimeFigureOut">
              <a:rPr lang="pt-BR"/>
              <a:pPr>
                <a:defRPr/>
              </a:pPr>
              <a:t>07/08/2019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45548-2EE2-42F9-9E90-692B190DF18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256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C0EFF-60AA-42C9-92BD-0769CE40A90F}" type="datetimeFigureOut">
              <a:rPr lang="pt-BR"/>
              <a:pPr>
                <a:defRPr/>
              </a:pPr>
              <a:t>07/08/2019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7680-B450-4174-BDA3-EBD3B941349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121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10E869-69B3-4DE4-9023-D396C04CB4C7}" type="datetimeFigureOut">
              <a:rPr lang="pt-BR"/>
              <a:pPr>
                <a:defRPr/>
              </a:pPr>
              <a:t>07/08/2019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B0A54F-0BD6-4035-B4C2-C5A1B32D5F8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2800" b="1" dirty="0" err="1" smtClean="0">
                <a:latin typeface="Arial" charset="0"/>
                <a:cs typeface="Arial" charset="0"/>
              </a:rPr>
              <a:t>Pressupostos</a:t>
            </a:r>
            <a:r>
              <a:rPr lang="es-ES_tradnl" sz="2800" b="1" dirty="0" smtClean="0">
                <a:latin typeface="Arial" charset="0"/>
                <a:cs typeface="Arial" charset="0"/>
              </a:rPr>
              <a:t> sociológicos e políticos das </a:t>
            </a:r>
            <a:r>
              <a:rPr lang="es-ES_tradnl" sz="2800" b="1" dirty="0" err="1" smtClean="0">
                <a:latin typeface="Arial" charset="0"/>
                <a:cs typeface="Arial" charset="0"/>
              </a:rPr>
              <a:t>organizações</a:t>
            </a:r>
            <a:r>
              <a:rPr lang="es-ES_tradnl" sz="2800" b="1" dirty="0" smtClean="0">
                <a:latin typeface="Arial" charset="0"/>
                <a:cs typeface="Arial" charset="0"/>
              </a:rPr>
              <a:t> </a:t>
            </a:r>
            <a:r>
              <a:rPr lang="es-ES_tradnl" sz="2800" b="1" dirty="0" err="1" smtClean="0">
                <a:latin typeface="Arial" charset="0"/>
                <a:cs typeface="Arial" charset="0"/>
              </a:rPr>
              <a:t>internacionais</a:t>
            </a:r>
            <a:endParaRPr lang="es-ES_tradnl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650" y="2051556"/>
            <a:ext cx="7993063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dirty="0" smtClean="0">
                <a:latin typeface="+mn-lt"/>
                <a:cs typeface="+mn-cs"/>
              </a:rPr>
              <a:t>Os </a:t>
            </a:r>
            <a:r>
              <a:rPr lang="es-ES_tradnl" sz="2800" dirty="0" err="1" smtClean="0">
                <a:latin typeface="+mn-lt"/>
                <a:cs typeface="+mn-cs"/>
              </a:rPr>
              <a:t>fenômenos</a:t>
            </a:r>
            <a:r>
              <a:rPr lang="es-ES_tradnl" sz="2800" dirty="0" smtClean="0">
                <a:latin typeface="+mn-lt"/>
                <a:cs typeface="+mn-cs"/>
              </a:rPr>
              <a:t>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800" dirty="0" smtClean="0">
                <a:latin typeface="+mn-lt"/>
                <a:cs typeface="+mn-cs"/>
              </a:rPr>
              <a:t>da </a:t>
            </a:r>
            <a:r>
              <a:rPr lang="es-ES_tradnl" sz="2800" dirty="0" err="1" smtClean="0">
                <a:latin typeface="+mn-lt"/>
                <a:cs typeface="+mn-cs"/>
              </a:rPr>
              <a:t>interatividade</a:t>
            </a:r>
            <a:r>
              <a:rPr lang="es-ES_tradnl" sz="2800" dirty="0" smtClean="0">
                <a:latin typeface="+mn-lt"/>
                <a:cs typeface="+mn-cs"/>
              </a:rPr>
              <a:t> internacional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800" dirty="0">
                <a:latin typeface="+mn-lt"/>
                <a:cs typeface="+mn-cs"/>
              </a:rPr>
              <a:t>d</a:t>
            </a:r>
            <a:r>
              <a:rPr lang="es-ES_tradnl" sz="2800" dirty="0" smtClean="0">
                <a:latin typeface="+mn-lt"/>
                <a:cs typeface="+mn-cs"/>
              </a:rPr>
              <a:t>a </a:t>
            </a:r>
            <a:r>
              <a:rPr lang="es-ES_tradnl" sz="2800" dirty="0" err="1" smtClean="0">
                <a:latin typeface="+mn-lt"/>
                <a:cs typeface="+mn-cs"/>
              </a:rPr>
              <a:t>integração</a:t>
            </a:r>
            <a:r>
              <a:rPr lang="es-ES_tradnl" sz="2800" dirty="0" smtClean="0">
                <a:latin typeface="+mn-lt"/>
                <a:cs typeface="+mn-cs"/>
              </a:rPr>
              <a:t> internacional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800" dirty="0">
                <a:latin typeface="+mn-lt"/>
                <a:cs typeface="+mn-cs"/>
              </a:rPr>
              <a:t>d</a:t>
            </a:r>
            <a:r>
              <a:rPr lang="es-ES_tradnl" sz="2800" dirty="0" smtClean="0">
                <a:latin typeface="+mn-lt"/>
                <a:cs typeface="+mn-cs"/>
              </a:rPr>
              <a:t>a </a:t>
            </a:r>
            <a:r>
              <a:rPr lang="es-ES_tradnl" sz="2800" dirty="0" err="1" smtClean="0">
                <a:latin typeface="+mn-lt"/>
                <a:cs typeface="+mn-cs"/>
              </a:rPr>
              <a:t>Globalização</a:t>
            </a:r>
            <a:endParaRPr lang="es-ES_tradnl" sz="28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dirty="0" smtClean="0">
                <a:latin typeface="+mn-lt"/>
                <a:cs typeface="+mn-cs"/>
              </a:rPr>
              <a:t>As demandas: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800" dirty="0" smtClean="0">
                <a:latin typeface="+mn-lt"/>
                <a:cs typeface="+mn-cs"/>
              </a:rPr>
              <a:t>por </a:t>
            </a:r>
            <a:r>
              <a:rPr lang="es-ES_tradnl" sz="2800" dirty="0" err="1" smtClean="0">
                <a:latin typeface="+mn-lt"/>
                <a:cs typeface="+mn-cs"/>
              </a:rPr>
              <a:t>regras</a:t>
            </a:r>
            <a:r>
              <a:rPr lang="es-ES_tradnl" sz="2800" dirty="0" smtClean="0">
                <a:latin typeface="+mn-lt"/>
                <a:cs typeface="+mn-cs"/>
              </a:rPr>
              <a:t> </a:t>
            </a:r>
            <a:r>
              <a:rPr lang="es-ES_tradnl" sz="2800" dirty="0" err="1" smtClean="0">
                <a:latin typeface="+mn-lt"/>
                <a:cs typeface="+mn-cs"/>
              </a:rPr>
              <a:t>internacionais</a:t>
            </a:r>
            <a:endParaRPr lang="es-ES_tradnl" sz="28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800" dirty="0">
                <a:latin typeface="+mn-lt"/>
                <a:cs typeface="+mn-cs"/>
              </a:rPr>
              <a:t>p</a:t>
            </a:r>
            <a:r>
              <a:rPr lang="es-ES_tradnl" sz="2800" dirty="0" smtClean="0">
                <a:latin typeface="+mn-lt"/>
                <a:cs typeface="+mn-cs"/>
              </a:rPr>
              <a:t>or políticas públicas </a:t>
            </a:r>
            <a:r>
              <a:rPr lang="es-ES_tradnl" sz="2800" dirty="0" err="1" smtClean="0">
                <a:latin typeface="+mn-lt"/>
                <a:cs typeface="+mn-cs"/>
              </a:rPr>
              <a:t>globais</a:t>
            </a:r>
            <a:r>
              <a:rPr lang="es-ES_tradnl" sz="2800" dirty="0" smtClean="0">
                <a:latin typeface="+mn-lt"/>
                <a:cs typeface="+mn-cs"/>
              </a:rPr>
              <a:t> </a:t>
            </a:r>
            <a:endParaRPr lang="en-GB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2800" b="1" dirty="0" smtClean="0">
                <a:latin typeface="Arial" charset="0"/>
                <a:cs typeface="Arial" charset="0"/>
              </a:rPr>
              <a:t>Entes e </a:t>
            </a:r>
            <a:r>
              <a:rPr lang="es-ES_tradnl" sz="2800" b="1" dirty="0" err="1" smtClean="0">
                <a:latin typeface="Arial" charset="0"/>
                <a:cs typeface="Arial" charset="0"/>
              </a:rPr>
              <a:t>organizações</a:t>
            </a:r>
            <a:r>
              <a:rPr lang="es-ES_tradnl" sz="2800" b="1" dirty="0" smtClean="0">
                <a:latin typeface="Arial" charset="0"/>
                <a:cs typeface="Arial" charset="0"/>
              </a:rPr>
              <a:t> </a:t>
            </a:r>
            <a:r>
              <a:rPr lang="es-ES_tradnl" sz="2800" b="1" dirty="0" err="1" smtClean="0">
                <a:latin typeface="Arial" charset="0"/>
                <a:cs typeface="Arial" charset="0"/>
              </a:rPr>
              <a:t>internacionais</a:t>
            </a:r>
            <a:endParaRPr lang="es-ES_tradnl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4099" name="CaixaDeTexto 3"/>
          <p:cNvSpPr txBox="1">
            <a:spLocks noChangeArrowheads="1"/>
          </p:cNvSpPr>
          <p:nvPr/>
        </p:nvSpPr>
        <p:spPr bwMode="auto">
          <a:xfrm>
            <a:off x="2195736" y="1989138"/>
            <a:ext cx="66974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_tradnl" sz="2400" dirty="0" err="1" smtClean="0">
                <a:latin typeface="Arial" charset="0"/>
              </a:rPr>
              <a:t>Organizações</a:t>
            </a:r>
            <a:r>
              <a:rPr lang="es-ES_tradnl" sz="2400" dirty="0" smtClean="0">
                <a:latin typeface="Arial" charset="0"/>
              </a:rPr>
              <a:t> </a:t>
            </a:r>
            <a:r>
              <a:rPr lang="es-ES_tradnl" sz="2400" dirty="0" err="1" smtClean="0">
                <a:latin typeface="Arial" charset="0"/>
              </a:rPr>
              <a:t>internacionais</a:t>
            </a:r>
            <a:endParaRPr lang="es-ES_tradnl" sz="2400" dirty="0" smtClean="0">
              <a:latin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_tradnl" sz="2400" dirty="0" err="1" smtClean="0">
                <a:latin typeface="Arial" charset="0"/>
              </a:rPr>
              <a:t>Organizações</a:t>
            </a:r>
            <a:r>
              <a:rPr lang="es-ES_tradnl" sz="2400" dirty="0" smtClean="0">
                <a:latin typeface="Arial" charset="0"/>
              </a:rPr>
              <a:t> </a:t>
            </a:r>
            <a:r>
              <a:rPr lang="es-ES_tradnl" sz="2400" dirty="0" err="1" smtClean="0">
                <a:latin typeface="Arial" charset="0"/>
              </a:rPr>
              <a:t>não</a:t>
            </a:r>
            <a:r>
              <a:rPr lang="es-ES_tradnl" sz="2400" dirty="0" smtClean="0">
                <a:latin typeface="Arial" charset="0"/>
              </a:rPr>
              <a:t> </a:t>
            </a:r>
            <a:r>
              <a:rPr lang="es-ES_tradnl" sz="2400" dirty="0" err="1" smtClean="0">
                <a:latin typeface="Arial" charset="0"/>
              </a:rPr>
              <a:t>governamentais</a:t>
            </a:r>
            <a:r>
              <a:rPr lang="es-ES_tradnl" sz="2400" dirty="0" smtClean="0">
                <a:latin typeface="Arial" charset="0"/>
              </a:rPr>
              <a:t> </a:t>
            </a:r>
            <a:r>
              <a:rPr lang="es-ES_tradnl" sz="2400" dirty="0" err="1" smtClean="0">
                <a:latin typeface="Arial" charset="0"/>
              </a:rPr>
              <a:t>internacionais</a:t>
            </a:r>
            <a:endParaRPr lang="es-ES_tradnl" sz="2400" dirty="0" smtClean="0">
              <a:latin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_tradnl" sz="2400" dirty="0" smtClean="0">
                <a:latin typeface="Arial" charset="0"/>
              </a:rPr>
              <a:t>Empresas </a:t>
            </a:r>
            <a:r>
              <a:rPr lang="es-ES_tradnl" sz="2400" dirty="0" err="1" smtClean="0">
                <a:latin typeface="Arial" charset="0"/>
              </a:rPr>
              <a:t>multinacionais</a:t>
            </a:r>
            <a:endParaRPr lang="es-ES_tradnl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2800" b="1" dirty="0" smtClean="0">
                <a:latin typeface="Arial" charset="0"/>
                <a:cs typeface="Arial" charset="0"/>
              </a:rPr>
              <a:t>Elementos </a:t>
            </a:r>
            <a:r>
              <a:rPr lang="es-ES_tradnl" sz="2800" b="1" dirty="0" err="1" smtClean="0">
                <a:latin typeface="Arial" charset="0"/>
                <a:cs typeface="Arial" charset="0"/>
              </a:rPr>
              <a:t>essenciais</a:t>
            </a:r>
            <a:r>
              <a:rPr lang="es-ES_tradnl" sz="2800" b="1" dirty="0" smtClean="0">
                <a:latin typeface="Arial" charset="0"/>
                <a:cs typeface="Arial" charset="0"/>
              </a:rPr>
              <a:t> de </a:t>
            </a:r>
            <a:r>
              <a:rPr lang="es-ES_tradnl" sz="2800" b="1" dirty="0" err="1" smtClean="0">
                <a:latin typeface="Arial" charset="0"/>
                <a:cs typeface="Arial" charset="0"/>
              </a:rPr>
              <a:t>uma</a:t>
            </a:r>
            <a:r>
              <a:rPr lang="es-ES_tradnl" sz="2800" b="1" dirty="0" smtClean="0">
                <a:latin typeface="Arial" charset="0"/>
                <a:cs typeface="Arial" charset="0"/>
              </a:rPr>
              <a:t> </a:t>
            </a:r>
            <a:r>
              <a:rPr lang="es-ES_tradnl" sz="2800" b="1" dirty="0" err="1" smtClean="0">
                <a:latin typeface="Arial" charset="0"/>
                <a:cs typeface="Arial" charset="0"/>
              </a:rPr>
              <a:t>organização</a:t>
            </a:r>
            <a:r>
              <a:rPr lang="es-ES_tradnl" sz="2800" b="1" dirty="0" smtClean="0">
                <a:latin typeface="Arial" charset="0"/>
                <a:cs typeface="Arial" charset="0"/>
              </a:rPr>
              <a:t> internacional</a:t>
            </a:r>
          </a:p>
        </p:txBody>
      </p:sp>
      <p:sp>
        <p:nvSpPr>
          <p:cNvPr id="7171" name="CaixaDeTexto 3"/>
          <p:cNvSpPr txBox="1">
            <a:spLocks noChangeArrowheads="1"/>
          </p:cNvSpPr>
          <p:nvPr/>
        </p:nvSpPr>
        <p:spPr bwMode="auto">
          <a:xfrm>
            <a:off x="1331639" y="1357313"/>
            <a:ext cx="755518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/>
            <a:endParaRPr lang="es-ES_tradnl" sz="2400" dirty="0" smtClean="0">
              <a:latin typeface="Arial" charset="0"/>
            </a:endParaRPr>
          </a:p>
          <a:p>
            <a:pPr marL="0" indent="0" eaLnBrk="1" hangingPunct="1"/>
            <a:endParaRPr lang="es-ES_tradnl" sz="2400" dirty="0">
              <a:latin typeface="Arial" charset="0"/>
            </a:endParaRPr>
          </a:p>
          <a:p>
            <a:pPr marL="0" indent="0" eaLnBrk="1" hangingPunct="1"/>
            <a:endParaRPr lang="es-ES_tradnl" sz="2400" dirty="0" smtClean="0">
              <a:latin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_tradnl" sz="2400" dirty="0" smtClean="0">
                <a:latin typeface="Arial" charset="0"/>
              </a:rPr>
              <a:t>Formada por Estados </a:t>
            </a:r>
            <a:r>
              <a:rPr lang="es-ES_tradnl" sz="2400" dirty="0" err="1" smtClean="0">
                <a:latin typeface="Arial" charset="0"/>
              </a:rPr>
              <a:t>ou</a:t>
            </a:r>
            <a:r>
              <a:rPr lang="es-ES_tradnl" sz="2400" dirty="0" smtClean="0">
                <a:latin typeface="Arial" charset="0"/>
              </a:rPr>
              <a:t> </a:t>
            </a:r>
            <a:r>
              <a:rPr lang="es-ES_tradnl" sz="2400" dirty="0" err="1" smtClean="0">
                <a:latin typeface="Arial" charset="0"/>
              </a:rPr>
              <a:t>outras</a:t>
            </a:r>
            <a:r>
              <a:rPr lang="es-ES_tradnl" sz="2400" dirty="0" smtClean="0">
                <a:latin typeface="Arial" charset="0"/>
              </a:rPr>
              <a:t> O. I.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_tradnl" sz="2400" dirty="0" err="1" smtClean="0">
                <a:latin typeface="Arial" charset="0"/>
              </a:rPr>
              <a:t>Constituída</a:t>
            </a:r>
            <a:r>
              <a:rPr lang="es-ES_tradnl" sz="2400" dirty="0" smtClean="0">
                <a:latin typeface="Arial" charset="0"/>
              </a:rPr>
              <a:t> por </a:t>
            </a:r>
            <a:r>
              <a:rPr lang="es-ES_tradnl" sz="2400" dirty="0" err="1" smtClean="0">
                <a:latin typeface="Arial" charset="0"/>
              </a:rPr>
              <a:t>meio</a:t>
            </a:r>
            <a:r>
              <a:rPr lang="es-ES_tradnl" sz="2400" dirty="0" smtClean="0">
                <a:latin typeface="Arial" charset="0"/>
              </a:rPr>
              <a:t> de tratado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_tradnl" sz="2400" dirty="0" smtClean="0">
                <a:latin typeface="Arial" charset="0"/>
              </a:rPr>
              <a:t>Dotada de </a:t>
            </a:r>
            <a:r>
              <a:rPr lang="es-ES_tradnl" sz="2400" dirty="0" err="1" smtClean="0">
                <a:latin typeface="Arial" charset="0"/>
              </a:rPr>
              <a:t>personalidade</a:t>
            </a:r>
            <a:r>
              <a:rPr lang="es-ES_tradnl" sz="2400" dirty="0" smtClean="0">
                <a:latin typeface="Arial" charset="0"/>
              </a:rPr>
              <a:t> jurídica internacional</a:t>
            </a:r>
          </a:p>
        </p:txBody>
      </p:sp>
    </p:spTree>
    <p:extLst>
      <p:ext uri="{BB962C8B-B14F-4D97-AF65-F5344CB8AC3E}">
        <p14:creationId xmlns:p14="http://schemas.microsoft.com/office/powerpoint/2010/main" val="160246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2800" b="1" dirty="0" smtClean="0">
                <a:latin typeface="Arial" charset="0"/>
                <a:cs typeface="Arial" charset="0"/>
              </a:rPr>
              <a:t>Particularidades das </a:t>
            </a:r>
            <a:r>
              <a:rPr lang="es-ES_tradnl" sz="2800" b="1" dirty="0" err="1" smtClean="0">
                <a:latin typeface="Arial" charset="0"/>
                <a:cs typeface="Arial" charset="0"/>
              </a:rPr>
              <a:t>organizações</a:t>
            </a:r>
            <a:r>
              <a:rPr lang="es-ES_tradnl" sz="2800" b="1" dirty="0" smtClean="0">
                <a:latin typeface="Arial" charset="0"/>
                <a:cs typeface="Arial" charset="0"/>
              </a:rPr>
              <a:t> </a:t>
            </a:r>
            <a:r>
              <a:rPr lang="es-ES_tradnl" sz="2800" b="1" dirty="0" err="1" smtClean="0">
                <a:latin typeface="Arial" charset="0"/>
                <a:cs typeface="Arial" charset="0"/>
              </a:rPr>
              <a:t>internacionais</a:t>
            </a:r>
            <a:endParaRPr lang="es-ES_tradnl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7171" name="CaixaDeTexto 3"/>
          <p:cNvSpPr txBox="1">
            <a:spLocks noChangeArrowheads="1"/>
          </p:cNvSpPr>
          <p:nvPr/>
        </p:nvSpPr>
        <p:spPr bwMode="auto">
          <a:xfrm>
            <a:off x="1331639" y="1357313"/>
            <a:ext cx="755518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/>
            <a:endParaRPr lang="es-ES_tradnl" sz="2400" dirty="0" smtClean="0">
              <a:latin typeface="Arial" charset="0"/>
            </a:endParaRPr>
          </a:p>
          <a:p>
            <a:pPr marL="0" indent="0" eaLnBrk="1" hangingPunct="1"/>
            <a:endParaRPr lang="es-ES_tradnl" sz="2400" dirty="0">
              <a:latin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_tradnl" sz="2400" dirty="0" smtClean="0">
                <a:latin typeface="Arial" charset="0"/>
              </a:rPr>
              <a:t>Tipos de </a:t>
            </a:r>
            <a:r>
              <a:rPr lang="es-ES_tradnl" sz="2400" dirty="0" err="1" smtClean="0">
                <a:latin typeface="Arial" charset="0"/>
              </a:rPr>
              <a:t>organização</a:t>
            </a:r>
            <a:r>
              <a:rPr lang="es-ES_tradnl" sz="2400" dirty="0" smtClean="0">
                <a:latin typeface="Arial" charset="0"/>
              </a:rPr>
              <a:t> (</a:t>
            </a:r>
            <a:r>
              <a:rPr lang="es-ES_tradnl" sz="2400" dirty="0" err="1" smtClean="0">
                <a:latin typeface="Arial" charset="0"/>
              </a:rPr>
              <a:t>abrangências</a:t>
            </a:r>
            <a:r>
              <a:rPr lang="es-ES_tradnl" sz="2400" dirty="0" smtClean="0">
                <a:latin typeface="Arial" charset="0"/>
              </a:rPr>
              <a:t> geográfica e temática)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_tradnl" sz="2400" dirty="0" err="1" smtClean="0">
                <a:latin typeface="Arial" charset="0"/>
              </a:rPr>
              <a:t>Estrutura</a:t>
            </a:r>
            <a:r>
              <a:rPr lang="es-ES_tradnl" sz="2400" dirty="0" smtClean="0">
                <a:latin typeface="Arial" charset="0"/>
              </a:rPr>
              <a:t> interna de </a:t>
            </a:r>
            <a:r>
              <a:rPr lang="es-ES_tradnl" sz="2400" dirty="0" err="1" smtClean="0">
                <a:latin typeface="Arial" charset="0"/>
              </a:rPr>
              <a:t>uma</a:t>
            </a:r>
            <a:r>
              <a:rPr lang="es-ES_tradnl" sz="2400" dirty="0" smtClean="0">
                <a:latin typeface="Arial" charset="0"/>
              </a:rPr>
              <a:t> </a:t>
            </a:r>
            <a:r>
              <a:rPr lang="es-ES_tradnl" sz="2400" dirty="0" err="1" smtClean="0">
                <a:latin typeface="Arial" charset="0"/>
              </a:rPr>
              <a:t>organização</a:t>
            </a:r>
            <a:r>
              <a:rPr lang="es-ES_tradnl" sz="2400" dirty="0" smtClean="0">
                <a:latin typeface="Arial" charset="0"/>
              </a:rPr>
              <a:t> (</a:t>
            </a:r>
            <a:r>
              <a:rPr lang="es-ES_tradnl" sz="2400" dirty="0" err="1" smtClean="0">
                <a:latin typeface="Arial" charset="0"/>
              </a:rPr>
              <a:t>diferença</a:t>
            </a:r>
            <a:r>
              <a:rPr lang="es-ES_tradnl" sz="2400" dirty="0" smtClean="0">
                <a:latin typeface="Arial" charset="0"/>
              </a:rPr>
              <a:t> entre </a:t>
            </a:r>
            <a:r>
              <a:rPr lang="es-ES_tradnl" sz="2400" dirty="0" err="1" smtClean="0">
                <a:latin typeface="Arial" charset="0"/>
              </a:rPr>
              <a:t>órgãos</a:t>
            </a:r>
            <a:r>
              <a:rPr lang="es-ES_tradnl" sz="2400" dirty="0" smtClean="0">
                <a:latin typeface="Arial" charset="0"/>
              </a:rPr>
              <a:t> e </a:t>
            </a:r>
            <a:r>
              <a:rPr lang="es-ES_tradnl" sz="2400" dirty="0" err="1" smtClean="0">
                <a:latin typeface="Arial" charset="0"/>
              </a:rPr>
              <a:t>organizações</a:t>
            </a:r>
            <a:r>
              <a:rPr lang="es-ES_tradnl" sz="2400" dirty="0" smtClean="0">
                <a:latin typeface="Arial" charset="0"/>
              </a:rPr>
              <a:t>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_tradnl" sz="2400" dirty="0" err="1" smtClean="0">
                <a:latin typeface="Arial" charset="0"/>
              </a:rPr>
              <a:t>Atribuições</a:t>
            </a:r>
            <a:r>
              <a:rPr lang="es-ES_tradnl" sz="2400" dirty="0" smtClean="0">
                <a:latin typeface="Arial" charset="0"/>
              </a:rPr>
              <a:t> e poderes de </a:t>
            </a:r>
            <a:r>
              <a:rPr lang="es-ES_tradnl" sz="2400" dirty="0" err="1" smtClean="0">
                <a:latin typeface="Arial" charset="0"/>
              </a:rPr>
              <a:t>uma</a:t>
            </a:r>
            <a:r>
              <a:rPr lang="es-ES_tradnl" sz="2400" dirty="0" smtClean="0">
                <a:latin typeface="Arial" charset="0"/>
              </a:rPr>
              <a:t> </a:t>
            </a:r>
            <a:r>
              <a:rPr lang="es-ES_tradnl" sz="2400" dirty="0" err="1" smtClean="0">
                <a:latin typeface="Arial" charset="0"/>
              </a:rPr>
              <a:t>organização</a:t>
            </a:r>
            <a:endParaRPr lang="es-ES_tradnl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0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2800" b="1" dirty="0" err="1" smtClean="0">
                <a:latin typeface="Arial" charset="0"/>
                <a:cs typeface="Arial" charset="0"/>
              </a:rPr>
              <a:t>Situações</a:t>
            </a:r>
            <a:r>
              <a:rPr lang="es-ES_tradnl" sz="2800" b="1" dirty="0" smtClean="0">
                <a:latin typeface="Arial" charset="0"/>
                <a:cs typeface="Arial" charset="0"/>
              </a:rPr>
              <a:t> </a:t>
            </a:r>
            <a:r>
              <a:rPr lang="es-ES_tradnl" sz="2800" b="1" dirty="0" err="1" smtClean="0">
                <a:latin typeface="Arial" charset="0"/>
                <a:cs typeface="Arial" charset="0"/>
              </a:rPr>
              <a:t>especiais</a:t>
            </a:r>
            <a:endParaRPr lang="es-ES_tradnl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7171" name="CaixaDeTexto 3"/>
          <p:cNvSpPr txBox="1">
            <a:spLocks noChangeArrowheads="1"/>
          </p:cNvSpPr>
          <p:nvPr/>
        </p:nvSpPr>
        <p:spPr bwMode="auto">
          <a:xfrm>
            <a:off x="1331639" y="1357313"/>
            <a:ext cx="755518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Calibri" pitchFamily="34" charset="0"/>
              <a:buAutoNum type="arabicPeriod"/>
            </a:pPr>
            <a:endParaRPr lang="es-ES_tradnl" sz="2400" dirty="0" smtClean="0">
              <a:latin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_tradnl" sz="2400" dirty="0" err="1" smtClean="0">
                <a:latin typeface="Arial" charset="0"/>
              </a:rPr>
              <a:t>Comitê</a:t>
            </a:r>
            <a:r>
              <a:rPr lang="es-ES_tradnl" sz="2400" dirty="0" smtClean="0">
                <a:latin typeface="Arial" charset="0"/>
              </a:rPr>
              <a:t> Internacional da Cruz </a:t>
            </a:r>
            <a:r>
              <a:rPr lang="es-ES_tradnl" sz="2400" dirty="0" err="1" smtClean="0">
                <a:latin typeface="Arial" charset="0"/>
              </a:rPr>
              <a:t>Vermelha</a:t>
            </a:r>
            <a:endParaRPr lang="es-ES_tradnl" sz="2400" dirty="0" smtClean="0">
              <a:latin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s-ES_tradnl" sz="2400" dirty="0" smtClean="0">
                <a:latin typeface="Arial" charset="0"/>
              </a:rPr>
              <a:t>Vaticano e </a:t>
            </a:r>
            <a:r>
              <a:rPr lang="es-ES_tradnl" sz="2400" dirty="0" err="1" smtClean="0">
                <a:latin typeface="Arial" charset="0"/>
              </a:rPr>
              <a:t>Igreja</a:t>
            </a:r>
            <a:r>
              <a:rPr lang="es-ES_tradnl" sz="2400" dirty="0" smtClean="0">
                <a:latin typeface="Arial" charset="0"/>
              </a:rPr>
              <a:t> Católica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s-ES_tradnl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0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110</Words>
  <Application>Microsoft Office PowerPoint</Application>
  <PresentationFormat>Apresentação na tela (4:3)</PresentationFormat>
  <Paragraphs>33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Pressupostos sociológicos e políticos das organizações internacionais</vt:lpstr>
      <vt:lpstr>Entes e organizações internacionais</vt:lpstr>
      <vt:lpstr>Elementos essenciais de uma organização internacional</vt:lpstr>
      <vt:lpstr>Particularidades das organizações internacionais</vt:lpstr>
      <vt:lpstr>Situações especiais</vt:lpstr>
    </vt:vector>
  </TitlesOfParts>
  <Company>Advocacia Pedro B. A. Dallari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Mérik Proença</dc:creator>
  <cp:lastModifiedBy>Pedro</cp:lastModifiedBy>
  <cp:revision>57</cp:revision>
  <dcterms:created xsi:type="dcterms:W3CDTF">2012-03-21T13:40:17Z</dcterms:created>
  <dcterms:modified xsi:type="dcterms:W3CDTF">2019-08-07T13:33:57Z</dcterms:modified>
</cp:coreProperties>
</file>