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3"/>
  </p:handoutMasterIdLst>
  <p:sldIdLst>
    <p:sldId id="460" r:id="rId2"/>
    <p:sldId id="462" r:id="rId3"/>
    <p:sldId id="463" r:id="rId4"/>
    <p:sldId id="464" r:id="rId5"/>
    <p:sldId id="466" r:id="rId6"/>
    <p:sldId id="465" r:id="rId7"/>
    <p:sldId id="467" r:id="rId8"/>
    <p:sldId id="471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2" r:id="rId18"/>
    <p:sldId id="483" r:id="rId19"/>
    <p:sldId id="481" r:id="rId20"/>
    <p:sldId id="484" r:id="rId21"/>
    <p:sldId id="485" r:id="rId22"/>
  </p:sldIdLst>
  <p:sldSz cx="9144000" cy="6858000" type="screen4x3"/>
  <p:notesSz cx="6888163" cy="100203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008080"/>
    <a:srgbClr val="000099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6404" autoAdjust="0"/>
  </p:normalViewPr>
  <p:slideViewPr>
    <p:cSldViewPr>
      <p:cViewPr varScale="1">
        <p:scale>
          <a:sx n="66" d="100"/>
          <a:sy n="66" d="100"/>
        </p:scale>
        <p:origin x="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9455230-EC6A-41F1-8F0E-A277297F62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176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5C52A-E0DE-4AE1-9856-B774642D32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672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2E1A2-6CB6-4704-AF08-25C969A34A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3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0554F-9B90-4191-A8E7-06017EF3A2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29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6329-820C-4B84-8B90-5308EBA0DF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09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53B72F8-B59E-40D8-9516-5884D35F48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3760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CA437-8E53-4E51-AEA2-39244589BB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961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B106B-ACEF-46D4-886B-B5468F9AD5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440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48CC9-5C28-4F9B-979C-F93FD2303D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948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49C00-B9E9-4755-B248-A4EAE7B69F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876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00FF3-5621-40FB-A6C2-E58294DDDC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31A8-831B-4D24-BD6F-D34E3E00D8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69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texto mestre</a:t>
            </a:r>
          </a:p>
          <a:p>
            <a:pPr lvl="1"/>
            <a:r>
              <a:rPr lang="pt-BR" altLang="es-ES"/>
              <a:t>Segundo nível</a:t>
            </a:r>
          </a:p>
          <a:p>
            <a:pPr lvl="2"/>
            <a:r>
              <a:rPr lang="pt-BR" altLang="es-ES"/>
              <a:t>Terceiro nível</a:t>
            </a:r>
          </a:p>
          <a:p>
            <a:pPr lvl="3"/>
            <a:r>
              <a:rPr lang="pt-BR" altLang="es-ES"/>
              <a:t>Quarto nível</a:t>
            </a:r>
          </a:p>
          <a:p>
            <a:pPr lvl="4"/>
            <a:r>
              <a:rPr lang="pt-BR" altLang="es-ES"/>
              <a:t>Quinto nível</a:t>
            </a:r>
            <a:endParaRPr lang="en-US" alt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864B5FF-776F-4FF9-85D0-3D2CF64FBC2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90" r:id="rId4"/>
    <p:sldLayoutId id="2147483698" r:id="rId5"/>
    <p:sldLayoutId id="2147483691" r:id="rId6"/>
    <p:sldLayoutId id="2147483692" r:id="rId7"/>
    <p:sldLayoutId id="2147483699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848600" cy="22463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b="1" dirty="0">
                <a:solidFill>
                  <a:srgbClr val="C00000"/>
                </a:solidFill>
                <a:latin typeface="Cambria" panose="02040503050406030204" pitchFamily="18" charset="0"/>
              </a:rPr>
              <a:t>Etapas do desenvolvimento econômico</a:t>
            </a:r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7013" cy="1752600"/>
          </a:xfrm>
        </p:spPr>
        <p:txBody>
          <a:bodyPr/>
          <a:lstStyle/>
          <a:p>
            <a:pPr algn="ctr"/>
            <a:r>
              <a:rPr lang="pt-BR" altLang="es-ES" sz="4000">
                <a:solidFill>
                  <a:srgbClr val="C00000"/>
                </a:solidFill>
                <a:latin typeface="Cambria" panose="02040503050406030204" pitchFamily="18" charset="0"/>
              </a:rPr>
              <a:t>W. W. Rostow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As Pré-Condições para 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373616" cy="4753545"/>
          </a:xfrm>
        </p:spPr>
        <p:txBody>
          <a:bodyPr rtlCol="0">
            <a:no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Caso mais geral: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Intromissão externa por sociedades mais avançadas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Abalo e desmoronamento das sociedades tradicionais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“Novas ideias e sentimentos”</a:t>
            </a: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Progresso Econômico: Possível e Indispensável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A) Dignidade nacional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B) Lucro Privado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C) Bem-Estar Geral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D) Vida melhor para os filhos</a:t>
            </a:r>
          </a:p>
        </p:txBody>
      </p:sp>
    </p:spTree>
    <p:extLst>
      <p:ext uri="{BB962C8B-B14F-4D97-AF65-F5344CB8AC3E}">
        <p14:creationId xmlns:p14="http://schemas.microsoft.com/office/powerpoint/2010/main" val="336656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As Pré-Condições para 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73616" cy="5040560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Mudanças Observadas: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A) Ampliação da educação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B) Novos tipos de homens de negócios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C) Desenvolvimento do sistema financeiro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D) Aumento do investimento em infraestrutura e exploração de matérias-primas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E) Aparecimento da moderna empresa industrial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Porém, </a:t>
            </a:r>
            <a:r>
              <a:rPr lang="pt-PT" altLang="pt-BR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ritmo limitado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, ainda: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Métodos tradicionais de baixa produtividade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Estrutura social e antigos valores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Instituições políticas com bases regionais</a:t>
            </a:r>
            <a:endParaRPr lang="pt-PT" alt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7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As Pré-Condições para 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373616" cy="4753545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Convivência da sociedade tradicional com atividades econômicas modernas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Aspecto decisivo para a transição: </a:t>
            </a:r>
            <a:r>
              <a:rPr lang="pt-PT" altLang="pt-BR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Político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Formação de um </a:t>
            </a:r>
            <a:r>
              <a:rPr lang="pt-PT" altLang="pt-BR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Estado Centralizado Eficaz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Novo nacionalismo X Interesses Regionais Agrários</a:t>
            </a:r>
          </a:p>
        </p:txBody>
      </p:sp>
    </p:spTree>
    <p:extLst>
      <p:ext uri="{BB962C8B-B14F-4D97-AF65-F5344CB8AC3E}">
        <p14:creationId xmlns:p14="http://schemas.microsoft.com/office/powerpoint/2010/main" val="236932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73616" cy="4897561"/>
          </a:xfrm>
        </p:spPr>
        <p:txBody>
          <a:bodyPr rtlCol="0">
            <a:normAutofit lnSpcReduction="100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Antigas obstruções e resistências ao desenvolvimento são superadas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Desenvolvimento passa a ser situação normal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Surtos e ilhas de atividade moderna ampliam-se e dominam a sociedade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Taxa de Investimento e de Poupança: aumento de 5% para 10%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Capital externo pode ser importante, principalmente em infraestrutura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Expansão de novas indústrias 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Lucros  Reinvestimento em novas instalações  Efeito multiplicador (demanda de serviços e outras indústrias)  Expansão das áreas urbanas</a:t>
            </a: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4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73616" cy="4897561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Aumento da Renda 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Aumento da Poupança  Mais Recursos para Investimento</a:t>
            </a: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Exploração de novos recursos naturais e novos métodos de produção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Novas técnicas agrícolas e industriais são “aceitas” (mudança de mentalidade)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Aumento de produtividade agrícola como condição indispensável do Arranco</a:t>
            </a:r>
          </a:p>
        </p:txBody>
      </p:sp>
    </p:spTree>
    <p:extLst>
      <p:ext uri="{BB962C8B-B14F-4D97-AF65-F5344CB8AC3E}">
        <p14:creationId xmlns:p14="http://schemas.microsoft.com/office/powerpoint/2010/main" val="1757231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73616" cy="4897561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Transformação Estrutural: Econômica, Social e Política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Condição para a manutenção de um ritmo constante de desenvolvimento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Duração desse processo: uma ou duas décadas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Grã-Bretanha: 1783-1803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França e EUA: décadas anteriores a 1860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Alemanha: 1850-1875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Japão: 1875-1900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Rússia e Canadá: 1890-1914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Índia e China: 1950 em diante</a:t>
            </a:r>
          </a:p>
        </p:txBody>
      </p:sp>
    </p:spTree>
    <p:extLst>
      <p:ext uri="{BB962C8B-B14F-4D97-AF65-F5344CB8AC3E}">
        <p14:creationId xmlns:p14="http://schemas.microsoft.com/office/powerpoint/2010/main" val="41309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Marcha para a Maturidade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73616" cy="4897561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Após o arranco: longo intervalo de progresso continuado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Com algumas flutuações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Tecnologia moderna se estende a toda a economia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Aumento da taxa de investimento: 10% a 20% do PIB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Produção cresce bem acima da população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Nova forma de inserção da economia na economia mundial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Substituição de importações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Novas necessidades de importação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Novos produtos de exportação</a:t>
            </a:r>
          </a:p>
        </p:txBody>
      </p:sp>
    </p:spTree>
    <p:extLst>
      <p:ext uri="{BB962C8B-B14F-4D97-AF65-F5344CB8AC3E}">
        <p14:creationId xmlns:p14="http://schemas.microsoft.com/office/powerpoint/2010/main" val="3431856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Marcha para a Maturidade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897561"/>
          </a:xfrm>
        </p:spPr>
        <p:txBody>
          <a:bodyPr rtlCol="0">
            <a:normAutofit lnSpcReduction="100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Novos valores e instituições são “negociadas” com os antigos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Novo equilíbrio visando garantir o processo de crescimento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Duração do processo: 40 anos (60 anos depois do início do arranco)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Maturidade</a:t>
            </a:r>
            <a:endParaRPr lang="pt-PT" alt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Transição para tecnologias mais sofisticadas: carvão/ferro/ferrovias para máquinas/química/equipamento elétrico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“Esta é a etapa em que a </a:t>
            </a:r>
            <a:r>
              <a:rPr lang="pt-PT" altLang="pt-BR" sz="2500">
                <a:solidFill>
                  <a:srgbClr val="0000FF"/>
                </a:solidFill>
                <a:latin typeface="Cambria" panose="02040503050406030204" pitchFamily="18" charset="0"/>
              </a:rPr>
              <a:t>economia demonstra 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que possui as aptidões técnicas e organizacionais para produzir não tudo, mas qualquer coisa que decida produzir” (p. 22-23).</a:t>
            </a:r>
          </a:p>
        </p:txBody>
      </p:sp>
    </p:spTree>
    <p:extLst>
      <p:ext uri="{BB962C8B-B14F-4D97-AF65-F5344CB8AC3E}">
        <p14:creationId xmlns:p14="http://schemas.microsoft.com/office/powerpoint/2010/main" val="1742941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Marcha para a Maturidade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7776864" cy="3816424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Prevalece a partir de então a “poderosa aritmética dos juros compostos aplicados ao estoque de capital”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Crítica a Rostow: Tecnologia como um “bem público universal” 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acessível a todos os países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Não menciona nada sobre capital humano e investimentos em Pesquisa &amp; Desenvolvimento Tecnológico</a:t>
            </a:r>
            <a:endParaRPr lang="pt-PT" alt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58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Era do Consumo em Massa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97561"/>
          </a:xfrm>
        </p:spPr>
        <p:txBody>
          <a:bodyPr rtlCol="0">
            <a:normAutofit fontScale="92500" lnSpcReduction="100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Setores líderes: BCD e Serviços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1960’: EUA: começando a sair</a:t>
            </a:r>
            <a:endParaRPr lang="pt-PT" alt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	   Europa Ocidental e Japão: começando a experimentar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	   União Soviética: “flertando meio contrafeita”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Dois fatos importantes: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1) Renda média superior às necessidades mínimas (alimentação, habitação, vestuário)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2) Estrutura da força de trabalho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A) Aumento da população urbana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B) Aumento da participação dos trabalhadores de escritório e operários especializados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“Conscientes e ansiosos por adquirir as benesses de consumo de uma economia amadurecida” (p. 24).</a:t>
            </a:r>
          </a:p>
        </p:txBody>
      </p:sp>
    </p:spTree>
    <p:extLst>
      <p:ext uri="{BB962C8B-B14F-4D97-AF65-F5344CB8AC3E}">
        <p14:creationId xmlns:p14="http://schemas.microsoft.com/office/powerpoint/2010/main" val="190572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Walt Whitman </a:t>
            </a:r>
            <a:r>
              <a:rPr lang="pt-BR" b="1" dirty="0" err="1">
                <a:solidFill>
                  <a:srgbClr val="C00000"/>
                </a:solidFill>
              </a:rPr>
              <a:t>Rostow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1916–2003</a:t>
            </a:r>
          </a:p>
          <a:p>
            <a:pPr lvl="1" indent="-18288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Nova York: Filho de imigrantes russos judeus</a:t>
            </a:r>
          </a:p>
          <a:p>
            <a:pPr lvl="1" indent="-18288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Pais: socialistas - nome em honra ao poeta Walt Whitman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Economista americano e político conhecido por sua oposição ao comunismo</a:t>
            </a:r>
          </a:p>
          <a:p>
            <a:pPr marL="182880" indent="-18288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Universidade de Yale: graduação e doutorado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Segunda Guerra Mundial: Escritório de Serviços Estratégicos (OSS) em Londres: selecionar alvos inimigos para a Força Aérea Americana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Legião do Mérito e membro honorário da Ordem do Império Britânico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Era do Consumo em Massa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7220" y="1844825"/>
            <a:ext cx="7869560" cy="4608512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Progresso tecnológico deixa de ser o “objetivo supremo”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Prioridade: assistência social 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Welfare State</a:t>
            </a: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Consumo em massa estabelecido: máquina de costura, bicicleta, eletrodomésticos e, principalmente, automóvel barato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EUA: Pontos críticos: Linha de Montagem de Ford (1913-14), Década de 1920 e Pós-Guerra (1946-56)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Europa Ocidental e Japão: ingresso a partir dos anos 1950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28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Resumo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1) Sociedade tradicional começa a modernizar-se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2) Período de transição: pré-condições para o arranco são criadas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Intromissão de uma potência estrangeira + Forças nacionais favoráveis à modernização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3) O Arranco (1 geração)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4) A Marcha para a Maturidade (2 gerações)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5) Consumo em Massa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“Disseminação do virtuosismo técnico”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Setores líderes: BCD e Serviços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</a:rPr>
              <a:t>Estado do Bem-Estar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sz="21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População urbana e depois suburbana</a:t>
            </a:r>
            <a:endParaRPr lang="pt-PT" altLang="pt-BR" sz="21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4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Walt Whitman </a:t>
            </a:r>
            <a:r>
              <a:rPr lang="pt-BR" b="1" dirty="0" err="1">
                <a:solidFill>
                  <a:srgbClr val="C00000"/>
                </a:solidFill>
              </a:rPr>
              <a:t>Rostow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1946: Universidade de Oxford: professor de História Americana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1947: Desenvolvimento do Plano Marshall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1949: Universidade de Cambridge: professor de História e Instituições Americanas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1950-61: MIT: professor de História da Economia e membro da diretoria do </a:t>
            </a:r>
            <a:r>
              <a:rPr lang="pt-PT" altLang="pt-BR" i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Center for International Studies</a:t>
            </a:r>
            <a:endParaRPr lang="pt-PT" altLang="pt-BR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anose="02040503050406030204" pitchFamily="18" charset="0"/>
            </a:endParaRP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4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Escreveu: </a:t>
            </a:r>
            <a:r>
              <a:rPr lang="pt-PT" altLang="pt-BR" sz="2400" i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"As etapas do crescimento econômico"</a:t>
            </a:r>
            <a:endParaRPr lang="pt-PT" altLang="pt-BR" sz="2400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1958: Redator de discursos do Presidente Dwight D. Eisenhower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1960: Assessor da campanha de John Kennedy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BR" altLang="pt-B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defRPr/>
            </a:pPr>
            <a:endParaRPr lang="pt-PT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Walt Whitman </a:t>
            </a:r>
            <a:r>
              <a:rPr lang="pt-BR" b="1" dirty="0" err="1">
                <a:solidFill>
                  <a:srgbClr val="C00000"/>
                </a:solidFill>
              </a:rPr>
              <a:t>Rostow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2022"/>
          </a:xfrm>
        </p:spPr>
        <p:txBody>
          <a:bodyPr rtlCol="0">
            <a:normAutofit fontScale="70000" lnSpcReduction="200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1961: Governo Kennedy: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Número dois do Conselho de Segurança Nacional da Casa Branca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Presidente do Conselho de Planejamento Política</a:t>
            </a:r>
            <a:endParaRPr lang="pt-BR" altLang="pt-BR" sz="2800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1964-66: Embaixador no Comitê Interamericano da Aliança para o Progresso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1966: Lyndon Johnson: Conselheiro de Segurança Nacional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Momento crítico da oposição à Guerra do Vietnan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Defesa consistente da Guerra e uso da Força Aérea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Desenvolvimento econômico: processo de múltiplas etapas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Papel dos EUA – dois grandes objetivos: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Acelerar este processo de modernização em lugares como o sudeste asiático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Deter por todos os meios diplomáticos ou militares a infiltração das guerrilhas comunistas até o desenvolvimento econômico avançar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anose="02040503050406030204" pitchFamily="18" charset="0"/>
              </a:rPr>
              <a:t>1969: Medalha Presidencial da Liberdade em 1969</a:t>
            </a:r>
            <a:endParaRPr lang="pt-PT" altLang="pt-BR" sz="32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BR" altLang="pt-B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BR" altLang="pt-B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defRPr/>
            </a:pPr>
            <a:endParaRPr lang="pt-PT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“Etapas do Desenvolvimento Econômico”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97139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Generalização da marcha da história moderna feita por um historiador da economia</a:t>
            </a:r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Generalização: conjunto de etapas de desenvolvimento comuns a todos os países (com algumas particularidades)</a:t>
            </a:r>
          </a:p>
          <a:p>
            <a:pPr marL="27432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</a:t>
            </a:r>
            <a:r>
              <a:rPr lang="pt-PT" altLang="pt-BR" sz="2400" dirty="0">
                <a:solidFill>
                  <a:srgbClr val="0000FF"/>
                </a:solidFill>
                <a:latin typeface="Cambria" panose="02040503050406030204" pitchFamily="18" charset="0"/>
              </a:rPr>
              <a:t>Teoria sobre o desenvolvimento econômico</a:t>
            </a:r>
            <a:endParaRPr lang="pt-BR" altLang="pt-BR" sz="24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“Constatar” as uniformidades da marcha da modernização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Examinar certos “Fatores particulares da realidade" que parecem ser constantes através da história do mundo moderno desde aproximadamente 1700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Alternativa para a teoria marxista da história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Negação do determinismo infraestrutura e superestrutura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Fatores políticos, sociais e econômicos interagem de forma não hierárquica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Contexto da Guerra Fria</a:t>
            </a:r>
          </a:p>
        </p:txBody>
      </p:sp>
    </p:spTree>
    <p:extLst>
      <p:ext uri="{BB962C8B-B14F-4D97-AF65-F5344CB8AC3E}">
        <p14:creationId xmlns:p14="http://schemas.microsoft.com/office/powerpoint/2010/main" val="195551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“Etapas do Desenvolvimento Econômico”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8153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Cinco Etapas: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1) Sociedade Tradicional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2) Pré-condições para o Arranco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3) O Arranco (</a:t>
            </a:r>
            <a:r>
              <a:rPr lang="pt-PT" altLang="pt-BR" sz="2500" i="1" dirty="0">
                <a:solidFill>
                  <a:srgbClr val="0000FF"/>
                </a:solidFill>
                <a:latin typeface="Cambria" panose="02040503050406030204" pitchFamily="18" charset="0"/>
              </a:rPr>
              <a:t>Take-off</a:t>
            </a: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4) A Marcha para a Maturidade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altLang="pt-BR" sz="25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altLang="pt-BR" sz="2500" dirty="0">
                <a:solidFill>
                  <a:srgbClr val="0000FF"/>
                </a:solidFill>
                <a:latin typeface="Cambria" panose="02040503050406030204" pitchFamily="18" charset="0"/>
              </a:rPr>
              <a:t>5) A Era do Consumo em Massa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Sociedade Tradicional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81537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Ciência, Tecnologia e Atitudes “Pré-Newtonianas”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Perspectiva “Newtoniana”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Compreensão das leis que “governam” o mundo e manipulação delas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Utilização plena do conhecimento científico e tecnológico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sz="22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Produção pode aumentar: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A) Inovações Técnicas “Ad Hoc”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B) Obras de Irrigação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C) Novas Culturas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Mudanças limitadas</a:t>
            </a:r>
            <a:endParaRPr lang="pt-PT" altLang="pt-BR" sz="22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Limite para a produção per capita</a:t>
            </a:r>
          </a:p>
        </p:txBody>
      </p:sp>
    </p:spTree>
    <p:extLst>
      <p:ext uri="{BB962C8B-B14F-4D97-AF65-F5344CB8AC3E}">
        <p14:creationId xmlns:p14="http://schemas.microsoft.com/office/powerpoint/2010/main" val="340940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 Sociedade Tradicional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373616" cy="4753545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Características: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1) Grande proporção de recursos empregados na agricultura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Devido à baixa produtividade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2) Estrutura social hierarquizada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Pouco mobilidade vertical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3) Importância dos vínculos familiares e de clã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4) Sistema de valores: fatalismo a longo prazo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sz="1800" dirty="0">
                <a:solidFill>
                  <a:srgbClr val="0000FF"/>
                </a:solidFill>
                <a:latin typeface="Cambria" panose="02040503050406030204" pitchFamily="18" charset="0"/>
              </a:rPr>
              <a:t>Netos = Avós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5) Poder político: Grande influência do proprietário de terras e do poder local</a:t>
            </a:r>
          </a:p>
        </p:txBody>
      </p:sp>
    </p:spTree>
    <p:extLst>
      <p:ext uri="{BB962C8B-B14F-4D97-AF65-F5344CB8AC3E}">
        <p14:creationId xmlns:p14="http://schemas.microsoft.com/office/powerpoint/2010/main" val="199517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As Pré-Condições para o Arranco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373616" cy="4753545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Sociedades em processo de transição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Processo demorado: Dificuldades para vencer as resistências da sociedade tradicional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Primeira vez: Europa Ocidental: fim século XVII e início do XVIII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Concepções da ciência moderna </a:t>
            </a: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 Novas funções na agricultura e na indústria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Expansão paralela dos mercados mundiais e maior concorrência</a:t>
            </a:r>
            <a:endParaRPr lang="pt-PT" altLang="pt-BR" sz="22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Grã-Bretanha – Fatores favoráveis:</a:t>
            </a:r>
          </a:p>
          <a:p>
            <a:pPr marL="457200" indent="-457200" algn="just" fontAlgn="auto">
              <a:spcAft>
                <a:spcPts val="0"/>
              </a:spcAft>
              <a:buAutoNum type="arabicParenR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Geografia</a:t>
            </a:r>
          </a:p>
          <a:p>
            <a:pPr marL="457200" indent="-457200" algn="just" fontAlgn="auto">
              <a:spcAft>
                <a:spcPts val="0"/>
              </a:spcAft>
              <a:buAutoNum type="arabicParenR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Recursos Naturais</a:t>
            </a:r>
          </a:p>
          <a:p>
            <a:pPr marL="457200" indent="-457200" algn="just" fontAlgn="auto">
              <a:spcAft>
                <a:spcPts val="0"/>
              </a:spcAft>
              <a:buAutoNum type="arabicParenR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Possibilidades Comerciais</a:t>
            </a:r>
          </a:p>
          <a:p>
            <a:pPr marL="457200" indent="-457200" algn="just" fontAlgn="auto">
              <a:spcAft>
                <a:spcPts val="0"/>
              </a:spcAft>
              <a:buAutoNum type="arabicParenR"/>
              <a:defRPr/>
            </a:pPr>
            <a:r>
              <a:rPr lang="pt-PT" altLang="pt-BR" sz="2200" dirty="0">
                <a:solidFill>
                  <a:srgbClr val="0000FF"/>
                </a:solidFill>
                <a:latin typeface="Cambria" panose="02040503050406030204" pitchFamily="18" charset="0"/>
              </a:rPr>
              <a:t>Estrutura social e política</a:t>
            </a:r>
          </a:p>
        </p:txBody>
      </p:sp>
    </p:spTree>
    <p:extLst>
      <p:ext uri="{BB962C8B-B14F-4D97-AF65-F5344CB8AC3E}">
        <p14:creationId xmlns:p14="http://schemas.microsoft.com/office/powerpoint/2010/main" val="3258044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ilho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3654</TotalTime>
  <Words>1403</Words>
  <Application>Microsoft Office PowerPoint</Application>
  <PresentationFormat>Apresentação na tela (4:3)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Cambria</vt:lpstr>
      <vt:lpstr>Times New Roman</vt:lpstr>
      <vt:lpstr>Wingdings</vt:lpstr>
      <vt:lpstr>Brilho</vt:lpstr>
      <vt:lpstr>Etapas do desenvolvimento econômico</vt:lpstr>
      <vt:lpstr>Walt Whitman Rostow</vt:lpstr>
      <vt:lpstr>Walt Whitman Rostow</vt:lpstr>
      <vt:lpstr>Walt Whitman Rostow</vt:lpstr>
      <vt:lpstr>“Etapas do Desenvolvimento Econômico”</vt:lpstr>
      <vt:lpstr>“Etapas do Desenvolvimento Econômico”</vt:lpstr>
      <vt:lpstr>A Sociedade Tradicional</vt:lpstr>
      <vt:lpstr>A Sociedade Tradicional</vt:lpstr>
      <vt:lpstr>As Pré-Condições para o Arranco</vt:lpstr>
      <vt:lpstr>As Pré-Condições para o Arranco</vt:lpstr>
      <vt:lpstr>As Pré-Condições para o Arranco</vt:lpstr>
      <vt:lpstr>As Pré-Condições para o Arranco</vt:lpstr>
      <vt:lpstr>O Arranco</vt:lpstr>
      <vt:lpstr>O Arranco</vt:lpstr>
      <vt:lpstr>O Arranco</vt:lpstr>
      <vt:lpstr>A Marcha para a Maturidade</vt:lpstr>
      <vt:lpstr>A Marcha para a Maturidade</vt:lpstr>
      <vt:lpstr>A Marcha para a Maturidade</vt:lpstr>
      <vt:lpstr>A Era do Consumo em Massa</vt:lpstr>
      <vt:lpstr>A Era do Consumo em Massa</vt:lpstr>
      <vt:lpstr>Resumo</vt:lpstr>
    </vt:vector>
  </TitlesOfParts>
  <Company>ufrgs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fabianeb</dc:creator>
  <cp:lastModifiedBy>Julio Pires</cp:lastModifiedBy>
  <cp:revision>923</cp:revision>
  <cp:lastPrinted>1601-01-01T00:00:00Z</cp:lastPrinted>
  <dcterms:created xsi:type="dcterms:W3CDTF">2003-10-30T17:51:05Z</dcterms:created>
  <dcterms:modified xsi:type="dcterms:W3CDTF">2020-05-06T12:43:02Z</dcterms:modified>
</cp:coreProperties>
</file>