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7522E-A603-4556-8044-BD0360BC7A21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637FA-F865-4BB1-80BA-C49679353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43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0C51D5-6097-42FB-9B2C-A4FB2461C010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900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5DE4-142E-4FF4-8A16-E74DADD6ECF1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93D0-D454-4A31-AABE-F6178859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83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5DE4-142E-4FF4-8A16-E74DADD6ECF1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93D0-D454-4A31-AABE-F6178859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13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5DE4-142E-4FF4-8A16-E74DADD6ECF1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93D0-D454-4A31-AABE-F6178859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22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88A7F-2E65-47A3-BEDA-E20B84EB573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86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E0BA6-F799-459F-9988-EF834BF13D7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66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5DE4-142E-4FF4-8A16-E74DADD6ECF1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93D0-D454-4A31-AABE-F6178859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95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5DE4-142E-4FF4-8A16-E74DADD6ECF1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93D0-D454-4A31-AABE-F6178859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4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5DE4-142E-4FF4-8A16-E74DADD6ECF1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93D0-D454-4A31-AABE-F6178859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8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5DE4-142E-4FF4-8A16-E74DADD6ECF1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93D0-D454-4A31-AABE-F6178859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55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5DE4-142E-4FF4-8A16-E74DADD6ECF1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93D0-D454-4A31-AABE-F6178859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40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5DE4-142E-4FF4-8A16-E74DADD6ECF1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93D0-D454-4A31-AABE-F6178859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44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5DE4-142E-4FF4-8A16-E74DADD6ECF1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93D0-D454-4A31-AABE-F6178859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02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5DE4-142E-4FF4-8A16-E74DADD6ECF1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93D0-D454-4A31-AABE-F6178859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57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5DE4-142E-4FF4-8A16-E74DADD6ECF1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A93D0-D454-4A31-AABE-F6178859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42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br/url?sa=i&amp;rct=j&amp;q=&amp;esrc=s&amp;frm=1&amp;source=images&amp;cd=&amp;cad=rja&amp;uact=8&amp;ved=2ahUKEwiDrdnH7NLZAhUOx1kKHRiUCTcQjRx6BAgAEAY&amp;url=http://www.faena.com/aleph/articles/the-beautiful-scientific-striptease-of-vesalius-de-humani-corporis-fabrica/&amp;psig=AOvVaw3452gQWu9bNWaO2LYb8yvF&amp;ust=152025884558628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.br/url?sa=i&amp;rct=j&amp;q=&amp;esrc=s&amp;frm=1&amp;source=images&amp;cd=&amp;cad=rja&amp;uact=8&amp;ved=2ahUKEwin0ZqY7dLZAhVFmVkKHYGaA28QjRx6BAgAEAY&amp;url=https://www.pinterest.com/pin/356628864214782950/&amp;psig=AOvVaw3452gQWu9bNWaO2LYb8yvF&amp;ust=152025884558628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uact=8&amp;ved=2ahUKEwiHp4i6gNTZAhWstVkKHeHjD5wQjRx6BAgAEAY&amp;url=http://www.livrariascuritiba.com.br/netter-atlas-de-anatomia-humana-elsevier-lv373947/p&amp;psig=AOvVaw2teGYTiG4ANBxro_jt4Lg2&amp;ust=1520298777995383" TargetMode="External"/><Relationship Id="rId3" Type="http://schemas.openxmlformats.org/officeDocument/2006/relationships/hyperlink" Target="https://images-submarino.b2w.io/produtos/01/00/item/120234/2/120234207SZ.jp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rct=j&amp;q=&amp;esrc=s&amp;frm=1&amp;source=images&amp;cd=&amp;cad=rja&amp;uact=8&amp;ved=2ahUKEwiawsOJgNTZAhVsplkKHfFPDNoQjRx6BAgAEAY&amp;url=https://produto.mercadolivre.com.br/MLB-877932375-livro-coleco-atlas-de-anatomia-humana-3-volumes-sobotta-_JM&amp;psig=AOvVaw27WNDRYLiKv6C9ByDnGZU6&amp;ust=1520298523766379" TargetMode="External"/><Relationship Id="rId5" Type="http://schemas.openxmlformats.org/officeDocument/2006/relationships/hyperlink" Target="http://www.google.com.br/url?sa=i&amp;rct=j&amp;q=&amp;esrc=s&amp;frm=1&amp;source=images&amp;cd=&amp;cad=rja&amp;uact=8&amp;ved=2ahUKEwjusLOO_9PZAhXQpFkKHYNJC7gQjRx6BAgAEAY&amp;url=http://www.editorametha.com.br/livros-de-nutricao/atlas-de-anatomia-humana-sobotta.html&amp;psig=AOvVaw0Vntl8o4koJSDglmAXpxjO&amp;ust=1520298419121161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.br/url?sa=i&amp;rct=j&amp;q=&amp;esrc=s&amp;frm=1&amp;source=images&amp;cd=&amp;cad=rja&amp;uact=8&amp;ved=0ahUKEwi1uPDkg9bSAhXJDJAKHcUrAYkQjRwIBw&amp;url=http://culturadosonho.blogspot.com/2014/11/sonhar-com-esqueleto-ou-caveira.html&amp;bvm=bv.149397726,d.Y2I&amp;psig=AFQjCNGdtT0Nqj8zskWi3RqWxISkla_EVw&amp;ust=148958200883232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43926" y="5876926"/>
            <a:ext cx="1800225" cy="360363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1800" b="1" dirty="0"/>
              <a:t>Prof. </a:t>
            </a:r>
            <a:r>
              <a:rPr lang="pt-BR" sz="1800" b="1" dirty="0" err="1"/>
              <a:t>Tirapelli</a:t>
            </a:r>
            <a:endParaRPr lang="pt-BR" sz="1800" b="1" dirty="0"/>
          </a:p>
        </p:txBody>
      </p:sp>
      <p:pic>
        <p:nvPicPr>
          <p:cNvPr id="2051" name="Picture 8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314" y="1"/>
            <a:ext cx="4105275" cy="689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2" name="CaixaDeTexto 3"/>
          <p:cNvSpPr txBox="1">
            <a:spLocks noChangeArrowheads="1"/>
          </p:cNvSpPr>
          <p:nvPr/>
        </p:nvSpPr>
        <p:spPr bwMode="auto">
          <a:xfrm>
            <a:off x="4295776" y="6453188"/>
            <a:ext cx="3744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/>
              <a:t>FMRP - USP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03388" y="188913"/>
            <a:ext cx="88566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ffectLst/>
              </a:rPr>
              <a:t>RCG 0118 ANATOMIA GERAL E DO APARELHO LOCOMOTOR</a:t>
            </a:r>
          </a:p>
          <a:p>
            <a:pPr eaLnBrk="1" hangingPunct="1">
              <a:defRPr/>
            </a:pPr>
            <a:r>
              <a:rPr lang="pt-BR" sz="3600" b="1" kern="0" dirty="0">
                <a:solidFill>
                  <a:schemeClr val="tx1"/>
                </a:solidFill>
                <a:effectLst/>
              </a:rPr>
              <a:t>Introdução à anatomia</a:t>
            </a:r>
          </a:p>
        </p:txBody>
      </p:sp>
      <p:pic>
        <p:nvPicPr>
          <p:cNvPr id="2054" name="Picture 10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9651" y="1700214"/>
            <a:ext cx="2238375" cy="33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5" name="Picture 14" descr="Resultado de imagem para anatomia de vesali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2125" y="2060575"/>
            <a:ext cx="2344738" cy="2876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9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09800" y="129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pic>
        <p:nvPicPr>
          <p:cNvPr id="71684" name="Picture 4" descr="planota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066800"/>
            <a:ext cx="1801813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362200" y="2514601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 sz="2400" dirty="0">
                <a:solidFill>
                  <a:schemeClr val="accent6">
                    <a:lumMod val="75000"/>
                  </a:schemeClr>
                </a:solidFill>
                <a:latin typeface="Tahoma" pitchFamily="-106" charset="0"/>
                <a:ea typeface="ＭＳ Ｐゴシック" pitchFamily="-106" charset="-128"/>
              </a:rPr>
              <a:t>Ventral ou anterior</a:t>
            </a: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4419600" y="28194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7162800" y="2362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 sz="2400" dirty="0">
                <a:solidFill>
                  <a:schemeClr val="accent6">
                    <a:lumMod val="75000"/>
                  </a:schemeClr>
                </a:solidFill>
                <a:latin typeface="Tahoma" pitchFamily="-106" charset="0"/>
                <a:ea typeface="ＭＳ Ｐゴシック" pitchFamily="-106" charset="-128"/>
              </a:rPr>
              <a:t>Dorsal ou posterior</a:t>
            </a: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H="1">
            <a:off x="6705600" y="26670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7391400" y="762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accent1"/>
                </a:solidFill>
                <a:latin typeface="Tahoma" panose="020B0604030504040204" pitchFamily="34" charset="0"/>
              </a:rPr>
              <a:t>Cranial ou superior</a:t>
            </a: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6019800" y="990600"/>
            <a:ext cx="1295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7315200" y="6096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7162800" y="6035676"/>
            <a:ext cx="350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accent1"/>
                </a:solidFill>
                <a:latin typeface="Tahoma" panose="020B0604030504040204" pitchFamily="34" charset="0"/>
              </a:rPr>
              <a:t>Inferior ou podálico(de podos = pé)</a:t>
            </a: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H="1">
            <a:off x="5867400" y="6477000"/>
            <a:ext cx="1143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7162800" y="41910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  <a:latin typeface="Tahoma" panose="020B0604030504040204" pitchFamily="34" charset="0"/>
              </a:rPr>
              <a:t>Lateral esquerdo 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H="1" flipV="1">
            <a:off x="6324601" y="4191001"/>
            <a:ext cx="779463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79" name="CaixaDeTexto 14"/>
          <p:cNvSpPr txBox="1">
            <a:spLocks noChangeArrowheads="1"/>
          </p:cNvSpPr>
          <p:nvPr/>
        </p:nvSpPr>
        <p:spPr bwMode="auto">
          <a:xfrm>
            <a:off x="1595438" y="692151"/>
            <a:ext cx="3421062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b="1"/>
              <a:t>Limites do corpo: </a:t>
            </a:r>
          </a:p>
          <a:p>
            <a:pPr algn="ctr" eaLnBrk="1" hangingPunct="1"/>
            <a:r>
              <a:rPr lang="pt-BR" altLang="pt-BR" b="1"/>
              <a:t>Planos de delimitação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1703388" y="6597650"/>
            <a:ext cx="316865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656139" y="4005263"/>
            <a:ext cx="657225" cy="9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566989" y="3716338"/>
            <a:ext cx="216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  <a:latin typeface="Tahoma" panose="020B0604030504040204" pitchFamily="34" charset="0"/>
              </a:rPr>
              <a:t>Lateral direito</a:t>
            </a:r>
          </a:p>
        </p:txBody>
      </p:sp>
      <p:pic>
        <p:nvPicPr>
          <p:cNvPr id="10259" name="Picture 19" descr="Resultado de imagem para COLUNA VERTEB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368676"/>
            <a:ext cx="27082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8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  <p:bldP spid="71685" grpId="0" autoUpdateAnimBg="0"/>
      <p:bldP spid="71686" grpId="0" animBg="1"/>
      <p:bldP spid="71687" grpId="0" autoUpdateAnimBg="0"/>
      <p:bldP spid="71688" grpId="0" animBg="1"/>
      <p:bldP spid="71689" grpId="0" autoUpdateAnimBg="0"/>
      <p:bldP spid="71690" grpId="0" animBg="1"/>
      <p:bldP spid="71691" grpId="0" autoUpdateAnimBg="0"/>
      <p:bldP spid="71692" grpId="0" autoUpdateAnimBg="0"/>
      <p:bldP spid="71693" grpId="0" animBg="1"/>
      <p:bldP spid="71694" grpId="0" autoUpdateAnimBg="0"/>
      <p:bldP spid="71695" grpId="0" animBg="1"/>
      <p:bldP spid="19" grpId="0" animBg="1"/>
      <p:bldP spid="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3792539" y="476251"/>
            <a:ext cx="4175125" cy="1439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-106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-106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-106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-106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-106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-106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-106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1800"/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863975" y="476250"/>
            <a:ext cx="41036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FF0000"/>
                </a:solidFill>
              </a:rPr>
              <a:t>Planos de delimitação ou inscrição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chemeClr val="tx2"/>
                </a:solidFill>
              </a:rPr>
              <a:t>(união)</a:t>
            </a: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5735638" y="1989138"/>
            <a:ext cx="360362" cy="863600"/>
          </a:xfrm>
          <a:prstGeom prst="downArrow">
            <a:avLst>
              <a:gd name="adj1" fmla="val 50000"/>
              <a:gd name="adj2" fmla="val 5991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782889" y="2997200"/>
            <a:ext cx="5761037" cy="3024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648075" y="3068638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</a:rPr>
              <a:t>EIXOS IMAGINÁRIOS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855913" y="3644900"/>
            <a:ext cx="5759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</a:rPr>
              <a:t>Longitudinal ou craniocaudal;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</a:rPr>
              <a:t>Ânteroposterior, dorsoventral ou sagital;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2400">
                <a:solidFill>
                  <a:schemeClr val="bg1"/>
                </a:solidFill>
              </a:rPr>
              <a:t>Láterolateral.</a:t>
            </a:r>
          </a:p>
        </p:txBody>
      </p:sp>
      <p:pic>
        <p:nvPicPr>
          <p:cNvPr id="12296" name="Picture 6" descr="pdelimitacao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1" y="2133601"/>
            <a:ext cx="2035175" cy="417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H="1">
            <a:off x="9551988" y="2133600"/>
            <a:ext cx="82550" cy="40322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flipV="1">
            <a:off x="8759826" y="2852739"/>
            <a:ext cx="1584325" cy="2160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8616950" y="4076700"/>
            <a:ext cx="18923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5" name="Picture 13" descr="Resultado de imagem para eixos do corpo huma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3141663"/>
            <a:ext cx="547211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293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6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66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0" grpId="0" animBg="1" autoUpdateAnimBg="0"/>
      <p:bldP spid="66571" grpId="0" animBg="1" autoUpdateAnimBg="0"/>
      <p:bldP spid="66572" grpId="0" autoUpdateAnimBg="0"/>
      <p:bldP spid="66573" grpId="0" build="allAtOnce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FF0000"/>
                </a:solidFill>
              </a:rPr>
              <a:t>Planos de secção do corpo humano</a:t>
            </a:r>
            <a:br>
              <a:rPr lang="pt-BR" sz="2400" b="1" dirty="0">
                <a:solidFill>
                  <a:srgbClr val="FF0000"/>
                </a:solidFill>
              </a:rPr>
            </a:b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703388" y="1600201"/>
            <a:ext cx="4316412" cy="1541463"/>
          </a:xfrm>
        </p:spPr>
        <p:txBody>
          <a:bodyPr>
            <a:normAutofit lnSpcReduction="10000"/>
          </a:bodyPr>
          <a:lstStyle/>
          <a:p>
            <a:pPr marL="533400" indent="-533400">
              <a:buNone/>
            </a:pPr>
            <a:r>
              <a:rPr lang="pt-BR" altLang="pt-BR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MEDIANO ou SAGITAL MEDIANO:</a:t>
            </a:r>
          </a:p>
          <a:p>
            <a:pPr marL="533400" indent="-533400">
              <a:buNone/>
            </a:pPr>
            <a:r>
              <a:rPr lang="pt-BR" altLang="pt-BR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pt-BR" altLang="pt-BR" sz="1400" b="1">
                <a:latin typeface="Arial" panose="020B0604020202020204" pitchFamily="34" charset="0"/>
                <a:cs typeface="Arial" panose="020B0604020202020204" pitchFamily="34" charset="0"/>
              </a:rPr>
              <a:t>Deslocamento dorsoventral sobre longitudinal (vice-versa);</a:t>
            </a:r>
          </a:p>
          <a:p>
            <a:pPr marL="533400" indent="-533400">
              <a:buNone/>
            </a:pPr>
            <a:r>
              <a:rPr lang="pt-BR" altLang="pt-BR" sz="1400" b="1">
                <a:latin typeface="Arial" panose="020B0604020202020204" pitchFamily="34" charset="0"/>
                <a:cs typeface="Arial" panose="020B0604020202020204" pitchFamily="34" charset="0"/>
              </a:rPr>
              <a:t>           Divide 2 partes iguais;</a:t>
            </a:r>
          </a:p>
          <a:p>
            <a:pPr marL="533400" indent="-533400">
              <a:buNone/>
            </a:pPr>
            <a:r>
              <a:rPr lang="pt-BR" altLang="pt-BR" sz="1400" b="1">
                <a:latin typeface="Arial" panose="020B0604020202020204" pitchFamily="34" charset="0"/>
                <a:cs typeface="Arial" panose="020B0604020202020204" pitchFamily="34" charset="0"/>
              </a:rPr>
              <a:t>           Planos paralelos: sagitais ou parassagitais</a:t>
            </a:r>
          </a:p>
          <a:p>
            <a:pPr marL="533400" indent="-533400">
              <a:buNone/>
            </a:pPr>
            <a:endParaRPr lang="pt-BR" altLang="pt-BR" sz="1400" b="1"/>
          </a:p>
          <a:p>
            <a:pPr marL="533400" indent="-533400">
              <a:buNone/>
            </a:pPr>
            <a:endParaRPr lang="pt-BR" altLang="pt-BR" sz="1400" b="1">
              <a:solidFill>
                <a:srgbClr val="FF0000"/>
              </a:solidFill>
            </a:endParaRPr>
          </a:p>
        </p:txBody>
      </p:sp>
      <p:pic>
        <p:nvPicPr>
          <p:cNvPr id="13316" name="Picture 6" descr="planos de sec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341439"/>
            <a:ext cx="40608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120189" y="2044700"/>
            <a:ext cx="1081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>
                <a:solidFill>
                  <a:schemeClr val="accent1"/>
                </a:solidFill>
              </a:rPr>
              <a:t>2. Frontal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 rot="-1908598">
            <a:off x="6311900" y="1841500"/>
            <a:ext cx="1150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>
                <a:solidFill>
                  <a:schemeClr val="accent1"/>
                </a:solidFill>
              </a:rPr>
              <a:t>1. Mediano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191626" y="3644901"/>
            <a:ext cx="1476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>
                <a:solidFill>
                  <a:schemeClr val="accent1"/>
                </a:solidFill>
              </a:rPr>
              <a:t>3. Transversal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9317038" y="19367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 rot="-972986">
            <a:off x="6672264" y="5516563"/>
            <a:ext cx="1150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>
                <a:solidFill>
                  <a:srgbClr val="FF0000"/>
                </a:solidFill>
              </a:rPr>
              <a:t>Posterior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 rot="-972986">
            <a:off x="8185150" y="6021388"/>
            <a:ext cx="1150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>
                <a:solidFill>
                  <a:srgbClr val="FF0000"/>
                </a:solidFill>
              </a:rPr>
              <a:t>Anterior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 rot="691566">
            <a:off x="8328025" y="5500688"/>
            <a:ext cx="1150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>
                <a:solidFill>
                  <a:srgbClr val="FF0000"/>
                </a:solidFill>
              </a:rPr>
              <a:t>Lateral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631951" y="2997200"/>
            <a:ext cx="5915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pt-BR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6" charset="-128"/>
            </a:endParaRP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pt-BR" sz="1400" b="1" dirty="0">
                <a:solidFill>
                  <a:srgbClr val="FF0000"/>
                </a:solidFill>
                <a:latin typeface="Arial" charset="0"/>
                <a:ea typeface="ＭＳ Ｐゴシック" pitchFamily="-106" charset="-128"/>
              </a:rPr>
              <a:t>Plano FRONTAL ou CORONAL: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pt-BR" sz="1400" b="1" dirty="0">
                <a:latin typeface="Arial" charset="0"/>
                <a:ea typeface="ＭＳ Ｐゴシック" pitchFamily="-106" charset="-128"/>
              </a:rPr>
              <a:t>           Deslocamento </a:t>
            </a:r>
            <a:r>
              <a:rPr lang="pt-BR" sz="1400" b="1" dirty="0" err="1">
                <a:latin typeface="Arial" charset="0"/>
                <a:ea typeface="ＭＳ Ｐゴシック" pitchFamily="-106" charset="-128"/>
              </a:rPr>
              <a:t>laterolateral</a:t>
            </a:r>
            <a:r>
              <a:rPr lang="pt-BR" sz="1400" b="1" dirty="0">
                <a:latin typeface="Arial" charset="0"/>
                <a:ea typeface="ＭＳ Ｐゴシック" pitchFamily="-106" charset="-128"/>
              </a:rPr>
              <a:t> sobre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pt-BR" sz="1400" b="1" dirty="0">
                <a:latin typeface="Arial" charset="0"/>
                <a:ea typeface="ＭＳ Ｐゴシック" pitchFamily="-106" charset="-128"/>
              </a:rPr>
              <a:t>           longitudinal (vice-versa);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pt-BR" sz="1400" b="1" dirty="0">
                <a:latin typeface="Arial" charset="0"/>
                <a:ea typeface="ＭＳ Ｐゴシック" pitchFamily="-106" charset="-128"/>
              </a:rPr>
              <a:t>           Divide 2 partes diferentes (anterior e posterior);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pt-BR" sz="1400" b="1" dirty="0">
                <a:latin typeface="Arial" charset="0"/>
                <a:ea typeface="ＭＳ Ｐゴシック" pitchFamily="-106" charset="-128"/>
              </a:rPr>
              <a:t>           Planos paralelos: frontais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pt-BR" sz="1400" b="1" dirty="0">
              <a:solidFill>
                <a:srgbClr val="FF0000"/>
              </a:solidFill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03388" y="4408488"/>
            <a:ext cx="43164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pt-BR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6" charset="-128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pt-BR" sz="1400" b="1" dirty="0">
                <a:solidFill>
                  <a:srgbClr val="FF0000"/>
                </a:solidFill>
                <a:latin typeface="Arial" charset="0"/>
                <a:ea typeface="ＭＳ Ｐゴシック" pitchFamily="-106" charset="-128"/>
              </a:rPr>
              <a:t>Plano TRANSVERSAL: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pt-BR" sz="1400" b="1" dirty="0">
                <a:solidFill>
                  <a:srgbClr val="FF0000"/>
                </a:solidFill>
                <a:latin typeface="Arial" charset="0"/>
                <a:ea typeface="ＭＳ Ｐゴシック" pitchFamily="-106" charset="-128"/>
              </a:rPr>
              <a:t>           </a:t>
            </a:r>
            <a:r>
              <a:rPr lang="pt-BR" sz="1400" b="1" dirty="0">
                <a:latin typeface="Arial" charset="0"/>
                <a:ea typeface="ＭＳ Ｐゴシック" pitchFamily="-106" charset="-128"/>
              </a:rPr>
              <a:t>Deslocamento </a:t>
            </a:r>
            <a:r>
              <a:rPr lang="pt-BR" sz="1400" b="1" dirty="0" err="1">
                <a:latin typeface="Arial" charset="0"/>
                <a:ea typeface="ＭＳ Ｐゴシック" pitchFamily="-106" charset="-128"/>
              </a:rPr>
              <a:t>laterolateral</a:t>
            </a:r>
            <a:r>
              <a:rPr lang="pt-BR" sz="1400" b="1" dirty="0">
                <a:latin typeface="Arial" charset="0"/>
                <a:ea typeface="ＭＳ Ｐゴシック" pitchFamily="-106" charset="-128"/>
              </a:rPr>
              <a:t> sobre anteroposterior (vice-versa);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pt-BR" sz="1400" b="1" dirty="0">
                <a:latin typeface="Arial" charset="0"/>
                <a:ea typeface="ＭＳ Ｐゴシック" pitchFamily="-106" charset="-128"/>
              </a:rPr>
              <a:t>           Divide 2 </a:t>
            </a:r>
            <a:r>
              <a:rPr lang="pt-BR" sz="1400" b="1">
                <a:latin typeface="Arial" charset="0"/>
                <a:ea typeface="ＭＳ Ｐゴシック" pitchFamily="-106" charset="-128"/>
              </a:rPr>
              <a:t>partes diferentes </a:t>
            </a:r>
            <a:r>
              <a:rPr lang="pt-BR" sz="1400" b="1" dirty="0">
                <a:latin typeface="Arial" charset="0"/>
                <a:ea typeface="ＭＳ Ｐゴシック" pitchFamily="-106" charset="-128"/>
              </a:rPr>
              <a:t>(superior e inferior).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pt-BR" sz="1400" b="1" dirty="0">
                <a:latin typeface="Arial" charset="0"/>
                <a:ea typeface="ＭＳ Ｐゴシック" pitchFamily="-106" charset="-128"/>
              </a:rPr>
              <a:t>           Planos paralelos: transversais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pt-BR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6" charset="-128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pt-BR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6" charset="-128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pt-B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4151313" y="692151"/>
            <a:ext cx="4176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b="1">
                <a:solidFill>
                  <a:schemeClr val="tx2"/>
                </a:solidFill>
              </a:rPr>
              <a:t>Deslocamento de 2 eixos entre si</a:t>
            </a:r>
            <a:br>
              <a:rPr lang="pt-BR" b="1">
                <a:solidFill>
                  <a:schemeClr val="tx2"/>
                </a:solidFill>
              </a:rPr>
            </a:b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4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/>
      <p:bldP spid="25606" grpId="0"/>
      <p:bldP spid="25607" grpId="0"/>
      <p:bldP spid="25608" grpId="0"/>
      <p:bldP spid="2" grpId="0"/>
      <p:bldP spid="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3" name="Picture 3" descr="secção sagital pelve feminin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479425"/>
            <a:ext cx="2632075" cy="2401888"/>
          </a:xfrm>
          <a:noFill/>
        </p:spPr>
      </p:pic>
      <p:pic>
        <p:nvPicPr>
          <p:cNvPr id="77834" name="Picture 4" descr="Sem título-16cóp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7589" y="0"/>
            <a:ext cx="2657475" cy="2997200"/>
          </a:xfrm>
          <a:noFill/>
        </p:spPr>
      </p:pic>
      <p:pic>
        <p:nvPicPr>
          <p:cNvPr id="77835" name="Picture 11" descr="Sem título-17cópi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5026" y="3463926"/>
            <a:ext cx="3198813" cy="2773363"/>
          </a:xfrm>
        </p:spPr>
      </p:pic>
      <p:pic>
        <p:nvPicPr>
          <p:cNvPr id="14341" name="Picture 7" descr="figura eixos eplano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4875" y="3941763"/>
            <a:ext cx="1873250" cy="2189162"/>
          </a:xfrm>
          <a:noFill/>
        </p:spPr>
      </p:pic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3143250" y="2990851"/>
            <a:ext cx="165735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Mediano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7607300" y="3068638"/>
            <a:ext cx="165735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Coronal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3287713" y="6302376"/>
            <a:ext cx="165735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Transversal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4511675" y="115888"/>
            <a:ext cx="3024188" cy="366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/>
              <a:t>Planos de Secção</a:t>
            </a:r>
          </a:p>
        </p:txBody>
      </p:sp>
      <p:sp>
        <p:nvSpPr>
          <p:cNvPr id="14346" name="Text Box 19"/>
          <p:cNvSpPr txBox="1">
            <a:spLocks noChangeArrowheads="1"/>
          </p:cNvSpPr>
          <p:nvPr/>
        </p:nvSpPr>
        <p:spPr bwMode="auto">
          <a:xfrm>
            <a:off x="7031039" y="4090989"/>
            <a:ext cx="720725" cy="2746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200" b="1">
                <a:solidFill>
                  <a:srgbClr val="FF0000"/>
                </a:solidFill>
              </a:rPr>
              <a:t>Frontal</a:t>
            </a:r>
          </a:p>
        </p:txBody>
      </p:sp>
      <p:sp>
        <p:nvSpPr>
          <p:cNvPr id="14347" name="Text Box 20"/>
          <p:cNvSpPr txBox="1">
            <a:spLocks noChangeArrowheads="1"/>
          </p:cNvSpPr>
          <p:nvPr/>
        </p:nvSpPr>
        <p:spPr bwMode="auto">
          <a:xfrm rot="-2166182">
            <a:off x="8858251" y="3757614"/>
            <a:ext cx="942975" cy="5540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200" b="1">
                <a:solidFill>
                  <a:srgbClr val="FF0000"/>
                </a:solidFill>
              </a:rPr>
              <a:t>Mediano</a:t>
            </a:r>
          </a:p>
          <a:p>
            <a:pPr eaLnBrk="1" hangingPunct="1">
              <a:spcBef>
                <a:spcPct val="50000"/>
              </a:spcBef>
            </a:pPr>
            <a:endParaRPr lang="pt-BR" altLang="pt-BR" sz="1200" b="1">
              <a:solidFill>
                <a:srgbClr val="FF0000"/>
              </a:solidFill>
            </a:endParaRPr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9625013" y="4784726"/>
            <a:ext cx="792162" cy="398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800" b="1">
                <a:solidFill>
                  <a:srgbClr val="FF0000"/>
                </a:solidFill>
              </a:rPr>
              <a:t>Transversal</a:t>
            </a:r>
          </a:p>
          <a:p>
            <a:pPr eaLnBrk="1" hangingPunct="1">
              <a:spcBef>
                <a:spcPct val="50000"/>
              </a:spcBef>
            </a:pPr>
            <a:endParaRPr lang="pt-BR" altLang="pt-BR" sz="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6" grpId="0" animBg="1"/>
      <p:bldP spid="77837" grpId="0" animBg="1"/>
      <p:bldP spid="778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4000"/>
              <a:t>BIÓTIPOS</a:t>
            </a:r>
            <a:r>
              <a:rPr lang="pt-BR" sz="4000">
                <a:solidFill>
                  <a:srgbClr val="FF0000"/>
                </a:solidFill>
              </a:rPr>
              <a:t/>
            </a:r>
            <a:br>
              <a:rPr lang="pt-BR" sz="4000">
                <a:solidFill>
                  <a:srgbClr val="FF0000"/>
                </a:solidFill>
              </a:rPr>
            </a:br>
            <a:r>
              <a:rPr lang="pt-BR" sz="2400" b="1">
                <a:solidFill>
                  <a:srgbClr val="FF0000"/>
                </a:solidFill>
              </a:rPr>
              <a:t>tipos diferenciais de constituição do corpo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Brevilíneo</a:t>
            </a:r>
          </a:p>
          <a:p>
            <a:pPr eaLnBrk="1" hangingPunct="1"/>
            <a:r>
              <a:rPr lang="pt-BR" smtClean="0"/>
              <a:t>Mediolíneo</a:t>
            </a:r>
          </a:p>
          <a:p>
            <a:pPr eaLnBrk="1" hangingPunct="1"/>
            <a:r>
              <a:rPr lang="pt-BR" smtClean="0"/>
              <a:t>Longilíneo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6" y="2000250"/>
            <a:ext cx="5281613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3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04813"/>
            <a:ext cx="8229600" cy="100806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altLang="pt-BR" sz="2800" b="1" dirty="0"/>
              <a:t/>
            </a:r>
            <a:br>
              <a:rPr lang="pt-BR" altLang="pt-BR" sz="2800" b="1" dirty="0"/>
            </a:br>
            <a:r>
              <a:rPr lang="pt-BR" altLang="pt-BR" sz="2800" b="1" dirty="0"/>
              <a:t>Conceito de normal e variação anatômica</a:t>
            </a:r>
            <a:br>
              <a:rPr lang="pt-BR" altLang="pt-BR" sz="2800" b="1" dirty="0"/>
            </a:br>
            <a:endParaRPr lang="pt-BR" altLang="pt-BR" sz="2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16113"/>
            <a:ext cx="8229600" cy="42148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 b="1"/>
              <a:t>Exemplo: A forma de um órgão interno (estômago).</a:t>
            </a:r>
            <a:endParaRPr lang="pt-BR" altLang="pt-BR" sz="2400"/>
          </a:p>
        </p:txBody>
      </p:sp>
      <p:pic>
        <p:nvPicPr>
          <p:cNvPr id="15365" name="Picture 5" descr="G:\DESENHOS DO LIVRO JANEIRO 2019\DESENHOS LIVRO 2019\FIGURA 1.2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457450"/>
            <a:ext cx="6481762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367214" y="3732213"/>
            <a:ext cx="10810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sz="9600">
                <a:solidFill>
                  <a:schemeClr val="bg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38082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7813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b="1"/>
              <a:t>Variações anatômicas: </a:t>
            </a:r>
            <a:r>
              <a:rPr lang="pt-BR" sz="2800" b="1">
                <a:solidFill>
                  <a:srgbClr val="FF0000"/>
                </a:solidFill>
              </a:rPr>
              <a:t>idade</a:t>
            </a:r>
            <a:r>
              <a:rPr lang="pt-BR" sz="2800" b="1"/>
              <a:t/>
            </a:r>
            <a:br>
              <a:rPr lang="pt-BR" sz="2800" b="1"/>
            </a:br>
            <a:endParaRPr lang="pt-BR" sz="2800" b="1"/>
          </a:p>
        </p:txBody>
      </p:sp>
      <p:pic>
        <p:nvPicPr>
          <p:cNvPr id="17411" name="Picture 11" descr="Sem título-9cópi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9350" y="1196976"/>
            <a:ext cx="3168650" cy="2549525"/>
          </a:xfrm>
        </p:spPr>
      </p:pic>
      <p:pic>
        <p:nvPicPr>
          <p:cNvPr id="17412" name="Picture 12" descr="Sem título-7cópia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9350" y="3933825"/>
            <a:ext cx="3168650" cy="2757488"/>
          </a:xfrm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67438" y="1989138"/>
            <a:ext cx="576262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0000"/>
                </a:solidFill>
              </a:rPr>
              <a:t>8:1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240463" y="5084764"/>
            <a:ext cx="576262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0000"/>
                </a:solidFill>
              </a:rPr>
              <a:t>2:1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951538" y="3729038"/>
            <a:ext cx="2089150" cy="7794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/>
              <a:t>Neurocrânio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b="1"/>
              <a:t>Viscerocrânio</a:t>
            </a:r>
          </a:p>
        </p:txBody>
      </p:sp>
      <p:sp>
        <p:nvSpPr>
          <p:cNvPr id="17416" name="AutoShape 2" descr="Resultado de imagem para desenvolvimento da medula e colun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62469" name="Picture 5" descr="G:\coluna med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052513"/>
            <a:ext cx="8856662" cy="56705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esquel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692150"/>
            <a:ext cx="41719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Sem título-35có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71438"/>
            <a:ext cx="33845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6672264" y="18256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7032625" y="260350"/>
            <a:ext cx="259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Idade</a:t>
            </a:r>
          </a:p>
        </p:txBody>
      </p:sp>
      <p:pic>
        <p:nvPicPr>
          <p:cNvPr id="12" name="Imagem 5" descr="Crân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260350"/>
            <a:ext cx="34893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Resultado de imagem para idade oss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068638"/>
            <a:ext cx="3455987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F:\DCIM\101MSDCF\DSC001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9" y="115888"/>
            <a:ext cx="4992687" cy="3744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 descr="C:\Users\Lab Biol\Desktop\Figura 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9" y="115889"/>
            <a:ext cx="539908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57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Anomalia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19460" name="Picture 2" descr="Resultado de imagem para anomalia fenda pala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412875"/>
            <a:ext cx="7165975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6" descr="Resultado de imagem para polidactili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18440" name="Picture 8" descr="Resultado de imagem para polidacti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582738"/>
            <a:ext cx="62182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9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Resultado de imagem para anencef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2492376"/>
            <a:ext cx="4552950" cy="22383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3071813" y="260351"/>
            <a:ext cx="6119812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2800" b="1" dirty="0">
                <a:latin typeface="Arial" charset="0"/>
              </a:rPr>
              <a:t>Monstruosidade</a:t>
            </a:r>
          </a:p>
        </p:txBody>
      </p:sp>
      <p:pic>
        <p:nvPicPr>
          <p:cNvPr id="20484" name="Picture 6" descr="Resultado de imagem para monstruosid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484313"/>
            <a:ext cx="356393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8" descr="https://blog.comshalom.org/vidasemduvida/wp-content/uploads/sites/5/2015/09/bebecraniogrosby-e144363721758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20486" name="AutoShape 10" descr="https://blog.comshalom.org/vidasemduvida/wp-content/uploads/sites/5/2015/09/bebecraniogrosby-e144363721758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20487" name="AutoShape 12" descr="https://blog.comshalom.org/vidasemduvida/wp-content/uploads/sites/5/2015/09/bebecraniogrosby-e144363721758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19469" name="Picture 13" descr="G:\anencefal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196976"/>
            <a:ext cx="472598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9401" y="115888"/>
            <a:ext cx="9083675" cy="14986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Disciplina RCG 0118 </a:t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ANATOMIA GERAL E DO APARELHO LOCOMOTOR</a:t>
            </a:r>
            <a:endParaRPr lang="pt-BR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773238"/>
            <a:ext cx="8229600" cy="4868862"/>
          </a:xfrm>
          <a:ln>
            <a:solidFill>
              <a:schemeClr val="tx1"/>
            </a:solidFill>
          </a:ln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pt-BR" dirty="0"/>
              <a:t>Carga horária: 135 horas</a:t>
            </a:r>
          </a:p>
          <a:p>
            <a:pPr>
              <a:defRPr/>
            </a:pPr>
            <a:r>
              <a:rPr lang="pt-BR" dirty="0"/>
              <a:t>Aulas teóricas* e práticas</a:t>
            </a:r>
          </a:p>
          <a:p>
            <a:pPr>
              <a:buNone/>
              <a:defRPr/>
            </a:pPr>
            <a:r>
              <a:rPr lang="pt-BR" dirty="0"/>
              <a:t>*</a:t>
            </a:r>
            <a:r>
              <a:rPr lang="pt-BR" dirty="0" err="1">
                <a:solidFill>
                  <a:srgbClr val="FF0000"/>
                </a:solidFill>
              </a:rPr>
              <a:t>Video-aulas</a:t>
            </a:r>
            <a:endParaRPr lang="pt-BR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dirty="0">
                <a:solidFill>
                  <a:srgbClr val="FF0000"/>
                </a:solidFill>
              </a:rPr>
              <a:t>Material de apoio</a:t>
            </a:r>
            <a:r>
              <a:rPr lang="pt-BR" dirty="0"/>
              <a:t>: </a:t>
            </a:r>
            <a:r>
              <a:rPr lang="pt-BR" dirty="0" err="1"/>
              <a:t>moodle</a:t>
            </a:r>
            <a:endParaRPr lang="pt-BR" dirty="0"/>
          </a:p>
          <a:p>
            <a:pPr>
              <a:defRPr/>
            </a:pPr>
            <a:r>
              <a:rPr lang="pt-BR" dirty="0"/>
              <a:t>2 Avaliações: teórica e prática</a:t>
            </a:r>
          </a:p>
          <a:p>
            <a:pPr>
              <a:defRPr/>
            </a:pPr>
            <a:r>
              <a:rPr lang="pt-BR" dirty="0"/>
              <a:t>Revisões práticas  </a:t>
            </a:r>
          </a:p>
          <a:p>
            <a:pPr>
              <a:defRPr/>
            </a:pPr>
            <a:r>
              <a:rPr lang="pt-BR" dirty="0"/>
              <a:t>Média = 5,0</a:t>
            </a:r>
          </a:p>
          <a:p>
            <a:pPr>
              <a:defRPr/>
            </a:pPr>
            <a:r>
              <a:rPr lang="pt-BR" dirty="0"/>
              <a:t>Frequência = 70%</a:t>
            </a:r>
          </a:p>
          <a:p>
            <a:pPr lvl="1">
              <a:buNone/>
              <a:defRPr/>
            </a:pPr>
            <a:r>
              <a:rPr lang="pt-BR" dirty="0"/>
              <a:t>	</a:t>
            </a:r>
            <a:r>
              <a:rPr lang="pt-BR" dirty="0"/>
              <a:t>	</a:t>
            </a:r>
          </a:p>
          <a:p>
            <a:pPr lvl="1">
              <a:buNone/>
              <a:defRPr/>
            </a:pPr>
            <a:endParaRPr lang="pt-BR" dirty="0"/>
          </a:p>
          <a:p>
            <a:pPr algn="ctr">
              <a:defRPr/>
            </a:pPr>
            <a:r>
              <a:rPr lang="pt-BR" dirty="0">
                <a:solidFill>
                  <a:srgbClr val="FF0000"/>
                </a:solidFill>
              </a:rPr>
              <a:t>Aulas práticas: </a:t>
            </a:r>
            <a:r>
              <a:rPr lang="pt-BR" dirty="0"/>
              <a:t>jaleco; atlas e roteiro.</a:t>
            </a:r>
          </a:p>
          <a:p>
            <a:pPr algn="ctr">
              <a:defRPr/>
            </a:pPr>
            <a:r>
              <a:rPr lang="pt-BR" dirty="0">
                <a:solidFill>
                  <a:srgbClr val="FF0000"/>
                </a:solidFill>
              </a:rPr>
              <a:t>Aulas teóricas: </a:t>
            </a:r>
            <a:r>
              <a:rPr lang="pt-BR" dirty="0"/>
              <a:t>livro-texto </a:t>
            </a:r>
          </a:p>
          <a:p>
            <a:pPr algn="ctr">
              <a:defRPr/>
            </a:pPr>
            <a:endParaRPr lang="pt-BR" dirty="0"/>
          </a:p>
        </p:txBody>
      </p:sp>
      <p:pic>
        <p:nvPicPr>
          <p:cNvPr id="4" name="Picture 4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2851" y="1125539"/>
            <a:ext cx="1800225" cy="234632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1" name="Picture 5" descr="Foto 1 - Livro - Anatomia Orientada para a Clínic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9601" y="1628775"/>
            <a:ext cx="3457575" cy="3455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078" name="AutoShape 7" descr="Resultado de imagem para atlas sobotta portugue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641476" y="-1608138"/>
            <a:ext cx="3362325" cy="336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9" name="AutoShape 9" descr="Resultado de imagem para atlas sobotta portugue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641476" y="-1608138"/>
            <a:ext cx="3362325" cy="336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80" name="AutoShape 13" descr="Resultado de imagem para atlas sobotta portugues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81" name="AutoShape 15" descr="Resultado de imagem para atlas sobotta portugues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82" name="AutoShape 17" descr="Resultado de imagem para atlas sobotta portugues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4115" name="Picture 19" descr="Resultado de imagem para atlas sobotta portugu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5938" y="1557339"/>
            <a:ext cx="35290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 descr="Resultado de imagem para atlas netter anatomi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0551" y="1601789"/>
            <a:ext cx="3362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7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Resultado de imagem para ESQUELE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1" y="476250"/>
            <a:ext cx="40100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aixaDeTexto 1"/>
          <p:cNvSpPr txBox="1">
            <a:spLocks noChangeArrowheads="1"/>
          </p:cNvSpPr>
          <p:nvPr/>
        </p:nvSpPr>
        <p:spPr bwMode="auto">
          <a:xfrm>
            <a:off x="1774825" y="620714"/>
            <a:ext cx="5761038" cy="2554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1600" b="1" dirty="0">
                <a:latin typeface="Arial" pitchFamily="34" charset="0"/>
                <a:cs typeface="Arial" pitchFamily="34" charset="0"/>
              </a:rPr>
              <a:t>Termos de posição, relação e situação do corpo humano</a:t>
            </a:r>
          </a:p>
          <a:p>
            <a:pPr marL="285750" indent="-285750" algn="ctr" eaLnBrk="1" hangingPunct="1">
              <a:buFontTx/>
              <a:buChar char="-"/>
              <a:defRPr/>
            </a:pPr>
            <a:endParaRPr lang="pt-BR" altLang="pt-BR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pt-BR" alt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Mediano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pt-BR" altLang="pt-BR" sz="1400" b="1" dirty="0">
                <a:latin typeface="Arial" pitchFamily="34" charset="0"/>
                <a:cs typeface="Arial" pitchFamily="34" charset="0"/>
              </a:rPr>
              <a:t>Lateral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pt-BR" altLang="pt-BR" sz="1400" b="1" dirty="0">
                <a:latin typeface="Arial" pitchFamily="34" charset="0"/>
                <a:cs typeface="Arial" pitchFamily="34" charset="0"/>
              </a:rPr>
              <a:t>Medial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pt-BR" alt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Intermédio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pt-BR" altLang="pt-BR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Proximal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pt-BR" altLang="pt-BR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Distal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pt-BR" alt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Médio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pt-BR" altLang="pt-B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Externo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pt-BR" altLang="pt-B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Interno</a:t>
            </a:r>
            <a:endParaRPr lang="pt-BR" altLang="pt-BR" b="1" dirty="0">
              <a:solidFill>
                <a:schemeClr val="tx2"/>
              </a:solidFill>
            </a:endParaRPr>
          </a:p>
        </p:txBody>
      </p:sp>
      <p:pic>
        <p:nvPicPr>
          <p:cNvPr id="20484" name="Picture 6" descr="Resultado de imagem para anatomia de vesali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357563"/>
            <a:ext cx="5711825" cy="3167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7967663" y="1196976"/>
            <a:ext cx="144462" cy="3603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8112126" y="2492376"/>
            <a:ext cx="144463" cy="3603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927351" y="3429000"/>
            <a:ext cx="3097213" cy="280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>
            <a:off x="4367214" y="3644900"/>
            <a:ext cx="2889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4440239" y="4149725"/>
            <a:ext cx="28733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7" descr="Sem título-35cóp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924176"/>
            <a:ext cx="3478212" cy="37449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allAtOnce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2400" b="1" dirty="0">
                <a:solidFill>
                  <a:srgbClr val="FFCC00"/>
                </a:solidFill>
              </a:rPr>
              <a:t/>
            </a:r>
            <a:br>
              <a:rPr lang="pt-BR" sz="2400" b="1" dirty="0">
                <a:solidFill>
                  <a:srgbClr val="FFCC00"/>
                </a:solidFill>
              </a:rPr>
            </a:br>
            <a:r>
              <a:rPr lang="pt-B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Princípios de construção corpórea</a:t>
            </a:r>
            <a:br>
              <a:rPr lang="pt-B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16276" y="1700214"/>
            <a:ext cx="5338763" cy="453072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pt-BR" sz="2400" b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pt-BR" sz="2400" b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t-BR" sz="2400" b="1" dirty="0">
                <a:latin typeface="Arial" charset="0"/>
                <a:cs typeface="Arial" charset="0"/>
              </a:rPr>
              <a:t>1. </a:t>
            </a:r>
            <a:r>
              <a:rPr lang="pt-BR" sz="2400" b="1" dirty="0" err="1">
                <a:latin typeface="Arial" charset="0"/>
                <a:cs typeface="Arial" charset="0"/>
              </a:rPr>
              <a:t>Metameria</a:t>
            </a:r>
            <a:endParaRPr lang="pt-BR" sz="2400" b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pt-BR" sz="2400" b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t-BR" sz="2400" b="1" dirty="0">
                <a:latin typeface="Arial" charset="0"/>
                <a:cs typeface="Arial" charset="0"/>
              </a:rPr>
              <a:t>2. </a:t>
            </a:r>
            <a:r>
              <a:rPr lang="pt-BR" sz="2400" b="1" dirty="0" err="1">
                <a:latin typeface="Arial" charset="0"/>
                <a:cs typeface="Arial" charset="0"/>
              </a:rPr>
              <a:t>Paquimeria</a:t>
            </a:r>
            <a:endParaRPr lang="pt-BR" sz="2400" b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pt-BR" sz="2400" b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t-BR" sz="2400" b="1" dirty="0">
                <a:latin typeface="Arial" charset="0"/>
                <a:cs typeface="Arial" charset="0"/>
              </a:rPr>
              <a:t>3. </a:t>
            </a:r>
            <a:r>
              <a:rPr lang="pt-BR" sz="2400" b="1" dirty="0" err="1">
                <a:latin typeface="Arial" charset="0"/>
                <a:cs typeface="Arial" charset="0"/>
              </a:rPr>
              <a:t>Antimeria</a:t>
            </a:r>
            <a:endParaRPr lang="pt-BR" sz="2400" b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pt-BR" sz="2400" b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t-B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4. Estratigrafia</a:t>
            </a:r>
          </a:p>
        </p:txBody>
      </p:sp>
      <p:sp>
        <p:nvSpPr>
          <p:cNvPr id="4" name="Chave direita 3"/>
          <p:cNvSpPr/>
          <p:nvPr/>
        </p:nvSpPr>
        <p:spPr>
          <a:xfrm>
            <a:off x="6888164" y="2636838"/>
            <a:ext cx="287337" cy="187166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7319964" y="3429001"/>
            <a:ext cx="2232025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b="1"/>
              <a:t>Relação com os planos de secção</a:t>
            </a:r>
          </a:p>
        </p:txBody>
      </p:sp>
    </p:spTree>
    <p:extLst>
      <p:ext uri="{BB962C8B-B14F-4D97-AF65-F5344CB8AC3E}">
        <p14:creationId xmlns:p14="http://schemas.microsoft.com/office/powerpoint/2010/main" val="23799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648076" y="333375"/>
            <a:ext cx="5400675" cy="909638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838200" indent="-838200">
              <a:defRPr/>
            </a:pP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pt-B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Metameria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(plano transversal)</a:t>
            </a:r>
            <a:br>
              <a:rPr lang="pt-BR" sz="2400" b="1" dirty="0">
                <a:latin typeface="Arial" pitchFamily="34" charset="0"/>
                <a:cs typeface="Arial" pitchFamily="34" charset="0"/>
              </a:rPr>
            </a:b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Sem título-20cópi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675" y="2636838"/>
            <a:ext cx="3429000" cy="4151312"/>
          </a:xfrm>
        </p:spPr>
      </p:pic>
      <p:pic>
        <p:nvPicPr>
          <p:cNvPr id="23556" name="Picture 7" descr="Sem título-22có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68413"/>
            <a:ext cx="30956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C:\Users\Lab Biol\Desktop\Figura 3A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133601"/>
            <a:ext cx="644366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to 11"/>
          <p:cNvCxnSpPr/>
          <p:nvPr/>
        </p:nvCxnSpPr>
        <p:spPr>
          <a:xfrm>
            <a:off x="1774826" y="2708275"/>
            <a:ext cx="2665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7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5" descr="C:\Users\Lab Biol\Desktop\Figura 2 A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1196975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Resultado de imagem para paqui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408363"/>
            <a:ext cx="3867150" cy="3333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71814" y="260350"/>
            <a:ext cx="5976937" cy="9096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838200" indent="-838200" algn="ctr">
              <a:defRPr/>
            </a:pPr>
            <a:r>
              <a:rPr lang="pt-BR" sz="2400" b="1" dirty="0">
                <a:solidFill>
                  <a:srgbClr val="FF0000"/>
                </a:solidFill>
                <a:ea typeface="+mj-ea"/>
                <a:cs typeface="Arial" pitchFamily="34" charset="0"/>
              </a:rPr>
              <a:t>2. </a:t>
            </a:r>
            <a:r>
              <a:rPr lang="pt-BR" sz="2400" b="1" dirty="0" err="1">
                <a:solidFill>
                  <a:srgbClr val="FF0000"/>
                </a:solidFill>
                <a:ea typeface="+mj-ea"/>
                <a:cs typeface="Arial" pitchFamily="34" charset="0"/>
              </a:rPr>
              <a:t>Paquimeria</a:t>
            </a:r>
            <a:r>
              <a:rPr lang="pt-BR" sz="2400" b="1" dirty="0">
                <a:solidFill>
                  <a:srgbClr val="FF0000"/>
                </a:solidFill>
                <a:ea typeface="+mj-ea"/>
                <a:cs typeface="Arial" pitchFamily="34" charset="0"/>
              </a:rPr>
              <a:t> </a:t>
            </a:r>
            <a:r>
              <a:rPr lang="pt-BR" sz="2400" b="1" dirty="0">
                <a:ea typeface="+mj-ea"/>
                <a:cs typeface="Arial" pitchFamily="34" charset="0"/>
              </a:rPr>
              <a:t>(plano coronal ou frontal)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4727576" y="2565400"/>
            <a:ext cx="73025" cy="429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000375" y="2708275"/>
            <a:ext cx="1582738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charset="0"/>
              </a:rPr>
              <a:t>Visceral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872039" y="2708275"/>
            <a:ext cx="1152525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charset="0"/>
              </a:rPr>
              <a:t>Neural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919288" y="6165850"/>
            <a:ext cx="187325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4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 descr="planos corona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060575"/>
            <a:ext cx="24923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 flipH="1">
            <a:off x="2782889" y="1412875"/>
            <a:ext cx="122237" cy="46799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Imagem 5" descr="C:\Users\Lab Biol\Desktop\Figura 1 A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125539"/>
            <a:ext cx="640873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em título-31cópi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950" y="1844675"/>
            <a:ext cx="4292600" cy="438943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71814" y="188914"/>
            <a:ext cx="5976937" cy="9096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838200" indent="-838200" algn="ctr">
              <a:defRPr/>
            </a:pPr>
            <a:r>
              <a:rPr lang="pt-BR" sz="2400" b="1" dirty="0">
                <a:solidFill>
                  <a:srgbClr val="FF0000"/>
                </a:solidFill>
                <a:ea typeface="+mj-ea"/>
                <a:cs typeface="Arial" pitchFamily="34" charset="0"/>
              </a:rPr>
              <a:t>3. </a:t>
            </a:r>
            <a:r>
              <a:rPr lang="pt-BR" sz="2400" b="1" dirty="0" err="1">
                <a:solidFill>
                  <a:srgbClr val="FF0000"/>
                </a:solidFill>
                <a:ea typeface="+mj-ea"/>
                <a:cs typeface="Arial" pitchFamily="34" charset="0"/>
              </a:rPr>
              <a:t>Antimeria</a:t>
            </a:r>
            <a:r>
              <a:rPr lang="pt-BR" sz="2400" b="1" dirty="0">
                <a:solidFill>
                  <a:srgbClr val="FF0000"/>
                </a:solidFill>
                <a:ea typeface="+mj-ea"/>
                <a:cs typeface="Arial" pitchFamily="34" charset="0"/>
              </a:rPr>
              <a:t> </a:t>
            </a:r>
            <a:r>
              <a:rPr lang="pt-BR" sz="2400" b="1" dirty="0">
                <a:ea typeface="+mj-ea"/>
                <a:cs typeface="Arial" pitchFamily="34" charset="0"/>
              </a:rPr>
              <a:t>(plano sagital mediano)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7104063" y="1412876"/>
            <a:ext cx="273685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b="1"/>
              <a:t>Simetria bilateral parcial</a:t>
            </a:r>
          </a:p>
        </p:txBody>
      </p:sp>
    </p:spTree>
    <p:extLst>
      <p:ext uri="{BB962C8B-B14F-4D97-AF65-F5344CB8AC3E}">
        <p14:creationId xmlns:p14="http://schemas.microsoft.com/office/powerpoint/2010/main" val="144158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2039" y="260350"/>
            <a:ext cx="3887787" cy="1296988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2400" b="1" dirty="0">
                <a:solidFill>
                  <a:srgbClr val="FF0000"/>
                </a:solidFill>
              </a:rPr>
              <a:t/>
            </a:r>
            <a:br>
              <a:rPr lang="pt-BR" sz="2400" b="1" dirty="0">
                <a:solidFill>
                  <a:srgbClr val="FF0000"/>
                </a:solidFill>
              </a:rPr>
            </a:br>
            <a:r>
              <a:rPr lang="pt-BR" sz="2400" b="1" dirty="0">
                <a:solidFill>
                  <a:srgbClr val="FF0000"/>
                </a:solidFill>
              </a:rPr>
              <a:t/>
            </a:r>
            <a:br>
              <a:rPr lang="pt-BR" sz="2400" b="1" dirty="0">
                <a:solidFill>
                  <a:srgbClr val="FF0000"/>
                </a:solidFill>
              </a:rPr>
            </a:br>
            <a:r>
              <a:rPr lang="pt-BR" sz="2400" b="1" dirty="0">
                <a:solidFill>
                  <a:srgbClr val="FF0000"/>
                </a:solidFill>
              </a:rPr>
              <a:t>4. Estratigrafia:</a:t>
            </a:r>
            <a:r>
              <a:rPr lang="pt-BR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400" b="1" dirty="0">
                <a:solidFill>
                  <a:srgbClr val="FF0000"/>
                </a:solidFill>
              </a:rPr>
              <a:t>sobreposição de camadas</a:t>
            </a:r>
            <a:br>
              <a:rPr lang="pt-BR" sz="2400" b="1" dirty="0">
                <a:solidFill>
                  <a:srgbClr val="FF0000"/>
                </a:solidFill>
              </a:rPr>
            </a:b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26627" name="Picture 6" descr="animação da pe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96975"/>
            <a:ext cx="3024187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p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716338"/>
            <a:ext cx="302418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G:\DESENHOS DO LIVRO JANEIRO 2019\DESENHOS LIVRO 2019\FIGURA 1.11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628776"/>
            <a:ext cx="5819775" cy="4365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6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>
          <a:xfrm>
            <a:off x="3575050" y="1196975"/>
            <a:ext cx="5257800" cy="4465638"/>
          </a:xfrm>
        </p:spPr>
      </p:pic>
      <p:sp>
        <p:nvSpPr>
          <p:cNvPr id="27651" name="CaixaDeTexto 2"/>
          <p:cNvSpPr txBox="1">
            <a:spLocks noChangeArrowheads="1"/>
          </p:cNvSpPr>
          <p:nvPr/>
        </p:nvSpPr>
        <p:spPr bwMode="auto">
          <a:xfrm>
            <a:off x="5016500" y="692150"/>
            <a:ext cx="23749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b="1"/>
              <a:t>Vasos sanguíneos</a:t>
            </a:r>
          </a:p>
        </p:txBody>
      </p:sp>
    </p:spTree>
    <p:extLst>
      <p:ext uri="{BB962C8B-B14F-4D97-AF65-F5344CB8AC3E}">
        <p14:creationId xmlns:p14="http://schemas.microsoft.com/office/powerpoint/2010/main" val="163248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27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575051" y="3829051"/>
            <a:ext cx="6842125" cy="1144929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pt-BR" altLang="pt-BR" sz="2000" b="1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e-IL" altLang="pt-BR" sz="1800" b="1">
              <a:solidFill>
                <a:srgbClr val="00051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sz="180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CaixaDeTexto 7"/>
          <p:cNvSpPr txBox="1">
            <a:spLocks noChangeArrowheads="1"/>
          </p:cNvSpPr>
          <p:nvPr/>
        </p:nvSpPr>
        <p:spPr bwMode="auto">
          <a:xfrm>
            <a:off x="2640013" y="3860800"/>
            <a:ext cx="7200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BR" sz="2400"/>
              <a:t> </a:t>
            </a:r>
            <a:r>
              <a:rPr lang="pt-BR" sz="2400" b="1">
                <a:cs typeface="Arial" panose="020B0604020202020204" pitchFamily="34" charset="0"/>
              </a:rPr>
              <a:t>Termos de posição, relação e situação do corpo humano; princípios de construção corpóreo.  </a:t>
            </a:r>
          </a:p>
          <a:p>
            <a:pPr eaLnBrk="1" hangingPunct="1"/>
            <a:endParaRPr lang="pt-BR" sz="2400" b="1">
              <a:cs typeface="Arial" panose="020B0604020202020204" pitchFamily="34" charset="0"/>
            </a:endParaRPr>
          </a:p>
        </p:txBody>
      </p:sp>
      <p:pic>
        <p:nvPicPr>
          <p:cNvPr id="28677" name="Picture 2" descr="F:\AULAS APARELHO LOCOMOTOR  MEDICINA 2018\INTRODUÇÃO À ANATO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15888"/>
            <a:ext cx="4806950" cy="360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216841"/>
            <a:ext cx="10515600" cy="828675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01559" y="1086706"/>
            <a:ext cx="8515867" cy="5187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DRAKE, R.L., VOGL, W., MITCHELL, A.W.M. Gray</a:t>
            </a:r>
            <a:r>
              <a:rPr lang="he-IL" sz="5600" b="1" dirty="0" smtClean="0">
                <a:latin typeface="Arial" pitchFamily="34" charset="0"/>
              </a:rPr>
              <a:t>׳</a:t>
            </a: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s. Anatomia para estudantes. 1ª ed. Rio de Janeiro: </a:t>
            </a:r>
            <a:r>
              <a:rPr lang="pt-BR" sz="5600" b="1" dirty="0" err="1" smtClean="0">
                <a:latin typeface="Arial" pitchFamily="34" charset="0"/>
                <a:cs typeface="Arial" pitchFamily="34" charset="0"/>
              </a:rPr>
              <a:t>Elsevier</a:t>
            </a: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 Editora </a:t>
            </a:r>
            <a:r>
              <a:rPr lang="pt-BR" sz="5600" b="1" dirty="0" err="1" smtClean="0">
                <a:latin typeface="Arial" pitchFamily="34" charset="0"/>
                <a:cs typeface="Arial" pitchFamily="34" charset="0"/>
              </a:rPr>
              <a:t>Ltda</a:t>
            </a: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, 2005.</a:t>
            </a:r>
          </a:p>
          <a:p>
            <a:pPr marL="0" indent="0">
              <a:buNone/>
              <a:defRPr/>
            </a:pP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  <a:defRPr/>
            </a:pPr>
            <a:r>
              <a:rPr lang="pt-PT" sz="5600" b="1" i="1" dirty="0" smtClean="0">
                <a:latin typeface="Arial" pitchFamily="34" charset="0"/>
                <a:cs typeface="Arial" pitchFamily="34" charset="0"/>
              </a:rPr>
              <a:t>GARDNER</a:t>
            </a:r>
            <a:r>
              <a:rPr lang="pt-PT" sz="5600" b="1" dirty="0" smtClean="0">
                <a:latin typeface="Arial" pitchFamily="34" charset="0"/>
                <a:cs typeface="Arial" pitchFamily="34" charset="0"/>
              </a:rPr>
              <a:t> E; GRAY, DJ; O'RAHILLY, R. </a:t>
            </a:r>
            <a:r>
              <a:rPr lang="pt-PT" sz="5600" b="1" i="1" dirty="0" smtClean="0">
                <a:latin typeface="Arial" pitchFamily="34" charset="0"/>
                <a:cs typeface="Arial" pitchFamily="34" charset="0"/>
              </a:rPr>
              <a:t>Anatomia</a:t>
            </a:r>
            <a:r>
              <a:rPr lang="pt-PT" sz="5600" b="1" dirty="0" smtClean="0">
                <a:latin typeface="Arial" pitchFamily="34" charset="0"/>
                <a:cs typeface="Arial" pitchFamily="34" charset="0"/>
              </a:rPr>
              <a:t>: estudo regional do corpo humano.</a:t>
            </a: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 4</a:t>
            </a:r>
            <a:r>
              <a:rPr lang="pt-BR" sz="5600" b="1" baseline="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ed. Rio de Janeiro: Editora Guanabara Koogan SA, 1978.</a:t>
            </a:r>
          </a:p>
          <a:p>
            <a:pPr marL="0" indent="0">
              <a:buNone/>
              <a:defRPr/>
            </a:pP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  <a:defRPr/>
            </a:pP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5600" b="1" i="1" dirty="0" smtClean="0">
                <a:latin typeface="Arial" pitchFamily="34" charset="0"/>
                <a:cs typeface="Arial" pitchFamily="34" charset="0"/>
              </a:rPr>
              <a:t>GRAY’S ANATOMIA.</a:t>
            </a: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 A base anatômica da prática clínica. 40</a:t>
            </a:r>
            <a:r>
              <a:rPr lang="pt-BR" sz="5600" b="1" baseline="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ed. Rio de Janeiro: Editora </a:t>
            </a:r>
            <a:r>
              <a:rPr lang="pt-BR" sz="5600" b="1" dirty="0" err="1" smtClean="0">
                <a:latin typeface="Arial" pitchFamily="34" charset="0"/>
                <a:cs typeface="Arial" pitchFamily="34" charset="0"/>
              </a:rPr>
              <a:t>Elsevier</a:t>
            </a: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5600" b="1" dirty="0" err="1" smtClean="0">
                <a:latin typeface="Arial" pitchFamily="34" charset="0"/>
                <a:cs typeface="Arial" pitchFamily="34" charset="0"/>
              </a:rPr>
              <a:t>Ltda</a:t>
            </a: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, 2011.</a:t>
            </a:r>
          </a:p>
          <a:p>
            <a:pPr marL="0" indent="0">
              <a:buNone/>
              <a:defRPr/>
            </a:pP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  <a:defRPr/>
            </a:pPr>
            <a:r>
              <a:rPr lang="en-US" sz="5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MOORE KL; DALLEY AF; AGUR AMR. </a:t>
            </a:r>
            <a:r>
              <a:rPr lang="pt-BR" sz="5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Anatomia orientada para a clínica. 6</a:t>
            </a:r>
            <a:r>
              <a:rPr lang="pt-BR" sz="5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5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ed. Rio de Janeiro: Editora Guanabara Koogan SA, 2010.</a:t>
            </a:r>
          </a:p>
          <a:p>
            <a:pPr marL="0" indent="0">
              <a:buNone/>
              <a:defRPr/>
            </a:pP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  <a:defRPr/>
            </a:pP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SNELL, R.S. Anatomia clínica para estudantes de medicina. 5ª ed., Rio de Janeiro: Guanabara Koogan S.A., 1999.</a:t>
            </a:r>
          </a:p>
          <a:p>
            <a:pPr marL="0" indent="0">
              <a:buNone/>
              <a:defRPr/>
            </a:pP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  <a:defRPr/>
            </a:pP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Tirapelli, L.F. Bases morfológicas do corpo humano. Rio de Janeiro: Guanabara Koogan S.A. 2008.</a:t>
            </a:r>
          </a:p>
          <a:p>
            <a:pPr marL="0" indent="0">
              <a:buNone/>
              <a:defRPr/>
            </a:pPr>
            <a:endParaRPr lang="pt-BR" sz="5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5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Prometheus</a:t>
            </a:r>
            <a:r>
              <a:rPr lang="pt-BR" sz="5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Atlas de anatomia humana. </a:t>
            </a:r>
            <a:r>
              <a:rPr lang="pt-BR" sz="5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4ª ed.,</a:t>
            </a:r>
            <a:r>
              <a:rPr lang="pt-BR" sz="5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Rio de Janeiro: </a:t>
            </a:r>
            <a:r>
              <a:rPr lang="pt-BR" sz="5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Guanabra</a:t>
            </a:r>
            <a:r>
              <a:rPr lang="pt-BR" sz="5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Koogan S.A., 2019.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5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5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Netter</a:t>
            </a:r>
            <a:r>
              <a:rPr lang="pt-BR" sz="5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F.H. Atlas de Anatomia humana. </a:t>
            </a:r>
            <a:r>
              <a:rPr lang="pt-BR" sz="5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5ª ed</a:t>
            </a:r>
            <a:r>
              <a:rPr lang="pt-BR" sz="5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pt-BR" sz="5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Porto Alegre: Artes Médicas, 2011.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5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5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Sobotta</a:t>
            </a:r>
            <a:r>
              <a:rPr lang="pt-BR" sz="5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Atlas de anatomia humana. </a:t>
            </a:r>
            <a:r>
              <a:rPr lang="pt-BR" sz="5600" b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23ª ed., </a:t>
            </a:r>
            <a:r>
              <a:rPr lang="pt-BR" sz="56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Rio </a:t>
            </a:r>
            <a:r>
              <a:rPr lang="pt-BR" sz="5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Janeiro: Guanabara Koogan S.A</a:t>
            </a:r>
            <a:r>
              <a:rPr lang="pt-BR" sz="56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2011</a:t>
            </a:r>
            <a:r>
              <a:rPr lang="pt-BR" sz="5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5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pt-BR" alt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</a:t>
            </a:r>
          </a:p>
        </p:txBody>
      </p:sp>
      <p:sp>
        <p:nvSpPr>
          <p:cNvPr id="4099" name="Retângulo 3"/>
          <p:cNvSpPr>
            <a:spLocks noChangeArrowheads="1"/>
          </p:cNvSpPr>
          <p:nvPr/>
        </p:nvSpPr>
        <p:spPr bwMode="auto">
          <a:xfrm>
            <a:off x="2135188" y="2420938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400" b="1"/>
              <a:t>Ciência que estuda a forma, a constituição, a organização do corpo humano e a relação entre suas partes. </a:t>
            </a:r>
          </a:p>
        </p:txBody>
      </p:sp>
    </p:spTree>
    <p:extLst>
      <p:ext uri="{BB962C8B-B14F-4D97-AF65-F5344CB8AC3E}">
        <p14:creationId xmlns:p14="http://schemas.microsoft.com/office/powerpoint/2010/main" val="20556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620714"/>
            <a:ext cx="8229600" cy="4530725"/>
          </a:xfr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pt-BR" b="1" dirty="0" smtClean="0">
                <a:solidFill>
                  <a:schemeClr val="bg1"/>
                </a:solidFill>
              </a:rPr>
              <a:t>GREGO</a:t>
            </a:r>
          </a:p>
          <a:p>
            <a:pPr algn="ctr">
              <a:buNone/>
              <a:defRPr/>
            </a:pPr>
            <a:r>
              <a:rPr lang="pt-BR" sz="6000" b="1" dirty="0">
                <a:solidFill>
                  <a:srgbClr val="00B0F0"/>
                </a:solidFill>
              </a:rPr>
              <a:t>ANATOMIA</a:t>
            </a:r>
          </a:p>
          <a:p>
            <a:pPr algn="just">
              <a:buNone/>
              <a:defRPr/>
            </a:pPr>
            <a:endParaRPr lang="pt-BR" sz="1800" b="1" dirty="0">
              <a:solidFill>
                <a:srgbClr val="FFFF00"/>
              </a:solidFill>
            </a:endParaRPr>
          </a:p>
          <a:p>
            <a:pPr algn="just">
              <a:buNone/>
              <a:defRPr/>
            </a:pPr>
            <a:r>
              <a:rPr lang="pt-BR" sz="1800" b="1" dirty="0">
                <a:solidFill>
                  <a:srgbClr val="FFFF00"/>
                </a:solidFill>
              </a:rPr>
              <a:t>                       ATRAVÉS DE, EM PARTES                CORTAR</a:t>
            </a:r>
          </a:p>
          <a:p>
            <a:pPr algn="ctr">
              <a:buNone/>
              <a:defRPr/>
            </a:pPr>
            <a:endParaRPr lang="pt-BR" sz="4000" b="1" dirty="0">
              <a:solidFill>
                <a:srgbClr val="FFFF00"/>
              </a:solidFill>
            </a:endParaRPr>
          </a:p>
          <a:p>
            <a:pPr algn="ctr">
              <a:buNone/>
              <a:defRPr/>
            </a:pP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5735638" y="2492376"/>
            <a:ext cx="215900" cy="13684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4" name="Chave esquerda 13"/>
          <p:cNvSpPr/>
          <p:nvPr/>
        </p:nvSpPr>
        <p:spPr>
          <a:xfrm rot="16200000">
            <a:off x="4733926" y="1670051"/>
            <a:ext cx="322262" cy="1392237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  <a:ea typeface="ＭＳ Ｐゴシック" pitchFamily="-106" charset="-128"/>
            </a:endParaRPr>
          </a:p>
        </p:txBody>
      </p:sp>
      <p:sp>
        <p:nvSpPr>
          <p:cNvPr id="15" name="Chave esquerda 14"/>
          <p:cNvSpPr/>
          <p:nvPr/>
        </p:nvSpPr>
        <p:spPr>
          <a:xfrm rot="16200000">
            <a:off x="6650039" y="1295401"/>
            <a:ext cx="357187" cy="2036763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ea typeface="ＭＳ Ｐゴシック" pitchFamily="-106" charset="-128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59151" y="4076701"/>
            <a:ext cx="51847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DISSECAÇÃO</a:t>
            </a:r>
          </a:p>
        </p:txBody>
      </p:sp>
    </p:spTree>
    <p:extLst>
      <p:ext uri="{BB962C8B-B14F-4D97-AF65-F5344CB8AC3E}">
        <p14:creationId xmlns:p14="http://schemas.microsoft.com/office/powerpoint/2010/main" val="135579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81200" y="198438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dirty="0" smtClean="0"/>
              <a:t>Abordagens no ensino de Anatomia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981200" y="1782763"/>
            <a:ext cx="8229600" cy="4525962"/>
          </a:xfrm>
        </p:spPr>
        <p:txBody>
          <a:bodyPr/>
          <a:lstStyle/>
          <a:p>
            <a:pPr eaLnBrk="1" hangingPunct="1"/>
            <a:r>
              <a:rPr lang="pt-BR" altLang="pt-BR" sz="2000" b="1"/>
              <a:t>Anatomia sistêmica</a:t>
            </a:r>
          </a:p>
          <a:p>
            <a:pPr eaLnBrk="1" hangingPunct="1"/>
            <a:r>
              <a:rPr lang="pt-BR" altLang="pt-BR" sz="2000" b="1"/>
              <a:t>Anatomia de superfície ou do vivo</a:t>
            </a:r>
          </a:p>
          <a:p>
            <a:pPr eaLnBrk="1" hangingPunct="1"/>
            <a:r>
              <a:rPr lang="pt-BR" altLang="pt-BR" sz="2000" b="1"/>
              <a:t>Anatomia por imagem</a:t>
            </a:r>
          </a:p>
          <a:p>
            <a:pPr eaLnBrk="1" hangingPunct="1"/>
            <a:r>
              <a:rPr lang="pt-BR" altLang="pt-BR" sz="2000" b="1">
                <a:solidFill>
                  <a:srgbClr val="FF0000"/>
                </a:solidFill>
              </a:rPr>
              <a:t>Anatomia topográfica</a:t>
            </a:r>
          </a:p>
        </p:txBody>
      </p:sp>
      <p:pic>
        <p:nvPicPr>
          <p:cNvPr id="11" name="Picture 3" descr="esquel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1628775"/>
            <a:ext cx="3870325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show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460751"/>
            <a:ext cx="52451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Resultado de imagem para raio x do tor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2133601"/>
            <a:ext cx="467518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dc390.4shared.com/doc/DVZcCMuC/preview_html_4685e75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133600"/>
            <a:ext cx="46799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Resultado de imagem para ressonancia do encefa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928814"/>
            <a:ext cx="493395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0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Anatomia topográfica, regional ou segmentar</a:t>
            </a:r>
            <a:br>
              <a:rPr lang="pt-BR" sz="3600" dirty="0"/>
            </a:b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3505200" y="1441451"/>
            <a:ext cx="5556250" cy="4862513"/>
          </a:xfrm>
          <a:custGeom>
            <a:avLst/>
            <a:gdLst>
              <a:gd name="connsiteX0" fmla="*/ 3297382 w 5555673"/>
              <a:gd name="connsiteY0" fmla="*/ 221672 h 4862945"/>
              <a:gd name="connsiteX1" fmla="*/ 3297382 w 5555673"/>
              <a:gd name="connsiteY1" fmla="*/ 221672 h 4862945"/>
              <a:gd name="connsiteX2" fmla="*/ 2909455 w 5555673"/>
              <a:gd name="connsiteY2" fmla="*/ 249382 h 4862945"/>
              <a:gd name="connsiteX3" fmla="*/ 2826327 w 5555673"/>
              <a:gd name="connsiteY3" fmla="*/ 263236 h 4862945"/>
              <a:gd name="connsiteX4" fmla="*/ 2687782 w 5555673"/>
              <a:gd name="connsiteY4" fmla="*/ 277091 h 4862945"/>
              <a:gd name="connsiteX5" fmla="*/ 2479964 w 5555673"/>
              <a:gd name="connsiteY5" fmla="*/ 304800 h 4862945"/>
              <a:gd name="connsiteX6" fmla="*/ 2355273 w 5555673"/>
              <a:gd name="connsiteY6" fmla="*/ 332509 h 4862945"/>
              <a:gd name="connsiteX7" fmla="*/ 2133600 w 5555673"/>
              <a:gd name="connsiteY7" fmla="*/ 360218 h 4862945"/>
              <a:gd name="connsiteX8" fmla="*/ 1995055 w 5555673"/>
              <a:gd name="connsiteY8" fmla="*/ 401782 h 4862945"/>
              <a:gd name="connsiteX9" fmla="*/ 1953491 w 5555673"/>
              <a:gd name="connsiteY9" fmla="*/ 415636 h 4862945"/>
              <a:gd name="connsiteX10" fmla="*/ 1898073 w 5555673"/>
              <a:gd name="connsiteY10" fmla="*/ 429491 h 4862945"/>
              <a:gd name="connsiteX11" fmla="*/ 1856509 w 5555673"/>
              <a:gd name="connsiteY11" fmla="*/ 457200 h 4862945"/>
              <a:gd name="connsiteX12" fmla="*/ 1773382 w 5555673"/>
              <a:gd name="connsiteY12" fmla="*/ 484909 h 4862945"/>
              <a:gd name="connsiteX13" fmla="*/ 1731818 w 5555673"/>
              <a:gd name="connsiteY13" fmla="*/ 540327 h 4862945"/>
              <a:gd name="connsiteX14" fmla="*/ 1634836 w 5555673"/>
              <a:gd name="connsiteY14" fmla="*/ 651163 h 4862945"/>
              <a:gd name="connsiteX15" fmla="*/ 1607127 w 5555673"/>
              <a:gd name="connsiteY15" fmla="*/ 1025236 h 4862945"/>
              <a:gd name="connsiteX16" fmla="*/ 1537855 w 5555673"/>
              <a:gd name="connsiteY16" fmla="*/ 1163782 h 4862945"/>
              <a:gd name="connsiteX17" fmla="*/ 1510145 w 5555673"/>
              <a:gd name="connsiteY17" fmla="*/ 1191491 h 4862945"/>
              <a:gd name="connsiteX18" fmla="*/ 1427018 w 5555673"/>
              <a:gd name="connsiteY18" fmla="*/ 1357745 h 4862945"/>
              <a:gd name="connsiteX19" fmla="*/ 1399309 w 5555673"/>
              <a:gd name="connsiteY19" fmla="*/ 1399309 h 4862945"/>
              <a:gd name="connsiteX20" fmla="*/ 1385455 w 5555673"/>
              <a:gd name="connsiteY20" fmla="*/ 1454727 h 4862945"/>
              <a:gd name="connsiteX21" fmla="*/ 1357745 w 5555673"/>
              <a:gd name="connsiteY21" fmla="*/ 1537854 h 4862945"/>
              <a:gd name="connsiteX22" fmla="*/ 1371600 w 5555673"/>
              <a:gd name="connsiteY22" fmla="*/ 1773382 h 4862945"/>
              <a:gd name="connsiteX23" fmla="*/ 1399309 w 5555673"/>
              <a:gd name="connsiteY23" fmla="*/ 1856509 h 4862945"/>
              <a:gd name="connsiteX24" fmla="*/ 1440873 w 5555673"/>
              <a:gd name="connsiteY24" fmla="*/ 1925782 h 4862945"/>
              <a:gd name="connsiteX25" fmla="*/ 1510145 w 5555673"/>
              <a:gd name="connsiteY25" fmla="*/ 1995054 h 4862945"/>
              <a:gd name="connsiteX26" fmla="*/ 1551709 w 5555673"/>
              <a:gd name="connsiteY26" fmla="*/ 2175163 h 4862945"/>
              <a:gd name="connsiteX27" fmla="*/ 1565564 w 5555673"/>
              <a:gd name="connsiteY27" fmla="*/ 2216727 h 4862945"/>
              <a:gd name="connsiteX28" fmla="*/ 1579418 w 5555673"/>
              <a:gd name="connsiteY28" fmla="*/ 2258291 h 4862945"/>
              <a:gd name="connsiteX29" fmla="*/ 1607127 w 5555673"/>
              <a:gd name="connsiteY29" fmla="*/ 2299854 h 4862945"/>
              <a:gd name="connsiteX30" fmla="*/ 1620982 w 5555673"/>
              <a:gd name="connsiteY30" fmla="*/ 2341418 h 4862945"/>
              <a:gd name="connsiteX31" fmla="*/ 1704109 w 5555673"/>
              <a:gd name="connsiteY31" fmla="*/ 2396836 h 4862945"/>
              <a:gd name="connsiteX32" fmla="*/ 1787236 w 5555673"/>
              <a:gd name="connsiteY32" fmla="*/ 2424545 h 4862945"/>
              <a:gd name="connsiteX33" fmla="*/ 1814945 w 5555673"/>
              <a:gd name="connsiteY33" fmla="*/ 2466109 h 4862945"/>
              <a:gd name="connsiteX34" fmla="*/ 1801091 w 5555673"/>
              <a:gd name="connsiteY34" fmla="*/ 2549236 h 4862945"/>
              <a:gd name="connsiteX35" fmla="*/ 1787236 w 5555673"/>
              <a:gd name="connsiteY35" fmla="*/ 2604654 h 4862945"/>
              <a:gd name="connsiteX36" fmla="*/ 1773382 w 5555673"/>
              <a:gd name="connsiteY36" fmla="*/ 2687782 h 4862945"/>
              <a:gd name="connsiteX37" fmla="*/ 1787236 w 5555673"/>
              <a:gd name="connsiteY37" fmla="*/ 2895600 h 4862945"/>
              <a:gd name="connsiteX38" fmla="*/ 1814945 w 5555673"/>
              <a:gd name="connsiteY38" fmla="*/ 2978727 h 4862945"/>
              <a:gd name="connsiteX39" fmla="*/ 1842655 w 5555673"/>
              <a:gd name="connsiteY39" fmla="*/ 3006436 h 4862945"/>
              <a:gd name="connsiteX40" fmla="*/ 1870364 w 5555673"/>
              <a:gd name="connsiteY40" fmla="*/ 3089563 h 4862945"/>
              <a:gd name="connsiteX41" fmla="*/ 1898073 w 5555673"/>
              <a:gd name="connsiteY41" fmla="*/ 3200400 h 4862945"/>
              <a:gd name="connsiteX42" fmla="*/ 1925782 w 5555673"/>
              <a:gd name="connsiteY42" fmla="*/ 3435927 h 4862945"/>
              <a:gd name="connsiteX43" fmla="*/ 1953491 w 5555673"/>
              <a:gd name="connsiteY43" fmla="*/ 3519054 h 4862945"/>
              <a:gd name="connsiteX44" fmla="*/ 1925782 w 5555673"/>
              <a:gd name="connsiteY44" fmla="*/ 3657600 h 4862945"/>
              <a:gd name="connsiteX45" fmla="*/ 1898073 w 5555673"/>
              <a:gd name="connsiteY45" fmla="*/ 3699163 h 4862945"/>
              <a:gd name="connsiteX46" fmla="*/ 1884218 w 5555673"/>
              <a:gd name="connsiteY46" fmla="*/ 3740727 h 4862945"/>
              <a:gd name="connsiteX47" fmla="*/ 1856509 w 5555673"/>
              <a:gd name="connsiteY47" fmla="*/ 3796145 h 4862945"/>
              <a:gd name="connsiteX48" fmla="*/ 1814945 w 5555673"/>
              <a:gd name="connsiteY48" fmla="*/ 3934691 h 4862945"/>
              <a:gd name="connsiteX49" fmla="*/ 1787236 w 5555673"/>
              <a:gd name="connsiteY49" fmla="*/ 4017818 h 4862945"/>
              <a:gd name="connsiteX50" fmla="*/ 1759527 w 5555673"/>
              <a:gd name="connsiteY50" fmla="*/ 4100945 h 4862945"/>
              <a:gd name="connsiteX51" fmla="*/ 1731818 w 5555673"/>
              <a:gd name="connsiteY51" fmla="*/ 4142509 h 4862945"/>
              <a:gd name="connsiteX52" fmla="*/ 1717964 w 5555673"/>
              <a:gd name="connsiteY52" fmla="*/ 4184072 h 4862945"/>
              <a:gd name="connsiteX53" fmla="*/ 1690255 w 5555673"/>
              <a:gd name="connsiteY53" fmla="*/ 4294909 h 4862945"/>
              <a:gd name="connsiteX54" fmla="*/ 1676400 w 5555673"/>
              <a:gd name="connsiteY54" fmla="*/ 4350327 h 4862945"/>
              <a:gd name="connsiteX55" fmla="*/ 1634836 w 5555673"/>
              <a:gd name="connsiteY55" fmla="*/ 4488872 h 4862945"/>
              <a:gd name="connsiteX56" fmla="*/ 1607127 w 5555673"/>
              <a:gd name="connsiteY56" fmla="*/ 4516582 h 4862945"/>
              <a:gd name="connsiteX57" fmla="*/ 1551709 w 5555673"/>
              <a:gd name="connsiteY57" fmla="*/ 4599709 h 4862945"/>
              <a:gd name="connsiteX58" fmla="*/ 1510145 w 5555673"/>
              <a:gd name="connsiteY58" fmla="*/ 4682836 h 4862945"/>
              <a:gd name="connsiteX59" fmla="*/ 1482436 w 5555673"/>
              <a:gd name="connsiteY59" fmla="*/ 4765963 h 4862945"/>
              <a:gd name="connsiteX60" fmla="*/ 1288473 w 5555673"/>
              <a:gd name="connsiteY60" fmla="*/ 4835236 h 4862945"/>
              <a:gd name="connsiteX61" fmla="*/ 1233055 w 5555673"/>
              <a:gd name="connsiteY61" fmla="*/ 4862945 h 4862945"/>
              <a:gd name="connsiteX62" fmla="*/ 955964 w 5555673"/>
              <a:gd name="connsiteY62" fmla="*/ 4849091 h 4862945"/>
              <a:gd name="connsiteX63" fmla="*/ 872836 w 5555673"/>
              <a:gd name="connsiteY63" fmla="*/ 4821382 h 4862945"/>
              <a:gd name="connsiteX64" fmla="*/ 775855 w 5555673"/>
              <a:gd name="connsiteY64" fmla="*/ 4752109 h 4862945"/>
              <a:gd name="connsiteX65" fmla="*/ 748145 w 5555673"/>
              <a:gd name="connsiteY65" fmla="*/ 4710545 h 4862945"/>
              <a:gd name="connsiteX66" fmla="*/ 706582 w 5555673"/>
              <a:gd name="connsiteY66" fmla="*/ 4668982 h 4862945"/>
              <a:gd name="connsiteX67" fmla="*/ 623455 w 5555673"/>
              <a:gd name="connsiteY67" fmla="*/ 4447309 h 4862945"/>
              <a:gd name="connsiteX68" fmla="*/ 568036 w 5555673"/>
              <a:gd name="connsiteY68" fmla="*/ 4294909 h 4862945"/>
              <a:gd name="connsiteX69" fmla="*/ 540327 w 5555673"/>
              <a:gd name="connsiteY69" fmla="*/ 4253345 h 4862945"/>
              <a:gd name="connsiteX70" fmla="*/ 498764 w 5555673"/>
              <a:gd name="connsiteY70" fmla="*/ 4128654 h 4862945"/>
              <a:gd name="connsiteX71" fmla="*/ 471055 w 5555673"/>
              <a:gd name="connsiteY71" fmla="*/ 4087091 h 4862945"/>
              <a:gd name="connsiteX72" fmla="*/ 443345 w 5555673"/>
              <a:gd name="connsiteY72" fmla="*/ 4003963 h 4862945"/>
              <a:gd name="connsiteX73" fmla="*/ 415636 w 5555673"/>
              <a:gd name="connsiteY73" fmla="*/ 3948545 h 4862945"/>
              <a:gd name="connsiteX74" fmla="*/ 401782 w 5555673"/>
              <a:gd name="connsiteY74" fmla="*/ 3893127 h 4862945"/>
              <a:gd name="connsiteX75" fmla="*/ 387927 w 5555673"/>
              <a:gd name="connsiteY75" fmla="*/ 3823854 h 4862945"/>
              <a:gd name="connsiteX76" fmla="*/ 374073 w 5555673"/>
              <a:gd name="connsiteY76" fmla="*/ 3782291 h 4862945"/>
              <a:gd name="connsiteX77" fmla="*/ 360218 w 5555673"/>
              <a:gd name="connsiteY77" fmla="*/ 3685309 h 4862945"/>
              <a:gd name="connsiteX78" fmla="*/ 346364 w 5555673"/>
              <a:gd name="connsiteY78" fmla="*/ 3616036 h 4862945"/>
              <a:gd name="connsiteX79" fmla="*/ 332509 w 5555673"/>
              <a:gd name="connsiteY79" fmla="*/ 3505200 h 4862945"/>
              <a:gd name="connsiteX80" fmla="*/ 290945 w 5555673"/>
              <a:gd name="connsiteY80" fmla="*/ 3366654 h 4862945"/>
              <a:gd name="connsiteX81" fmla="*/ 263236 w 5555673"/>
              <a:gd name="connsiteY81" fmla="*/ 3255818 h 4862945"/>
              <a:gd name="connsiteX82" fmla="*/ 193964 w 5555673"/>
              <a:gd name="connsiteY82" fmla="*/ 2757054 h 4862945"/>
              <a:gd name="connsiteX83" fmla="*/ 124691 w 5555673"/>
              <a:gd name="connsiteY83" fmla="*/ 2382982 h 4862945"/>
              <a:gd name="connsiteX84" fmla="*/ 96982 w 5555673"/>
              <a:gd name="connsiteY84" fmla="*/ 2230582 h 4862945"/>
              <a:gd name="connsiteX85" fmla="*/ 55418 w 5555673"/>
              <a:gd name="connsiteY85" fmla="*/ 1981200 h 4862945"/>
              <a:gd name="connsiteX86" fmla="*/ 27709 w 5555673"/>
              <a:gd name="connsiteY86" fmla="*/ 1801091 h 4862945"/>
              <a:gd name="connsiteX87" fmla="*/ 13855 w 5555673"/>
              <a:gd name="connsiteY87" fmla="*/ 1759527 h 4862945"/>
              <a:gd name="connsiteX88" fmla="*/ 0 w 5555673"/>
              <a:gd name="connsiteY88" fmla="*/ 1662545 h 4862945"/>
              <a:gd name="connsiteX89" fmla="*/ 41564 w 5555673"/>
              <a:gd name="connsiteY89" fmla="*/ 1482436 h 4862945"/>
              <a:gd name="connsiteX90" fmla="*/ 83127 w 5555673"/>
              <a:gd name="connsiteY90" fmla="*/ 1274618 h 4862945"/>
              <a:gd name="connsiteX91" fmla="*/ 138545 w 5555673"/>
              <a:gd name="connsiteY91" fmla="*/ 1108363 h 4862945"/>
              <a:gd name="connsiteX92" fmla="*/ 180109 w 5555673"/>
              <a:gd name="connsiteY92" fmla="*/ 969818 h 4862945"/>
              <a:gd name="connsiteX93" fmla="*/ 221673 w 5555673"/>
              <a:gd name="connsiteY93" fmla="*/ 872836 h 4862945"/>
              <a:gd name="connsiteX94" fmla="*/ 387927 w 5555673"/>
              <a:gd name="connsiteY94" fmla="*/ 748145 h 4862945"/>
              <a:gd name="connsiteX95" fmla="*/ 484909 w 5555673"/>
              <a:gd name="connsiteY95" fmla="*/ 692727 h 4862945"/>
              <a:gd name="connsiteX96" fmla="*/ 554182 w 5555673"/>
              <a:gd name="connsiteY96" fmla="*/ 609600 h 4862945"/>
              <a:gd name="connsiteX97" fmla="*/ 595745 w 5555673"/>
              <a:gd name="connsiteY97" fmla="*/ 581891 h 4862945"/>
              <a:gd name="connsiteX98" fmla="*/ 692727 w 5555673"/>
              <a:gd name="connsiteY98" fmla="*/ 512618 h 4862945"/>
              <a:gd name="connsiteX99" fmla="*/ 748145 w 5555673"/>
              <a:gd name="connsiteY99" fmla="*/ 471054 h 4862945"/>
              <a:gd name="connsiteX100" fmla="*/ 831273 w 5555673"/>
              <a:gd name="connsiteY100" fmla="*/ 415636 h 4862945"/>
              <a:gd name="connsiteX101" fmla="*/ 886691 w 5555673"/>
              <a:gd name="connsiteY101" fmla="*/ 374072 h 4862945"/>
              <a:gd name="connsiteX102" fmla="*/ 955964 w 5555673"/>
              <a:gd name="connsiteY102" fmla="*/ 346363 h 4862945"/>
              <a:gd name="connsiteX103" fmla="*/ 1039091 w 5555673"/>
              <a:gd name="connsiteY103" fmla="*/ 304800 h 4862945"/>
              <a:gd name="connsiteX104" fmla="*/ 1080655 w 5555673"/>
              <a:gd name="connsiteY104" fmla="*/ 277091 h 4862945"/>
              <a:gd name="connsiteX105" fmla="*/ 1149927 w 5555673"/>
              <a:gd name="connsiteY105" fmla="*/ 221672 h 4862945"/>
              <a:gd name="connsiteX106" fmla="*/ 1219200 w 5555673"/>
              <a:gd name="connsiteY106" fmla="*/ 193963 h 4862945"/>
              <a:gd name="connsiteX107" fmla="*/ 1330036 w 5555673"/>
              <a:gd name="connsiteY107" fmla="*/ 138545 h 4862945"/>
              <a:gd name="connsiteX108" fmla="*/ 1385455 w 5555673"/>
              <a:gd name="connsiteY108" fmla="*/ 124691 h 4862945"/>
              <a:gd name="connsiteX109" fmla="*/ 1427018 w 5555673"/>
              <a:gd name="connsiteY109" fmla="*/ 110836 h 4862945"/>
              <a:gd name="connsiteX110" fmla="*/ 1510145 w 5555673"/>
              <a:gd name="connsiteY110" fmla="*/ 96982 h 4862945"/>
              <a:gd name="connsiteX111" fmla="*/ 1731818 w 5555673"/>
              <a:gd name="connsiteY111" fmla="*/ 69272 h 4862945"/>
              <a:gd name="connsiteX112" fmla="*/ 1856509 w 5555673"/>
              <a:gd name="connsiteY112" fmla="*/ 41563 h 4862945"/>
              <a:gd name="connsiteX113" fmla="*/ 1939636 w 5555673"/>
              <a:gd name="connsiteY113" fmla="*/ 13854 h 4862945"/>
              <a:gd name="connsiteX114" fmla="*/ 2369127 w 5555673"/>
              <a:gd name="connsiteY114" fmla="*/ 0 h 4862945"/>
              <a:gd name="connsiteX115" fmla="*/ 2784764 w 5555673"/>
              <a:gd name="connsiteY115" fmla="*/ 13854 h 4862945"/>
              <a:gd name="connsiteX116" fmla="*/ 2937164 w 5555673"/>
              <a:gd name="connsiteY116" fmla="*/ 0 h 4862945"/>
              <a:gd name="connsiteX117" fmla="*/ 3297382 w 5555673"/>
              <a:gd name="connsiteY117" fmla="*/ 13854 h 4862945"/>
              <a:gd name="connsiteX118" fmla="*/ 3338945 w 5555673"/>
              <a:gd name="connsiteY118" fmla="*/ 27709 h 4862945"/>
              <a:gd name="connsiteX119" fmla="*/ 3449782 w 5555673"/>
              <a:gd name="connsiteY119" fmla="*/ 55418 h 4862945"/>
              <a:gd name="connsiteX120" fmla="*/ 3532909 w 5555673"/>
              <a:gd name="connsiteY120" fmla="*/ 83127 h 4862945"/>
              <a:gd name="connsiteX121" fmla="*/ 3616036 w 5555673"/>
              <a:gd name="connsiteY121" fmla="*/ 110836 h 4862945"/>
              <a:gd name="connsiteX122" fmla="*/ 3948545 w 5555673"/>
              <a:gd name="connsiteY122" fmla="*/ 124691 h 4862945"/>
              <a:gd name="connsiteX123" fmla="*/ 4433455 w 5555673"/>
              <a:gd name="connsiteY123" fmla="*/ 152400 h 4862945"/>
              <a:gd name="connsiteX124" fmla="*/ 4558145 w 5555673"/>
              <a:gd name="connsiteY124" fmla="*/ 166254 h 4862945"/>
              <a:gd name="connsiteX125" fmla="*/ 4682836 w 5555673"/>
              <a:gd name="connsiteY125" fmla="*/ 193963 h 4862945"/>
              <a:gd name="connsiteX126" fmla="*/ 4738255 w 5555673"/>
              <a:gd name="connsiteY126" fmla="*/ 207818 h 4862945"/>
              <a:gd name="connsiteX127" fmla="*/ 4821382 w 5555673"/>
              <a:gd name="connsiteY127" fmla="*/ 221672 h 4862945"/>
              <a:gd name="connsiteX128" fmla="*/ 4890655 w 5555673"/>
              <a:gd name="connsiteY128" fmla="*/ 235527 h 4862945"/>
              <a:gd name="connsiteX129" fmla="*/ 5043055 w 5555673"/>
              <a:gd name="connsiteY129" fmla="*/ 304800 h 4862945"/>
              <a:gd name="connsiteX130" fmla="*/ 5181600 w 5555673"/>
              <a:gd name="connsiteY130" fmla="*/ 471054 h 4862945"/>
              <a:gd name="connsiteX131" fmla="*/ 5237018 w 5555673"/>
              <a:gd name="connsiteY131" fmla="*/ 568036 h 4862945"/>
              <a:gd name="connsiteX132" fmla="*/ 5250873 w 5555673"/>
              <a:gd name="connsiteY132" fmla="*/ 623454 h 4862945"/>
              <a:gd name="connsiteX133" fmla="*/ 5264727 w 5555673"/>
              <a:gd name="connsiteY133" fmla="*/ 665018 h 4862945"/>
              <a:gd name="connsiteX134" fmla="*/ 5278582 w 5555673"/>
              <a:gd name="connsiteY134" fmla="*/ 734291 h 4862945"/>
              <a:gd name="connsiteX135" fmla="*/ 5292436 w 5555673"/>
              <a:gd name="connsiteY135" fmla="*/ 789709 h 4862945"/>
              <a:gd name="connsiteX136" fmla="*/ 5320145 w 5555673"/>
              <a:gd name="connsiteY136" fmla="*/ 1233054 h 4862945"/>
              <a:gd name="connsiteX137" fmla="*/ 5347855 w 5555673"/>
              <a:gd name="connsiteY137" fmla="*/ 1440872 h 4862945"/>
              <a:gd name="connsiteX138" fmla="*/ 5375564 w 5555673"/>
              <a:gd name="connsiteY138" fmla="*/ 1814945 h 4862945"/>
              <a:gd name="connsiteX139" fmla="*/ 5389418 w 5555673"/>
              <a:gd name="connsiteY139" fmla="*/ 1856509 h 4862945"/>
              <a:gd name="connsiteX140" fmla="*/ 5403273 w 5555673"/>
              <a:gd name="connsiteY140" fmla="*/ 1981200 h 4862945"/>
              <a:gd name="connsiteX141" fmla="*/ 5417127 w 5555673"/>
              <a:gd name="connsiteY141" fmla="*/ 2355272 h 4862945"/>
              <a:gd name="connsiteX142" fmla="*/ 5458691 w 5555673"/>
              <a:gd name="connsiteY142" fmla="*/ 2479963 h 4862945"/>
              <a:gd name="connsiteX143" fmla="*/ 5472545 w 5555673"/>
              <a:gd name="connsiteY143" fmla="*/ 2604654 h 4862945"/>
              <a:gd name="connsiteX144" fmla="*/ 5500255 w 5555673"/>
              <a:gd name="connsiteY144" fmla="*/ 2881745 h 4862945"/>
              <a:gd name="connsiteX145" fmla="*/ 5514109 w 5555673"/>
              <a:gd name="connsiteY145" fmla="*/ 2964872 h 4862945"/>
              <a:gd name="connsiteX146" fmla="*/ 5527964 w 5555673"/>
              <a:gd name="connsiteY146" fmla="*/ 3144982 h 4862945"/>
              <a:gd name="connsiteX147" fmla="*/ 5555673 w 5555673"/>
              <a:gd name="connsiteY147" fmla="*/ 3422072 h 4862945"/>
              <a:gd name="connsiteX148" fmla="*/ 5541818 w 5555673"/>
              <a:gd name="connsiteY148" fmla="*/ 3851563 h 4862945"/>
              <a:gd name="connsiteX149" fmla="*/ 5486400 w 5555673"/>
              <a:gd name="connsiteY149" fmla="*/ 4211782 h 4862945"/>
              <a:gd name="connsiteX150" fmla="*/ 5417127 w 5555673"/>
              <a:gd name="connsiteY150" fmla="*/ 4378036 h 4862945"/>
              <a:gd name="connsiteX151" fmla="*/ 5375564 w 5555673"/>
              <a:gd name="connsiteY151" fmla="*/ 4419600 h 4862945"/>
              <a:gd name="connsiteX152" fmla="*/ 5334000 w 5555673"/>
              <a:gd name="connsiteY152" fmla="*/ 4488872 h 4862945"/>
              <a:gd name="connsiteX153" fmla="*/ 5306291 w 5555673"/>
              <a:gd name="connsiteY153" fmla="*/ 4516582 h 4862945"/>
              <a:gd name="connsiteX154" fmla="*/ 5278582 w 5555673"/>
              <a:gd name="connsiteY154" fmla="*/ 4558145 h 4862945"/>
              <a:gd name="connsiteX155" fmla="*/ 5223164 w 5555673"/>
              <a:gd name="connsiteY155" fmla="*/ 4585854 h 4862945"/>
              <a:gd name="connsiteX156" fmla="*/ 5181600 w 5555673"/>
              <a:gd name="connsiteY156" fmla="*/ 4627418 h 4862945"/>
              <a:gd name="connsiteX157" fmla="*/ 5140036 w 5555673"/>
              <a:gd name="connsiteY157" fmla="*/ 4655127 h 4862945"/>
              <a:gd name="connsiteX158" fmla="*/ 5098473 w 5555673"/>
              <a:gd name="connsiteY158" fmla="*/ 4696691 h 4862945"/>
              <a:gd name="connsiteX159" fmla="*/ 5043055 w 5555673"/>
              <a:gd name="connsiteY159" fmla="*/ 4710545 h 4862945"/>
              <a:gd name="connsiteX160" fmla="*/ 5001491 w 5555673"/>
              <a:gd name="connsiteY160" fmla="*/ 4738254 h 4862945"/>
              <a:gd name="connsiteX161" fmla="*/ 4876800 w 5555673"/>
              <a:gd name="connsiteY161" fmla="*/ 4765963 h 4862945"/>
              <a:gd name="connsiteX162" fmla="*/ 4821382 w 5555673"/>
              <a:gd name="connsiteY162" fmla="*/ 4779818 h 4862945"/>
              <a:gd name="connsiteX163" fmla="*/ 4516582 w 5555673"/>
              <a:gd name="connsiteY163" fmla="*/ 4765963 h 4862945"/>
              <a:gd name="connsiteX164" fmla="*/ 4475018 w 5555673"/>
              <a:gd name="connsiteY164" fmla="*/ 4752109 h 4862945"/>
              <a:gd name="connsiteX165" fmla="*/ 4433455 w 5555673"/>
              <a:gd name="connsiteY165" fmla="*/ 4724400 h 4862945"/>
              <a:gd name="connsiteX166" fmla="*/ 4364182 w 5555673"/>
              <a:gd name="connsiteY166" fmla="*/ 4641272 h 4862945"/>
              <a:gd name="connsiteX167" fmla="*/ 4281055 w 5555673"/>
              <a:gd name="connsiteY167" fmla="*/ 4627418 h 4862945"/>
              <a:gd name="connsiteX168" fmla="*/ 4197927 w 5555673"/>
              <a:gd name="connsiteY168" fmla="*/ 4599709 h 4862945"/>
              <a:gd name="connsiteX169" fmla="*/ 4170218 w 5555673"/>
              <a:gd name="connsiteY169" fmla="*/ 4516582 h 4862945"/>
              <a:gd name="connsiteX170" fmla="*/ 4128655 w 5555673"/>
              <a:gd name="connsiteY170" fmla="*/ 4378036 h 4862945"/>
              <a:gd name="connsiteX171" fmla="*/ 4114800 w 5555673"/>
              <a:gd name="connsiteY171" fmla="*/ 4336472 h 4862945"/>
              <a:gd name="connsiteX172" fmla="*/ 4087091 w 5555673"/>
              <a:gd name="connsiteY172" fmla="*/ 4294909 h 4862945"/>
              <a:gd name="connsiteX173" fmla="*/ 4045527 w 5555673"/>
              <a:gd name="connsiteY173" fmla="*/ 4211782 h 4862945"/>
              <a:gd name="connsiteX174" fmla="*/ 4031673 w 5555673"/>
              <a:gd name="connsiteY174" fmla="*/ 4170218 h 4862945"/>
              <a:gd name="connsiteX175" fmla="*/ 4003964 w 5555673"/>
              <a:gd name="connsiteY175" fmla="*/ 4128654 h 4862945"/>
              <a:gd name="connsiteX176" fmla="*/ 4017818 w 5555673"/>
              <a:gd name="connsiteY176" fmla="*/ 4003963 h 4862945"/>
              <a:gd name="connsiteX177" fmla="*/ 4031673 w 5555673"/>
              <a:gd name="connsiteY177" fmla="*/ 3948545 h 4862945"/>
              <a:gd name="connsiteX178" fmla="*/ 4073236 w 5555673"/>
              <a:gd name="connsiteY178" fmla="*/ 3920836 h 4862945"/>
              <a:gd name="connsiteX179" fmla="*/ 4156364 w 5555673"/>
              <a:gd name="connsiteY179" fmla="*/ 3893127 h 4862945"/>
              <a:gd name="connsiteX180" fmla="*/ 4170218 w 5555673"/>
              <a:gd name="connsiteY180" fmla="*/ 3810000 h 4862945"/>
              <a:gd name="connsiteX181" fmla="*/ 4211782 w 5555673"/>
              <a:gd name="connsiteY181" fmla="*/ 3796145 h 4862945"/>
              <a:gd name="connsiteX182" fmla="*/ 4225636 w 5555673"/>
              <a:gd name="connsiteY182" fmla="*/ 3754582 h 4862945"/>
              <a:gd name="connsiteX183" fmla="*/ 4211782 w 5555673"/>
              <a:gd name="connsiteY183" fmla="*/ 3671454 h 4862945"/>
              <a:gd name="connsiteX184" fmla="*/ 4128655 w 5555673"/>
              <a:gd name="connsiteY184" fmla="*/ 3643745 h 4862945"/>
              <a:gd name="connsiteX185" fmla="*/ 4087091 w 5555673"/>
              <a:gd name="connsiteY185" fmla="*/ 3629891 h 4862945"/>
              <a:gd name="connsiteX186" fmla="*/ 3962400 w 5555673"/>
              <a:gd name="connsiteY186" fmla="*/ 3560618 h 4862945"/>
              <a:gd name="connsiteX187" fmla="*/ 3920836 w 5555673"/>
              <a:gd name="connsiteY187" fmla="*/ 3532909 h 4862945"/>
              <a:gd name="connsiteX188" fmla="*/ 3837709 w 5555673"/>
              <a:gd name="connsiteY188" fmla="*/ 3505200 h 4862945"/>
              <a:gd name="connsiteX189" fmla="*/ 3782291 w 5555673"/>
              <a:gd name="connsiteY189" fmla="*/ 3435927 h 4862945"/>
              <a:gd name="connsiteX190" fmla="*/ 3754582 w 5555673"/>
              <a:gd name="connsiteY190" fmla="*/ 3394363 h 4862945"/>
              <a:gd name="connsiteX191" fmla="*/ 3726873 w 5555673"/>
              <a:gd name="connsiteY191" fmla="*/ 3311236 h 4862945"/>
              <a:gd name="connsiteX192" fmla="*/ 3740727 w 5555673"/>
              <a:gd name="connsiteY192" fmla="*/ 2992582 h 4862945"/>
              <a:gd name="connsiteX193" fmla="*/ 3768436 w 5555673"/>
              <a:gd name="connsiteY193" fmla="*/ 2964872 h 4862945"/>
              <a:gd name="connsiteX194" fmla="*/ 3796145 w 5555673"/>
              <a:gd name="connsiteY194" fmla="*/ 2923309 h 4862945"/>
              <a:gd name="connsiteX195" fmla="*/ 3865418 w 5555673"/>
              <a:gd name="connsiteY195" fmla="*/ 2867891 h 4862945"/>
              <a:gd name="connsiteX196" fmla="*/ 3893127 w 5555673"/>
              <a:gd name="connsiteY196" fmla="*/ 2826327 h 4862945"/>
              <a:gd name="connsiteX197" fmla="*/ 3976255 w 5555673"/>
              <a:gd name="connsiteY197" fmla="*/ 2757054 h 4862945"/>
              <a:gd name="connsiteX198" fmla="*/ 4059382 w 5555673"/>
              <a:gd name="connsiteY198" fmla="*/ 2729345 h 4862945"/>
              <a:gd name="connsiteX199" fmla="*/ 4142509 w 5555673"/>
              <a:gd name="connsiteY199" fmla="*/ 2673927 h 4862945"/>
              <a:gd name="connsiteX200" fmla="*/ 4184073 w 5555673"/>
              <a:gd name="connsiteY200" fmla="*/ 2646218 h 4862945"/>
              <a:gd name="connsiteX201" fmla="*/ 4281055 w 5555673"/>
              <a:gd name="connsiteY201" fmla="*/ 2563091 h 4862945"/>
              <a:gd name="connsiteX202" fmla="*/ 4336473 w 5555673"/>
              <a:gd name="connsiteY202" fmla="*/ 2466109 h 4862945"/>
              <a:gd name="connsiteX203" fmla="*/ 4350327 w 5555673"/>
              <a:gd name="connsiteY203" fmla="*/ 2286000 h 4862945"/>
              <a:gd name="connsiteX204" fmla="*/ 4378036 w 5555673"/>
              <a:gd name="connsiteY204" fmla="*/ 2244436 h 4862945"/>
              <a:gd name="connsiteX205" fmla="*/ 4391891 w 5555673"/>
              <a:gd name="connsiteY205" fmla="*/ 2202872 h 4862945"/>
              <a:gd name="connsiteX206" fmla="*/ 4364182 w 5555673"/>
              <a:gd name="connsiteY206" fmla="*/ 1731818 h 4862945"/>
              <a:gd name="connsiteX207" fmla="*/ 4336473 w 5555673"/>
              <a:gd name="connsiteY207" fmla="*/ 1482436 h 4862945"/>
              <a:gd name="connsiteX208" fmla="*/ 4322618 w 5555673"/>
              <a:gd name="connsiteY208" fmla="*/ 1440872 h 4862945"/>
              <a:gd name="connsiteX209" fmla="*/ 4308764 w 5555673"/>
              <a:gd name="connsiteY209" fmla="*/ 1330036 h 4862945"/>
              <a:gd name="connsiteX210" fmla="*/ 4267200 w 5555673"/>
              <a:gd name="connsiteY210" fmla="*/ 1233054 h 4862945"/>
              <a:gd name="connsiteX211" fmla="*/ 4239491 w 5555673"/>
              <a:gd name="connsiteY211" fmla="*/ 1149927 h 4862945"/>
              <a:gd name="connsiteX212" fmla="*/ 4225636 w 5555673"/>
              <a:gd name="connsiteY212" fmla="*/ 1108363 h 4862945"/>
              <a:gd name="connsiteX213" fmla="*/ 4197927 w 5555673"/>
              <a:gd name="connsiteY213" fmla="*/ 1066800 h 4862945"/>
              <a:gd name="connsiteX214" fmla="*/ 4184073 w 5555673"/>
              <a:gd name="connsiteY214" fmla="*/ 983672 h 4862945"/>
              <a:gd name="connsiteX215" fmla="*/ 4156364 w 5555673"/>
              <a:gd name="connsiteY215" fmla="*/ 942109 h 4862945"/>
              <a:gd name="connsiteX216" fmla="*/ 4142509 w 5555673"/>
              <a:gd name="connsiteY216" fmla="*/ 900545 h 4862945"/>
              <a:gd name="connsiteX217" fmla="*/ 4031673 w 5555673"/>
              <a:gd name="connsiteY217" fmla="*/ 817418 h 4862945"/>
              <a:gd name="connsiteX218" fmla="*/ 3962400 w 5555673"/>
              <a:gd name="connsiteY218" fmla="*/ 720436 h 4862945"/>
              <a:gd name="connsiteX219" fmla="*/ 3934691 w 5555673"/>
              <a:gd name="connsiteY219" fmla="*/ 678872 h 4862945"/>
              <a:gd name="connsiteX220" fmla="*/ 3893127 w 5555673"/>
              <a:gd name="connsiteY220" fmla="*/ 651163 h 4862945"/>
              <a:gd name="connsiteX221" fmla="*/ 3851564 w 5555673"/>
              <a:gd name="connsiteY221" fmla="*/ 595745 h 4862945"/>
              <a:gd name="connsiteX222" fmla="*/ 3810000 w 5555673"/>
              <a:gd name="connsiteY222" fmla="*/ 581891 h 4862945"/>
              <a:gd name="connsiteX223" fmla="*/ 3726873 w 5555673"/>
              <a:gd name="connsiteY223" fmla="*/ 540327 h 4862945"/>
              <a:gd name="connsiteX224" fmla="*/ 3643745 w 5555673"/>
              <a:gd name="connsiteY224" fmla="*/ 484909 h 4862945"/>
              <a:gd name="connsiteX225" fmla="*/ 3519055 w 5555673"/>
              <a:gd name="connsiteY225" fmla="*/ 415636 h 4862945"/>
              <a:gd name="connsiteX226" fmla="*/ 3408218 w 5555673"/>
              <a:gd name="connsiteY226" fmla="*/ 318654 h 4862945"/>
              <a:gd name="connsiteX227" fmla="*/ 3338945 w 5555673"/>
              <a:gd name="connsiteY227" fmla="*/ 249382 h 4862945"/>
              <a:gd name="connsiteX228" fmla="*/ 3297382 w 5555673"/>
              <a:gd name="connsiteY228" fmla="*/ 221672 h 486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5555673" h="4862945">
                <a:moveTo>
                  <a:pt x="3297382" y="221672"/>
                </a:moveTo>
                <a:lnTo>
                  <a:pt x="3297382" y="221672"/>
                </a:lnTo>
                <a:cubicBezTo>
                  <a:pt x="3202801" y="227584"/>
                  <a:pt x="3012337" y="237951"/>
                  <a:pt x="2909455" y="249382"/>
                </a:cubicBezTo>
                <a:cubicBezTo>
                  <a:pt x="2881535" y="252484"/>
                  <a:pt x="2854202" y="259752"/>
                  <a:pt x="2826327" y="263236"/>
                </a:cubicBezTo>
                <a:cubicBezTo>
                  <a:pt x="2780273" y="268993"/>
                  <a:pt x="2733964" y="272473"/>
                  <a:pt x="2687782" y="277091"/>
                </a:cubicBezTo>
                <a:cubicBezTo>
                  <a:pt x="2585907" y="311048"/>
                  <a:pt x="2689536" y="280145"/>
                  <a:pt x="2479964" y="304800"/>
                </a:cubicBezTo>
                <a:cubicBezTo>
                  <a:pt x="2334955" y="321860"/>
                  <a:pt x="2479679" y="313370"/>
                  <a:pt x="2355273" y="332509"/>
                </a:cubicBezTo>
                <a:cubicBezTo>
                  <a:pt x="2204820" y="355656"/>
                  <a:pt x="2266754" y="336008"/>
                  <a:pt x="2133600" y="360218"/>
                </a:cubicBezTo>
                <a:cubicBezTo>
                  <a:pt x="2087526" y="368595"/>
                  <a:pt x="2038448" y="387318"/>
                  <a:pt x="1995055" y="401782"/>
                </a:cubicBezTo>
                <a:cubicBezTo>
                  <a:pt x="1981200" y="406400"/>
                  <a:pt x="1967659" y="412094"/>
                  <a:pt x="1953491" y="415636"/>
                </a:cubicBezTo>
                <a:lnTo>
                  <a:pt x="1898073" y="429491"/>
                </a:lnTo>
                <a:cubicBezTo>
                  <a:pt x="1884218" y="438727"/>
                  <a:pt x="1871725" y="450437"/>
                  <a:pt x="1856509" y="457200"/>
                </a:cubicBezTo>
                <a:cubicBezTo>
                  <a:pt x="1829819" y="469062"/>
                  <a:pt x="1773382" y="484909"/>
                  <a:pt x="1773382" y="484909"/>
                </a:cubicBezTo>
                <a:cubicBezTo>
                  <a:pt x="1759527" y="503382"/>
                  <a:pt x="1747159" y="523069"/>
                  <a:pt x="1731818" y="540327"/>
                </a:cubicBezTo>
                <a:cubicBezTo>
                  <a:pt x="1623756" y="661896"/>
                  <a:pt x="1694434" y="561767"/>
                  <a:pt x="1634836" y="651163"/>
                </a:cubicBezTo>
                <a:cubicBezTo>
                  <a:pt x="1582096" y="809392"/>
                  <a:pt x="1650516" y="591355"/>
                  <a:pt x="1607127" y="1025236"/>
                </a:cubicBezTo>
                <a:cubicBezTo>
                  <a:pt x="1601098" y="1085522"/>
                  <a:pt x="1574030" y="1120372"/>
                  <a:pt x="1537855" y="1163782"/>
                </a:cubicBezTo>
                <a:cubicBezTo>
                  <a:pt x="1529493" y="1173817"/>
                  <a:pt x="1519382" y="1182255"/>
                  <a:pt x="1510145" y="1191491"/>
                </a:cubicBezTo>
                <a:cubicBezTo>
                  <a:pt x="1471905" y="1306212"/>
                  <a:pt x="1498638" y="1250315"/>
                  <a:pt x="1427018" y="1357745"/>
                </a:cubicBezTo>
                <a:lnTo>
                  <a:pt x="1399309" y="1399309"/>
                </a:lnTo>
                <a:cubicBezTo>
                  <a:pt x="1394691" y="1417782"/>
                  <a:pt x="1390926" y="1436489"/>
                  <a:pt x="1385455" y="1454727"/>
                </a:cubicBezTo>
                <a:cubicBezTo>
                  <a:pt x="1377062" y="1482703"/>
                  <a:pt x="1357745" y="1537854"/>
                  <a:pt x="1357745" y="1537854"/>
                </a:cubicBezTo>
                <a:cubicBezTo>
                  <a:pt x="1362363" y="1616363"/>
                  <a:pt x="1361428" y="1695398"/>
                  <a:pt x="1371600" y="1773382"/>
                </a:cubicBezTo>
                <a:cubicBezTo>
                  <a:pt x="1375378" y="1802345"/>
                  <a:pt x="1390073" y="1828800"/>
                  <a:pt x="1399309" y="1856509"/>
                </a:cubicBezTo>
                <a:cubicBezTo>
                  <a:pt x="1423368" y="1928686"/>
                  <a:pt x="1397405" y="1871447"/>
                  <a:pt x="1440873" y="1925782"/>
                </a:cubicBezTo>
                <a:cubicBezTo>
                  <a:pt x="1493650" y="1991754"/>
                  <a:pt x="1438896" y="1947554"/>
                  <a:pt x="1510145" y="1995054"/>
                </a:cubicBezTo>
                <a:cubicBezTo>
                  <a:pt x="1528130" y="2120948"/>
                  <a:pt x="1513674" y="2061058"/>
                  <a:pt x="1551709" y="2175163"/>
                </a:cubicBezTo>
                <a:lnTo>
                  <a:pt x="1565564" y="2216727"/>
                </a:lnTo>
                <a:cubicBezTo>
                  <a:pt x="1570182" y="2230582"/>
                  <a:pt x="1571317" y="2246140"/>
                  <a:pt x="1579418" y="2258291"/>
                </a:cubicBezTo>
                <a:cubicBezTo>
                  <a:pt x="1588654" y="2272145"/>
                  <a:pt x="1599680" y="2284961"/>
                  <a:pt x="1607127" y="2299854"/>
                </a:cubicBezTo>
                <a:cubicBezTo>
                  <a:pt x="1613658" y="2312916"/>
                  <a:pt x="1610655" y="2331091"/>
                  <a:pt x="1620982" y="2341418"/>
                </a:cubicBezTo>
                <a:cubicBezTo>
                  <a:pt x="1644530" y="2364966"/>
                  <a:pt x="1672516" y="2386305"/>
                  <a:pt x="1704109" y="2396836"/>
                </a:cubicBezTo>
                <a:lnTo>
                  <a:pt x="1787236" y="2424545"/>
                </a:lnTo>
                <a:cubicBezTo>
                  <a:pt x="1796472" y="2438400"/>
                  <a:pt x="1813106" y="2449560"/>
                  <a:pt x="1814945" y="2466109"/>
                </a:cubicBezTo>
                <a:cubicBezTo>
                  <a:pt x="1818047" y="2494028"/>
                  <a:pt x="1806600" y="2521690"/>
                  <a:pt x="1801091" y="2549236"/>
                </a:cubicBezTo>
                <a:cubicBezTo>
                  <a:pt x="1797357" y="2567907"/>
                  <a:pt x="1790970" y="2585983"/>
                  <a:pt x="1787236" y="2604654"/>
                </a:cubicBezTo>
                <a:cubicBezTo>
                  <a:pt x="1781727" y="2632200"/>
                  <a:pt x="1778000" y="2660073"/>
                  <a:pt x="1773382" y="2687782"/>
                </a:cubicBezTo>
                <a:cubicBezTo>
                  <a:pt x="1778000" y="2757055"/>
                  <a:pt x="1777418" y="2826871"/>
                  <a:pt x="1787236" y="2895600"/>
                </a:cubicBezTo>
                <a:cubicBezTo>
                  <a:pt x="1791367" y="2924514"/>
                  <a:pt x="1794292" y="2958074"/>
                  <a:pt x="1814945" y="2978727"/>
                </a:cubicBezTo>
                <a:lnTo>
                  <a:pt x="1842655" y="3006436"/>
                </a:lnTo>
                <a:cubicBezTo>
                  <a:pt x="1851891" y="3034145"/>
                  <a:pt x="1863280" y="3061227"/>
                  <a:pt x="1870364" y="3089563"/>
                </a:cubicBezTo>
                <a:lnTo>
                  <a:pt x="1898073" y="3200400"/>
                </a:lnTo>
                <a:cubicBezTo>
                  <a:pt x="1907182" y="3318821"/>
                  <a:pt x="1899285" y="3347604"/>
                  <a:pt x="1925782" y="3435927"/>
                </a:cubicBezTo>
                <a:cubicBezTo>
                  <a:pt x="1934175" y="3463903"/>
                  <a:pt x="1953491" y="3519054"/>
                  <a:pt x="1953491" y="3519054"/>
                </a:cubicBezTo>
                <a:cubicBezTo>
                  <a:pt x="1948386" y="3554787"/>
                  <a:pt x="1945125" y="3618913"/>
                  <a:pt x="1925782" y="3657600"/>
                </a:cubicBezTo>
                <a:cubicBezTo>
                  <a:pt x="1918336" y="3672493"/>
                  <a:pt x="1905520" y="3684270"/>
                  <a:pt x="1898073" y="3699163"/>
                </a:cubicBezTo>
                <a:cubicBezTo>
                  <a:pt x="1891542" y="3712225"/>
                  <a:pt x="1889971" y="3727304"/>
                  <a:pt x="1884218" y="3740727"/>
                </a:cubicBezTo>
                <a:cubicBezTo>
                  <a:pt x="1876082" y="3759710"/>
                  <a:pt x="1864179" y="3776969"/>
                  <a:pt x="1856509" y="3796145"/>
                </a:cubicBezTo>
                <a:cubicBezTo>
                  <a:pt x="1817324" y="3894107"/>
                  <a:pt x="1839440" y="3853041"/>
                  <a:pt x="1814945" y="3934691"/>
                </a:cubicBezTo>
                <a:cubicBezTo>
                  <a:pt x="1806552" y="3962667"/>
                  <a:pt x="1796472" y="3990109"/>
                  <a:pt x="1787236" y="4017818"/>
                </a:cubicBezTo>
                <a:cubicBezTo>
                  <a:pt x="1787234" y="4017823"/>
                  <a:pt x="1759531" y="4100940"/>
                  <a:pt x="1759527" y="4100945"/>
                </a:cubicBezTo>
                <a:lnTo>
                  <a:pt x="1731818" y="4142509"/>
                </a:lnTo>
                <a:cubicBezTo>
                  <a:pt x="1727200" y="4156363"/>
                  <a:pt x="1721806" y="4169983"/>
                  <a:pt x="1717964" y="4184072"/>
                </a:cubicBezTo>
                <a:cubicBezTo>
                  <a:pt x="1707944" y="4220813"/>
                  <a:pt x="1699491" y="4257963"/>
                  <a:pt x="1690255" y="4294909"/>
                </a:cubicBezTo>
                <a:lnTo>
                  <a:pt x="1676400" y="4350327"/>
                </a:lnTo>
                <a:cubicBezTo>
                  <a:pt x="1670121" y="4375442"/>
                  <a:pt x="1646079" y="4477629"/>
                  <a:pt x="1634836" y="4488872"/>
                </a:cubicBezTo>
                <a:lnTo>
                  <a:pt x="1607127" y="4516582"/>
                </a:lnTo>
                <a:cubicBezTo>
                  <a:pt x="1563873" y="4646348"/>
                  <a:pt x="1634732" y="4454417"/>
                  <a:pt x="1551709" y="4599709"/>
                </a:cubicBezTo>
                <a:cubicBezTo>
                  <a:pt x="1483621" y="4718864"/>
                  <a:pt x="1586351" y="4606633"/>
                  <a:pt x="1510145" y="4682836"/>
                </a:cubicBezTo>
                <a:cubicBezTo>
                  <a:pt x="1500909" y="4710545"/>
                  <a:pt x="1510145" y="4756727"/>
                  <a:pt x="1482436" y="4765963"/>
                </a:cubicBezTo>
                <a:cubicBezTo>
                  <a:pt x="1411629" y="4789565"/>
                  <a:pt x="1354444" y="4805915"/>
                  <a:pt x="1288473" y="4835236"/>
                </a:cubicBezTo>
                <a:cubicBezTo>
                  <a:pt x="1269600" y="4843624"/>
                  <a:pt x="1251528" y="4853709"/>
                  <a:pt x="1233055" y="4862945"/>
                </a:cubicBezTo>
                <a:cubicBezTo>
                  <a:pt x="1140691" y="4858327"/>
                  <a:pt x="1047834" y="4859691"/>
                  <a:pt x="955964" y="4849091"/>
                </a:cubicBezTo>
                <a:cubicBezTo>
                  <a:pt x="926948" y="4845743"/>
                  <a:pt x="872836" y="4821382"/>
                  <a:pt x="872836" y="4821382"/>
                </a:cubicBezTo>
                <a:cubicBezTo>
                  <a:pt x="849242" y="4805652"/>
                  <a:pt x="793034" y="4769287"/>
                  <a:pt x="775855" y="4752109"/>
                </a:cubicBezTo>
                <a:cubicBezTo>
                  <a:pt x="764081" y="4740335"/>
                  <a:pt x="758805" y="4723337"/>
                  <a:pt x="748145" y="4710545"/>
                </a:cubicBezTo>
                <a:cubicBezTo>
                  <a:pt x="735602" y="4695493"/>
                  <a:pt x="720436" y="4682836"/>
                  <a:pt x="706582" y="4668982"/>
                </a:cubicBezTo>
                <a:cubicBezTo>
                  <a:pt x="643696" y="4480320"/>
                  <a:pt x="722840" y="4712333"/>
                  <a:pt x="623455" y="4447309"/>
                </a:cubicBezTo>
                <a:cubicBezTo>
                  <a:pt x="604060" y="4395589"/>
                  <a:pt x="592816" y="4344470"/>
                  <a:pt x="568036" y="4294909"/>
                </a:cubicBezTo>
                <a:cubicBezTo>
                  <a:pt x="560589" y="4280016"/>
                  <a:pt x="547774" y="4268238"/>
                  <a:pt x="540327" y="4253345"/>
                </a:cubicBezTo>
                <a:cubicBezTo>
                  <a:pt x="427843" y="4028376"/>
                  <a:pt x="578142" y="4313870"/>
                  <a:pt x="498764" y="4128654"/>
                </a:cubicBezTo>
                <a:cubicBezTo>
                  <a:pt x="492205" y="4113349"/>
                  <a:pt x="477818" y="4102307"/>
                  <a:pt x="471055" y="4087091"/>
                </a:cubicBezTo>
                <a:cubicBezTo>
                  <a:pt x="459192" y="4060400"/>
                  <a:pt x="454193" y="4031082"/>
                  <a:pt x="443345" y="4003963"/>
                </a:cubicBezTo>
                <a:cubicBezTo>
                  <a:pt x="435675" y="3984787"/>
                  <a:pt x="424872" y="3967018"/>
                  <a:pt x="415636" y="3948545"/>
                </a:cubicBezTo>
                <a:cubicBezTo>
                  <a:pt x="411018" y="3930072"/>
                  <a:pt x="405913" y="3911715"/>
                  <a:pt x="401782" y="3893127"/>
                </a:cubicBezTo>
                <a:cubicBezTo>
                  <a:pt x="396674" y="3870139"/>
                  <a:pt x="393638" y="3846699"/>
                  <a:pt x="387927" y="3823854"/>
                </a:cubicBezTo>
                <a:cubicBezTo>
                  <a:pt x="384385" y="3809686"/>
                  <a:pt x="378691" y="3796145"/>
                  <a:pt x="374073" y="3782291"/>
                </a:cubicBezTo>
                <a:cubicBezTo>
                  <a:pt x="369455" y="3749964"/>
                  <a:pt x="365587" y="3717520"/>
                  <a:pt x="360218" y="3685309"/>
                </a:cubicBezTo>
                <a:cubicBezTo>
                  <a:pt x="356347" y="3662081"/>
                  <a:pt x="349945" y="3639310"/>
                  <a:pt x="346364" y="3616036"/>
                </a:cubicBezTo>
                <a:cubicBezTo>
                  <a:pt x="340702" y="3579236"/>
                  <a:pt x="338630" y="3541926"/>
                  <a:pt x="332509" y="3505200"/>
                </a:cubicBezTo>
                <a:cubicBezTo>
                  <a:pt x="323922" y="3453677"/>
                  <a:pt x="305731" y="3418405"/>
                  <a:pt x="290945" y="3366654"/>
                </a:cubicBezTo>
                <a:cubicBezTo>
                  <a:pt x="280483" y="3330037"/>
                  <a:pt x="272472" y="3292763"/>
                  <a:pt x="263236" y="3255818"/>
                </a:cubicBezTo>
                <a:cubicBezTo>
                  <a:pt x="243119" y="3074758"/>
                  <a:pt x="232432" y="2964781"/>
                  <a:pt x="193964" y="2757054"/>
                </a:cubicBezTo>
                <a:cubicBezTo>
                  <a:pt x="170873" y="2632363"/>
                  <a:pt x="147664" y="2507694"/>
                  <a:pt x="124691" y="2382982"/>
                </a:cubicBezTo>
                <a:cubicBezTo>
                  <a:pt x="115337" y="2332204"/>
                  <a:pt x="103386" y="2281816"/>
                  <a:pt x="96982" y="2230582"/>
                </a:cubicBezTo>
                <a:cubicBezTo>
                  <a:pt x="69375" y="2009732"/>
                  <a:pt x="100435" y="2236298"/>
                  <a:pt x="55418" y="1981200"/>
                </a:cubicBezTo>
                <a:cubicBezTo>
                  <a:pt x="45942" y="1927503"/>
                  <a:pt x="39749" y="1855272"/>
                  <a:pt x="27709" y="1801091"/>
                </a:cubicBezTo>
                <a:cubicBezTo>
                  <a:pt x="24541" y="1786835"/>
                  <a:pt x="18473" y="1773382"/>
                  <a:pt x="13855" y="1759527"/>
                </a:cubicBezTo>
                <a:cubicBezTo>
                  <a:pt x="9237" y="1727200"/>
                  <a:pt x="0" y="1695201"/>
                  <a:pt x="0" y="1662545"/>
                </a:cubicBezTo>
                <a:cubicBezTo>
                  <a:pt x="0" y="1569381"/>
                  <a:pt x="11342" y="1557991"/>
                  <a:pt x="41564" y="1482436"/>
                </a:cubicBezTo>
                <a:cubicBezTo>
                  <a:pt x="56691" y="1361418"/>
                  <a:pt x="47806" y="1386470"/>
                  <a:pt x="83127" y="1274618"/>
                </a:cubicBezTo>
                <a:cubicBezTo>
                  <a:pt x="100718" y="1218913"/>
                  <a:pt x="127088" y="1165645"/>
                  <a:pt x="138545" y="1108363"/>
                </a:cubicBezTo>
                <a:cubicBezTo>
                  <a:pt x="159743" y="1002378"/>
                  <a:pt x="141051" y="1073973"/>
                  <a:pt x="180109" y="969818"/>
                </a:cubicBezTo>
                <a:cubicBezTo>
                  <a:pt x="190045" y="943323"/>
                  <a:pt x="202212" y="892297"/>
                  <a:pt x="221673" y="872836"/>
                </a:cubicBezTo>
                <a:cubicBezTo>
                  <a:pt x="228038" y="866471"/>
                  <a:pt x="344126" y="773174"/>
                  <a:pt x="387927" y="748145"/>
                </a:cubicBezTo>
                <a:cubicBezTo>
                  <a:pt x="413281" y="733657"/>
                  <a:pt x="462406" y="715229"/>
                  <a:pt x="484909" y="692727"/>
                </a:cubicBezTo>
                <a:cubicBezTo>
                  <a:pt x="510414" y="667222"/>
                  <a:pt x="528677" y="635105"/>
                  <a:pt x="554182" y="609600"/>
                </a:cubicBezTo>
                <a:cubicBezTo>
                  <a:pt x="565956" y="597826"/>
                  <a:pt x="582953" y="592551"/>
                  <a:pt x="595745" y="581891"/>
                </a:cubicBezTo>
                <a:cubicBezTo>
                  <a:pt x="738367" y="463039"/>
                  <a:pt x="528655" y="615164"/>
                  <a:pt x="692727" y="512618"/>
                </a:cubicBezTo>
                <a:cubicBezTo>
                  <a:pt x="712308" y="500380"/>
                  <a:pt x="729228" y="484296"/>
                  <a:pt x="748145" y="471054"/>
                </a:cubicBezTo>
                <a:cubicBezTo>
                  <a:pt x="775427" y="451956"/>
                  <a:pt x="804631" y="435618"/>
                  <a:pt x="831273" y="415636"/>
                </a:cubicBezTo>
                <a:cubicBezTo>
                  <a:pt x="849746" y="401781"/>
                  <a:pt x="866506" y="385286"/>
                  <a:pt x="886691" y="374072"/>
                </a:cubicBezTo>
                <a:cubicBezTo>
                  <a:pt x="908431" y="361994"/>
                  <a:pt x="933720" y="357485"/>
                  <a:pt x="955964" y="346363"/>
                </a:cubicBezTo>
                <a:cubicBezTo>
                  <a:pt x="1063390" y="292650"/>
                  <a:pt x="934622" y="339621"/>
                  <a:pt x="1039091" y="304800"/>
                </a:cubicBezTo>
                <a:cubicBezTo>
                  <a:pt x="1052946" y="295564"/>
                  <a:pt x="1067334" y="287082"/>
                  <a:pt x="1080655" y="277091"/>
                </a:cubicBezTo>
                <a:cubicBezTo>
                  <a:pt x="1104312" y="259348"/>
                  <a:pt x="1124570" y="236886"/>
                  <a:pt x="1149927" y="221672"/>
                </a:cubicBezTo>
                <a:cubicBezTo>
                  <a:pt x="1171253" y="208877"/>
                  <a:pt x="1196619" y="204385"/>
                  <a:pt x="1219200" y="193963"/>
                </a:cubicBezTo>
                <a:cubicBezTo>
                  <a:pt x="1256704" y="176653"/>
                  <a:pt x="1289963" y="148563"/>
                  <a:pt x="1330036" y="138545"/>
                </a:cubicBezTo>
                <a:cubicBezTo>
                  <a:pt x="1348509" y="133927"/>
                  <a:pt x="1367146" y="129922"/>
                  <a:pt x="1385455" y="124691"/>
                </a:cubicBezTo>
                <a:cubicBezTo>
                  <a:pt x="1399497" y="120679"/>
                  <a:pt x="1412762" y="114004"/>
                  <a:pt x="1427018" y="110836"/>
                </a:cubicBezTo>
                <a:cubicBezTo>
                  <a:pt x="1454440" y="104742"/>
                  <a:pt x="1482436" y="101600"/>
                  <a:pt x="1510145" y="96982"/>
                </a:cubicBezTo>
                <a:cubicBezTo>
                  <a:pt x="1616096" y="61664"/>
                  <a:pt x="1507202" y="94229"/>
                  <a:pt x="1731818" y="69272"/>
                </a:cubicBezTo>
                <a:cubicBezTo>
                  <a:pt x="1752765" y="66945"/>
                  <a:pt x="1832421" y="48790"/>
                  <a:pt x="1856509" y="41563"/>
                </a:cubicBezTo>
                <a:cubicBezTo>
                  <a:pt x="1884485" y="33170"/>
                  <a:pt x="1910443" y="14796"/>
                  <a:pt x="1939636" y="13854"/>
                </a:cubicBezTo>
                <a:lnTo>
                  <a:pt x="2369127" y="0"/>
                </a:lnTo>
                <a:cubicBezTo>
                  <a:pt x="2507673" y="4618"/>
                  <a:pt x="2646141" y="13854"/>
                  <a:pt x="2784764" y="13854"/>
                </a:cubicBezTo>
                <a:cubicBezTo>
                  <a:pt x="2835773" y="13854"/>
                  <a:pt x="2886155" y="0"/>
                  <a:pt x="2937164" y="0"/>
                </a:cubicBezTo>
                <a:cubicBezTo>
                  <a:pt x="3057325" y="0"/>
                  <a:pt x="3177309" y="9236"/>
                  <a:pt x="3297382" y="13854"/>
                </a:cubicBezTo>
                <a:cubicBezTo>
                  <a:pt x="3311236" y="18472"/>
                  <a:pt x="3324856" y="23866"/>
                  <a:pt x="3338945" y="27709"/>
                </a:cubicBezTo>
                <a:cubicBezTo>
                  <a:pt x="3375686" y="37729"/>
                  <a:pt x="3413654" y="43375"/>
                  <a:pt x="3449782" y="55418"/>
                </a:cubicBezTo>
                <a:lnTo>
                  <a:pt x="3532909" y="83127"/>
                </a:lnTo>
                <a:cubicBezTo>
                  <a:pt x="3532911" y="83128"/>
                  <a:pt x="3616033" y="110836"/>
                  <a:pt x="3616036" y="110836"/>
                </a:cubicBezTo>
                <a:lnTo>
                  <a:pt x="3948545" y="124691"/>
                </a:lnTo>
                <a:cubicBezTo>
                  <a:pt x="4133163" y="186227"/>
                  <a:pt x="3947300" y="128685"/>
                  <a:pt x="4433455" y="152400"/>
                </a:cubicBezTo>
                <a:cubicBezTo>
                  <a:pt x="4475224" y="154438"/>
                  <a:pt x="4516582" y="161636"/>
                  <a:pt x="4558145" y="166254"/>
                </a:cubicBezTo>
                <a:cubicBezTo>
                  <a:pt x="4639036" y="193218"/>
                  <a:pt x="4560919" y="169580"/>
                  <a:pt x="4682836" y="193963"/>
                </a:cubicBezTo>
                <a:cubicBezTo>
                  <a:pt x="4701508" y="197697"/>
                  <a:pt x="4719583" y="204084"/>
                  <a:pt x="4738255" y="207818"/>
                </a:cubicBezTo>
                <a:cubicBezTo>
                  <a:pt x="4765801" y="213327"/>
                  <a:pt x="4793744" y="216647"/>
                  <a:pt x="4821382" y="221672"/>
                </a:cubicBezTo>
                <a:cubicBezTo>
                  <a:pt x="4844550" y="225884"/>
                  <a:pt x="4867564" y="230909"/>
                  <a:pt x="4890655" y="235527"/>
                </a:cubicBezTo>
                <a:cubicBezTo>
                  <a:pt x="5014553" y="297476"/>
                  <a:pt x="4962305" y="277883"/>
                  <a:pt x="5043055" y="304800"/>
                </a:cubicBezTo>
                <a:cubicBezTo>
                  <a:pt x="5092878" y="354623"/>
                  <a:pt x="5150454" y="408762"/>
                  <a:pt x="5181600" y="471054"/>
                </a:cubicBezTo>
                <a:cubicBezTo>
                  <a:pt x="5216756" y="541365"/>
                  <a:pt x="5197853" y="509288"/>
                  <a:pt x="5237018" y="568036"/>
                </a:cubicBezTo>
                <a:cubicBezTo>
                  <a:pt x="5241636" y="586509"/>
                  <a:pt x="5245642" y="605145"/>
                  <a:pt x="5250873" y="623454"/>
                </a:cubicBezTo>
                <a:cubicBezTo>
                  <a:pt x="5254885" y="637496"/>
                  <a:pt x="5261185" y="650850"/>
                  <a:pt x="5264727" y="665018"/>
                </a:cubicBezTo>
                <a:cubicBezTo>
                  <a:pt x="5270438" y="687863"/>
                  <a:pt x="5273474" y="711303"/>
                  <a:pt x="5278582" y="734291"/>
                </a:cubicBezTo>
                <a:cubicBezTo>
                  <a:pt x="5282713" y="752879"/>
                  <a:pt x="5287818" y="771236"/>
                  <a:pt x="5292436" y="789709"/>
                </a:cubicBezTo>
                <a:cubicBezTo>
                  <a:pt x="5305087" y="1042727"/>
                  <a:pt x="5301005" y="1022514"/>
                  <a:pt x="5320145" y="1233054"/>
                </a:cubicBezTo>
                <a:cubicBezTo>
                  <a:pt x="5333643" y="1381529"/>
                  <a:pt x="5326268" y="1332939"/>
                  <a:pt x="5347855" y="1440872"/>
                </a:cubicBezTo>
                <a:cubicBezTo>
                  <a:pt x="5353678" y="1563163"/>
                  <a:pt x="5348457" y="1692962"/>
                  <a:pt x="5375564" y="1814945"/>
                </a:cubicBezTo>
                <a:cubicBezTo>
                  <a:pt x="5378732" y="1829201"/>
                  <a:pt x="5384800" y="1842654"/>
                  <a:pt x="5389418" y="1856509"/>
                </a:cubicBezTo>
                <a:cubicBezTo>
                  <a:pt x="5394036" y="1898073"/>
                  <a:pt x="5400953" y="1939445"/>
                  <a:pt x="5403273" y="1981200"/>
                </a:cubicBezTo>
                <a:cubicBezTo>
                  <a:pt x="5410194" y="2105784"/>
                  <a:pt x="5403348" y="2231259"/>
                  <a:pt x="5417127" y="2355272"/>
                </a:cubicBezTo>
                <a:cubicBezTo>
                  <a:pt x="5421965" y="2398816"/>
                  <a:pt x="5444836" y="2438399"/>
                  <a:pt x="5458691" y="2479963"/>
                </a:cubicBezTo>
                <a:cubicBezTo>
                  <a:pt x="5463309" y="2521527"/>
                  <a:pt x="5468242" y="2563057"/>
                  <a:pt x="5472545" y="2604654"/>
                </a:cubicBezTo>
                <a:cubicBezTo>
                  <a:pt x="5482097" y="2696986"/>
                  <a:pt x="5489615" y="2789532"/>
                  <a:pt x="5500255" y="2881745"/>
                </a:cubicBezTo>
                <a:cubicBezTo>
                  <a:pt x="5503475" y="2909651"/>
                  <a:pt x="5509491" y="2937163"/>
                  <a:pt x="5514109" y="2964872"/>
                </a:cubicBezTo>
                <a:cubicBezTo>
                  <a:pt x="5518727" y="3024909"/>
                  <a:pt x="5522512" y="3085015"/>
                  <a:pt x="5527964" y="3144982"/>
                </a:cubicBezTo>
                <a:cubicBezTo>
                  <a:pt x="5536368" y="3237425"/>
                  <a:pt x="5555673" y="3422072"/>
                  <a:pt x="5555673" y="3422072"/>
                </a:cubicBezTo>
                <a:cubicBezTo>
                  <a:pt x="5551055" y="3565236"/>
                  <a:pt x="5548178" y="3708466"/>
                  <a:pt x="5541818" y="3851563"/>
                </a:cubicBezTo>
                <a:cubicBezTo>
                  <a:pt x="5535040" y="4004068"/>
                  <a:pt x="5533863" y="4069394"/>
                  <a:pt x="5486400" y="4211782"/>
                </a:cubicBezTo>
                <a:cubicBezTo>
                  <a:pt x="5466061" y="4272800"/>
                  <a:pt x="5453546" y="4323408"/>
                  <a:pt x="5417127" y="4378036"/>
                </a:cubicBezTo>
                <a:cubicBezTo>
                  <a:pt x="5406259" y="4394339"/>
                  <a:pt x="5387320" y="4403925"/>
                  <a:pt x="5375564" y="4419600"/>
                </a:cubicBezTo>
                <a:cubicBezTo>
                  <a:pt x="5359407" y="4441143"/>
                  <a:pt x="5349652" y="4466960"/>
                  <a:pt x="5334000" y="4488872"/>
                </a:cubicBezTo>
                <a:cubicBezTo>
                  <a:pt x="5326408" y="4499501"/>
                  <a:pt x="5314451" y="4506382"/>
                  <a:pt x="5306291" y="4516582"/>
                </a:cubicBezTo>
                <a:cubicBezTo>
                  <a:pt x="5295889" y="4529584"/>
                  <a:pt x="5291374" y="4547485"/>
                  <a:pt x="5278582" y="4558145"/>
                </a:cubicBezTo>
                <a:cubicBezTo>
                  <a:pt x="5262716" y="4571367"/>
                  <a:pt x="5239970" y="4573850"/>
                  <a:pt x="5223164" y="4585854"/>
                </a:cubicBezTo>
                <a:cubicBezTo>
                  <a:pt x="5207220" y="4597242"/>
                  <a:pt x="5196652" y="4614875"/>
                  <a:pt x="5181600" y="4627418"/>
                </a:cubicBezTo>
                <a:cubicBezTo>
                  <a:pt x="5168808" y="4638078"/>
                  <a:pt x="5152828" y="4644467"/>
                  <a:pt x="5140036" y="4655127"/>
                </a:cubicBezTo>
                <a:cubicBezTo>
                  <a:pt x="5124984" y="4667670"/>
                  <a:pt x="5115485" y="4686970"/>
                  <a:pt x="5098473" y="4696691"/>
                </a:cubicBezTo>
                <a:cubicBezTo>
                  <a:pt x="5081941" y="4706138"/>
                  <a:pt x="5061528" y="4705927"/>
                  <a:pt x="5043055" y="4710545"/>
                </a:cubicBezTo>
                <a:cubicBezTo>
                  <a:pt x="5029200" y="4719781"/>
                  <a:pt x="5016384" y="4730807"/>
                  <a:pt x="5001491" y="4738254"/>
                </a:cubicBezTo>
                <a:cubicBezTo>
                  <a:pt x="4965537" y="4756231"/>
                  <a:pt x="4912281" y="4758867"/>
                  <a:pt x="4876800" y="4765963"/>
                </a:cubicBezTo>
                <a:cubicBezTo>
                  <a:pt x="4858129" y="4769697"/>
                  <a:pt x="4839855" y="4775200"/>
                  <a:pt x="4821382" y="4779818"/>
                </a:cubicBezTo>
                <a:cubicBezTo>
                  <a:pt x="4719782" y="4775200"/>
                  <a:pt x="4617963" y="4774073"/>
                  <a:pt x="4516582" y="4765963"/>
                </a:cubicBezTo>
                <a:cubicBezTo>
                  <a:pt x="4502024" y="4764798"/>
                  <a:pt x="4488080" y="4758640"/>
                  <a:pt x="4475018" y="4752109"/>
                </a:cubicBezTo>
                <a:cubicBezTo>
                  <a:pt x="4460125" y="4744663"/>
                  <a:pt x="4447309" y="4733636"/>
                  <a:pt x="4433455" y="4724400"/>
                </a:cubicBezTo>
                <a:cubicBezTo>
                  <a:pt x="4418735" y="4702321"/>
                  <a:pt x="4389445" y="4652500"/>
                  <a:pt x="4364182" y="4641272"/>
                </a:cubicBezTo>
                <a:cubicBezTo>
                  <a:pt x="4338512" y="4629863"/>
                  <a:pt x="4308764" y="4632036"/>
                  <a:pt x="4281055" y="4627418"/>
                </a:cubicBezTo>
                <a:cubicBezTo>
                  <a:pt x="4253346" y="4618182"/>
                  <a:pt x="4207163" y="4627418"/>
                  <a:pt x="4197927" y="4599709"/>
                </a:cubicBezTo>
                <a:cubicBezTo>
                  <a:pt x="4188691" y="4572000"/>
                  <a:pt x="4177302" y="4544918"/>
                  <a:pt x="4170218" y="4516582"/>
                </a:cubicBezTo>
                <a:cubicBezTo>
                  <a:pt x="4149281" y="4432829"/>
                  <a:pt x="4162385" y="4479224"/>
                  <a:pt x="4128655" y="4378036"/>
                </a:cubicBezTo>
                <a:cubicBezTo>
                  <a:pt x="4124037" y="4364181"/>
                  <a:pt x="4122901" y="4348623"/>
                  <a:pt x="4114800" y="4336472"/>
                </a:cubicBezTo>
                <a:cubicBezTo>
                  <a:pt x="4105564" y="4322618"/>
                  <a:pt x="4094538" y="4309802"/>
                  <a:pt x="4087091" y="4294909"/>
                </a:cubicBezTo>
                <a:cubicBezTo>
                  <a:pt x="4029731" y="4180190"/>
                  <a:pt x="4124936" y="4330894"/>
                  <a:pt x="4045527" y="4211782"/>
                </a:cubicBezTo>
                <a:cubicBezTo>
                  <a:pt x="4040909" y="4197927"/>
                  <a:pt x="4038204" y="4183280"/>
                  <a:pt x="4031673" y="4170218"/>
                </a:cubicBezTo>
                <a:cubicBezTo>
                  <a:pt x="4024227" y="4155325"/>
                  <a:pt x="4005347" y="4145248"/>
                  <a:pt x="4003964" y="4128654"/>
                </a:cubicBezTo>
                <a:cubicBezTo>
                  <a:pt x="4000491" y="4086979"/>
                  <a:pt x="4011459" y="4045296"/>
                  <a:pt x="4017818" y="4003963"/>
                </a:cubicBezTo>
                <a:cubicBezTo>
                  <a:pt x="4020713" y="3985143"/>
                  <a:pt x="4021111" y="3964388"/>
                  <a:pt x="4031673" y="3948545"/>
                </a:cubicBezTo>
                <a:cubicBezTo>
                  <a:pt x="4040909" y="3934691"/>
                  <a:pt x="4058020" y="3927599"/>
                  <a:pt x="4073236" y="3920836"/>
                </a:cubicBezTo>
                <a:cubicBezTo>
                  <a:pt x="4099927" y="3908973"/>
                  <a:pt x="4156364" y="3893127"/>
                  <a:pt x="4156364" y="3893127"/>
                </a:cubicBezTo>
                <a:cubicBezTo>
                  <a:pt x="4160982" y="3865418"/>
                  <a:pt x="4156281" y="3834390"/>
                  <a:pt x="4170218" y="3810000"/>
                </a:cubicBezTo>
                <a:cubicBezTo>
                  <a:pt x="4177464" y="3797320"/>
                  <a:pt x="4201455" y="3806472"/>
                  <a:pt x="4211782" y="3796145"/>
                </a:cubicBezTo>
                <a:cubicBezTo>
                  <a:pt x="4222108" y="3785819"/>
                  <a:pt x="4221018" y="3768436"/>
                  <a:pt x="4225636" y="3754582"/>
                </a:cubicBezTo>
                <a:cubicBezTo>
                  <a:pt x="4221018" y="3726873"/>
                  <a:pt x="4230280" y="3692595"/>
                  <a:pt x="4211782" y="3671454"/>
                </a:cubicBezTo>
                <a:cubicBezTo>
                  <a:pt x="4192549" y="3649473"/>
                  <a:pt x="4156364" y="3652981"/>
                  <a:pt x="4128655" y="3643745"/>
                </a:cubicBezTo>
                <a:lnTo>
                  <a:pt x="4087091" y="3629891"/>
                </a:lnTo>
                <a:cubicBezTo>
                  <a:pt x="3991813" y="3566371"/>
                  <a:pt x="4035557" y="3585003"/>
                  <a:pt x="3962400" y="3560618"/>
                </a:cubicBezTo>
                <a:cubicBezTo>
                  <a:pt x="3948545" y="3551382"/>
                  <a:pt x="3936052" y="3539672"/>
                  <a:pt x="3920836" y="3532909"/>
                </a:cubicBezTo>
                <a:cubicBezTo>
                  <a:pt x="3894146" y="3521047"/>
                  <a:pt x="3837709" y="3505200"/>
                  <a:pt x="3837709" y="3505200"/>
                </a:cubicBezTo>
                <a:cubicBezTo>
                  <a:pt x="3767643" y="3458490"/>
                  <a:pt x="3815751" y="3502848"/>
                  <a:pt x="3782291" y="3435927"/>
                </a:cubicBezTo>
                <a:cubicBezTo>
                  <a:pt x="3774845" y="3421034"/>
                  <a:pt x="3761345" y="3409579"/>
                  <a:pt x="3754582" y="3394363"/>
                </a:cubicBezTo>
                <a:cubicBezTo>
                  <a:pt x="3742720" y="3367673"/>
                  <a:pt x="3726873" y="3311236"/>
                  <a:pt x="3726873" y="3311236"/>
                </a:cubicBezTo>
                <a:cubicBezTo>
                  <a:pt x="3731491" y="3205018"/>
                  <a:pt x="3728060" y="3098143"/>
                  <a:pt x="3740727" y="2992582"/>
                </a:cubicBezTo>
                <a:cubicBezTo>
                  <a:pt x="3742283" y="2979613"/>
                  <a:pt x="3760276" y="2975072"/>
                  <a:pt x="3768436" y="2964872"/>
                </a:cubicBezTo>
                <a:cubicBezTo>
                  <a:pt x="3778838" y="2951870"/>
                  <a:pt x="3785743" y="2936311"/>
                  <a:pt x="3796145" y="2923309"/>
                </a:cubicBezTo>
                <a:cubicBezTo>
                  <a:pt x="3818706" y="2895109"/>
                  <a:pt x="3834559" y="2888464"/>
                  <a:pt x="3865418" y="2867891"/>
                </a:cubicBezTo>
                <a:cubicBezTo>
                  <a:pt x="3874654" y="2854036"/>
                  <a:pt x="3882467" y="2839119"/>
                  <a:pt x="3893127" y="2826327"/>
                </a:cubicBezTo>
                <a:cubicBezTo>
                  <a:pt x="3912320" y="2803296"/>
                  <a:pt x="3947406" y="2769876"/>
                  <a:pt x="3976255" y="2757054"/>
                </a:cubicBezTo>
                <a:cubicBezTo>
                  <a:pt x="4002945" y="2745192"/>
                  <a:pt x="4035080" y="2745547"/>
                  <a:pt x="4059382" y="2729345"/>
                </a:cubicBezTo>
                <a:lnTo>
                  <a:pt x="4142509" y="2673927"/>
                </a:lnTo>
                <a:cubicBezTo>
                  <a:pt x="4156364" y="2664691"/>
                  <a:pt x="4172299" y="2657992"/>
                  <a:pt x="4184073" y="2646218"/>
                </a:cubicBezTo>
                <a:cubicBezTo>
                  <a:pt x="4241964" y="2588326"/>
                  <a:pt x="4209961" y="2616410"/>
                  <a:pt x="4281055" y="2563091"/>
                </a:cubicBezTo>
                <a:cubicBezTo>
                  <a:pt x="4295278" y="2541757"/>
                  <a:pt x="4332255" y="2490014"/>
                  <a:pt x="4336473" y="2466109"/>
                </a:cubicBezTo>
                <a:cubicBezTo>
                  <a:pt x="4346937" y="2406812"/>
                  <a:pt x="4339230" y="2345182"/>
                  <a:pt x="4350327" y="2286000"/>
                </a:cubicBezTo>
                <a:cubicBezTo>
                  <a:pt x="4353396" y="2269634"/>
                  <a:pt x="4370589" y="2259329"/>
                  <a:pt x="4378036" y="2244436"/>
                </a:cubicBezTo>
                <a:cubicBezTo>
                  <a:pt x="4384567" y="2231374"/>
                  <a:pt x="4387273" y="2216727"/>
                  <a:pt x="4391891" y="2202872"/>
                </a:cubicBezTo>
                <a:cubicBezTo>
                  <a:pt x="4354676" y="1681888"/>
                  <a:pt x="4405200" y="2408610"/>
                  <a:pt x="4364182" y="1731818"/>
                </a:cubicBezTo>
                <a:cubicBezTo>
                  <a:pt x="4358157" y="1632407"/>
                  <a:pt x="4358367" y="1570012"/>
                  <a:pt x="4336473" y="1482436"/>
                </a:cubicBezTo>
                <a:cubicBezTo>
                  <a:pt x="4332931" y="1468268"/>
                  <a:pt x="4327236" y="1454727"/>
                  <a:pt x="4322618" y="1440872"/>
                </a:cubicBezTo>
                <a:cubicBezTo>
                  <a:pt x="4318000" y="1403927"/>
                  <a:pt x="4315424" y="1366668"/>
                  <a:pt x="4308764" y="1330036"/>
                </a:cubicBezTo>
                <a:cubicBezTo>
                  <a:pt x="4301332" y="1289157"/>
                  <a:pt x="4283121" y="1272857"/>
                  <a:pt x="4267200" y="1233054"/>
                </a:cubicBezTo>
                <a:cubicBezTo>
                  <a:pt x="4256352" y="1205935"/>
                  <a:pt x="4248727" y="1177636"/>
                  <a:pt x="4239491" y="1149927"/>
                </a:cubicBezTo>
                <a:cubicBezTo>
                  <a:pt x="4234873" y="1136072"/>
                  <a:pt x="4233737" y="1120514"/>
                  <a:pt x="4225636" y="1108363"/>
                </a:cubicBezTo>
                <a:lnTo>
                  <a:pt x="4197927" y="1066800"/>
                </a:lnTo>
                <a:cubicBezTo>
                  <a:pt x="4193309" y="1039091"/>
                  <a:pt x="4192956" y="1010322"/>
                  <a:pt x="4184073" y="983672"/>
                </a:cubicBezTo>
                <a:cubicBezTo>
                  <a:pt x="4178808" y="967876"/>
                  <a:pt x="4163811" y="957002"/>
                  <a:pt x="4156364" y="942109"/>
                </a:cubicBezTo>
                <a:cubicBezTo>
                  <a:pt x="4149833" y="929047"/>
                  <a:pt x="4151271" y="912228"/>
                  <a:pt x="4142509" y="900545"/>
                </a:cubicBezTo>
                <a:cubicBezTo>
                  <a:pt x="4089442" y="829790"/>
                  <a:pt x="4092350" y="837643"/>
                  <a:pt x="4031673" y="817418"/>
                </a:cubicBezTo>
                <a:cubicBezTo>
                  <a:pt x="3966371" y="719464"/>
                  <a:pt x="4048324" y="840730"/>
                  <a:pt x="3962400" y="720436"/>
                </a:cubicBezTo>
                <a:cubicBezTo>
                  <a:pt x="3952722" y="706886"/>
                  <a:pt x="3946465" y="690646"/>
                  <a:pt x="3934691" y="678872"/>
                </a:cubicBezTo>
                <a:cubicBezTo>
                  <a:pt x="3922917" y="667098"/>
                  <a:pt x="3906982" y="660399"/>
                  <a:pt x="3893127" y="651163"/>
                </a:cubicBezTo>
                <a:cubicBezTo>
                  <a:pt x="3879273" y="632690"/>
                  <a:pt x="3869303" y="610527"/>
                  <a:pt x="3851564" y="595745"/>
                </a:cubicBezTo>
                <a:cubicBezTo>
                  <a:pt x="3840345" y="586396"/>
                  <a:pt x="3823062" y="588422"/>
                  <a:pt x="3810000" y="581891"/>
                </a:cubicBezTo>
                <a:cubicBezTo>
                  <a:pt x="3702559" y="528172"/>
                  <a:pt x="3831352" y="575155"/>
                  <a:pt x="3726873" y="540327"/>
                </a:cubicBezTo>
                <a:cubicBezTo>
                  <a:pt x="3634630" y="448084"/>
                  <a:pt x="3733974" y="535036"/>
                  <a:pt x="3643745" y="484909"/>
                </a:cubicBezTo>
                <a:cubicBezTo>
                  <a:pt x="3500820" y="405507"/>
                  <a:pt x="3613105" y="446988"/>
                  <a:pt x="3519055" y="415636"/>
                </a:cubicBezTo>
                <a:cubicBezTo>
                  <a:pt x="3438008" y="334589"/>
                  <a:pt x="3476953" y="364477"/>
                  <a:pt x="3408218" y="318654"/>
                </a:cubicBezTo>
                <a:cubicBezTo>
                  <a:pt x="3380508" y="277090"/>
                  <a:pt x="3385128" y="272474"/>
                  <a:pt x="3338945" y="249382"/>
                </a:cubicBezTo>
                <a:cubicBezTo>
                  <a:pt x="3325883" y="242851"/>
                  <a:pt x="3304309" y="226290"/>
                  <a:pt x="3297382" y="2216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992313" y="1341439"/>
            <a:ext cx="2590800" cy="922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pt-BR" altLang="pt-BR" b="1">
              <a:solidFill>
                <a:srgbClr val="FF0000"/>
              </a:solidFill>
            </a:endParaRPr>
          </a:p>
          <a:p>
            <a:pPr algn="ctr" eaLnBrk="1" hangingPunct="1"/>
            <a:r>
              <a:rPr lang="pt-BR" altLang="pt-BR" b="1">
                <a:solidFill>
                  <a:srgbClr val="FF0000"/>
                </a:solidFill>
              </a:rPr>
              <a:t>Sintopias anatômicas</a:t>
            </a:r>
            <a:endParaRPr lang="pt-BR" altLang="pt-BR"/>
          </a:p>
          <a:p>
            <a:pPr algn="ctr" eaLnBrk="1" hangingPunct="1"/>
            <a:endParaRPr lang="pt-BR" altLang="pt-BR"/>
          </a:p>
        </p:txBody>
      </p:sp>
      <p:pic>
        <p:nvPicPr>
          <p:cNvPr id="6" name="Picture 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152526"/>
            <a:ext cx="47879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492375"/>
            <a:ext cx="3836987" cy="42608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143251" y="2492376"/>
            <a:ext cx="2665413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" name="Picture 7" descr="C:\Users\tirapelli\Desktop\IMAGEM 9.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6" y="1196976"/>
            <a:ext cx="49307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0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1981200" y="692150"/>
            <a:ext cx="8229600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  <a:t>Um menino de dois anos de idade estava brincando no chão com seus brinquedos. Mais tarde, a babá observou que uma pequena porca de metal estava faltando de um dos carros de brinquedo. Dois dias depois uma tosse se desenvolveu e a criança tornou-se febril. O que provavelmente ocorreu à porca, e onde, anatomicamente, seria de se esperar encontrá-la? </a:t>
            </a:r>
          </a:p>
        </p:txBody>
      </p:sp>
      <p:pic>
        <p:nvPicPr>
          <p:cNvPr id="8195" name="Picture 3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5" y="2565400"/>
            <a:ext cx="4478338" cy="3543300"/>
          </a:xfrm>
        </p:spPr>
      </p:pic>
      <p:pic>
        <p:nvPicPr>
          <p:cNvPr id="6" name="Picture 9" descr="show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2133600"/>
            <a:ext cx="324167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tângulo 6"/>
          <p:cNvSpPr>
            <a:spLocks noChangeArrowheads="1"/>
          </p:cNvSpPr>
          <p:nvPr/>
        </p:nvSpPr>
        <p:spPr bwMode="auto">
          <a:xfrm>
            <a:off x="4837113" y="1158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  <a:cs typeface="Arial" panose="020B0604020202020204" pitchFamily="34" charset="0"/>
              </a:rPr>
              <a:t>CASO CLÍNICO  </a:t>
            </a:r>
            <a:endParaRPr lang="pt-BR" altLang="pt-BR">
              <a:cs typeface="Arial" panose="020B0604020202020204" pitchFamily="34" charset="0"/>
            </a:endParaRPr>
          </a:p>
        </p:txBody>
      </p:sp>
      <p:pic>
        <p:nvPicPr>
          <p:cNvPr id="12290" name="Picture 2" descr="http://oldfiles.bjorl.org/conteudo/acervo/Images/02-figura3-63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2492376"/>
            <a:ext cx="47228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631950" y="5949950"/>
            <a:ext cx="4535488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" name="Picture 2" descr="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062163"/>
            <a:ext cx="2916238" cy="4679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4" y="71439"/>
            <a:ext cx="8351837" cy="2420937"/>
          </a:xfrm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Terminologia anatômica </a:t>
            </a:r>
            <a:b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Sinônimos para mesma estrutura, 1852.</a:t>
            </a:r>
            <a:b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Normas:</a:t>
            </a:r>
            <a: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  <a:t>- latim (tradução);</a:t>
            </a:r>
            <a:b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  <a:t>-  evitar epônimos;</a:t>
            </a:r>
            <a:b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  <a:t>- Memorização das estruturas lembram a sua forma, função, localização, origem, etc</a:t>
            </a:r>
            <a:endParaRPr lang="pt-BR" altLang="pt-BR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12" descr="Sem título-5cópia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419351"/>
            <a:ext cx="3024188" cy="4105275"/>
          </a:xfrm>
          <a:noFill/>
        </p:spPr>
      </p:pic>
      <p:pic>
        <p:nvPicPr>
          <p:cNvPr id="9219" name="Picture 9" descr="moore pagina 885 -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563814"/>
            <a:ext cx="2663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420939"/>
            <a:ext cx="36782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66122-008-f0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781300"/>
            <a:ext cx="3924300" cy="306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G:\DESENHOS DO LIVRO JANEIRO 2019\DESENHOS LIVRO 2019\FIGURA 4.6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2636839"/>
            <a:ext cx="5280025" cy="3887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G:\nomin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636838"/>
            <a:ext cx="30384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8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8650" y="206375"/>
            <a:ext cx="8229600" cy="630238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Posição anatômica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135188" y="1484314"/>
            <a:ext cx="3960812" cy="3170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600" b="1"/>
              <a:t>  Em pé ou decúbito dorsal “cadáver” fixado.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pt-BR" altLang="pt-BR" sz="1600" b="1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600" b="1"/>
              <a:t>  Membros ao longo do corpo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600" b="1"/>
              <a:t>   (palmas das mãos anteriormente);</a:t>
            </a:r>
          </a:p>
          <a:p>
            <a:pPr eaLnBrk="1" hangingPunct="1">
              <a:spcBef>
                <a:spcPct val="50000"/>
              </a:spcBef>
            </a:pPr>
            <a:endParaRPr lang="pt-BR" altLang="pt-BR" sz="1600" b="1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600" b="1"/>
              <a:t>  Calcanhares unidos;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pt-BR" altLang="pt-BR" sz="1600" b="1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600" b="1"/>
              <a:t>  Cabeça com olhar para o horizonte.</a:t>
            </a:r>
          </a:p>
        </p:txBody>
      </p:sp>
      <p:pic>
        <p:nvPicPr>
          <p:cNvPr id="10244" name="Picture 6" descr="Resultado de imagem para posição anato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341438"/>
            <a:ext cx="3240088" cy="4824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528</Words>
  <Application>Microsoft Office PowerPoint</Application>
  <PresentationFormat>Widescreen</PresentationFormat>
  <Paragraphs>158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Comic Sans MS</vt:lpstr>
      <vt:lpstr>Tahoma</vt:lpstr>
      <vt:lpstr>Times New Roman</vt:lpstr>
      <vt:lpstr>Tema do Office</vt:lpstr>
      <vt:lpstr>Apresentação do PowerPoint</vt:lpstr>
      <vt:lpstr>Disciplina RCG 0118  ANATOMIA GERAL E DO APARELHO LOCOMOTOR</vt:lpstr>
      <vt:lpstr>ANATOMIA</vt:lpstr>
      <vt:lpstr>Apresentação do PowerPoint</vt:lpstr>
      <vt:lpstr>Abordagens no ensino de Anatomia</vt:lpstr>
      <vt:lpstr> Anatomia topográfica, regional ou segmentar </vt:lpstr>
      <vt:lpstr>Um menino de dois anos de idade estava brincando no chão com seus brinquedos. Mais tarde, a babá observou que uma pequena porca de metal estava faltando de um dos carros de brinquedo. Dois dias depois uma tosse se desenvolveu e a criança tornou-se febril. O que provavelmente ocorreu à porca, e onde, anatomicamente, seria de se esperar encontrá-la? </vt:lpstr>
      <vt:lpstr>Terminologia anatômica  Sinônimos para mesma estrutura, 1852. Normas: - latim (tradução);  -  evitar epônimos;   - Memorização das estruturas lembram a sua forma, função, localização, origem, etc</vt:lpstr>
      <vt:lpstr>Posição anatômica</vt:lpstr>
      <vt:lpstr>Apresentação do PowerPoint</vt:lpstr>
      <vt:lpstr>Apresentação do PowerPoint</vt:lpstr>
      <vt:lpstr>Planos de secção do corpo humano </vt:lpstr>
      <vt:lpstr>Apresentação do PowerPoint</vt:lpstr>
      <vt:lpstr>BIÓTIPOS tipos diferenciais de constituição do corpo</vt:lpstr>
      <vt:lpstr> Conceito de normal e variação anatômica </vt:lpstr>
      <vt:lpstr>Variações anatômicas: idade </vt:lpstr>
      <vt:lpstr>Apresentação do PowerPoint</vt:lpstr>
      <vt:lpstr>Anomalia</vt:lpstr>
      <vt:lpstr>Apresentação do PowerPoint</vt:lpstr>
      <vt:lpstr>Apresentação do PowerPoint</vt:lpstr>
      <vt:lpstr> Princípios de construção corpórea </vt:lpstr>
      <vt:lpstr>1. Metameria (plano transversal) </vt:lpstr>
      <vt:lpstr>Apresentação do PowerPoint</vt:lpstr>
      <vt:lpstr>Apresentação do PowerPoint</vt:lpstr>
      <vt:lpstr>  4. Estratigrafia: sobreposição de camadas </vt:lpstr>
      <vt:lpstr>Apresentação do PowerPoint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Tirapelli</dc:creator>
  <cp:lastModifiedBy>Tirapelli</cp:lastModifiedBy>
  <cp:revision>2</cp:revision>
  <dcterms:created xsi:type="dcterms:W3CDTF">2020-03-01T19:26:36Z</dcterms:created>
  <dcterms:modified xsi:type="dcterms:W3CDTF">2020-03-01T19:35:18Z</dcterms:modified>
</cp:coreProperties>
</file>