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9144000"/>
  <p:notesSz cx="6858000" cy="9144000"/>
  <p:embeddedFontLst>
    <p:embeddedFont>
      <p:font typeface="Quicksan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Quicksand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Quicksan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606f1c2d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5f391192_0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5f391192_0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5ed75ccf_0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5f391192_0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5f391192_06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319175" y="2876425"/>
            <a:ext cx="6680400" cy="1546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cxnSp>
        <p:nvCxnSpPr>
          <p:cNvPr id="11" name="Google Shape;11;p2"/>
          <p:cNvCxnSpPr>
            <a:stCxn id="12" idx="4"/>
          </p:cNvCxnSpPr>
          <p:nvPr/>
        </p:nvCxnSpPr>
        <p:spPr>
          <a:xfrm>
            <a:off x="903750" y="3563700"/>
            <a:ext cx="0" cy="32943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" name="Google Shape;12;p2"/>
          <p:cNvSpPr/>
          <p:nvPr/>
        </p:nvSpPr>
        <p:spPr>
          <a:xfrm>
            <a:off x="769050" y="3294300"/>
            <a:ext cx="269400" cy="2694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key color">
  <p:cSld name="BLANK_1">
    <p:bg>
      <p:bgPr>
        <a:solidFill>
          <a:srgbClr val="39C0BA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Google Shape;64;p11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2E3037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" name="Google Shape;65;p11"/>
          <p:cNvSpPr/>
          <p:nvPr/>
        </p:nvSpPr>
        <p:spPr>
          <a:xfrm>
            <a:off x="808650" y="3333900"/>
            <a:ext cx="190200" cy="190200"/>
          </a:xfrm>
          <a:prstGeom prst="ellipse">
            <a:avLst/>
          </a:prstGeom>
          <a:solidFill>
            <a:srgbClr val="39C0BA"/>
          </a:solidFill>
          <a:ln cap="flat" cmpd="sng" w="952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1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2E3037"/>
                </a:solidFill>
              </a:defRPr>
            </a:lvl1pPr>
            <a:lvl2pPr lvl="1">
              <a:buNone/>
              <a:defRPr>
                <a:solidFill>
                  <a:srgbClr val="2E3037"/>
                </a:solidFill>
              </a:defRPr>
            </a:lvl2pPr>
            <a:lvl3pPr lvl="2">
              <a:buNone/>
              <a:defRPr>
                <a:solidFill>
                  <a:srgbClr val="2E3037"/>
                </a:solidFill>
              </a:defRPr>
            </a:lvl3pPr>
            <a:lvl4pPr lvl="3">
              <a:buNone/>
              <a:defRPr>
                <a:solidFill>
                  <a:srgbClr val="2E3037"/>
                </a:solidFill>
              </a:defRPr>
            </a:lvl4pPr>
            <a:lvl5pPr lvl="4">
              <a:buNone/>
              <a:defRPr>
                <a:solidFill>
                  <a:srgbClr val="2E3037"/>
                </a:solidFill>
              </a:defRPr>
            </a:lvl5pPr>
            <a:lvl6pPr lvl="5">
              <a:buNone/>
              <a:defRPr>
                <a:solidFill>
                  <a:srgbClr val="2E3037"/>
                </a:solidFill>
              </a:defRPr>
            </a:lvl6pPr>
            <a:lvl7pPr lvl="6">
              <a:buNone/>
              <a:defRPr>
                <a:solidFill>
                  <a:srgbClr val="2E3037"/>
                </a:solidFill>
              </a:defRPr>
            </a:lvl7pPr>
            <a:lvl8pPr lvl="7">
              <a:buNone/>
              <a:defRPr>
                <a:solidFill>
                  <a:srgbClr val="2E3037"/>
                </a:solidFill>
              </a:defRPr>
            </a:lvl8pPr>
            <a:lvl9pPr lvl="8">
              <a:buNone/>
              <a:defRPr>
                <a:solidFill>
                  <a:srgbClr val="2E3037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ctrTitle"/>
          </p:nvPr>
        </p:nvSpPr>
        <p:spPr>
          <a:xfrm>
            <a:off x="1530175" y="3077050"/>
            <a:ext cx="6767100" cy="70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1530175" y="3710550"/>
            <a:ext cx="6927900" cy="470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cxnSp>
        <p:nvCxnSpPr>
          <p:cNvPr id="16" name="Google Shape;16;p3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7" name="Google Shape;17;p3"/>
          <p:cNvSpPr/>
          <p:nvPr/>
        </p:nvSpPr>
        <p:spPr>
          <a:xfrm>
            <a:off x="493600" y="3018850"/>
            <a:ext cx="820200" cy="8202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idx="1" type="body"/>
          </p:nvPr>
        </p:nvSpPr>
        <p:spPr>
          <a:xfrm>
            <a:off x="1633225" y="2882400"/>
            <a:ext cx="6700500" cy="109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406400" lvl="0" marL="457200" rtl="0">
              <a:spcBef>
                <a:spcPts val="600"/>
              </a:spcBef>
              <a:spcAft>
                <a:spcPts val="0"/>
              </a:spcAft>
              <a:buClr>
                <a:srgbClr val="39C0BA"/>
              </a:buClr>
              <a:buSzPts val="2800"/>
              <a:buChar char="◦"/>
              <a:defRPr i="1" sz="2800">
                <a:solidFill>
                  <a:srgbClr val="39C0BA"/>
                </a:solidFill>
              </a:defRPr>
            </a:lvl1pPr>
            <a:lvl2pPr indent="-406400" lvl="1" marL="9144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▫"/>
              <a:defRPr i="1" sz="2800">
                <a:solidFill>
                  <a:srgbClr val="39C0BA"/>
                </a:solidFill>
              </a:defRPr>
            </a:lvl2pPr>
            <a:lvl3pPr indent="-406400" lvl="2" marL="13716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■"/>
              <a:defRPr i="1" sz="2800">
                <a:solidFill>
                  <a:srgbClr val="39C0BA"/>
                </a:solidFill>
              </a:defRPr>
            </a:lvl3pPr>
            <a:lvl4pPr indent="-406400" lvl="3" marL="18288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●"/>
              <a:defRPr i="1" sz="2800">
                <a:solidFill>
                  <a:srgbClr val="39C0BA"/>
                </a:solidFill>
              </a:defRPr>
            </a:lvl4pPr>
            <a:lvl5pPr indent="-406400" lvl="4" marL="22860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○"/>
              <a:defRPr i="1" sz="2800">
                <a:solidFill>
                  <a:srgbClr val="39C0BA"/>
                </a:solidFill>
              </a:defRPr>
            </a:lvl5pPr>
            <a:lvl6pPr indent="-406400" lvl="5" marL="27432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■"/>
              <a:defRPr i="1" sz="2800">
                <a:solidFill>
                  <a:srgbClr val="39C0BA"/>
                </a:solidFill>
              </a:defRPr>
            </a:lvl6pPr>
            <a:lvl7pPr indent="-406400" lvl="6" marL="32004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●"/>
              <a:defRPr i="1" sz="2800">
                <a:solidFill>
                  <a:srgbClr val="39C0BA"/>
                </a:solidFill>
              </a:defRPr>
            </a:lvl7pPr>
            <a:lvl8pPr indent="-406400" lvl="7" marL="365760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○"/>
              <a:defRPr i="1" sz="2800">
                <a:solidFill>
                  <a:srgbClr val="39C0BA"/>
                </a:solidFill>
              </a:defRPr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2800"/>
              <a:buChar char="■"/>
              <a:defRPr i="1" sz="2800">
                <a:solidFill>
                  <a:srgbClr val="39C0BA"/>
                </a:solidFill>
              </a:defRPr>
            </a:lvl9pPr>
          </a:lstStyle>
          <a:p/>
        </p:txBody>
      </p:sp>
      <p:cxnSp>
        <p:nvCxnSpPr>
          <p:cNvPr id="21" name="Google Shape;21;p4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" name="Google Shape;22;p4"/>
          <p:cNvSpPr/>
          <p:nvPr/>
        </p:nvSpPr>
        <p:spPr>
          <a:xfrm>
            <a:off x="493600" y="3018850"/>
            <a:ext cx="820200" cy="8202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4"/>
          <p:cNvSpPr txBox="1"/>
          <p:nvPr/>
        </p:nvSpPr>
        <p:spPr>
          <a:xfrm>
            <a:off x="208000" y="3096172"/>
            <a:ext cx="13062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rPr>
              <a:t>“</a:t>
            </a:r>
            <a:endParaRPr b="1" sz="4800">
              <a:solidFill>
                <a:srgbClr val="39C0BA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39C0BA"/>
                </a:solidFill>
              </a:defRPr>
            </a:lvl1pPr>
            <a:lvl2pPr lvl="1">
              <a:buNone/>
              <a:defRPr>
                <a:solidFill>
                  <a:srgbClr val="39C0BA"/>
                </a:solidFill>
              </a:defRPr>
            </a:lvl2pPr>
            <a:lvl3pPr lvl="2">
              <a:buNone/>
              <a:defRPr>
                <a:solidFill>
                  <a:srgbClr val="39C0BA"/>
                </a:solidFill>
              </a:defRPr>
            </a:lvl3pPr>
            <a:lvl4pPr lvl="3">
              <a:buNone/>
              <a:defRPr>
                <a:solidFill>
                  <a:srgbClr val="39C0BA"/>
                </a:solidFill>
              </a:defRPr>
            </a:lvl4pPr>
            <a:lvl5pPr lvl="4">
              <a:buNone/>
              <a:defRPr>
                <a:solidFill>
                  <a:srgbClr val="39C0BA"/>
                </a:solidFill>
              </a:defRPr>
            </a:lvl5pPr>
            <a:lvl6pPr lvl="5">
              <a:buNone/>
              <a:defRPr>
                <a:solidFill>
                  <a:srgbClr val="39C0BA"/>
                </a:solidFill>
              </a:defRPr>
            </a:lvl6pPr>
            <a:lvl7pPr lvl="6">
              <a:buNone/>
              <a:defRPr>
                <a:solidFill>
                  <a:srgbClr val="39C0BA"/>
                </a:solidFill>
              </a:defRPr>
            </a:lvl7pPr>
            <a:lvl8pPr lvl="7">
              <a:buNone/>
              <a:defRPr>
                <a:solidFill>
                  <a:srgbClr val="39C0BA"/>
                </a:solidFill>
              </a:defRPr>
            </a:lvl8pPr>
            <a:lvl9pPr lvl="8">
              <a:buNone/>
              <a:defRPr>
                <a:solidFill>
                  <a:srgbClr val="39C0BA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7" name="Google Shape;27;p5"/>
          <p:cNvSpPr/>
          <p:nvPr/>
        </p:nvSpPr>
        <p:spPr>
          <a:xfrm>
            <a:off x="808725" y="800750"/>
            <a:ext cx="190200" cy="1902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769050" y="1861900"/>
            <a:ext cx="269400" cy="2694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5"/>
          <p:cNvSpPr txBox="1"/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1165498" y="1600200"/>
            <a:ext cx="68580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Clr>
                <a:srgbClr val="F3F3F3"/>
              </a:buClr>
              <a:buSzPts val="3000"/>
              <a:buFont typeface="Quicksand"/>
              <a:buChar char="◦"/>
              <a:defRPr sz="30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Font typeface="Quicksand"/>
              <a:buChar char="▫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Font typeface="Quicksand"/>
              <a:buChar char="■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" type="body"/>
          </p:nvPr>
        </p:nvSpPr>
        <p:spPr>
          <a:xfrm>
            <a:off x="1165475" y="1600200"/>
            <a:ext cx="33069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93700" lvl="0" marL="457200">
              <a:spcBef>
                <a:spcPts val="600"/>
              </a:spcBef>
              <a:spcAft>
                <a:spcPts val="0"/>
              </a:spcAft>
              <a:buSzPts val="2600"/>
              <a:buChar char="◦"/>
              <a:defRPr sz="2600"/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SzPts val="2600"/>
              <a:buChar char="▫"/>
              <a:defRPr sz="2600"/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9pPr>
          </a:lstStyle>
          <a:p/>
        </p:txBody>
      </p:sp>
      <p:sp>
        <p:nvSpPr>
          <p:cNvPr id="35" name="Google Shape;35;p6"/>
          <p:cNvSpPr txBox="1"/>
          <p:nvPr>
            <p:ph idx="2" type="body"/>
          </p:nvPr>
        </p:nvSpPr>
        <p:spPr>
          <a:xfrm>
            <a:off x="4671570" y="1600200"/>
            <a:ext cx="33069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93700" lvl="0" marL="457200">
              <a:spcBef>
                <a:spcPts val="600"/>
              </a:spcBef>
              <a:spcAft>
                <a:spcPts val="0"/>
              </a:spcAft>
              <a:buSzPts val="2600"/>
              <a:buChar char="◦"/>
              <a:defRPr sz="2600"/>
            </a:lvl1pPr>
            <a:lvl2pPr indent="-393700" lvl="1" marL="914400">
              <a:spcBef>
                <a:spcPts val="0"/>
              </a:spcBef>
              <a:spcAft>
                <a:spcPts val="0"/>
              </a:spcAft>
              <a:buSzPts val="2600"/>
              <a:buChar char="▫"/>
              <a:defRPr sz="2600"/>
            </a:lvl2pPr>
            <a:lvl3pPr indent="-393700" lvl="2" marL="13716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3pPr>
            <a:lvl4pPr indent="-393700" lvl="3" marL="18288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4pPr>
            <a:lvl5pPr indent="-393700" lvl="4" marL="228600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5pPr>
            <a:lvl6pPr indent="-393700" lvl="5" marL="27432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6pPr>
            <a:lvl7pPr indent="-393700" lvl="6" marL="32004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7pPr>
            <a:lvl8pPr indent="-393700" lvl="7" marL="3657600">
              <a:spcBef>
                <a:spcPts val="0"/>
              </a:spcBef>
              <a:spcAft>
                <a:spcPts val="0"/>
              </a:spcAft>
              <a:buSzPts val="2600"/>
              <a:buChar char="○"/>
              <a:defRPr sz="2600"/>
            </a:lvl8pPr>
            <a:lvl9pPr indent="-393700" lvl="8" marL="4114800">
              <a:spcBef>
                <a:spcPts val="0"/>
              </a:spcBef>
              <a:spcAft>
                <a:spcPts val="0"/>
              </a:spcAft>
              <a:buSzPts val="2600"/>
              <a:buChar char="■"/>
              <a:defRPr sz="2600"/>
            </a:lvl9pPr>
          </a:lstStyle>
          <a:p/>
        </p:txBody>
      </p:sp>
      <p:cxnSp>
        <p:nvCxnSpPr>
          <p:cNvPr id="36" name="Google Shape;36;p6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7" name="Google Shape;37;p6"/>
          <p:cNvSpPr/>
          <p:nvPr/>
        </p:nvSpPr>
        <p:spPr>
          <a:xfrm>
            <a:off x="808725" y="800750"/>
            <a:ext cx="190200" cy="1902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6"/>
          <p:cNvSpPr/>
          <p:nvPr/>
        </p:nvSpPr>
        <p:spPr>
          <a:xfrm>
            <a:off x="769050" y="1861900"/>
            <a:ext cx="269400" cy="2694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1165475" y="1673975"/>
            <a:ext cx="2403600" cy="4893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◦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692249" y="1673975"/>
            <a:ext cx="2403600" cy="4893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◦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219023" y="1673975"/>
            <a:ext cx="2403600" cy="4893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55600" lvl="0" marL="457200" rtl="0">
              <a:spcBef>
                <a:spcPts val="600"/>
              </a:spcBef>
              <a:spcAft>
                <a:spcPts val="0"/>
              </a:spcAft>
              <a:buSzPts val="2000"/>
              <a:buChar char="◦"/>
              <a:defRPr sz="2000"/>
            </a:lvl1pPr>
            <a:lvl2pPr indent="-355600" lvl="1" marL="914400" rtl="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cxnSp>
        <p:nvCxnSpPr>
          <p:cNvPr id="45" name="Google Shape;45;p7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6" name="Google Shape;46;p7"/>
          <p:cNvSpPr/>
          <p:nvPr/>
        </p:nvSpPr>
        <p:spPr>
          <a:xfrm>
            <a:off x="808725" y="800750"/>
            <a:ext cx="190200" cy="1902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7"/>
          <p:cNvSpPr/>
          <p:nvPr/>
        </p:nvSpPr>
        <p:spPr>
          <a:xfrm>
            <a:off x="769050" y="1861900"/>
            <a:ext cx="269400" cy="2694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cxnSp>
        <p:nvCxnSpPr>
          <p:cNvPr id="51" name="Google Shape;51;p8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2" name="Google Shape;52;p8"/>
          <p:cNvSpPr/>
          <p:nvPr/>
        </p:nvSpPr>
        <p:spPr>
          <a:xfrm>
            <a:off x="808725" y="800750"/>
            <a:ext cx="190200" cy="1902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" type="body"/>
          </p:nvPr>
        </p:nvSpPr>
        <p:spPr>
          <a:xfrm>
            <a:off x="1165475" y="5775090"/>
            <a:ext cx="7521300" cy="578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cxnSp>
        <p:nvCxnSpPr>
          <p:cNvPr id="56" name="Google Shape;56;p9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7" name="Google Shape;57;p9"/>
          <p:cNvSpPr/>
          <p:nvPr/>
        </p:nvSpPr>
        <p:spPr>
          <a:xfrm>
            <a:off x="808650" y="5952850"/>
            <a:ext cx="190200" cy="1902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Google Shape;60;p10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cap="flat" cmpd="sng" w="9525">
            <a:solidFill>
              <a:srgbClr val="999FA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0"/>
          <p:cNvSpPr/>
          <p:nvPr/>
        </p:nvSpPr>
        <p:spPr>
          <a:xfrm>
            <a:off x="808650" y="3333900"/>
            <a:ext cx="190200" cy="190200"/>
          </a:xfrm>
          <a:prstGeom prst="ellipse">
            <a:avLst/>
          </a:prstGeom>
          <a:solidFill>
            <a:srgbClr val="2E3037"/>
          </a:solidFill>
          <a:ln cap="flat" cmpd="sng" w="9525">
            <a:solidFill>
              <a:srgbClr val="999FA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2E3037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ts val="18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65498" y="1600200"/>
            <a:ext cx="6858000" cy="49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F3F3F3"/>
              </a:buClr>
              <a:buSzPts val="3000"/>
              <a:buFont typeface="Quicksand"/>
              <a:buChar char="◦"/>
              <a:defRPr sz="30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Font typeface="Quicksand"/>
              <a:buChar char="▫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2400"/>
              <a:buFont typeface="Quicksand"/>
              <a:buChar char="■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●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○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F3F3F3"/>
              </a:buClr>
              <a:buSzPts val="1800"/>
              <a:buFont typeface="Quicksand"/>
              <a:buChar char="■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algn="r">
              <a:buNone/>
              <a:defRPr sz="12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hyperlink" Target="https://youtu.be/JEfYAyBim3k" TargetMode="External"/><Relationship Id="rId5" Type="http://schemas.openxmlformats.org/officeDocument/2006/relationships/hyperlink" Target="https://youtu.be/yyihhIni-o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/>
          <p:nvPr>
            <p:ph type="ctrTitle"/>
          </p:nvPr>
        </p:nvSpPr>
        <p:spPr>
          <a:xfrm>
            <a:off x="158750" y="1460500"/>
            <a:ext cx="8064600" cy="296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INTRODUÇÃO À ETNOMUSICOLOGIA</a:t>
            </a:r>
            <a:endParaRPr/>
          </a:p>
        </p:txBody>
      </p:sp>
      <p:sp>
        <p:nvSpPr>
          <p:cNvPr id="72" name="Google Shape;72;p12"/>
          <p:cNvSpPr txBox="1"/>
          <p:nvPr/>
        </p:nvSpPr>
        <p:spPr>
          <a:xfrm>
            <a:off x="3984625" y="4460875"/>
            <a:ext cx="4461000" cy="87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3F3F3"/>
                </a:solidFill>
              </a:rPr>
              <a:t>IVAN BENEDITO RODRIGUES Nº 8526964</a:t>
            </a:r>
            <a:endParaRPr sz="1800">
              <a:solidFill>
                <a:srgbClr val="F3F3F3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type="title"/>
          </p:nvPr>
        </p:nvSpPr>
        <p:spPr>
          <a:xfrm>
            <a:off x="1165475" y="704554"/>
            <a:ext cx="7057800" cy="93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MST e seus cancionistas: Etnografia musical no assentamento Eli Vive/PR</a:t>
            </a:r>
            <a:endParaRPr b="1" sz="2400"/>
          </a:p>
        </p:txBody>
      </p:sp>
      <p:sp>
        <p:nvSpPr>
          <p:cNvPr id="78" name="Google Shape;78;p13"/>
          <p:cNvSpPr txBox="1"/>
          <p:nvPr/>
        </p:nvSpPr>
        <p:spPr>
          <a:xfrm>
            <a:off x="1165475" y="1736350"/>
            <a:ext cx="5925300" cy="15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EFEFEF"/>
                </a:solidFill>
                <a:latin typeface="Quicksand"/>
                <a:ea typeface="Quicksand"/>
                <a:cs typeface="Quicksand"/>
                <a:sym typeface="Quicksand"/>
              </a:rPr>
              <a:t>Etnografia musical em andamento no assentamento "Eli Vive", do Movimento dos Trabalhadores Rurais Sem Terra (MST), localizado próximo a cidade de Tamarana, no interior do Paraná. </a:t>
            </a:r>
            <a:endParaRPr>
              <a:solidFill>
                <a:srgbClr val="EFEFE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1165475" y="3646550"/>
            <a:ext cx="5925300" cy="17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rPr>
              <a:t>Pesquisador</a:t>
            </a:r>
            <a:endParaRPr b="1">
              <a:solidFill>
                <a:srgbClr val="39C0BA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EFEFEF"/>
                </a:solidFill>
                <a:latin typeface="Quicksand"/>
                <a:ea typeface="Quicksand"/>
                <a:cs typeface="Quicksand"/>
                <a:sym typeface="Quicksand"/>
              </a:rPr>
              <a:t>Se identifica como aprendiz de viola caipira e violão com integrantes do grupo Saci Arte, um principais grupos musicais do MST na região sul do Brasil.</a:t>
            </a:r>
            <a:endParaRPr>
              <a:solidFill>
                <a:srgbClr val="EFEFE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0" name="Google Shape;80;p13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/>
          <p:nvPr>
            <p:ph type="ctrTitle"/>
          </p:nvPr>
        </p:nvSpPr>
        <p:spPr>
          <a:xfrm>
            <a:off x="1001775" y="95350"/>
            <a:ext cx="6767100" cy="70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Zé Pinto</a:t>
            </a:r>
            <a:endParaRPr/>
          </a:p>
        </p:txBody>
      </p:sp>
      <p:sp>
        <p:nvSpPr>
          <p:cNvPr id="86" name="Google Shape;86;p14"/>
          <p:cNvSpPr txBox="1"/>
          <p:nvPr>
            <p:ph idx="1" type="subTitle"/>
          </p:nvPr>
        </p:nvSpPr>
        <p:spPr>
          <a:xfrm>
            <a:off x="921375" y="1687175"/>
            <a:ext cx="7942200" cy="406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ompositor com grande número de canções compostas e difundidas entre os movimentos sociais do campo, militante do MST desde 1986 e assentado atualmente no estado de Rondônia, compôs diversas canções abordando esses novos temas propostos pelo MST, como em ―Pra soletrar a liberdade‖, onde defende a educação popular, comparando-a a uma espécie ―reforma agrária na educação. </a:t>
            </a:r>
            <a:endParaRPr/>
          </a:p>
        </p:txBody>
      </p:sp>
      <p:sp>
        <p:nvSpPr>
          <p:cNvPr id="87" name="Google Shape;87;p14"/>
          <p:cNvSpPr txBox="1"/>
          <p:nvPr/>
        </p:nvSpPr>
        <p:spPr>
          <a:xfrm>
            <a:off x="502600" y="3039900"/>
            <a:ext cx="802500" cy="78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2E3037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  <a:endParaRPr sz="3000">
              <a:solidFill>
                <a:srgbClr val="2E3037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88" name="Google Shape;88;p14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idx="1" type="body"/>
          </p:nvPr>
        </p:nvSpPr>
        <p:spPr>
          <a:xfrm>
            <a:off x="888600" y="-304400"/>
            <a:ext cx="7366800" cy="2847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 Pesquisa de campo no local desde 2012</a:t>
            </a:r>
            <a:endParaRPr/>
          </a:p>
        </p:txBody>
      </p:sp>
      <p:sp>
        <p:nvSpPr>
          <p:cNvPr id="94" name="Google Shape;94;p15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5" name="Google Shape;95;p15"/>
          <p:cNvSpPr txBox="1"/>
          <p:nvPr/>
        </p:nvSpPr>
        <p:spPr>
          <a:xfrm>
            <a:off x="984825" y="3008200"/>
            <a:ext cx="7538400" cy="29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FEFEF"/>
                </a:solidFill>
              </a:rPr>
              <a:t> </a:t>
            </a:r>
            <a:r>
              <a:rPr lang="en" sz="1800">
                <a:solidFill>
                  <a:srgbClr val="EFEFEF"/>
                </a:solidFill>
              </a:rPr>
              <a:t>Atualmente vivem cerca de 512 famílias no pré-assentamento e o repertório tocado e ouvido no “Eli Vive” evidencia a variedade de trajetórias e sujeitos que o compõem, muitas vezes migrantes de outras regiões do Brasil e mesmo de países como Paraguai e Argentina.</a:t>
            </a:r>
            <a:endParaRPr sz="1800"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EFEFEF"/>
                </a:solidFill>
              </a:rPr>
              <a:t> O contato entre o meio rural e urbano também cria contrastes, divergências, convergências e influi nas construções identitárias no local. </a:t>
            </a:r>
            <a:endParaRPr sz="1800">
              <a:solidFill>
                <a:srgbClr val="EFEFE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title"/>
          </p:nvPr>
        </p:nvSpPr>
        <p:spPr>
          <a:xfrm>
            <a:off x="1165475" y="665975"/>
            <a:ext cx="7357800" cy="1232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Como a diversidade enriquece o grupo:</a:t>
            </a:r>
            <a:endParaRPr sz="2400">
              <a:solidFill>
                <a:srgbClr val="39C0BA"/>
              </a:solidFill>
            </a:endParaRPr>
          </a:p>
        </p:txBody>
      </p:sp>
      <p:sp>
        <p:nvSpPr>
          <p:cNvPr id="101" name="Google Shape;101;p16"/>
          <p:cNvSpPr txBox="1"/>
          <p:nvPr>
            <p:ph idx="1" type="body"/>
          </p:nvPr>
        </p:nvSpPr>
        <p:spPr>
          <a:xfrm>
            <a:off x="1165500" y="2327775"/>
            <a:ext cx="6858000" cy="42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/>
              <a:t>Os sujeitos presentes nos assentamentos e acampamentos da reforma agrária não são um grupo homogêneo, pelo contrário, possuem amplas diferenças culturais, políticas, econômicas, religiosas e ideológicas fundamentais para o entendimento da diversidade de produção e significação relativas as práticas e escutas musicais nesses locais.</a:t>
            </a:r>
            <a:endParaRPr sz="1800"/>
          </a:p>
        </p:txBody>
      </p:sp>
      <p:sp>
        <p:nvSpPr>
          <p:cNvPr id="102" name="Google Shape;102;p16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/>
          <p:nvPr/>
        </p:nvSpPr>
        <p:spPr>
          <a:xfrm>
            <a:off x="-318125" y="2204575"/>
            <a:ext cx="2448900" cy="2448900"/>
          </a:xfrm>
          <a:prstGeom prst="ellipse">
            <a:avLst/>
          </a:prstGeom>
          <a:solidFill>
            <a:srgbClr val="39C0BA"/>
          </a:solidFill>
          <a:ln cap="flat" cmpd="sng" w="28575">
            <a:solidFill>
              <a:srgbClr val="2E303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7"/>
          <p:cNvSpPr txBox="1"/>
          <p:nvPr>
            <p:ph idx="4294967295" type="ctrTitle"/>
          </p:nvPr>
        </p:nvSpPr>
        <p:spPr>
          <a:xfrm>
            <a:off x="1140825" y="310075"/>
            <a:ext cx="6028200" cy="154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o 1º Festival Musical Nacional da Reforma Agrária (1999)</a:t>
            </a:r>
            <a:endParaRPr sz="3000"/>
          </a:p>
        </p:txBody>
      </p:sp>
      <p:sp>
        <p:nvSpPr>
          <p:cNvPr id="109" name="Google Shape;109;p17"/>
          <p:cNvSpPr txBox="1"/>
          <p:nvPr>
            <p:ph idx="4294967295" type="subTitle"/>
          </p:nvPr>
        </p:nvSpPr>
        <p:spPr>
          <a:xfrm>
            <a:off x="2054000" y="1604376"/>
            <a:ext cx="6845400" cy="453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Teve como vencedor Pedro Múnhoz ( Gaucho cancioneiro) e assim lançando o primeiro album elaborado pelo MST.</a:t>
            </a:r>
            <a:endParaRPr sz="2400"/>
          </a:p>
        </p:txBody>
      </p:sp>
      <p:grpSp>
        <p:nvGrpSpPr>
          <p:cNvPr id="110" name="Google Shape;110;p17"/>
          <p:cNvGrpSpPr/>
          <p:nvPr/>
        </p:nvGrpSpPr>
        <p:grpSpPr>
          <a:xfrm>
            <a:off x="347933" y="2870643"/>
            <a:ext cx="1116779" cy="1116779"/>
            <a:chOff x="2594050" y="1631825"/>
            <a:chExt cx="439625" cy="439625"/>
          </a:xfrm>
        </p:grpSpPr>
        <p:sp>
          <p:nvSpPr>
            <p:cNvPr id="111" name="Google Shape;111;p17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7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7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7"/>
            <p:cNvSpPr/>
            <p:nvPr/>
          </p:nvSpPr>
          <p:spPr>
            <a:xfrm>
              <a:off x="2801675" y="1740825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285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5" name="Google Shape;115;p17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1165475" y="1600200"/>
            <a:ext cx="7357800" cy="280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A relação entre a mensagem ideológica defendida pelo MST e as músicas difundidas pelos meios de comunicação massivos influenciam na formação e re-significação do camponês que, para além de ser um produtor rural ou agricultor, auto-proclama a identidade de Sem-Terra, mesmo após estar assentado e possuir a tão sonhada terra.</a:t>
            </a:r>
            <a:endParaRPr/>
          </a:p>
        </p:txBody>
      </p:sp>
      <p:sp>
        <p:nvSpPr>
          <p:cNvPr id="121" name="Google Shape;121;p18"/>
          <p:cNvSpPr txBox="1"/>
          <p:nvPr>
            <p:ph type="title"/>
          </p:nvPr>
        </p:nvSpPr>
        <p:spPr>
          <a:xfrm>
            <a:off x="1165475" y="665975"/>
            <a:ext cx="7035600" cy="93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/>
              <a:t>Foco da Pesquisa</a:t>
            </a:r>
            <a:endParaRPr b="1" sz="3000"/>
          </a:p>
        </p:txBody>
      </p:sp>
      <p:sp>
        <p:nvSpPr>
          <p:cNvPr id="122" name="Google Shape;122;p18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19"/>
          <p:cNvPicPr preferRelativeResize="0"/>
          <p:nvPr/>
        </p:nvPicPr>
        <p:blipFill rotWithShape="1">
          <a:blip r:embed="rId3">
            <a:alphaModFix amt="79000"/>
          </a:blip>
          <a:srcRect b="4320" l="9861" r="0" t="20672"/>
          <a:stretch/>
        </p:blipFill>
        <p:spPr>
          <a:xfrm>
            <a:off x="901875" y="0"/>
            <a:ext cx="824212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9"/>
          <p:cNvSpPr txBox="1"/>
          <p:nvPr>
            <p:ph idx="4294967295" type="body"/>
          </p:nvPr>
        </p:nvSpPr>
        <p:spPr>
          <a:xfrm>
            <a:off x="688025" y="1856000"/>
            <a:ext cx="7172700" cy="405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39C0BA"/>
                </a:solidFill>
              </a:rPr>
              <a:t>Links</a:t>
            </a:r>
            <a:endParaRPr sz="3600">
              <a:solidFill>
                <a:srgbClr val="39C0BA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4"/>
              </a:rPr>
              <a:t>https://youtu.be/JEfYAyBim3k</a:t>
            </a:r>
            <a:endParaRPr sz="1800"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hlink"/>
                </a:solidFill>
                <a:hlinkClick r:id="rId5"/>
              </a:rPr>
              <a:t>https://youtu.be/yyihhIni-o4</a:t>
            </a:r>
            <a:endParaRPr sz="1800">
              <a:solidFill>
                <a:srgbClr val="EFEFEF"/>
              </a:solidFill>
            </a:endParaRPr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39C0BA"/>
                </a:solidFill>
              </a:rPr>
              <a:t>BIBLIOGRAFIA</a:t>
            </a:r>
            <a:endParaRPr sz="3600">
              <a:solidFill>
                <a:srgbClr val="39C0BA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i="1" lang="en" sz="3600">
                <a:solidFill>
                  <a:srgbClr val="EFEFEF"/>
                </a:solidFill>
              </a:rPr>
              <a:t>ANAIS VI ENABET,p. 126 -2013</a:t>
            </a:r>
            <a:endParaRPr i="1" sz="3600">
              <a:solidFill>
                <a:srgbClr val="EFEFE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EFEFEF"/>
              </a:solidFill>
            </a:endParaRPr>
          </a:p>
        </p:txBody>
      </p:sp>
      <p:grpSp>
        <p:nvGrpSpPr>
          <p:cNvPr id="129" name="Google Shape;129;p19"/>
          <p:cNvGrpSpPr/>
          <p:nvPr/>
        </p:nvGrpSpPr>
        <p:grpSpPr>
          <a:xfrm>
            <a:off x="800299" y="-7800"/>
            <a:ext cx="190200" cy="6857700"/>
            <a:chOff x="808650" y="-7800"/>
            <a:chExt cx="190200" cy="6857700"/>
          </a:xfrm>
        </p:grpSpPr>
        <p:sp>
          <p:nvSpPr>
            <p:cNvPr id="130" name="Google Shape;130;p19"/>
            <p:cNvSpPr/>
            <p:nvPr/>
          </p:nvSpPr>
          <p:spPr>
            <a:xfrm>
              <a:off x="808650" y="3333900"/>
              <a:ext cx="190200" cy="190200"/>
            </a:xfrm>
            <a:prstGeom prst="ellipse">
              <a:avLst/>
            </a:prstGeom>
            <a:solidFill>
              <a:srgbClr val="39C0BA"/>
            </a:solidFill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31" name="Google Shape;131;p19"/>
            <p:cNvCxnSpPr>
              <a:endCxn id="130" idx="0"/>
            </p:cNvCxnSpPr>
            <p:nvPr/>
          </p:nvCxnSpPr>
          <p:spPr>
            <a:xfrm>
              <a:off x="903750" y="-7800"/>
              <a:ext cx="0" cy="3341700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2" name="Google Shape;132;p19"/>
            <p:cNvCxnSpPr>
              <a:stCxn id="130" idx="4"/>
            </p:cNvCxnSpPr>
            <p:nvPr/>
          </p:nvCxnSpPr>
          <p:spPr>
            <a:xfrm>
              <a:off x="903750" y="3524100"/>
              <a:ext cx="0" cy="3325800"/>
            </a:xfrm>
            <a:prstGeom prst="straightConnector1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33" name="Google Shape;133;p19"/>
          <p:cNvSpPr txBox="1"/>
          <p:nvPr>
            <p:ph idx="12" type="sldNum"/>
          </p:nvPr>
        </p:nvSpPr>
        <p:spPr>
          <a:xfrm>
            <a:off x="8523157" y="6437775"/>
            <a:ext cx="548700" cy="42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Eleano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