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D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4DD5736-4DD6-4E9D-81AD-8CCA7D599BEB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64E4EB8-714E-45BA-8665-33831F1DA296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827208" cy="2152650"/>
          </a:xfrm>
        </p:spPr>
        <p:txBody>
          <a:bodyPr/>
          <a:lstStyle/>
          <a:p>
            <a:r>
              <a:rPr lang="pt-BR" dirty="0" smtClean="0"/>
              <a:t>De Tramas e Fios</a:t>
            </a:r>
            <a:r>
              <a:rPr lang="pt-BR" sz="2000" dirty="0" smtClean="0"/>
              <a:t>  </a:t>
            </a:r>
            <a:r>
              <a:rPr lang="pt-BR" sz="2000" i="1" dirty="0" smtClean="0"/>
              <a:t>págs.</a:t>
            </a:r>
            <a:r>
              <a:rPr lang="pt-BR" sz="2000" i="1" dirty="0" smtClean="0"/>
              <a:t> 159 - 178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Luciene Leme Oliveira Nº USP 7584662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94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260648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Todo conhecimento adquirido pelas crianças vêm da prática.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O que ocorre com a música e a palavra também se dá com movimento e expressão plástica.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As crianças começam imitando e repetindo, depois são levadas a reagir a um estímulo, contrapondo a ele outro, semelhante ou contrastante e finalmente improvisar livremente.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 abordagem está na expressão e não no conhecimento técnico, que surge em decorrência da primeira.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7353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314" y="1412776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2700417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err="1" smtClean="0"/>
              <a:t>Schinichi</a:t>
            </a:r>
            <a:r>
              <a:rPr lang="pt-BR" sz="4800" b="1" dirty="0" smtClean="0"/>
              <a:t> Suzuki</a:t>
            </a:r>
            <a:endParaRPr lang="pt-BR" sz="4800" b="1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419872" y="1361011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563888" y="1961753"/>
            <a:ext cx="54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Toda criança, potencialmente, tem capacidade para aprender música, do mesmo modo que tem para falar a língua de seu país (</a:t>
            </a:r>
            <a:r>
              <a:rPr lang="pt-BR" sz="3200" i="1" dirty="0" smtClean="0"/>
              <a:t>língua-mãe</a:t>
            </a:r>
            <a:r>
              <a:rPr lang="pt-BR" sz="3200" dirty="0" smtClean="0"/>
              <a:t>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085613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548680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O método Suzuki pressupõe que a criança é um produto do seu </a:t>
            </a:r>
            <a:r>
              <a:rPr lang="pt-BR" sz="2800" b="1" dirty="0" smtClean="0"/>
              <a:t>meio</a:t>
            </a:r>
            <a:r>
              <a:rPr lang="pt-BR" sz="2800" dirty="0" smtClean="0"/>
              <a:t>. </a:t>
            </a:r>
            <a:endParaRPr lang="pt-BR" sz="28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2103758" y="1502787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ta para a direita 10"/>
          <p:cNvSpPr/>
          <p:nvPr/>
        </p:nvSpPr>
        <p:spPr>
          <a:xfrm>
            <a:off x="719572" y="3103373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103758" y="2124585"/>
            <a:ext cx="4536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Neste caso o “meio” em questão se refere á um meio fabricado artificialmente, de modo a proporcionar o que juga serem as condições ideais para desenvolver o talento em potencial de cada criança.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3848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26064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O procedimento básico do método é ensinar à criança uma coisa de cada vez, de maneira progressiva, submetendo a  criança à um intenso estímulo auditivo.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2564904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 criança ouve muitas vezes a gravação que acompanha o livro de exercícios, até que conheça perfeitamente o que vai tocar.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5556" y="4296741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Apesar de o método Suzuki ser esteja publicado numa extensa coleção de dez volumes, as crianças tocam de cor após terem ouvido a gravação muitas vezes, visto e ouvido seus pais tocando.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16025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8640"/>
            <a:ext cx="8784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/>
              <a:t>O método utiliza tradicionalmente, alguns procedimentos que se justificam por sua identidade com o aprendizado informal da língua materna.</a:t>
            </a:r>
            <a:endParaRPr lang="pt-BR" sz="2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5431" y="142903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Repetição constante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38406" y="2098617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Utilização de discos e gravações</a:t>
            </a:r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1096" y="2795831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Contato positivo com a criança e aceitação de seus esforços e possíveis falhas</a:t>
            </a: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9512" y="3696732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Oferecimento de oportunidade para a criança tocar em público</a:t>
            </a:r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4397042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Formação de repertório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9512" y="5117122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Estímulo a habilidade da memória</a:t>
            </a:r>
            <a:endParaRPr lang="pt-BR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79512" y="5933426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Estímulo á execução de ouvido</a:t>
            </a:r>
            <a:endParaRPr lang="pt-BR" sz="2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79512" y="3903827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0523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864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O objetivo do método não é formar instrumentista, mas </a:t>
            </a:r>
            <a:r>
              <a:rPr lang="pt-BR" sz="2400" b="1" dirty="0" smtClean="0"/>
              <a:t>seres humanos completos e felizes</a:t>
            </a:r>
            <a:r>
              <a:rPr lang="pt-BR" sz="2400" dirty="0" smtClean="0"/>
              <a:t> com auxílio da arte.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124744"/>
            <a:ext cx="8712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Princípios básicos da aprendizagem: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Busca de tranquilidade interior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Perseverança em direção a meta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Repetição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Estudo sistemático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Consistência 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Mente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Qualidade do ser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Generosidade na transmissão de conhecimento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Economia no ensinar 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Pensar positivamente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Não julgar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Imaginar mudanças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508518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No método Suzuki a leitura musical é posterior ao aprendizado  do  instrumento.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50446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484784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3200" dirty="0" smtClean="0"/>
              <a:t>A importância dos pais</a:t>
            </a:r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S</a:t>
            </a:r>
            <a:r>
              <a:rPr lang="pt-BR" sz="3200" dirty="0" smtClean="0"/>
              <a:t>uzuki                                     </a:t>
            </a:r>
            <a:r>
              <a:rPr lang="pt-BR" sz="3200" dirty="0" err="1" smtClean="0"/>
              <a:t>Kodáli</a:t>
            </a:r>
            <a:endParaRPr lang="pt-BR" sz="32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3200" dirty="0" smtClean="0"/>
              <a:t>Um novo Fá</a:t>
            </a:r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3200" dirty="0" smtClean="0"/>
              <a:t>Repetição e memorização</a:t>
            </a:r>
            <a:endParaRPr lang="pt-BR" sz="3200" dirty="0"/>
          </a:p>
        </p:txBody>
      </p:sp>
      <p:sp>
        <p:nvSpPr>
          <p:cNvPr id="3" name="Seta para a direita 2"/>
          <p:cNvSpPr/>
          <p:nvPr/>
        </p:nvSpPr>
        <p:spPr>
          <a:xfrm flipH="1">
            <a:off x="2123728" y="2656424"/>
            <a:ext cx="1286903" cy="288032"/>
          </a:xfrm>
          <a:prstGeom prst="rightArrow">
            <a:avLst/>
          </a:prstGeom>
          <a:solidFill>
            <a:srgbClr val="21D0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 para a direita 3"/>
          <p:cNvSpPr/>
          <p:nvPr/>
        </p:nvSpPr>
        <p:spPr>
          <a:xfrm>
            <a:off x="3995936" y="2656424"/>
            <a:ext cx="1287760" cy="288032"/>
          </a:xfrm>
          <a:prstGeom prst="rightArrow">
            <a:avLst/>
          </a:prstGeom>
          <a:solidFill>
            <a:srgbClr val="21D0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307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9925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21D0F3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Observando a proposta dos cinco educadores nota-se que um padrão de condutas que convive com as particularidades de cada método. A mais importante é sem dúvida que cada uma delas descartam a aproximação da criança da música como procedimento técnico ou teórico.</a:t>
            </a:r>
          </a:p>
          <a:p>
            <a:pPr marL="285750" indent="-285750" algn="just">
              <a:buClr>
                <a:srgbClr val="21D0F3"/>
              </a:buClr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 algn="just">
              <a:buClr>
                <a:srgbClr val="21D0F3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Algumas propostas são mais estritas e tem por objetivo desenvolver habilidades específicas.</a:t>
            </a:r>
          </a:p>
          <a:p>
            <a:pPr marL="285750" indent="-285750" algn="just">
              <a:buClr>
                <a:srgbClr val="21D0F3"/>
              </a:buClr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 algn="just">
              <a:buClr>
                <a:srgbClr val="21D0F3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Algumas propostas mostram a importância da integração de linguagens artísticas (</a:t>
            </a:r>
            <a:r>
              <a:rPr lang="pt-BR" sz="2400" dirty="0" err="1" smtClean="0"/>
              <a:t>Dalcroze</a:t>
            </a:r>
            <a:r>
              <a:rPr lang="pt-BR" sz="2400" dirty="0" smtClean="0"/>
              <a:t> e </a:t>
            </a:r>
            <a:r>
              <a:rPr lang="pt-BR" sz="2400" dirty="0" err="1" smtClean="0"/>
              <a:t>Orff</a:t>
            </a:r>
            <a:r>
              <a:rPr lang="pt-BR" sz="2400" dirty="0" smtClean="0"/>
              <a:t>), enquanto outras se concentram no desenvolvimento musical da criança, sem aproximação de outras formas de arte (Suzuki, </a:t>
            </a:r>
            <a:r>
              <a:rPr lang="pt-BR" sz="2400" dirty="0" err="1" smtClean="0"/>
              <a:t>Kodáli</a:t>
            </a:r>
            <a:r>
              <a:rPr lang="pt-BR" sz="2400" dirty="0" smtClean="0"/>
              <a:t> e </a:t>
            </a:r>
            <a:r>
              <a:rPr lang="pt-BR" sz="2400" dirty="0" err="1" smtClean="0"/>
              <a:t>Willems</a:t>
            </a:r>
            <a:r>
              <a:rPr lang="pt-BR" sz="2400" dirty="0" smtClean="0"/>
              <a:t>).</a:t>
            </a:r>
          </a:p>
          <a:p>
            <a:pPr marL="285750" indent="-285750" algn="just">
              <a:buClr>
                <a:srgbClr val="21D0F3"/>
              </a:buClr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 algn="just">
              <a:buClr>
                <a:srgbClr val="21D0F3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As cinco propostas concentram-se na musica clássica ou no folclore, o que faz com que o material musical utilizado nas aulas de música continue a ser mais tradicional que inovador.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8982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132856"/>
            <a:ext cx="3312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Carl </a:t>
            </a:r>
            <a:r>
              <a:rPr lang="pt-BR" sz="4800" b="1" dirty="0" err="1" smtClean="0"/>
              <a:t>Orff</a:t>
            </a:r>
            <a:endParaRPr lang="pt-BR" sz="4800" dirty="0" smtClean="0"/>
          </a:p>
          <a:p>
            <a:pPr algn="ctr"/>
            <a:r>
              <a:rPr lang="pt-BR" sz="3200" dirty="0" smtClean="0"/>
              <a:t>Embasamento da abordagem</a:t>
            </a:r>
            <a:endParaRPr lang="pt-BR" sz="32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3347864" y="1196752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491880" y="1024860"/>
            <a:ext cx="55446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FFFF"/>
              </a:buClr>
            </a:pPr>
            <a:endParaRPr lang="pt-BR" sz="3200" dirty="0" smtClean="0"/>
          </a:p>
          <a:p>
            <a:pPr marL="285750" indent="-285750">
              <a:buClr>
                <a:srgbClr val="00FFFF"/>
              </a:buClr>
              <a:buFont typeface="Courier New" panose="02070309020205020404" pitchFamily="49" charset="0"/>
              <a:buChar char="o"/>
            </a:pPr>
            <a:r>
              <a:rPr lang="pt-BR" sz="3200" dirty="0" smtClean="0"/>
              <a:t>Linguagem Artística</a:t>
            </a:r>
          </a:p>
          <a:p>
            <a:pPr>
              <a:buClr>
                <a:srgbClr val="00FFFF"/>
              </a:buClr>
            </a:pPr>
            <a:endParaRPr lang="pt-BR" sz="3200" dirty="0" smtClean="0"/>
          </a:p>
          <a:p>
            <a:pPr>
              <a:buClr>
                <a:srgbClr val="00FFFF"/>
              </a:buClr>
            </a:pPr>
            <a:endParaRPr lang="pt-BR" sz="3200" dirty="0"/>
          </a:p>
          <a:p>
            <a:pPr>
              <a:buClr>
                <a:srgbClr val="00FFFF"/>
              </a:buClr>
            </a:pPr>
            <a:endParaRPr lang="pt-BR" sz="3200" dirty="0" smtClean="0"/>
          </a:p>
          <a:p>
            <a:pPr marL="285750" indent="-285750">
              <a:buClr>
                <a:srgbClr val="00FFFF"/>
              </a:buClr>
              <a:buFont typeface="Courier New" panose="02070309020205020404" pitchFamily="49" charset="0"/>
              <a:buChar char="o"/>
            </a:pPr>
            <a:r>
              <a:rPr lang="pt-BR" sz="3200" dirty="0" smtClean="0"/>
              <a:t>Ensino baseado no ritmo, no movimento e na improvisação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9559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78"/>
            <a:ext cx="1676400" cy="2371725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1835696" y="103208"/>
            <a:ext cx="0" cy="2200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1008"/>
            <a:ext cx="2844800" cy="18986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868761"/>
            <a:ext cx="3384375" cy="185663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051720" y="541920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Os cinco volumes que compõem a </a:t>
            </a:r>
            <a:r>
              <a:rPr lang="pt-BR" sz="2000" dirty="0" err="1" smtClean="0"/>
              <a:t>Orff-Schulwerk</a:t>
            </a:r>
            <a:r>
              <a:rPr lang="pt-BR" sz="2000" dirty="0" smtClean="0"/>
              <a:t> (1954) são uma coletânea de peças especialmente escritas para serem executadas pelos alunos, mas não há nela qualquer referência aos pontos de vista adotados por </a:t>
            </a:r>
            <a:r>
              <a:rPr lang="pt-BR" sz="2000" dirty="0" err="1" smtClean="0"/>
              <a:t>Orff</a:t>
            </a:r>
            <a:r>
              <a:rPr lang="pt-BR" sz="2000" dirty="0" smtClean="0"/>
              <a:t>/</a:t>
            </a:r>
            <a:r>
              <a:rPr lang="pt-BR" sz="2000" dirty="0" err="1" smtClean="0"/>
              <a:t>Keetman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131840" y="2389503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Fontes  segundarias com boas informações;</a:t>
            </a:r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Houve uma grande aceitação  do método </a:t>
            </a:r>
            <a:r>
              <a:rPr lang="pt-BR" dirty="0" err="1" smtClean="0"/>
              <a:t>Orff</a:t>
            </a:r>
            <a:r>
              <a:rPr lang="pt-BR" dirty="0" smtClean="0"/>
              <a:t>  em vários países da Europa e da América;</a:t>
            </a:r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Associações </a:t>
            </a:r>
            <a:r>
              <a:rPr lang="pt-BR" dirty="0" err="1" smtClean="0"/>
              <a:t>Orff</a:t>
            </a:r>
            <a:r>
              <a:rPr lang="pt-BR" dirty="0" smtClean="0"/>
              <a:t>, que se encarregam de difundir, pesquisar e aplicar os princípios elaborados por </a:t>
            </a:r>
            <a:r>
              <a:rPr lang="pt-BR" dirty="0" err="1" smtClean="0"/>
              <a:t>Orff</a:t>
            </a:r>
            <a:r>
              <a:rPr lang="pt-BR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8852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5"/>
            <a:ext cx="3174338" cy="216024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779912" y="404665"/>
            <a:ext cx="5112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Fundou, juntamente com sua amiga Dorothea </a:t>
            </a:r>
            <a:r>
              <a:rPr lang="pt-BR" sz="2000" dirty="0" err="1" smtClean="0"/>
              <a:t>Gunter</a:t>
            </a:r>
            <a:r>
              <a:rPr lang="pt-BR" sz="2000" dirty="0" smtClean="0"/>
              <a:t>, a </a:t>
            </a:r>
            <a:r>
              <a:rPr lang="pt-BR" sz="2000" dirty="0" err="1" smtClean="0"/>
              <a:t>Gunter</a:t>
            </a:r>
            <a:r>
              <a:rPr lang="pt-BR" sz="2000" dirty="0" smtClean="0"/>
              <a:t> </a:t>
            </a:r>
            <a:r>
              <a:rPr lang="pt-BR" sz="2000" dirty="0" err="1" smtClean="0"/>
              <a:t>Schule</a:t>
            </a:r>
            <a:r>
              <a:rPr lang="pt-BR" sz="2000" dirty="0" smtClean="0"/>
              <a:t> em 1924, </a:t>
            </a:r>
            <a:r>
              <a:rPr lang="pt-BR" sz="2000" dirty="0"/>
              <a:t>onde </a:t>
            </a:r>
            <a:r>
              <a:rPr lang="pt-BR" sz="2000" dirty="0" smtClean="0"/>
              <a:t>ambos atuavam </a:t>
            </a:r>
            <a:r>
              <a:rPr lang="pt-BR" sz="2000" dirty="0"/>
              <a:t>dando aulas </a:t>
            </a:r>
            <a:r>
              <a:rPr lang="pt-BR" sz="2000" dirty="0" smtClean="0"/>
              <a:t>de </a:t>
            </a:r>
            <a:r>
              <a:rPr lang="pt-BR" sz="2000" dirty="0"/>
              <a:t>música e dança a professores de educação física, desenvolvendo </a:t>
            </a:r>
            <a:r>
              <a:rPr lang="pt-BR" sz="2000" dirty="0" smtClean="0"/>
              <a:t>uma proposta criativa </a:t>
            </a:r>
            <a:r>
              <a:rPr lang="pt-BR" sz="2000" dirty="0"/>
              <a:t>de integração de música e </a:t>
            </a:r>
            <a:r>
              <a:rPr lang="pt-BR" sz="2000" dirty="0" smtClean="0"/>
              <a:t>movimento.</a:t>
            </a:r>
            <a:endParaRPr lang="pt-BR" sz="2000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2924944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467544" y="3609639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>
              <a:buClr>
                <a:srgbClr val="00FFFF"/>
              </a:buClr>
              <a:buFont typeface="Courier New" panose="02070309020205020404" pitchFamily="49" charset="0"/>
              <a:buChar char="o"/>
            </a:pPr>
            <a:r>
              <a:rPr lang="pt-BR" sz="2400" dirty="0" smtClean="0"/>
              <a:t>Mesmos norteadores que o Método </a:t>
            </a:r>
            <a:r>
              <a:rPr lang="pt-BR" sz="2400" dirty="0" err="1" smtClean="0"/>
              <a:t>Dalcroze</a:t>
            </a:r>
            <a:r>
              <a:rPr lang="pt-BR" sz="2400" dirty="0" smtClean="0"/>
              <a:t>, enfatizando:  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83568" y="450912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Desenvolvimento rítmico</a:t>
            </a:r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M</a:t>
            </a:r>
            <a:r>
              <a:rPr lang="pt-BR" sz="2400" dirty="0" smtClean="0"/>
              <a:t>ovimento</a:t>
            </a:r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Integração de linguagens artísticas</a:t>
            </a:r>
          </a:p>
        </p:txBody>
      </p:sp>
    </p:spTree>
    <p:extLst>
      <p:ext uri="{BB962C8B-B14F-4D97-AF65-F5344CB8AC3E}">
        <p14:creationId xmlns:p14="http://schemas.microsoft.com/office/powerpoint/2010/main" val="23257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8640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Com a ajuda de seu amigo Karl </a:t>
            </a:r>
            <a:r>
              <a:rPr lang="pt-BR" dirty="0" err="1" smtClean="0"/>
              <a:t>Maendler</a:t>
            </a:r>
            <a:r>
              <a:rPr lang="pt-BR" dirty="0" smtClean="0"/>
              <a:t>, </a:t>
            </a:r>
            <a:r>
              <a:rPr lang="pt-BR" dirty="0" err="1" smtClean="0"/>
              <a:t>Orf</a:t>
            </a:r>
            <a:r>
              <a:rPr lang="pt-BR" dirty="0" smtClean="0"/>
              <a:t> construiu uma série de instrumentos de percussão, conhecidos hoje como “instrumentos </a:t>
            </a:r>
            <a:r>
              <a:rPr lang="pt-BR" dirty="0" err="1" smtClean="0"/>
              <a:t>Orff</a:t>
            </a:r>
            <a:r>
              <a:rPr lang="pt-BR" dirty="0" smtClean="0"/>
              <a:t>” com a ideia de que músicos e dançarinos trocassem de papéis entre </a:t>
            </a:r>
            <a:r>
              <a:rPr lang="pt-BR" dirty="0" err="1" smtClean="0"/>
              <a:t>sí</a:t>
            </a:r>
            <a:r>
              <a:rPr lang="pt-BR" dirty="0" smtClean="0"/>
              <a:t>, de modo que todos pudessem tocar e cantar.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1628800"/>
            <a:ext cx="9144000" cy="5229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9756"/>
            <a:ext cx="6864424" cy="506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5471" y="2488828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U</a:t>
            </a:r>
            <a:r>
              <a:rPr lang="pt-BR" sz="2400" dirty="0" smtClean="0"/>
              <a:t>ma música primordial que envolvesse :</a:t>
            </a:r>
          </a:p>
          <a:p>
            <a:pPr marL="342900" indent="-34290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Fala</a:t>
            </a:r>
          </a:p>
          <a:p>
            <a:pPr marL="342900" indent="-34290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</a:t>
            </a:r>
            <a:r>
              <a:rPr lang="pt-BR" sz="2400" dirty="0" smtClean="0"/>
              <a:t>ança </a:t>
            </a:r>
            <a:endParaRPr lang="pt-BR" sz="2400" dirty="0"/>
          </a:p>
          <a:p>
            <a:pPr marL="342900" indent="-34290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400" dirty="0" smtClean="0"/>
              <a:t>Movimento</a:t>
            </a:r>
          </a:p>
          <a:p>
            <a:pPr marL="342900" indent="-34290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</a:t>
            </a:r>
            <a:r>
              <a:rPr lang="pt-BR" sz="2400" dirty="0" smtClean="0"/>
              <a:t>artisse do  ritmo </a:t>
            </a:r>
            <a:endParaRPr lang="pt-BR" sz="2400" dirty="0"/>
          </a:p>
          <a:p>
            <a:pPr marL="342900" indent="-342900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S</a:t>
            </a:r>
            <a:r>
              <a:rPr lang="pt-BR" sz="2400" dirty="0" smtClean="0"/>
              <a:t>ervir de base a educação musical da primeira infância.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1600" y="188640"/>
            <a:ext cx="810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Musica </a:t>
            </a:r>
            <a:r>
              <a:rPr lang="pt-BR" sz="5400" b="1" dirty="0" smtClean="0"/>
              <a:t>Elemental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72236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188640"/>
            <a:ext cx="885698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200" dirty="0" smtClean="0"/>
              <a:t>O ritmo é a base </a:t>
            </a:r>
            <a:r>
              <a:rPr lang="pt-BR" sz="2200" dirty="0"/>
              <a:t>sobre a qual se assenta a </a:t>
            </a:r>
            <a:r>
              <a:rPr lang="pt-BR" sz="2200" dirty="0" smtClean="0"/>
              <a:t>melodia e</a:t>
            </a:r>
            <a:r>
              <a:rPr lang="pt-BR" sz="2200" dirty="0"/>
              <a:t>, </a:t>
            </a:r>
            <a:r>
              <a:rPr lang="pt-BR" sz="2200" dirty="0" smtClean="0"/>
              <a:t>em </a:t>
            </a:r>
            <a:r>
              <a:rPr lang="pt-BR" sz="2200" dirty="0"/>
              <a:t>sua proposta pedagógica, deveria provir do movimento, </a:t>
            </a:r>
            <a:r>
              <a:rPr lang="pt-BR" sz="2200" dirty="0" smtClean="0"/>
              <a:t>enquanto a melodia nasceria dos ritmos da fala.</a:t>
            </a:r>
          </a:p>
          <a:p>
            <a:pPr algn="just">
              <a:buClr>
                <a:srgbClr val="00FFFF"/>
              </a:buClr>
            </a:pPr>
            <a:endParaRPr lang="pt-BR" sz="22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200" dirty="0" smtClean="0"/>
              <a:t>Visando um desenvolvimento musical que  ocorresse de forma profunda e  significativa nas crianças, elas deveriam percorrer os mesmos passos traçados pela espécie humana no desenvolvimento das próprias competências musicais.</a:t>
            </a:r>
          </a:p>
          <a:p>
            <a:pPr algn="just">
              <a:buClr>
                <a:srgbClr val="00FFFF"/>
              </a:buClr>
            </a:pPr>
            <a:endParaRPr lang="pt-BR" sz="22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200" dirty="0" smtClean="0"/>
              <a:t>Os ritmos e pequenas melodias propostos eram simples e facilmente assimiláveis pelas crianças, além de partirem de cantilenas, rimas e parlendas, assim como dos mais diversos jogos infantis.</a:t>
            </a:r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endParaRPr lang="pt-BR" sz="22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200" dirty="0" smtClean="0"/>
              <a:t>A improvisação é algo muito importante e está presente desde os primeiros estágios.</a:t>
            </a:r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endParaRPr lang="pt-BR" sz="22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200" dirty="0" err="1"/>
              <a:t>Orff</a:t>
            </a:r>
            <a:r>
              <a:rPr lang="pt-BR" sz="2200" dirty="0"/>
              <a:t> parte da escala </a:t>
            </a:r>
            <a:r>
              <a:rPr lang="pt-BR" sz="2200" dirty="0" err="1"/>
              <a:t>pentatônica</a:t>
            </a:r>
            <a:r>
              <a:rPr lang="pt-BR" sz="2200" dirty="0"/>
              <a:t> como base para o aprendizado da música, resgatando um modelo escalar típico do folclore húngaro </a:t>
            </a:r>
          </a:p>
          <a:p>
            <a:pPr marL="285750" indent="-285750">
              <a:buClr>
                <a:srgbClr val="00FFFF"/>
              </a:buClr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051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260648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3200" dirty="0" smtClean="0"/>
              <a:t>A coleção de cinco volumes de </a:t>
            </a:r>
            <a:r>
              <a:rPr lang="pt-BR" sz="3200" dirty="0" err="1" smtClean="0"/>
              <a:t>Orff</a:t>
            </a:r>
            <a:r>
              <a:rPr lang="pt-BR" sz="3200" dirty="0" smtClean="0"/>
              <a:t>- </a:t>
            </a:r>
            <a:r>
              <a:rPr lang="pt-BR" sz="3200" dirty="0" err="1" smtClean="0"/>
              <a:t>Schulwerk</a:t>
            </a:r>
            <a:r>
              <a:rPr lang="pt-BR" sz="3200" dirty="0"/>
              <a:t> </a:t>
            </a:r>
            <a:r>
              <a:rPr lang="pt-BR" sz="3200" dirty="0" smtClean="0"/>
              <a:t>conduz cuidadosamente o desenvolvimento musical das crianças, passando a escala </a:t>
            </a:r>
            <a:r>
              <a:rPr lang="pt-BR" sz="3200" dirty="0" err="1" smtClean="0"/>
              <a:t>pentatônica</a:t>
            </a:r>
            <a:r>
              <a:rPr lang="pt-BR" sz="3200" dirty="0" smtClean="0"/>
              <a:t> para os modos maior e menos.</a:t>
            </a:r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3200" dirty="0" smtClean="0"/>
              <a:t>A partir do material básico, as crianças são levadas a tocar desde o início o que os faz imergir numa sonoridade poderosa, o que as motiva a executar música em grupo desde os primeiros estágios.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7610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260648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Instrumental </a:t>
            </a:r>
            <a:r>
              <a:rPr lang="pt-BR" sz="2800" b="1" dirty="0" err="1" smtClean="0"/>
              <a:t>Orff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2556" y="850196"/>
            <a:ext cx="87849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 smtClean="0"/>
              <a:t>O instrumental </a:t>
            </a:r>
            <a:r>
              <a:rPr lang="pt-BR" sz="2300" dirty="0" err="1" smtClean="0"/>
              <a:t>Orff</a:t>
            </a:r>
            <a:r>
              <a:rPr lang="pt-BR" sz="2300" dirty="0" smtClean="0"/>
              <a:t> é como um grupo de percussão, cordas e flauta </a:t>
            </a:r>
            <a:r>
              <a:rPr lang="pt-BR" sz="2300" dirty="0" smtClean="0"/>
              <a:t>doce. Composto </a:t>
            </a:r>
            <a:r>
              <a:rPr lang="pt-BR" sz="2300" dirty="0" smtClean="0"/>
              <a:t>por</a:t>
            </a:r>
            <a:r>
              <a:rPr lang="pt-BR" sz="2300" dirty="0" smtClean="0"/>
              <a:t>:</a:t>
            </a:r>
          </a:p>
          <a:p>
            <a:pPr algn="just"/>
            <a:endParaRPr lang="pt-BR" sz="23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300" dirty="0" smtClean="0"/>
              <a:t>uma </a:t>
            </a:r>
            <a:r>
              <a:rPr lang="pt-BR" sz="2300" dirty="0"/>
              <a:t>família de </a:t>
            </a:r>
            <a:r>
              <a:rPr lang="pt-BR" sz="2300" dirty="0" smtClean="0"/>
              <a:t>xilofones </a:t>
            </a:r>
            <a:r>
              <a:rPr lang="pt-BR" sz="2300" dirty="0"/>
              <a:t>(soprano, alto, tenor e baixo</a:t>
            </a:r>
            <a:r>
              <a:rPr lang="pt-BR" sz="2300" dirty="0" smtClean="0"/>
              <a:t>)</a:t>
            </a:r>
            <a:endParaRPr lang="pt-BR" sz="23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300" dirty="0" smtClean="0"/>
              <a:t>uma família </a:t>
            </a:r>
            <a:r>
              <a:rPr lang="pt-BR" sz="2300" dirty="0"/>
              <a:t>de </a:t>
            </a:r>
            <a:r>
              <a:rPr lang="pt-BR" sz="2300" dirty="0" err="1"/>
              <a:t>metalofones</a:t>
            </a:r>
            <a:r>
              <a:rPr lang="pt-BR" sz="2300" dirty="0"/>
              <a:t>, tambores, pratos, </a:t>
            </a:r>
            <a:r>
              <a:rPr lang="pt-BR" sz="2300" dirty="0" err="1" smtClean="0"/>
              <a:t>platinelas</a:t>
            </a:r>
            <a:r>
              <a:rPr lang="pt-BR" sz="2300" dirty="0"/>
              <a:t>, pandeiros, </a:t>
            </a:r>
            <a:r>
              <a:rPr lang="pt-BR" sz="2300" dirty="0" smtClean="0"/>
              <a:t>maracas, outros </a:t>
            </a:r>
            <a:r>
              <a:rPr lang="pt-BR" sz="2300" dirty="0"/>
              <a:t>instrumentos de percussão </a:t>
            </a:r>
            <a:r>
              <a:rPr lang="pt-BR" sz="2300" dirty="0" smtClean="0"/>
              <a:t>pequenos</a:t>
            </a:r>
            <a:endParaRPr lang="pt-BR" sz="2300" dirty="0" smtClean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300" dirty="0"/>
              <a:t>v</a:t>
            </a:r>
            <a:r>
              <a:rPr lang="pt-BR" sz="2300" dirty="0" smtClean="0"/>
              <a:t>iolas </a:t>
            </a:r>
            <a:r>
              <a:rPr lang="pt-BR" sz="2300" dirty="0" smtClean="0"/>
              <a:t>da gamba </a:t>
            </a:r>
            <a:endParaRPr lang="pt-BR" sz="2300" dirty="0"/>
          </a:p>
          <a:p>
            <a:pPr marL="285750" indent="-285750" algn="just">
              <a:buClr>
                <a:srgbClr val="00FFFF"/>
              </a:buClr>
              <a:buFont typeface="Arial" panose="020B0604020202020204" pitchFamily="34" charset="0"/>
              <a:buChar char="•"/>
            </a:pPr>
            <a:r>
              <a:rPr lang="pt-BR" sz="2300" dirty="0" smtClean="0"/>
              <a:t>flautas doces</a:t>
            </a:r>
          </a:p>
          <a:p>
            <a:pPr algn="just">
              <a:buClr>
                <a:srgbClr val="00FFFF"/>
              </a:buClr>
            </a:pPr>
            <a:endParaRPr lang="pt-BR" sz="2300" dirty="0"/>
          </a:p>
          <a:p>
            <a:pPr algn="just">
              <a:buClr>
                <a:srgbClr val="00FFFF"/>
              </a:buClr>
            </a:pPr>
            <a:r>
              <a:rPr lang="pt-BR" sz="2300" dirty="0" smtClean="0"/>
              <a:t>O material é de excelente qualidade musical, com boa ressonância e afinação, tem uma </a:t>
            </a:r>
            <a:r>
              <a:rPr lang="pt-BR" sz="2300" dirty="0" smtClean="0"/>
              <a:t>massa </a:t>
            </a:r>
            <a:r>
              <a:rPr lang="pt-BR" sz="2300" dirty="0" smtClean="0"/>
              <a:t>sonora importante, com timbres diversificados, o que permite as crianças entrarem em contato com princípios básicos de combinação de timbres a partir da experimentação.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3100316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400</TotalTime>
  <Words>1047</Words>
  <Application>Microsoft Office PowerPoint</Application>
  <PresentationFormat>Apresentação na tela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Elementar</vt:lpstr>
      <vt:lpstr>De Tramas e Fios  págs. 159 - 178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Carl Orff</dc:title>
  <dc:creator>Luciene-Note</dc:creator>
  <cp:lastModifiedBy>Luciene-Note</cp:lastModifiedBy>
  <cp:revision>49</cp:revision>
  <dcterms:created xsi:type="dcterms:W3CDTF">2016-06-09T00:23:53Z</dcterms:created>
  <dcterms:modified xsi:type="dcterms:W3CDTF">2016-06-09T15:06:58Z</dcterms:modified>
</cp:coreProperties>
</file>