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52" r:id="rId3"/>
    <p:sldId id="353" r:id="rId4"/>
    <p:sldId id="354" r:id="rId5"/>
    <p:sldId id="355" r:id="rId6"/>
    <p:sldId id="335" r:id="rId7"/>
    <p:sldId id="356" r:id="rId8"/>
    <p:sldId id="357" r:id="rId9"/>
    <p:sldId id="358" r:id="rId10"/>
    <p:sldId id="359" r:id="rId11"/>
    <p:sldId id="336" r:id="rId12"/>
    <p:sldId id="337" r:id="rId13"/>
    <p:sldId id="338" r:id="rId14"/>
    <p:sldId id="268" r:id="rId15"/>
    <p:sldId id="34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006600"/>
    <a:srgbClr val="CC0000"/>
    <a:srgbClr val="66FF33"/>
    <a:srgbClr val="CCCCFF"/>
    <a:srgbClr val="FFFF99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B751B-363F-4390-A30C-91511144D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AE3643-C815-4E89-983F-F764A9B7B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97680D-9F1B-4508-B010-B1BCC684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A60187-E581-4F6B-8E06-B37D870D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40B643-5E68-4852-8333-627EA839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10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3A701-AAD8-472A-B8B4-4C192D43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1C9736-94A5-4292-B0C9-2854ABB7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476346-0F61-4661-B063-F1FB0E79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A47CB1-09CC-437E-9515-23055061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D78CB-CD7E-4D3F-B72F-546AF416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85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9682DE-FA2E-48C1-A2A1-BB43B7EDA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4CFB5D-2708-4B36-B97E-C11D157C8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246BEF-71A2-4B39-9776-9262893E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35CBAA-754E-46AF-8895-191B4449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9AA89F-2678-4528-8A11-A4715055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2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351B1-4121-4072-96C7-9813405A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8234C1-93F4-4708-887B-E49EF76A7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3529CA-9467-463F-A856-C2565CBD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801A27-EA04-471F-B268-76CC0086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9E6A4C-6893-4C35-BF62-0EBF1643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55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CBEC7-CEFD-4654-91C8-A9D29307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DE056D-088E-4C80-BD70-B77364FB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09DB17-A779-4178-98F2-C8C4BA10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262112-6691-481B-8E06-F937C4A4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24ED85-F05E-4E36-977F-DA509DE4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58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F6C1F-9DDA-4671-A785-AF90CA6B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58C0F1-B189-41D4-A8BC-1A8FC26B6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92F136-CB5D-4250-A015-8871E8882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C7C2D2-0524-4C55-8661-1BDBC792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E58CA1-25DF-4E12-BB1D-9D9118BC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642E4A-1B98-4446-94C8-2DD5E18F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33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D2200-A702-49FE-BC12-64D5CBB5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407866-A454-4434-8506-57C960697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A260BE-104B-40EA-A18C-59D7C6798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93F1EE-24DD-4089-84B9-FA175721D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E72A4C-4414-4F9D-A484-A7BD6EC03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9613A6-FDA5-451F-BDCF-D448C2F4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C88673-1FF3-4AE9-BA57-13EDA58B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2D895B-695C-45C3-B5A9-ECF27BE3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52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E6F4C-FF05-40A4-BBF2-8C4FCD6D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60A698-5FE5-45D2-9C76-F1C59E92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7D91F05-FCAC-4513-831A-9B39D8F4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A4DAE0-2ABF-405F-AC07-81C6E84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54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E62D4B6-1D31-4146-A605-C5EB9FF6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1D1332-B049-45FC-BCEC-C83A0F0E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46E7CB-602C-4ABA-9C91-EACDCD15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C3797-3D8B-4FF1-9CE6-6D9F7CE6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3AFBA-4F22-4A14-BD73-FA29688C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0CFC8D-35EC-4A1F-8DF4-3F7914CD4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F0FCF5-DCE3-412B-BCA5-7478E01D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B2DFA6-3D15-4BDD-BE7C-2E9674C5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396F84-708F-47AF-8B94-4CDE0D3A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59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58CE1-E1C4-4292-8EB6-03CA9D1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6252972-2EF6-4EEF-A551-44DABD8F2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38C645-1102-4116-8B24-CCF7F8B5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6CEF3F-EF33-4B18-B652-3A8E6580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3C2EEB-C3D3-4751-B611-B66C9803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4DBBAC-F532-451B-A81E-90B5295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39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4E4E31C-C7EE-492D-9F86-2B31C9B0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A241A4-5D51-46C0-9E38-99F58DA3B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CB1002-3431-4937-BB3F-DD68376A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28F1-ACB9-44B5-BB1B-812B6609E2DB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DBA772-D0CF-41A6-981C-C794005D4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9C2A30-6DFE-4AA0-975E-B5BE27292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50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73F516-40CE-4AE4-98D3-66B975461921}"/>
              </a:ext>
            </a:extLst>
          </p:cNvPr>
          <p:cNvSpPr txBox="1"/>
          <p:nvPr/>
        </p:nvSpPr>
        <p:spPr>
          <a:xfrm>
            <a:off x="1652793" y="1335984"/>
            <a:ext cx="888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Mercado de Capitais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654DBE-DF0D-4029-B517-BC3C836A2200}"/>
              </a:ext>
            </a:extLst>
          </p:cNvPr>
          <p:cNvSpPr txBox="1"/>
          <p:nvPr/>
        </p:nvSpPr>
        <p:spPr>
          <a:xfrm>
            <a:off x="2282684" y="2808445"/>
            <a:ext cx="76266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02060"/>
                </a:solidFill>
              </a:rPr>
              <a:t>O Ibovespa e índices do mercado de ações</a:t>
            </a:r>
          </a:p>
          <a:p>
            <a:pPr algn="ctr"/>
            <a:endParaRPr lang="pt-BR" sz="4800" dirty="0">
              <a:solidFill>
                <a:srgbClr val="002060"/>
              </a:solidFill>
            </a:endParaRP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Prof. Dr. Tabajara Pimenta Junior</a:t>
            </a:r>
          </a:p>
          <a:p>
            <a:pPr algn="ctr"/>
            <a:r>
              <a:rPr lang="pt-BR" sz="2400" dirty="0"/>
              <a:t>FEA-RP/USP</a:t>
            </a:r>
          </a:p>
        </p:txBody>
      </p:sp>
    </p:spTree>
    <p:extLst>
      <p:ext uri="{BB962C8B-B14F-4D97-AF65-F5344CB8AC3E}">
        <p14:creationId xmlns:p14="http://schemas.microsoft.com/office/powerpoint/2010/main" val="236752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A150E73-5106-4208-B623-3DEC5753B909}"/>
              </a:ext>
            </a:extLst>
          </p:cNvPr>
          <p:cNvSpPr txBox="1"/>
          <p:nvPr/>
        </p:nvSpPr>
        <p:spPr>
          <a:xfrm>
            <a:off x="918680" y="1843469"/>
            <a:ext cx="60784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Passa por recomposição a cada quatro meses.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São observados os dados dos últimos doze meses.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Cada ano tem, portanto, três carteiras teóricas:</a:t>
            </a:r>
          </a:p>
          <a:p>
            <a:pPr marL="396000">
              <a:spcAft>
                <a:spcPts val="1200"/>
              </a:spcAft>
            </a:pPr>
            <a:r>
              <a:rPr lang="pt-BR" sz="2000" dirty="0"/>
              <a:t>1º carteira – </a:t>
            </a:r>
            <a:r>
              <a:rPr lang="pt-BR" sz="2000" dirty="0" err="1"/>
              <a:t>jan</a:t>
            </a:r>
            <a:r>
              <a:rPr lang="pt-BR" sz="2000" dirty="0"/>
              <a:t>/</a:t>
            </a:r>
            <a:r>
              <a:rPr lang="pt-BR" sz="2000" dirty="0" err="1"/>
              <a:t>fev</a:t>
            </a:r>
            <a:r>
              <a:rPr lang="pt-BR" sz="2000" dirty="0"/>
              <a:t>/mar/</a:t>
            </a:r>
            <a:r>
              <a:rPr lang="pt-BR" sz="2000" dirty="0" err="1"/>
              <a:t>abr</a:t>
            </a:r>
            <a:endParaRPr lang="pt-BR" sz="2000" dirty="0"/>
          </a:p>
          <a:p>
            <a:pPr marL="396000">
              <a:spcAft>
                <a:spcPts val="1200"/>
              </a:spcAft>
            </a:pPr>
            <a:r>
              <a:rPr lang="pt-BR" sz="2000" dirty="0"/>
              <a:t>2º carteira – </a:t>
            </a:r>
            <a:r>
              <a:rPr lang="pt-BR" sz="2000" dirty="0" err="1"/>
              <a:t>mai</a:t>
            </a:r>
            <a:r>
              <a:rPr lang="pt-BR" sz="2000" dirty="0"/>
              <a:t>/</a:t>
            </a:r>
            <a:r>
              <a:rPr lang="pt-BR" sz="2000" dirty="0" err="1"/>
              <a:t>jun</a:t>
            </a:r>
            <a:r>
              <a:rPr lang="pt-BR" sz="2000" dirty="0"/>
              <a:t>/</a:t>
            </a:r>
            <a:r>
              <a:rPr lang="pt-BR" sz="2000" dirty="0" err="1"/>
              <a:t>jul</a:t>
            </a:r>
            <a:r>
              <a:rPr lang="pt-BR" sz="2000" dirty="0"/>
              <a:t>/</a:t>
            </a:r>
            <a:r>
              <a:rPr lang="pt-BR" sz="2000" dirty="0" err="1"/>
              <a:t>ago</a:t>
            </a:r>
            <a:endParaRPr lang="pt-BR" sz="2000" dirty="0"/>
          </a:p>
          <a:p>
            <a:pPr marL="396000">
              <a:spcAft>
                <a:spcPts val="1200"/>
              </a:spcAft>
            </a:pPr>
            <a:r>
              <a:rPr lang="pt-BR" sz="2000" dirty="0"/>
              <a:t>3º carteira – set/out/</a:t>
            </a:r>
            <a:r>
              <a:rPr lang="pt-BR" sz="2000" dirty="0" err="1"/>
              <a:t>nov</a:t>
            </a:r>
            <a:r>
              <a:rPr lang="pt-BR" sz="2000" dirty="0"/>
              <a:t>/dez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O número de ações em cada carteira pode variar!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A cada recomposição, ações podem entrar ou sair.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As recomposições tem implicações importantes.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C8A2F5-2CC0-4D7E-B03D-9AABE911E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281" y="499615"/>
            <a:ext cx="4327402" cy="287969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F61142F-90E6-4C11-AFCD-EA2289BAE315}"/>
              </a:ext>
            </a:extLst>
          </p:cNvPr>
          <p:cNvSpPr txBox="1"/>
          <p:nvPr/>
        </p:nvSpPr>
        <p:spPr>
          <a:xfrm>
            <a:off x="918680" y="851864"/>
            <a:ext cx="494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Carteira Teórica do Ibovespa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A6FB87-4BB9-4AAE-8557-E48BC30B5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1" y="3478696"/>
            <a:ext cx="4327402" cy="287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5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4878BF-AD40-4F19-83CB-55C5173EF981}"/>
              </a:ext>
            </a:extLst>
          </p:cNvPr>
          <p:cNvSpPr txBox="1"/>
          <p:nvPr/>
        </p:nvSpPr>
        <p:spPr>
          <a:xfrm>
            <a:off x="1766818" y="2148269"/>
            <a:ext cx="93252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Os procedimentos definidos em 1967 vigoraram até 2014.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Os procedimentos atuais incluem:</a:t>
            </a:r>
          </a:p>
          <a:p>
            <a:pPr marL="738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/>
                </a:solidFill>
              </a:rPr>
              <a:t>As ações que componham conjuntamente 85% do Índice de Negociabilidade.</a:t>
            </a:r>
          </a:p>
          <a:p>
            <a:pPr marL="738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/>
                </a:solidFill>
              </a:rPr>
              <a:t>Tenham presença em 95% dos pregões.</a:t>
            </a:r>
          </a:p>
          <a:p>
            <a:pPr marL="738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/>
                </a:solidFill>
              </a:rPr>
              <a:t>Tenham uma participação maior ou igual a 0,1% do volume financeiro.</a:t>
            </a:r>
          </a:p>
          <a:p>
            <a:pPr marL="738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/>
                </a:solidFill>
              </a:rPr>
              <a:t>Não sejam “</a:t>
            </a:r>
            <a:r>
              <a:rPr lang="pt-BR" sz="2000" b="1" dirty="0" err="1">
                <a:solidFill>
                  <a:schemeClr val="accent1"/>
                </a:solidFill>
              </a:rPr>
              <a:t>penny</a:t>
            </a:r>
            <a:r>
              <a:rPr lang="pt-BR" sz="2000" b="1" dirty="0">
                <a:solidFill>
                  <a:schemeClr val="accent1"/>
                </a:solidFill>
              </a:rPr>
              <a:t> stock”.</a:t>
            </a:r>
          </a:p>
          <a:p>
            <a:pPr marL="738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/>
                </a:solidFill>
              </a:rPr>
              <a:t>A participação é ponderada pelo valor de mercado do </a:t>
            </a:r>
            <a:r>
              <a:rPr lang="pt-BR" sz="2000" b="1" dirty="0" err="1">
                <a:solidFill>
                  <a:schemeClr val="accent1"/>
                </a:solidFill>
              </a:rPr>
              <a:t>free-float</a:t>
            </a:r>
            <a:r>
              <a:rPr lang="pt-BR" sz="20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06F0EB-EF78-4BDF-9E95-E4C84E736649}"/>
              </a:ext>
            </a:extLst>
          </p:cNvPr>
          <p:cNvSpPr txBox="1"/>
          <p:nvPr/>
        </p:nvSpPr>
        <p:spPr>
          <a:xfrm>
            <a:off x="3957913" y="893302"/>
            <a:ext cx="494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Carteira Teórica do Ibovespa</a:t>
            </a:r>
          </a:p>
        </p:txBody>
      </p:sp>
    </p:spTree>
    <p:extLst>
      <p:ext uri="{BB962C8B-B14F-4D97-AF65-F5344CB8AC3E}">
        <p14:creationId xmlns:p14="http://schemas.microsoft.com/office/powerpoint/2010/main" val="347446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67AC347-36AF-4AD8-A931-78AA8F74C53A}"/>
              </a:ext>
            </a:extLst>
          </p:cNvPr>
          <p:cNvSpPr txBox="1"/>
          <p:nvPr/>
        </p:nvSpPr>
        <p:spPr>
          <a:xfrm>
            <a:off x="1417983" y="3429000"/>
            <a:ext cx="99921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000" b="0" i="0" u="none" strike="noStrike" baseline="0" dirty="0">
              <a:solidFill>
                <a:srgbClr val="000000"/>
              </a:solidFill>
            </a:endParaRPr>
          </a:p>
          <a:p>
            <a:r>
              <a:rPr lang="pt-BR" sz="2000" b="0" i="0" u="none" strike="noStrike" baseline="0" dirty="0">
                <a:solidFill>
                  <a:srgbClr val="000000"/>
                </a:solidFill>
              </a:rPr>
              <a:t>Onde: </a:t>
            </a:r>
          </a:p>
          <a:p>
            <a:r>
              <a:rPr lang="pt-BR" sz="2000" b="0" i="1" u="none" strike="noStrike" baseline="0" dirty="0">
                <a:solidFill>
                  <a:srgbClr val="000000"/>
                </a:solidFill>
              </a:rPr>
              <a:t>IN </a:t>
            </a:r>
            <a:r>
              <a:rPr lang="pt-BR" sz="2000" b="0" i="0" u="none" strike="noStrike" baseline="0" dirty="0">
                <a:solidFill>
                  <a:srgbClr val="000000"/>
                </a:solidFill>
              </a:rPr>
              <a:t>= índice de negociabilidade. </a:t>
            </a:r>
          </a:p>
          <a:p>
            <a:r>
              <a:rPr lang="pt-BR" sz="2000" b="0" i="1" u="none" strike="noStrike" baseline="0" dirty="0">
                <a:solidFill>
                  <a:srgbClr val="000000"/>
                </a:solidFill>
              </a:rPr>
              <a:t>NA </a:t>
            </a:r>
            <a:r>
              <a:rPr lang="pt-BR" sz="2000" b="0" i="0" u="none" strike="noStrike" baseline="0" dirty="0">
                <a:solidFill>
                  <a:srgbClr val="000000"/>
                </a:solidFill>
              </a:rPr>
              <a:t>= número de negócios com o ativo </a:t>
            </a:r>
            <a:r>
              <a:rPr lang="pt-BR" sz="2000" b="0" i="1" u="none" strike="noStrike" baseline="0" dirty="0">
                <a:solidFill>
                  <a:srgbClr val="000000"/>
                </a:solidFill>
              </a:rPr>
              <a:t>a </a:t>
            </a:r>
            <a:r>
              <a:rPr lang="pt-BR" sz="2000" b="0" i="0" u="none" strike="noStrike" baseline="0" dirty="0">
                <a:solidFill>
                  <a:srgbClr val="000000"/>
                </a:solidFill>
              </a:rPr>
              <a:t>no mercado a vista (lote-padrão). </a:t>
            </a:r>
          </a:p>
          <a:p>
            <a:r>
              <a:rPr lang="pt-BR" sz="2000" b="0" i="1" u="none" strike="noStrike" baseline="0" dirty="0">
                <a:solidFill>
                  <a:srgbClr val="000000"/>
                </a:solidFill>
              </a:rPr>
              <a:t>N </a:t>
            </a:r>
            <a:r>
              <a:rPr lang="pt-BR" sz="2000" b="0" i="0" u="none" strike="noStrike" baseline="0" dirty="0">
                <a:solidFill>
                  <a:srgbClr val="000000"/>
                </a:solidFill>
              </a:rPr>
              <a:t>= número total de negócios no mercado a vista da BM&amp;FBOVESPA (lote-padrão). </a:t>
            </a:r>
          </a:p>
          <a:p>
            <a:r>
              <a:rPr lang="pt-BR" sz="2000" b="0" i="1" u="none" strike="noStrike" baseline="0" dirty="0">
                <a:solidFill>
                  <a:srgbClr val="000000"/>
                </a:solidFill>
              </a:rPr>
              <a:t>VA </a:t>
            </a:r>
            <a:r>
              <a:rPr lang="pt-BR" sz="2000" b="0" i="0" u="none" strike="noStrike" baseline="0" dirty="0">
                <a:solidFill>
                  <a:srgbClr val="000000"/>
                </a:solidFill>
              </a:rPr>
              <a:t>= volume financeiro gerado pelos negócios com o ativo </a:t>
            </a:r>
            <a:r>
              <a:rPr lang="pt-BR" sz="2000" b="0" i="1" u="none" strike="noStrike" baseline="0" dirty="0">
                <a:solidFill>
                  <a:srgbClr val="000000"/>
                </a:solidFill>
              </a:rPr>
              <a:t>a </a:t>
            </a:r>
            <a:r>
              <a:rPr lang="pt-BR" sz="2000" b="0" i="0" u="none" strike="noStrike" baseline="0" dirty="0">
                <a:solidFill>
                  <a:srgbClr val="000000"/>
                </a:solidFill>
              </a:rPr>
              <a:t>no mercado a vista (lote-padrão). </a:t>
            </a:r>
          </a:p>
          <a:p>
            <a:r>
              <a:rPr lang="pt-BR" sz="2000" b="0" i="1" u="none" strike="noStrike" baseline="0" dirty="0">
                <a:solidFill>
                  <a:srgbClr val="000000"/>
                </a:solidFill>
              </a:rPr>
              <a:t>V </a:t>
            </a:r>
            <a:r>
              <a:rPr lang="pt-BR" sz="2000" b="0" i="0" u="none" strike="noStrike" baseline="0" dirty="0">
                <a:solidFill>
                  <a:srgbClr val="000000"/>
                </a:solidFill>
              </a:rPr>
              <a:t>= volume financeiro total do mercado a vista da BM&amp;FBOVESPA (lote-padrão). </a:t>
            </a:r>
          </a:p>
          <a:p>
            <a:r>
              <a:rPr lang="pt-BR" sz="2000" b="0" i="1" u="none" strike="noStrike" baseline="0" dirty="0">
                <a:solidFill>
                  <a:srgbClr val="000000"/>
                </a:solidFill>
              </a:rPr>
              <a:t>P </a:t>
            </a:r>
            <a:r>
              <a:rPr lang="pt-BR" sz="2000" b="0" i="0" u="none" strike="noStrike" baseline="0" dirty="0">
                <a:solidFill>
                  <a:srgbClr val="000000"/>
                </a:solidFill>
              </a:rPr>
              <a:t>= número total de pregões no período.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E27EE77-1C23-433E-8EC4-3145F1D7BF33}"/>
                  </a:ext>
                </a:extLst>
              </p:cNvPr>
              <p:cNvSpPr txBox="1"/>
              <p:nvPr/>
            </p:nvSpPr>
            <p:spPr>
              <a:xfrm>
                <a:off x="2941983" y="1995086"/>
                <a:ext cx="6096000" cy="1186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𝑰𝑵</m:t>
                      </m:r>
                      <m:r>
                        <a:rPr lang="pt-BR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pt-BR" sz="2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t-BR" sz="2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p>
                            <m:e>
                              <m:rad>
                                <m:radPr>
                                  <m:ctrlPr>
                                    <a:rPr lang="pt-BR" sz="2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pt-BR" sz="2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f>
                                    <m:fPr>
                                      <m:ctrlPr>
                                        <a:rPr lang="pt-BR" sz="24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400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b="1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pt-BR" sz="2400" b="1" i="1"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sz="24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den>
                                  </m:f>
                                  <m:r>
                                    <a:rPr lang="pt-BR" sz="2400" b="1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pt-BR" sz="24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t-BR" sz="2400" b="1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t-BR" sz="2400" b="1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𝑨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t-BR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𝑽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24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nary>
                        </m:num>
                        <m:den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lang="pt-BR" sz="2400" b="1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E27EE77-1C23-433E-8EC4-3145F1D7B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83" y="1995086"/>
                <a:ext cx="6096000" cy="11867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B26F3848-F287-4577-A0B0-EA6733639EA4}"/>
              </a:ext>
            </a:extLst>
          </p:cNvPr>
          <p:cNvSpPr txBox="1"/>
          <p:nvPr/>
        </p:nvSpPr>
        <p:spPr>
          <a:xfrm>
            <a:off x="4094921" y="1046734"/>
            <a:ext cx="4002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</a:rPr>
              <a:t>Í</a:t>
            </a:r>
            <a:r>
              <a:rPr lang="pt-BR" sz="2400" b="1" i="0" u="none" strike="noStrike" baseline="0" dirty="0">
                <a:solidFill>
                  <a:srgbClr val="000000"/>
                </a:solidFill>
              </a:rPr>
              <a:t>ndice de Negociabilidade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3885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C6C1BAF-74F8-419C-93FF-63FB78867FCF}"/>
              </a:ext>
            </a:extLst>
          </p:cNvPr>
          <p:cNvSpPr/>
          <p:nvPr/>
        </p:nvSpPr>
        <p:spPr>
          <a:xfrm>
            <a:off x="1229135" y="559369"/>
            <a:ext cx="4639923" cy="164442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150839E-EC3E-42B4-8DCB-CBE80540F2D6}"/>
              </a:ext>
            </a:extLst>
          </p:cNvPr>
          <p:cNvSpPr/>
          <p:nvPr/>
        </p:nvSpPr>
        <p:spPr>
          <a:xfrm>
            <a:off x="1229135" y="2623282"/>
            <a:ext cx="4639923" cy="1644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B5BA575-87FB-44A8-A13E-72A92C915552}"/>
              </a:ext>
            </a:extLst>
          </p:cNvPr>
          <p:cNvSpPr/>
          <p:nvPr/>
        </p:nvSpPr>
        <p:spPr>
          <a:xfrm>
            <a:off x="1229135" y="4687195"/>
            <a:ext cx="4639923" cy="1644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70A38634-D026-4319-80AB-7EB6B6664B46}"/>
              </a:ext>
            </a:extLst>
          </p:cNvPr>
          <p:cNvSpPr txBox="1"/>
          <p:nvPr/>
        </p:nvSpPr>
        <p:spPr>
          <a:xfrm>
            <a:off x="1421291" y="678321"/>
            <a:ext cx="35780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ÍNDICES AMPLOS</a:t>
            </a:r>
          </a:p>
          <a:p>
            <a:r>
              <a:rPr lang="pt-BR" dirty="0"/>
              <a:t>• Índice Bovespa - Ibovespa</a:t>
            </a:r>
          </a:p>
          <a:p>
            <a:r>
              <a:rPr lang="pt-BR" dirty="0"/>
              <a:t>• Índice Brasil 50 - </a:t>
            </a:r>
            <a:r>
              <a:rPr lang="pt-BR" dirty="0" err="1"/>
              <a:t>IBrX</a:t>
            </a:r>
            <a:r>
              <a:rPr lang="pt-BR" dirty="0"/>
              <a:t> 50</a:t>
            </a:r>
          </a:p>
          <a:p>
            <a:r>
              <a:rPr lang="pt-BR" dirty="0"/>
              <a:t>• Índice Brasil 100 - </a:t>
            </a:r>
            <a:r>
              <a:rPr lang="pt-BR" dirty="0" err="1"/>
              <a:t>IBrX</a:t>
            </a:r>
            <a:r>
              <a:rPr lang="pt-BR" dirty="0"/>
              <a:t> 100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A43AF15E-2D26-49AD-8CEF-803B197B9032}"/>
              </a:ext>
            </a:extLst>
          </p:cNvPr>
          <p:cNvSpPr txBox="1"/>
          <p:nvPr/>
        </p:nvSpPr>
        <p:spPr>
          <a:xfrm>
            <a:off x="1421291" y="2702283"/>
            <a:ext cx="3074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ÍNDICES SETORIAIS</a:t>
            </a:r>
          </a:p>
          <a:p>
            <a:r>
              <a:rPr lang="pt-BR" dirty="0"/>
              <a:t>• Energia Elétrica - IEE</a:t>
            </a:r>
          </a:p>
          <a:p>
            <a:r>
              <a:rPr lang="pt-BR" dirty="0"/>
              <a:t>• Imobiliário - IMOB</a:t>
            </a:r>
          </a:p>
          <a:p>
            <a:r>
              <a:rPr lang="pt-BR" dirty="0"/>
              <a:t>• Financeiro - IFNC</a:t>
            </a:r>
          </a:p>
          <a:p>
            <a:r>
              <a:rPr lang="pt-BR" dirty="0"/>
              <a:t>• Utilidade Pública - UTIL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40F4D9FC-5779-44BF-AB30-D1878D7C115F}"/>
              </a:ext>
            </a:extLst>
          </p:cNvPr>
          <p:cNvSpPr txBox="1"/>
          <p:nvPr/>
        </p:nvSpPr>
        <p:spPr>
          <a:xfrm>
            <a:off x="1382367" y="4865924"/>
            <a:ext cx="36170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ÍNDICES DE SUSTENTABILIDADE</a:t>
            </a:r>
          </a:p>
          <a:p>
            <a:r>
              <a:rPr lang="pt-BR" dirty="0"/>
              <a:t>• Sustentabilidade Empresarial - ISE</a:t>
            </a:r>
          </a:p>
          <a:p>
            <a:r>
              <a:rPr lang="pt-BR" dirty="0"/>
              <a:t>• Carbono Eficiente - ICO2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DFF4737-8401-4953-AFFB-52E4B4989AAE}"/>
              </a:ext>
            </a:extLst>
          </p:cNvPr>
          <p:cNvSpPr/>
          <p:nvPr/>
        </p:nvSpPr>
        <p:spPr>
          <a:xfrm>
            <a:off x="6654246" y="559369"/>
            <a:ext cx="4639923" cy="1644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EA5916B-020A-4169-BC62-B3A2137A57E4}"/>
              </a:ext>
            </a:extLst>
          </p:cNvPr>
          <p:cNvSpPr/>
          <p:nvPr/>
        </p:nvSpPr>
        <p:spPr>
          <a:xfrm>
            <a:off x="6654246" y="2596267"/>
            <a:ext cx="4639923" cy="1644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3D161D8-5E4D-4FC8-8080-7AC1332F4831}"/>
              </a:ext>
            </a:extLst>
          </p:cNvPr>
          <p:cNvSpPr/>
          <p:nvPr/>
        </p:nvSpPr>
        <p:spPr>
          <a:xfrm>
            <a:off x="6654246" y="4687195"/>
            <a:ext cx="4639923" cy="1644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62FAE3D2-8D31-41FA-976C-29C2F640026A}"/>
              </a:ext>
            </a:extLst>
          </p:cNvPr>
          <p:cNvSpPr txBox="1"/>
          <p:nvPr/>
        </p:nvSpPr>
        <p:spPr>
          <a:xfrm>
            <a:off x="6839776" y="737446"/>
            <a:ext cx="35913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ÍNDICES DE GOVERNANÇA</a:t>
            </a:r>
          </a:p>
          <a:p>
            <a:r>
              <a:rPr lang="pt-BR" dirty="0"/>
              <a:t>• GC Diferenciada - IGCX</a:t>
            </a:r>
          </a:p>
          <a:p>
            <a:r>
              <a:rPr lang="pt-BR" dirty="0"/>
              <a:t>• </a:t>
            </a:r>
            <a:r>
              <a:rPr lang="pt-BR" dirty="0" err="1"/>
              <a:t>Tag</a:t>
            </a:r>
            <a:r>
              <a:rPr lang="pt-BR" dirty="0"/>
              <a:t> </a:t>
            </a:r>
            <a:r>
              <a:rPr lang="pt-BR" dirty="0" err="1"/>
              <a:t>Along</a:t>
            </a:r>
            <a:r>
              <a:rPr lang="pt-BR" dirty="0"/>
              <a:t> Diferenciado - ITAG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93355473-49DA-4F11-BC19-35C6A293BAFA}"/>
              </a:ext>
            </a:extLst>
          </p:cNvPr>
          <p:cNvSpPr txBox="1"/>
          <p:nvPr/>
        </p:nvSpPr>
        <p:spPr>
          <a:xfrm>
            <a:off x="6788430" y="2675779"/>
            <a:ext cx="4174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ÍNDICES DE SEGMENTO</a:t>
            </a:r>
          </a:p>
          <a:p>
            <a:r>
              <a:rPr lang="pt-BR" dirty="0"/>
              <a:t>• </a:t>
            </a:r>
            <a:r>
              <a:rPr lang="pt-BR" dirty="0" err="1"/>
              <a:t>MidLarge</a:t>
            </a:r>
            <a:r>
              <a:rPr lang="pt-BR" dirty="0"/>
              <a:t> </a:t>
            </a:r>
            <a:r>
              <a:rPr lang="pt-BR" dirty="0" err="1"/>
              <a:t>Cap</a:t>
            </a:r>
            <a:r>
              <a:rPr lang="pt-BR" dirty="0"/>
              <a:t> - MLCX</a:t>
            </a:r>
          </a:p>
          <a:p>
            <a:r>
              <a:rPr lang="pt-BR" dirty="0"/>
              <a:t>• </a:t>
            </a:r>
            <a:r>
              <a:rPr lang="pt-BR" dirty="0" err="1"/>
              <a:t>Small</a:t>
            </a:r>
            <a:r>
              <a:rPr lang="pt-BR" dirty="0"/>
              <a:t> </a:t>
            </a:r>
            <a:r>
              <a:rPr lang="pt-BR" dirty="0" err="1"/>
              <a:t>Cap</a:t>
            </a:r>
            <a:r>
              <a:rPr lang="pt-BR" dirty="0"/>
              <a:t> - SMLL</a:t>
            </a:r>
          </a:p>
          <a:p>
            <a:r>
              <a:rPr lang="pt-BR" dirty="0"/>
              <a:t>• Valor BM&amp;FBOVESPA 2ª Linha - IVBX 2</a:t>
            </a:r>
          </a:p>
          <a:p>
            <a:r>
              <a:rPr lang="pt-BR" dirty="0"/>
              <a:t>• Dividendos - IDIV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05E773E1-4777-4029-A835-CE3B7661CFA0}"/>
              </a:ext>
            </a:extLst>
          </p:cNvPr>
          <p:cNvSpPr txBox="1"/>
          <p:nvPr/>
        </p:nvSpPr>
        <p:spPr>
          <a:xfrm>
            <a:off x="6788431" y="4851882"/>
            <a:ext cx="4316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OUTROS ÍNDICES </a:t>
            </a:r>
          </a:p>
          <a:p>
            <a:r>
              <a:rPr lang="pt-BR" dirty="0"/>
              <a:t>• </a:t>
            </a:r>
            <a:r>
              <a:rPr lang="pt-BR" dirty="0" err="1"/>
              <a:t>BDRs</a:t>
            </a:r>
            <a:r>
              <a:rPr lang="pt-BR" dirty="0"/>
              <a:t> Não Patrocinados - BDRX</a:t>
            </a:r>
          </a:p>
          <a:p>
            <a:r>
              <a:rPr lang="pt-BR" dirty="0"/>
              <a:t>• Fundos de Investimento Imobiliários - IFIX</a:t>
            </a:r>
          </a:p>
        </p:txBody>
      </p:sp>
    </p:spTree>
    <p:extLst>
      <p:ext uri="{BB962C8B-B14F-4D97-AF65-F5344CB8AC3E}">
        <p14:creationId xmlns:p14="http://schemas.microsoft.com/office/powerpoint/2010/main" val="855372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33F981-2698-4055-80CE-1FF5DCA0D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" t="31102" r="3804" b="5292"/>
          <a:stretch/>
        </p:blipFill>
        <p:spPr>
          <a:xfrm>
            <a:off x="371061" y="159026"/>
            <a:ext cx="11449878" cy="43599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6B5607-B3AF-4C6B-BF59-684F11A6F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3" t="17376" r="3804" b="54978"/>
          <a:stretch/>
        </p:blipFill>
        <p:spPr>
          <a:xfrm>
            <a:off x="371061" y="4558748"/>
            <a:ext cx="11449878" cy="18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9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06B70BD-4286-46F7-8BED-1B2D40878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9" t="12735" r="3803" b="5872"/>
          <a:stretch/>
        </p:blipFill>
        <p:spPr>
          <a:xfrm>
            <a:off x="390939" y="808383"/>
            <a:ext cx="11410122" cy="55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4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19DB299-D621-446B-81D3-BB4CD1BA4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4" t="19888" r="31087" b="25205"/>
          <a:stretch/>
        </p:blipFill>
        <p:spPr>
          <a:xfrm>
            <a:off x="163973" y="1842053"/>
            <a:ext cx="5799506" cy="29411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FB6DD0C-5232-4085-9709-220EF36B6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8" t="19310" r="24565" b="19018"/>
          <a:stretch/>
        </p:blipFill>
        <p:spPr>
          <a:xfrm>
            <a:off x="6228523" y="1842053"/>
            <a:ext cx="5744054" cy="294117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FC7215E-3640-4FD7-8D74-3E2008A4B551}"/>
              </a:ext>
            </a:extLst>
          </p:cNvPr>
          <p:cNvSpPr/>
          <p:nvPr/>
        </p:nvSpPr>
        <p:spPr>
          <a:xfrm>
            <a:off x="2281847" y="3776870"/>
            <a:ext cx="3562362" cy="2650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3B50594-7C05-42FC-BD51-966252C05E1D}"/>
              </a:ext>
            </a:extLst>
          </p:cNvPr>
          <p:cNvSpPr/>
          <p:nvPr/>
        </p:nvSpPr>
        <p:spPr>
          <a:xfrm>
            <a:off x="8128972" y="4002157"/>
            <a:ext cx="3562362" cy="2650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49BD6B8-6D92-45BA-8AF5-6E332DDF9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7" t="55636" r="31087" b="37684"/>
          <a:stretch/>
        </p:blipFill>
        <p:spPr>
          <a:xfrm>
            <a:off x="702365" y="4969832"/>
            <a:ext cx="5141844" cy="49849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44B51D9-2DC4-4780-A2CC-DDB2AB1D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94" t="64465" r="26361" b="29978"/>
          <a:stretch/>
        </p:blipFill>
        <p:spPr>
          <a:xfrm>
            <a:off x="6089094" y="5654925"/>
            <a:ext cx="5750964" cy="414569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C3B89A2-3955-4BC9-98F0-5F97DF3D8492}"/>
              </a:ext>
            </a:extLst>
          </p:cNvPr>
          <p:cNvSpPr/>
          <p:nvPr/>
        </p:nvSpPr>
        <p:spPr>
          <a:xfrm>
            <a:off x="506056" y="4953364"/>
            <a:ext cx="5165876" cy="4145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1AF8027-D9CD-4A57-987F-6B151A20ABBC}"/>
              </a:ext>
            </a:extLst>
          </p:cNvPr>
          <p:cNvSpPr/>
          <p:nvPr/>
        </p:nvSpPr>
        <p:spPr>
          <a:xfrm>
            <a:off x="5963479" y="5671394"/>
            <a:ext cx="5876577" cy="4145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0F3BDDF1-F295-4C5E-9661-EA391D7E41A0}"/>
              </a:ext>
            </a:extLst>
          </p:cNvPr>
          <p:cNvCxnSpPr/>
          <p:nvPr/>
        </p:nvCxnSpPr>
        <p:spPr>
          <a:xfrm>
            <a:off x="3591339" y="4041913"/>
            <a:ext cx="0" cy="927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E3B9CDA7-5F61-4247-90F2-58C1D9A10CF6}"/>
              </a:ext>
            </a:extLst>
          </p:cNvPr>
          <p:cNvCxnSpPr>
            <a:cxnSpLocks/>
          </p:cNvCxnSpPr>
          <p:nvPr/>
        </p:nvCxnSpPr>
        <p:spPr>
          <a:xfrm>
            <a:off x="9720469" y="4267200"/>
            <a:ext cx="0" cy="140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07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82E6E84-8AE8-46FD-AE61-E3A21220EA86}"/>
              </a:ext>
            </a:extLst>
          </p:cNvPr>
          <p:cNvSpPr txBox="1"/>
          <p:nvPr/>
        </p:nvSpPr>
        <p:spPr>
          <a:xfrm>
            <a:off x="914401" y="795130"/>
            <a:ext cx="3445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Bolsa fecha em alta?</a:t>
            </a:r>
          </a:p>
          <a:p>
            <a:r>
              <a:rPr lang="pt-BR" sz="2400" dirty="0"/>
              <a:t>Bolsa fecha em queda?</a:t>
            </a:r>
          </a:p>
          <a:p>
            <a:r>
              <a:rPr lang="pt-BR" sz="2400" dirty="0"/>
              <a:t>Como assim?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2F38432-DFCD-4D53-9DCE-992DDC975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06" y="3919745"/>
            <a:ext cx="2143125" cy="21431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E791C2C-F4F0-4181-84D9-2014DD0425CA}"/>
              </a:ext>
            </a:extLst>
          </p:cNvPr>
          <p:cNvSpPr txBox="1"/>
          <p:nvPr/>
        </p:nvSpPr>
        <p:spPr>
          <a:xfrm>
            <a:off x="3432313" y="2655523"/>
            <a:ext cx="4996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que fechou em alta ou em queda?</a:t>
            </a:r>
          </a:p>
          <a:p>
            <a:r>
              <a:rPr lang="pt-BR" sz="2400" dirty="0"/>
              <a:t>Os preços de todas as ações subiram?</a:t>
            </a:r>
          </a:p>
          <a:p>
            <a:r>
              <a:rPr lang="pt-BR" sz="2400" dirty="0"/>
              <a:t>Os preços de todas as ações caíram?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8E86F6-79A1-4BD2-AD64-5C9A7A0E511F}"/>
              </a:ext>
            </a:extLst>
          </p:cNvPr>
          <p:cNvSpPr txBox="1"/>
          <p:nvPr/>
        </p:nvSpPr>
        <p:spPr>
          <a:xfrm>
            <a:off x="6188765" y="4830595"/>
            <a:ext cx="548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Foi a média dos preços que subiu ou caiu?</a:t>
            </a:r>
          </a:p>
          <a:p>
            <a:r>
              <a:rPr lang="pt-BR" sz="2400" dirty="0"/>
              <a:t>É uma média de preços de todas as ações?</a:t>
            </a:r>
          </a:p>
          <a:p>
            <a:r>
              <a:rPr lang="pt-BR" sz="2400" dirty="0"/>
              <a:t>O que tem a ver a bolsa subir ou cair?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1C1E730-8514-4A52-885B-2C6B0538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827076"/>
            <a:ext cx="2743290" cy="27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0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F2AA3D-44F3-4C55-9471-45F0ACD9BA66}"/>
              </a:ext>
            </a:extLst>
          </p:cNvPr>
          <p:cNvSpPr/>
          <p:nvPr/>
        </p:nvSpPr>
        <p:spPr>
          <a:xfrm>
            <a:off x="4738934" y="0"/>
            <a:ext cx="743318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DB3B7A-90F0-4B60-8D08-3343474BBB72}"/>
              </a:ext>
            </a:extLst>
          </p:cNvPr>
          <p:cNvSpPr txBox="1"/>
          <p:nvPr/>
        </p:nvSpPr>
        <p:spPr>
          <a:xfrm>
            <a:off x="458486" y="1353899"/>
            <a:ext cx="3949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O que é o IBOVESPA?</a:t>
            </a:r>
          </a:p>
          <a:p>
            <a:endParaRPr lang="pt-BR" sz="2400" b="1" dirty="0"/>
          </a:p>
          <a:p>
            <a:r>
              <a:rPr lang="pt-BR" sz="2000" b="1" dirty="0"/>
              <a:t>Se fechou em alta de preços, por que a informação não é em R$?</a:t>
            </a:r>
          </a:p>
          <a:p>
            <a:endParaRPr lang="pt-BR" sz="2000" b="1" dirty="0"/>
          </a:p>
          <a:p>
            <a:r>
              <a:rPr lang="pt-BR" sz="2000" b="1" dirty="0"/>
              <a:t>Por que fechou em alta de 2,21%?</a:t>
            </a:r>
          </a:p>
          <a:p>
            <a:endParaRPr lang="pt-BR" sz="2000" b="1" dirty="0"/>
          </a:p>
          <a:p>
            <a:r>
              <a:rPr lang="pt-BR" sz="2000" b="1" dirty="0"/>
              <a:t>Chegou a 96.089 pontos?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4A8C4B3-D914-4B1F-B4E5-2E1452CBF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1" t="34429" r="31087" b="25205"/>
          <a:stretch/>
        </p:blipFill>
        <p:spPr>
          <a:xfrm>
            <a:off x="5010628" y="611932"/>
            <a:ext cx="6722886" cy="302426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9EA0EFB-4C5D-4078-AABB-3E3720C7121D}"/>
              </a:ext>
            </a:extLst>
          </p:cNvPr>
          <p:cNvSpPr txBox="1"/>
          <p:nvPr/>
        </p:nvSpPr>
        <p:spPr>
          <a:xfrm>
            <a:off x="3181804" y="4662188"/>
            <a:ext cx="1424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% do que? 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74A8037-6848-4496-9B68-C1A796570DFE}"/>
              </a:ext>
            </a:extLst>
          </p:cNvPr>
          <p:cNvSpPr txBox="1"/>
          <p:nvPr/>
        </p:nvSpPr>
        <p:spPr>
          <a:xfrm>
            <a:off x="1174102" y="5523653"/>
            <a:ext cx="3114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Que pontuação é essa? 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D5FE8A3-4B07-466F-93D9-9872BC06BD32}"/>
              </a:ext>
            </a:extLst>
          </p:cNvPr>
          <p:cNvCxnSpPr/>
          <p:nvPr/>
        </p:nvCxnSpPr>
        <p:spPr>
          <a:xfrm>
            <a:off x="3771529" y="3394733"/>
            <a:ext cx="0" cy="12674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670323A-D74A-4BE8-AA1C-1F23565DCB7F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711354" y="4028460"/>
            <a:ext cx="19879" cy="14951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557ADDB-2108-4FEB-B12A-9CA6B46ADF76}"/>
              </a:ext>
            </a:extLst>
          </p:cNvPr>
          <p:cNvCxnSpPr>
            <a:cxnSpLocks/>
          </p:cNvCxnSpPr>
          <p:nvPr/>
        </p:nvCxnSpPr>
        <p:spPr>
          <a:xfrm flipV="1">
            <a:off x="7424382" y="2692728"/>
            <a:ext cx="0" cy="13357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9A4AD05E-2E6B-4C5A-A402-02A3020CB357}"/>
              </a:ext>
            </a:extLst>
          </p:cNvPr>
          <p:cNvCxnSpPr>
            <a:cxnSpLocks/>
          </p:cNvCxnSpPr>
          <p:nvPr/>
        </p:nvCxnSpPr>
        <p:spPr>
          <a:xfrm flipV="1">
            <a:off x="9637594" y="2692727"/>
            <a:ext cx="0" cy="13357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7FDE6F3B-FC26-4A07-A430-2E7510ECA0D9}"/>
              </a:ext>
            </a:extLst>
          </p:cNvPr>
          <p:cNvCxnSpPr>
            <a:cxnSpLocks/>
          </p:cNvCxnSpPr>
          <p:nvPr/>
        </p:nvCxnSpPr>
        <p:spPr>
          <a:xfrm flipV="1">
            <a:off x="10840871" y="2692727"/>
            <a:ext cx="0" cy="13357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662C105D-900B-4D2E-9477-F2FE026C3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283" y="4447420"/>
            <a:ext cx="3478095" cy="184784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E2677C0-E4A5-4E47-9E54-0B5E1C9D3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923" y="4449192"/>
            <a:ext cx="318258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54329D7-B973-4429-A6F2-49F0E939B453}"/>
              </a:ext>
            </a:extLst>
          </p:cNvPr>
          <p:cNvGrpSpPr/>
          <p:nvPr/>
        </p:nvGrpSpPr>
        <p:grpSpPr>
          <a:xfrm>
            <a:off x="781333" y="1132764"/>
            <a:ext cx="8181724" cy="400110"/>
            <a:chOff x="781333" y="1132764"/>
            <a:chExt cx="8181724" cy="400110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C30E121B-9302-4187-8E4E-40346844B773}"/>
                </a:ext>
              </a:extLst>
            </p:cNvPr>
            <p:cNvSpPr txBox="1"/>
            <p:nvPr/>
          </p:nvSpPr>
          <p:spPr>
            <a:xfrm>
              <a:off x="1245357" y="1132764"/>
              <a:ext cx="7717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O IBOVESPA é o principal índice do mercado de ações brasileiro.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35277986-3619-4DAC-9338-E53CCDF766BD}"/>
                </a:ext>
              </a:extLst>
            </p:cNvPr>
            <p:cNvSpPr txBox="1"/>
            <p:nvPr/>
          </p:nvSpPr>
          <p:spPr>
            <a:xfrm>
              <a:off x="781333" y="1160215"/>
              <a:ext cx="464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ym typeface="Wingdings" panose="05000000000000000000" pitchFamily="2" charset="2"/>
                </a:rPr>
                <a:t></a:t>
              </a:r>
              <a:endParaRPr lang="pt-BR" dirty="0"/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103DE3BA-807E-42B9-A0F9-A7D77F35698C}"/>
              </a:ext>
            </a:extLst>
          </p:cNvPr>
          <p:cNvGrpSpPr/>
          <p:nvPr/>
        </p:nvGrpSpPr>
        <p:grpSpPr>
          <a:xfrm>
            <a:off x="781333" y="1637268"/>
            <a:ext cx="9700147" cy="400110"/>
            <a:chOff x="781333" y="1756096"/>
            <a:chExt cx="9700147" cy="400110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FF84A928-5E98-4939-ADDE-BF76A664B2CE}"/>
                </a:ext>
              </a:extLst>
            </p:cNvPr>
            <p:cNvSpPr txBox="1"/>
            <p:nvPr/>
          </p:nvSpPr>
          <p:spPr>
            <a:xfrm>
              <a:off x="1245357" y="1756096"/>
              <a:ext cx="9236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b="1" dirty="0"/>
                <a:t>Sua finalidade é servir como indicador do comportamento do mercado de ações.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F7F003C-D223-425B-A199-21BFB8711EAC}"/>
                </a:ext>
              </a:extLst>
            </p:cNvPr>
            <p:cNvSpPr txBox="1"/>
            <p:nvPr/>
          </p:nvSpPr>
          <p:spPr>
            <a:xfrm>
              <a:off x="781333" y="1780219"/>
              <a:ext cx="464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ym typeface="Wingdings" panose="05000000000000000000" pitchFamily="2" charset="2"/>
                </a:rPr>
                <a:t></a:t>
              </a:r>
              <a:endParaRPr lang="pt-BR" dirty="0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1110F06B-1475-4898-8BD3-6C37A1CD3A43}"/>
              </a:ext>
            </a:extLst>
          </p:cNvPr>
          <p:cNvGrpSpPr/>
          <p:nvPr/>
        </p:nvGrpSpPr>
        <p:grpSpPr>
          <a:xfrm>
            <a:off x="781333" y="2141772"/>
            <a:ext cx="9113294" cy="400110"/>
            <a:chOff x="781333" y="2413210"/>
            <a:chExt cx="9113294" cy="400110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64142E1-C6B2-46BA-B217-D2902BF6C9DD}"/>
                </a:ext>
              </a:extLst>
            </p:cNvPr>
            <p:cNvSpPr txBox="1"/>
            <p:nvPr/>
          </p:nvSpPr>
          <p:spPr>
            <a:xfrm>
              <a:off x="1245357" y="2413210"/>
              <a:ext cx="864927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b="1" dirty="0"/>
                <a:t>Os índices são indicadores do desempenho médio de um conjunto de ações.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AC1A8A4-B1F4-4A29-BA8A-9D1104C02323}"/>
                </a:ext>
              </a:extLst>
            </p:cNvPr>
            <p:cNvSpPr txBox="1"/>
            <p:nvPr/>
          </p:nvSpPr>
          <p:spPr>
            <a:xfrm>
              <a:off x="781333" y="2443988"/>
              <a:ext cx="464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ym typeface="Wingdings" panose="05000000000000000000" pitchFamily="2" charset="2"/>
                </a:rPr>
                <a:t></a:t>
              </a:r>
              <a:endParaRPr lang="pt-BR" dirty="0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23C365-5E06-420B-ACD6-B9252DE7AA08}"/>
              </a:ext>
            </a:extLst>
          </p:cNvPr>
          <p:cNvSpPr txBox="1"/>
          <p:nvPr/>
        </p:nvSpPr>
        <p:spPr>
          <a:xfrm>
            <a:off x="4072715" y="3835696"/>
            <a:ext cx="7650711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Sinalizam o desempenho médio do mercado de ações.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Servem como referência o desempenho de outros investimentos.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Pode ser negociado no mercado futuro.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Criam uma referência histórica.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Mostram tendências e outros movimentos do mercado.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14DEA0F-3EDE-4443-9E04-E4153F65A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57" y="3835696"/>
            <a:ext cx="2143125" cy="214312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0AC2115-E228-47FC-8B5B-87532A942B31}"/>
              </a:ext>
            </a:extLst>
          </p:cNvPr>
          <p:cNvSpPr txBox="1"/>
          <p:nvPr/>
        </p:nvSpPr>
        <p:spPr>
          <a:xfrm>
            <a:off x="4072715" y="3075411"/>
            <a:ext cx="249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Índices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58CBB68-F84B-4132-9FD4-A67FB9E2A312}"/>
              </a:ext>
            </a:extLst>
          </p:cNvPr>
          <p:cNvCxnSpPr/>
          <p:nvPr/>
        </p:nvCxnSpPr>
        <p:spPr>
          <a:xfrm>
            <a:off x="3731521" y="3662544"/>
            <a:ext cx="7650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30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B35FCEC-21EE-448A-8D4A-4EE221D789F8}"/>
              </a:ext>
            </a:extLst>
          </p:cNvPr>
          <p:cNvSpPr txBox="1"/>
          <p:nvPr/>
        </p:nvSpPr>
        <p:spPr>
          <a:xfrm>
            <a:off x="258177" y="630662"/>
            <a:ext cx="223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Bookman Old Style" panose="02050604050505020204" pitchFamily="18" charset="0"/>
              </a:rPr>
              <a:t>História...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189A936-F0A6-45A7-B6B2-DB4ACF3FC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16"/>
          <a:stretch/>
        </p:blipFill>
        <p:spPr>
          <a:xfrm>
            <a:off x="6009613" y="4699784"/>
            <a:ext cx="2904979" cy="193313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FFFEB49-CF09-4601-83FC-C9A28855E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228" y="4699784"/>
            <a:ext cx="2904978" cy="19331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8CD1F9-022B-452C-91D4-329207B635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46" t="13641" b="24351"/>
          <a:stretch/>
        </p:blipFill>
        <p:spPr>
          <a:xfrm>
            <a:off x="258177" y="4704510"/>
            <a:ext cx="2601644" cy="19284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8354023-1BCF-46A3-8DA4-3BB4606E7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7000" y="4699784"/>
            <a:ext cx="2904979" cy="193313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F08E51E-67F8-4504-B50B-9FCCCF282B6E}"/>
              </a:ext>
            </a:extLst>
          </p:cNvPr>
          <p:cNvSpPr txBox="1"/>
          <p:nvPr/>
        </p:nvSpPr>
        <p:spPr>
          <a:xfrm>
            <a:off x="258178" y="1535861"/>
            <a:ext cx="9535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1967</a:t>
            </a:r>
          </a:p>
          <a:p>
            <a:r>
              <a:rPr lang="pt-BR" sz="2000" b="1" dirty="0"/>
              <a:t>É inaugurado o </a:t>
            </a:r>
            <a:r>
              <a:rPr lang="pt-BR" sz="2000" b="1" dirty="0">
                <a:solidFill>
                  <a:schemeClr val="accent1"/>
                </a:solidFill>
              </a:rPr>
              <a:t>IBV</a:t>
            </a:r>
            <a:r>
              <a:rPr lang="pt-BR" sz="2000" b="1" dirty="0"/>
              <a:t> – Índice da Bolsa de Valores do Rio de Janeiro.</a:t>
            </a:r>
          </a:p>
          <a:p>
            <a:r>
              <a:rPr lang="pt-BR" sz="2000" b="1" dirty="0"/>
              <a:t>Criado por </a:t>
            </a:r>
            <a:r>
              <a:rPr lang="pt-BR" sz="2000" b="1" u="sng" dirty="0">
                <a:solidFill>
                  <a:srgbClr val="0070C0"/>
                </a:solidFill>
              </a:rPr>
              <a:t>Mário Henrique Simonsen</a:t>
            </a:r>
            <a:r>
              <a:rPr lang="pt-BR" sz="2000" b="1" dirty="0">
                <a:solidFill>
                  <a:srgbClr val="0070C0"/>
                </a:solidFill>
              </a:rPr>
              <a:t> </a:t>
            </a:r>
          </a:p>
          <a:p>
            <a:r>
              <a:rPr lang="pt-BR" sz="2000" b="1" dirty="0"/>
              <a:t>Aperfeiçoado por </a:t>
            </a:r>
            <a:r>
              <a:rPr lang="pt-BR" sz="2000" b="1" u="sng" dirty="0"/>
              <a:t>Luís Sérgio Coelho de Sampaio</a:t>
            </a:r>
            <a:r>
              <a:rPr lang="pt-BR" sz="2000" b="1" dirty="0"/>
              <a:t>.</a:t>
            </a:r>
          </a:p>
          <a:p>
            <a:endParaRPr lang="pt-BR" sz="2000" b="1" dirty="0"/>
          </a:p>
          <a:p>
            <a:r>
              <a:rPr lang="pt-BR" sz="2000" b="1" dirty="0"/>
              <a:t>1968</a:t>
            </a:r>
          </a:p>
          <a:p>
            <a:r>
              <a:rPr lang="pt-BR" sz="2000" b="1" dirty="0"/>
              <a:t>É inaugurado o </a:t>
            </a:r>
            <a:r>
              <a:rPr lang="pt-BR" sz="2000" b="1" dirty="0">
                <a:solidFill>
                  <a:srgbClr val="C00000"/>
                </a:solidFill>
              </a:rPr>
              <a:t>IBOVESPA </a:t>
            </a:r>
            <a:r>
              <a:rPr lang="pt-BR" sz="2000" b="1" dirty="0"/>
              <a:t>– Índice da Bolsa de Valores do Estado de São Paulo.</a:t>
            </a:r>
          </a:p>
          <a:p>
            <a:r>
              <a:rPr lang="pt-BR" sz="2000" b="1" dirty="0"/>
              <a:t>Adaptado do IBV</a:t>
            </a:r>
          </a:p>
          <a:p>
            <a:endParaRPr lang="pt-BR" sz="20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139C01-66E9-42E2-BDC6-C2431AD52DCF}"/>
              </a:ext>
            </a:extLst>
          </p:cNvPr>
          <p:cNvSpPr txBox="1"/>
          <p:nvPr/>
        </p:nvSpPr>
        <p:spPr>
          <a:xfrm>
            <a:off x="9037000" y="2967022"/>
            <a:ext cx="194807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Superintendente Técnico da BVRJ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814FFEEA-C4AC-469D-A58D-5B4344A0CDA8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295861" y="2670272"/>
            <a:ext cx="741139" cy="619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1EF0470-1093-4E87-ABAD-CD5FA091DF69}"/>
              </a:ext>
            </a:extLst>
          </p:cNvPr>
          <p:cNvSpPr txBox="1"/>
          <p:nvPr/>
        </p:nvSpPr>
        <p:spPr>
          <a:xfrm>
            <a:off x="9037000" y="1435253"/>
            <a:ext cx="26901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Professor da FGV e UNB</a:t>
            </a:r>
          </a:p>
          <a:p>
            <a:r>
              <a:rPr lang="pt-BR" dirty="0">
                <a:solidFill>
                  <a:schemeClr val="accent1"/>
                </a:solidFill>
              </a:rPr>
              <a:t>Ministro da Fazenda</a:t>
            </a:r>
          </a:p>
          <a:p>
            <a:r>
              <a:rPr lang="pt-BR" dirty="0">
                <a:solidFill>
                  <a:schemeClr val="accent1"/>
                </a:solidFill>
              </a:rPr>
              <a:t>Ministro do Planejamento</a:t>
            </a:r>
          </a:p>
          <a:p>
            <a:r>
              <a:rPr lang="pt-BR" dirty="0">
                <a:solidFill>
                  <a:schemeClr val="accent1"/>
                </a:solidFill>
              </a:rPr>
              <a:t>Banqueiro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0477C05-B32C-4A0E-826A-D0AAA4319E12}"/>
              </a:ext>
            </a:extLst>
          </p:cNvPr>
          <p:cNvCxnSpPr>
            <a:cxnSpLocks/>
          </p:cNvCxnSpPr>
          <p:nvPr/>
        </p:nvCxnSpPr>
        <p:spPr>
          <a:xfrm flipV="1">
            <a:off x="4434717" y="2372140"/>
            <a:ext cx="386114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7D8E940A-8CFC-4AD6-ADE1-1C3C8C7E60BE}"/>
              </a:ext>
            </a:extLst>
          </p:cNvPr>
          <p:cNvCxnSpPr>
            <a:cxnSpLocks/>
          </p:cNvCxnSpPr>
          <p:nvPr/>
        </p:nvCxnSpPr>
        <p:spPr>
          <a:xfrm>
            <a:off x="5658678" y="2670272"/>
            <a:ext cx="26371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705E6D8A-6DDA-4507-80C4-01B4AC7828C7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8295861" y="2035418"/>
            <a:ext cx="741139" cy="336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17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F95391A-112A-4DB7-B253-DFC9C268D823}"/>
              </a:ext>
            </a:extLst>
          </p:cNvPr>
          <p:cNvSpPr txBox="1"/>
          <p:nvPr/>
        </p:nvSpPr>
        <p:spPr>
          <a:xfrm>
            <a:off x="1391485" y="913517"/>
            <a:ext cx="1404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1968</a:t>
            </a:r>
          </a:p>
          <a:p>
            <a:r>
              <a:rPr lang="pt-BR" sz="2000" b="1" dirty="0">
                <a:solidFill>
                  <a:srgbClr val="C00000"/>
                </a:solidFill>
              </a:rPr>
              <a:t>IBOVESPA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8D1C1BB-7094-4C51-B442-51EE0F014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7523"/>
              </p:ext>
            </p:extLst>
          </p:nvPr>
        </p:nvGraphicFramePr>
        <p:xfrm>
          <a:off x="4075043" y="2341328"/>
          <a:ext cx="3564834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278">
                  <a:extLst>
                    <a:ext uri="{9D8B030D-6E8A-4147-A177-3AD203B41FA5}">
                      <a16:colId xmlns:a16="http://schemas.microsoft.com/office/drawing/2014/main" val="2093926332"/>
                    </a:ext>
                  </a:extLst>
                </a:gridCol>
                <a:gridCol w="1188278">
                  <a:extLst>
                    <a:ext uri="{9D8B030D-6E8A-4147-A177-3AD203B41FA5}">
                      <a16:colId xmlns:a16="http://schemas.microsoft.com/office/drawing/2014/main" val="3548258290"/>
                    </a:ext>
                  </a:extLst>
                </a:gridCol>
                <a:gridCol w="1188278">
                  <a:extLst>
                    <a:ext uri="{9D8B030D-6E8A-4147-A177-3AD203B41FA5}">
                      <a16:colId xmlns:a16="http://schemas.microsoft.com/office/drawing/2014/main" val="2522304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Ações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Volume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%V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761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$V1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%V1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12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$V2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%V2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5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$V3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%V3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354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$V4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%V4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68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70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$VK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%VK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585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95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$VN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%VN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734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Total de Ações (N)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Volume Total $$$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100% do Volume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28765"/>
                  </a:ext>
                </a:extLst>
              </a:tr>
            </a:tbl>
          </a:graphicData>
        </a:graphic>
      </p:graphicFrame>
      <p:sp>
        <p:nvSpPr>
          <p:cNvPr id="6" name="Chave Direita 5">
            <a:extLst>
              <a:ext uri="{FF2B5EF4-FFF2-40B4-BE49-F238E27FC236}">
                <a16:creationId xmlns:a16="http://schemas.microsoft.com/office/drawing/2014/main" id="{2D9FA541-9BB1-464B-A525-14DA867E0933}"/>
              </a:ext>
            </a:extLst>
          </p:cNvPr>
          <p:cNvSpPr/>
          <p:nvPr/>
        </p:nvSpPr>
        <p:spPr>
          <a:xfrm>
            <a:off x="7767430" y="2730793"/>
            <a:ext cx="530086" cy="225618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E4DE6A1-10B2-4D4D-B74F-CE8693DAD586}"/>
              </a:ext>
            </a:extLst>
          </p:cNvPr>
          <p:cNvSpPr txBox="1"/>
          <p:nvPr/>
        </p:nvSpPr>
        <p:spPr>
          <a:xfrm>
            <a:off x="8610598" y="3159976"/>
            <a:ext cx="2047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K primeiras ações respondem por 80% do volume negociado em 12 meses.</a:t>
            </a: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393059F4-A2BD-4D01-846A-5035BE69BCFA}"/>
              </a:ext>
            </a:extLst>
          </p:cNvPr>
          <p:cNvSpPr/>
          <p:nvPr/>
        </p:nvSpPr>
        <p:spPr>
          <a:xfrm flipH="1">
            <a:off x="3388416" y="2730793"/>
            <a:ext cx="530086" cy="225618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3A72527-C724-441C-9B2F-9D725ECEB377}"/>
              </a:ext>
            </a:extLst>
          </p:cNvPr>
          <p:cNvSpPr txBox="1"/>
          <p:nvPr/>
        </p:nvSpPr>
        <p:spPr>
          <a:xfrm>
            <a:off x="3960746" y="913517"/>
            <a:ext cx="2960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As ações mais negociadas ao longo de 1967.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26CCD11-8026-477A-891F-76DB77E2B6AC}"/>
              </a:ext>
            </a:extLst>
          </p:cNvPr>
          <p:cNvSpPr txBox="1"/>
          <p:nvPr/>
        </p:nvSpPr>
        <p:spPr>
          <a:xfrm>
            <a:off x="8085481" y="913517"/>
            <a:ext cx="2796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Listadas em ordem de volume de negociação.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37EA86A-CBCF-4C09-9753-D08D737E2DE0}"/>
              </a:ext>
            </a:extLst>
          </p:cNvPr>
          <p:cNvSpPr txBox="1"/>
          <p:nvPr/>
        </p:nvSpPr>
        <p:spPr>
          <a:xfrm>
            <a:off x="2953587" y="1036627"/>
            <a:ext cx="530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ym typeface="Wingdings" panose="05000000000000000000" pitchFamily="2" charset="2"/>
              </a:rPr>
              <a:t></a:t>
            </a:r>
            <a:endParaRPr lang="pt-BR" sz="24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83A211C-6E7B-463E-BEE7-7FC8849DC1E9}"/>
              </a:ext>
            </a:extLst>
          </p:cNvPr>
          <p:cNvSpPr txBox="1"/>
          <p:nvPr/>
        </p:nvSpPr>
        <p:spPr>
          <a:xfrm>
            <a:off x="7238172" y="1036627"/>
            <a:ext cx="530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ym typeface="Wingdings" panose="05000000000000000000" pitchFamily="2" charset="2"/>
              </a:rPr>
              <a:t></a:t>
            </a:r>
            <a:endParaRPr lang="pt-BR" sz="24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10382F-9CAF-4F5D-8520-1078E2A5A9F5}"/>
              </a:ext>
            </a:extLst>
          </p:cNvPr>
          <p:cNvSpPr txBox="1"/>
          <p:nvPr/>
        </p:nvSpPr>
        <p:spPr>
          <a:xfrm>
            <a:off x="1022893" y="3397219"/>
            <a:ext cx="2171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Estas K primeiras ações vão compor a carteira do Ibovespa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7F2BEE1-5FA5-435A-8A9F-BCA616266D8D}"/>
              </a:ext>
            </a:extLst>
          </p:cNvPr>
          <p:cNvSpPr txBox="1"/>
          <p:nvPr/>
        </p:nvSpPr>
        <p:spPr>
          <a:xfrm>
            <a:off x="9857959" y="4971404"/>
            <a:ext cx="2047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ações também tinham que ter negociações em 80% dos pregões em 12 meses.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1FAEE370-DA68-4231-9E74-76A722539733}"/>
              </a:ext>
            </a:extLst>
          </p:cNvPr>
          <p:cNvCxnSpPr/>
          <p:nvPr/>
        </p:nvCxnSpPr>
        <p:spPr>
          <a:xfrm>
            <a:off x="10137913" y="4439478"/>
            <a:ext cx="344557" cy="531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44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256AA794-1922-485E-BFB6-1FFE2CA12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013919"/>
              </p:ext>
            </p:extLst>
          </p:nvPr>
        </p:nvGraphicFramePr>
        <p:xfrm>
          <a:off x="614018" y="1055094"/>
          <a:ext cx="8128000" cy="26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01776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166765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790044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36704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Preço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7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07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642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48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511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Qk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Pk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Vk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2641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Valor da Carteira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106581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C17B82F6-8882-417F-80FC-564F6BA4810F}"/>
              </a:ext>
            </a:extLst>
          </p:cNvPr>
          <p:cNvSpPr txBox="1"/>
          <p:nvPr/>
        </p:nvSpPr>
        <p:spPr>
          <a:xfrm>
            <a:off x="2557670" y="429021"/>
            <a:ext cx="405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Carteira Teórica do Ibovespa</a:t>
            </a:r>
          </a:p>
        </p:txBody>
      </p:sp>
      <p:sp>
        <p:nvSpPr>
          <p:cNvPr id="6" name="Chave Direita 5">
            <a:extLst>
              <a:ext uri="{FF2B5EF4-FFF2-40B4-BE49-F238E27FC236}">
                <a16:creationId xmlns:a16="http://schemas.microsoft.com/office/drawing/2014/main" id="{A27BFCFA-D93A-4B7C-8046-63AF623CAB1E}"/>
              </a:ext>
            </a:extLst>
          </p:cNvPr>
          <p:cNvSpPr/>
          <p:nvPr/>
        </p:nvSpPr>
        <p:spPr>
          <a:xfrm>
            <a:off x="8887791" y="1418828"/>
            <a:ext cx="416891" cy="185445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54AE295-EB86-4578-8FC9-AB42A18BC609}"/>
              </a:ext>
            </a:extLst>
          </p:cNvPr>
          <p:cNvSpPr txBox="1"/>
          <p:nvPr/>
        </p:nvSpPr>
        <p:spPr>
          <a:xfrm>
            <a:off x="9530521" y="1607393"/>
            <a:ext cx="2290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soma dos valores investidos em cada ação da carteira teórica resulta no valor total da carteira.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856FDC4-A898-4187-82E8-ED092F6B16D5}"/>
              </a:ext>
            </a:extLst>
          </p:cNvPr>
          <p:cNvSpPr txBox="1"/>
          <p:nvPr/>
        </p:nvSpPr>
        <p:spPr>
          <a:xfrm>
            <a:off x="2858050" y="4180083"/>
            <a:ext cx="2721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Em 02/01/1968, o valor da carteira foi estabelecido em 100 pontos!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719FFD4-9B82-4CCA-98A1-599BE53DB05B}"/>
              </a:ext>
            </a:extLst>
          </p:cNvPr>
          <p:cNvSpPr txBox="1"/>
          <p:nvPr/>
        </p:nvSpPr>
        <p:spPr>
          <a:xfrm>
            <a:off x="5828746" y="5439172"/>
            <a:ext cx="3059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Desde então, a variação percentual do valor da carteira (em $ ou pontos) vem sendo divulgada diariamente!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E6785F5-047A-4142-82DE-73EF2A1609CD}"/>
              </a:ext>
            </a:extLst>
          </p:cNvPr>
          <p:cNvSpPr txBox="1"/>
          <p:nvPr/>
        </p:nvSpPr>
        <p:spPr>
          <a:xfrm>
            <a:off x="9417601" y="4399893"/>
            <a:ext cx="2516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 o valor da carteira em pontos também é divulgado diariamente!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105A4A0-4CA1-43DE-82B9-C445AC0DCF64}"/>
              </a:ext>
            </a:extLst>
          </p:cNvPr>
          <p:cNvCxnSpPr>
            <a:cxnSpLocks/>
          </p:cNvCxnSpPr>
          <p:nvPr/>
        </p:nvCxnSpPr>
        <p:spPr>
          <a:xfrm flipH="1">
            <a:off x="5645426" y="3621425"/>
            <a:ext cx="901148" cy="5822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F0D0DF4-2846-4C2D-A8A6-C4A3BA87D971}"/>
              </a:ext>
            </a:extLst>
          </p:cNvPr>
          <p:cNvCxnSpPr>
            <a:cxnSpLocks/>
          </p:cNvCxnSpPr>
          <p:nvPr/>
        </p:nvCxnSpPr>
        <p:spPr>
          <a:xfrm flipH="1" flipV="1">
            <a:off x="4771891" y="5064058"/>
            <a:ext cx="807274" cy="738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859A2811-7C1F-4370-93C3-DDDAD361594B}"/>
              </a:ext>
            </a:extLst>
          </p:cNvPr>
          <p:cNvCxnSpPr>
            <a:cxnSpLocks/>
          </p:cNvCxnSpPr>
          <p:nvPr/>
        </p:nvCxnSpPr>
        <p:spPr>
          <a:xfrm flipH="1">
            <a:off x="9096236" y="5511789"/>
            <a:ext cx="901148" cy="5822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3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09139A5-767A-48D2-83E8-0469098DAF6B}"/>
              </a:ext>
            </a:extLst>
          </p:cNvPr>
          <p:cNvSpPr txBox="1"/>
          <p:nvPr/>
        </p:nvSpPr>
        <p:spPr>
          <a:xfrm>
            <a:off x="1328410" y="683671"/>
            <a:ext cx="223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Bookman Old Style" panose="02050604050505020204" pitchFamily="18" charset="0"/>
              </a:rPr>
              <a:t>História...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003044-D236-4C1F-AF05-E3D541245092}"/>
              </a:ext>
            </a:extLst>
          </p:cNvPr>
          <p:cNvSpPr txBox="1"/>
          <p:nvPr/>
        </p:nvSpPr>
        <p:spPr>
          <a:xfrm>
            <a:off x="1328410" y="1562366"/>
            <a:ext cx="953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Infelizmente, os registros da primeira carteira teórica do Ibovespa se perderam!</a:t>
            </a:r>
          </a:p>
          <a:p>
            <a:r>
              <a:rPr lang="pt-BR" sz="2000" b="1" dirty="0"/>
              <a:t>Ela era composta por ações de 18 empresas diferentes.</a:t>
            </a:r>
          </a:p>
          <a:p>
            <a:endParaRPr lang="pt-BR" sz="2000" b="1" dirty="0"/>
          </a:p>
          <a:p>
            <a:r>
              <a:rPr lang="pt-BR" sz="2000" b="1" dirty="0">
                <a:solidFill>
                  <a:schemeClr val="accent1"/>
                </a:solidFill>
              </a:rPr>
              <a:t>A segunda carteira teórica era composta pelas seguintes empresas: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95844C2E-98B9-42A5-90FB-164E67D12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459"/>
              </p:ext>
            </p:extLst>
          </p:nvPr>
        </p:nvGraphicFramePr>
        <p:xfrm>
          <a:off x="1400313" y="3035331"/>
          <a:ext cx="939137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458">
                  <a:extLst>
                    <a:ext uri="{9D8B030D-6E8A-4147-A177-3AD203B41FA5}">
                      <a16:colId xmlns:a16="http://schemas.microsoft.com/office/drawing/2014/main" val="3704609508"/>
                    </a:ext>
                  </a:extLst>
                </a:gridCol>
                <a:gridCol w="3130458">
                  <a:extLst>
                    <a:ext uri="{9D8B030D-6E8A-4147-A177-3AD203B41FA5}">
                      <a16:colId xmlns:a16="http://schemas.microsoft.com/office/drawing/2014/main" val="3647983117"/>
                    </a:ext>
                  </a:extLst>
                </a:gridCol>
                <a:gridCol w="3130458">
                  <a:extLst>
                    <a:ext uri="{9D8B030D-6E8A-4147-A177-3AD203B41FA5}">
                      <a16:colId xmlns:a16="http://schemas.microsoft.com/office/drawing/2014/main" val="3451416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Banco da América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Casa Anglo Brasileira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Cia. Melhoramentos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490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Banco Comercial do Estado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Cimaf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Moinho Santista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9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Banco do Comércio e Indústria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Cimento Itaú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CPFL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05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Banespa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Cia. Docas de Santos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Petróleo União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502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Banco Itaú Sul Americano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Duratex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Souza Cruz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4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Aços Villares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Indústrias Villares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Vale do Rio Doce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Alpargatas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Kibon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err="1"/>
                        <a:t>Willys</a:t>
                      </a:r>
                      <a:endParaRPr lang="pt-BR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Cia. Antárctica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Lojas Americanas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58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Arno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Brinquedos Estrela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54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062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6373</TotalTime>
  <Words>947</Words>
  <Application>Microsoft Office PowerPoint</Application>
  <PresentationFormat>Widescreen</PresentationFormat>
  <Paragraphs>198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Cambria Math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Tabajara Pimenta Junior</dc:creator>
  <cp:lastModifiedBy>Tabajara Pimenta Junior</cp:lastModifiedBy>
  <cp:revision>225</cp:revision>
  <dcterms:created xsi:type="dcterms:W3CDTF">2020-06-06T13:24:47Z</dcterms:created>
  <dcterms:modified xsi:type="dcterms:W3CDTF">2020-10-07T16:35:48Z</dcterms:modified>
</cp:coreProperties>
</file>