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308" r:id="rId2"/>
    <p:sldId id="320" r:id="rId3"/>
    <p:sldId id="321" r:id="rId4"/>
    <p:sldId id="361" r:id="rId5"/>
    <p:sldId id="362" r:id="rId6"/>
    <p:sldId id="360" r:id="rId7"/>
    <p:sldId id="323" r:id="rId8"/>
    <p:sldId id="352" r:id="rId9"/>
    <p:sldId id="353" r:id="rId10"/>
    <p:sldId id="363" r:id="rId11"/>
    <p:sldId id="354" r:id="rId12"/>
    <p:sldId id="355" r:id="rId13"/>
    <p:sldId id="356" r:id="rId14"/>
    <p:sldId id="357" r:id="rId15"/>
    <p:sldId id="358" r:id="rId16"/>
    <p:sldId id="3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6126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5CA53-CB4D-4A42-8761-44D43673AC2D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E3E6D21-B635-4A7E-9F0B-073671A5F44A}">
      <dgm:prSet/>
      <dgm:spPr/>
      <dgm:t>
        <a:bodyPr/>
        <a:lstStyle/>
        <a:p>
          <a:pPr algn="just"/>
          <a:r>
            <a:rPr lang="pt-BR" b="1" dirty="0">
              <a:solidFill>
                <a:schemeClr val="tx1"/>
              </a:solidFill>
            </a:rPr>
            <a:t>2. Lei penal no tempo: momento da prática do delito; irretroatividade e retroatividade; </a:t>
          </a:r>
          <a:r>
            <a:rPr lang="pt-BR" b="1" i="1" dirty="0">
              <a:solidFill>
                <a:schemeClr val="tx1"/>
              </a:solidFill>
            </a:rPr>
            <a:t>abolitio criminis; </a:t>
          </a:r>
          <a:r>
            <a:rPr lang="pt-BR" b="1" dirty="0">
              <a:solidFill>
                <a:schemeClr val="tx1"/>
              </a:solidFill>
            </a:rPr>
            <a:t>leis excepcionais e leis temporárias</a:t>
          </a:r>
          <a:endParaRPr lang="en-US" b="1" dirty="0">
            <a:solidFill>
              <a:schemeClr val="tx1"/>
            </a:solidFill>
          </a:endParaRPr>
        </a:p>
      </dgm:t>
    </dgm:pt>
    <dgm:pt modelId="{3414BB83-9BBE-401A-86E8-EBA2A777A16C}" type="parTrans" cxnId="{ED2951E0-DF31-47DE-BD20-8E9928D692E5}">
      <dgm:prSet/>
      <dgm:spPr/>
      <dgm:t>
        <a:bodyPr/>
        <a:lstStyle/>
        <a:p>
          <a:endParaRPr lang="en-US"/>
        </a:p>
      </dgm:t>
    </dgm:pt>
    <dgm:pt modelId="{0767F085-9152-41EA-8AB6-C2E2A3F929EC}" type="sibTrans" cxnId="{ED2951E0-DF31-47DE-BD20-8E9928D692E5}">
      <dgm:prSet/>
      <dgm:spPr/>
      <dgm:t>
        <a:bodyPr/>
        <a:lstStyle/>
        <a:p>
          <a:endParaRPr lang="en-US"/>
        </a:p>
      </dgm:t>
    </dgm:pt>
    <dgm:pt modelId="{4BCCC940-19B4-4ACF-BC76-AD99AA7D6825}">
      <dgm:prSet/>
      <dgm:spPr/>
      <dgm:t>
        <a:bodyPr/>
        <a:lstStyle/>
        <a:p>
          <a:pPr algn="just"/>
          <a:r>
            <a:rPr lang="pt-BR" b="1" dirty="0">
              <a:solidFill>
                <a:schemeClr val="tx1"/>
              </a:solidFill>
            </a:rPr>
            <a:t>3. Lei penal no espaço: lugar do delito; conceito de território; princípios da territorialidade, real ou de defesa, da nacionalidade, da bandeira e da universalidade</a:t>
          </a:r>
          <a:endParaRPr lang="en-US" b="1" dirty="0">
            <a:solidFill>
              <a:schemeClr val="tx1"/>
            </a:solidFill>
          </a:endParaRPr>
        </a:p>
      </dgm:t>
    </dgm:pt>
    <dgm:pt modelId="{D93083C2-9523-42B4-9A7C-F8B2AD415C30}" type="parTrans" cxnId="{F5F870D5-1803-4D5C-AC2A-446FA95A428D}">
      <dgm:prSet/>
      <dgm:spPr/>
      <dgm:t>
        <a:bodyPr/>
        <a:lstStyle/>
        <a:p>
          <a:endParaRPr lang="en-US"/>
        </a:p>
      </dgm:t>
    </dgm:pt>
    <dgm:pt modelId="{1F99CBFF-5FDD-48EA-AAF7-6C2C272EA71D}" type="sibTrans" cxnId="{F5F870D5-1803-4D5C-AC2A-446FA95A428D}">
      <dgm:prSet/>
      <dgm:spPr/>
      <dgm:t>
        <a:bodyPr/>
        <a:lstStyle/>
        <a:p>
          <a:endParaRPr lang="en-US"/>
        </a:p>
      </dgm:t>
    </dgm:pt>
    <dgm:pt modelId="{86F5C2B1-BB8A-4F35-BAEF-A0D479757DD2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4. Extradição: conceito e regulamentação; condições e limitações; deportação e expulsão </a:t>
          </a:r>
          <a:endParaRPr lang="en-US" b="1" dirty="0">
            <a:solidFill>
              <a:schemeClr val="tx1"/>
            </a:solidFill>
          </a:endParaRPr>
        </a:p>
      </dgm:t>
    </dgm:pt>
    <dgm:pt modelId="{916203F1-1786-486C-947D-C81FA2F02B67}" type="parTrans" cxnId="{F1A33B88-E2FA-45D5-BB61-BB64E2FA2C89}">
      <dgm:prSet/>
      <dgm:spPr/>
      <dgm:t>
        <a:bodyPr/>
        <a:lstStyle/>
        <a:p>
          <a:endParaRPr lang="en-US"/>
        </a:p>
      </dgm:t>
    </dgm:pt>
    <dgm:pt modelId="{FCA76BCD-0F78-4376-AB37-1C4372F1BB0C}" type="sibTrans" cxnId="{F1A33B88-E2FA-45D5-BB61-BB64E2FA2C89}">
      <dgm:prSet/>
      <dgm:spPr/>
      <dgm:t>
        <a:bodyPr/>
        <a:lstStyle/>
        <a:p>
          <a:endParaRPr lang="en-US"/>
        </a:p>
      </dgm:t>
    </dgm:pt>
    <dgm:pt modelId="{BC31F124-F95E-4418-9D7C-AB00C1942E5F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5. Direito Penal Internacional</a:t>
          </a:r>
          <a:endParaRPr lang="en-US" b="1" dirty="0">
            <a:solidFill>
              <a:schemeClr val="tx1"/>
            </a:solidFill>
          </a:endParaRPr>
        </a:p>
      </dgm:t>
    </dgm:pt>
    <dgm:pt modelId="{CD31200F-3D20-4FFD-A208-8C4FFE72F4CF}" type="parTrans" cxnId="{71367F6D-0E18-4804-9ACA-993AAE0BEBD4}">
      <dgm:prSet/>
      <dgm:spPr/>
      <dgm:t>
        <a:bodyPr/>
        <a:lstStyle/>
        <a:p>
          <a:endParaRPr lang="en-US"/>
        </a:p>
      </dgm:t>
    </dgm:pt>
    <dgm:pt modelId="{46B126CF-C839-459C-BF40-882767907ACA}" type="sibTrans" cxnId="{71367F6D-0E18-4804-9ACA-993AAE0BEBD4}">
      <dgm:prSet/>
      <dgm:spPr/>
      <dgm:t>
        <a:bodyPr/>
        <a:lstStyle/>
        <a:p>
          <a:endParaRPr lang="en-US"/>
        </a:p>
      </dgm:t>
    </dgm:pt>
    <dgm:pt modelId="{C6DC2E33-0720-4C9E-8E78-309D8E59C856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1. Aplicação da lei penal: interpretação; analogia; concurso aparente de normas</a:t>
          </a:r>
          <a:endParaRPr lang="en-US" sz="1600" b="1" dirty="0">
            <a:solidFill>
              <a:schemeClr val="tx1"/>
            </a:solidFill>
          </a:endParaRPr>
        </a:p>
      </dgm:t>
    </dgm:pt>
    <dgm:pt modelId="{31811300-EB61-48C4-8E6A-B844E639E327}" type="sibTrans" cxnId="{463ECF5E-740F-4E2F-A623-2340861881B9}">
      <dgm:prSet/>
      <dgm:spPr/>
      <dgm:t>
        <a:bodyPr/>
        <a:lstStyle/>
        <a:p>
          <a:endParaRPr lang="en-US"/>
        </a:p>
      </dgm:t>
    </dgm:pt>
    <dgm:pt modelId="{FFFF1F5F-7AAA-4D2C-88BC-AAA5E7532F36}" type="parTrans" cxnId="{463ECF5E-740F-4E2F-A623-2340861881B9}">
      <dgm:prSet/>
      <dgm:spPr/>
      <dgm:t>
        <a:bodyPr/>
        <a:lstStyle/>
        <a:p>
          <a:endParaRPr lang="en-US"/>
        </a:p>
      </dgm:t>
    </dgm:pt>
    <dgm:pt modelId="{FCEFC419-7DB3-8B4B-8713-AA594D8DF3AA}" type="pres">
      <dgm:prSet presAssocID="{6955CA53-CB4D-4A42-8761-44D43673AC2D}" presName="outerComposite" presStyleCnt="0">
        <dgm:presLayoutVars>
          <dgm:chMax val="5"/>
          <dgm:dir/>
          <dgm:resizeHandles val="exact"/>
        </dgm:presLayoutVars>
      </dgm:prSet>
      <dgm:spPr/>
    </dgm:pt>
    <dgm:pt modelId="{2BDA89E5-A50A-3041-B6F3-A4DDF4B93AF5}" type="pres">
      <dgm:prSet presAssocID="{6955CA53-CB4D-4A42-8761-44D43673AC2D}" presName="dummyMaxCanvas" presStyleCnt="0">
        <dgm:presLayoutVars/>
      </dgm:prSet>
      <dgm:spPr/>
    </dgm:pt>
    <dgm:pt modelId="{DC129017-E231-9B46-A53D-71D76310903F}" type="pres">
      <dgm:prSet presAssocID="{6955CA53-CB4D-4A42-8761-44D43673AC2D}" presName="FiveNodes_1" presStyleLbl="node1" presStyleIdx="0" presStyleCnt="5" custScaleX="102922">
        <dgm:presLayoutVars>
          <dgm:bulletEnabled val="1"/>
        </dgm:presLayoutVars>
      </dgm:prSet>
      <dgm:spPr/>
    </dgm:pt>
    <dgm:pt modelId="{1CCCE542-2018-504A-B6B4-4BA428D5D3BD}" type="pres">
      <dgm:prSet presAssocID="{6955CA53-CB4D-4A42-8761-44D43673AC2D}" presName="FiveNodes_2" presStyleLbl="node1" presStyleIdx="1" presStyleCnt="5" custScaleX="105102">
        <dgm:presLayoutVars>
          <dgm:bulletEnabled val="1"/>
        </dgm:presLayoutVars>
      </dgm:prSet>
      <dgm:spPr/>
    </dgm:pt>
    <dgm:pt modelId="{B6CDAA58-3107-9849-AA60-283111204B98}" type="pres">
      <dgm:prSet presAssocID="{6955CA53-CB4D-4A42-8761-44D43673AC2D}" presName="FiveNodes_3" presStyleLbl="node1" presStyleIdx="2" presStyleCnt="5" custScaleX="105190">
        <dgm:presLayoutVars>
          <dgm:bulletEnabled val="1"/>
        </dgm:presLayoutVars>
      </dgm:prSet>
      <dgm:spPr/>
    </dgm:pt>
    <dgm:pt modelId="{AC82AFD6-D950-384C-82D3-3798B2600155}" type="pres">
      <dgm:prSet presAssocID="{6955CA53-CB4D-4A42-8761-44D43673AC2D}" presName="FiveNodes_4" presStyleLbl="node1" presStyleIdx="3" presStyleCnt="5" custScaleX="102274">
        <dgm:presLayoutVars>
          <dgm:bulletEnabled val="1"/>
        </dgm:presLayoutVars>
      </dgm:prSet>
      <dgm:spPr/>
    </dgm:pt>
    <dgm:pt modelId="{DABEB3F9-D44F-C04B-B7A2-0DB3BC25B955}" type="pres">
      <dgm:prSet presAssocID="{6955CA53-CB4D-4A42-8761-44D43673AC2D}" presName="FiveNodes_5" presStyleLbl="node1" presStyleIdx="4" presStyleCnt="5">
        <dgm:presLayoutVars>
          <dgm:bulletEnabled val="1"/>
        </dgm:presLayoutVars>
      </dgm:prSet>
      <dgm:spPr/>
    </dgm:pt>
    <dgm:pt modelId="{E92B4266-3FC0-2441-B2ED-30EC17D57215}" type="pres">
      <dgm:prSet presAssocID="{6955CA53-CB4D-4A42-8761-44D43673AC2D}" presName="FiveConn_1-2" presStyleLbl="fgAccFollowNode1" presStyleIdx="0" presStyleCnt="4">
        <dgm:presLayoutVars>
          <dgm:bulletEnabled val="1"/>
        </dgm:presLayoutVars>
      </dgm:prSet>
      <dgm:spPr/>
    </dgm:pt>
    <dgm:pt modelId="{62D33B49-DEB0-6044-87EF-43C3A19EA0A6}" type="pres">
      <dgm:prSet presAssocID="{6955CA53-CB4D-4A42-8761-44D43673AC2D}" presName="FiveConn_2-3" presStyleLbl="fgAccFollowNode1" presStyleIdx="1" presStyleCnt="4">
        <dgm:presLayoutVars>
          <dgm:bulletEnabled val="1"/>
        </dgm:presLayoutVars>
      </dgm:prSet>
      <dgm:spPr/>
    </dgm:pt>
    <dgm:pt modelId="{0B3DEB6F-29F7-584D-A730-EC5217E7EDC2}" type="pres">
      <dgm:prSet presAssocID="{6955CA53-CB4D-4A42-8761-44D43673AC2D}" presName="FiveConn_3-4" presStyleLbl="fgAccFollowNode1" presStyleIdx="2" presStyleCnt="4">
        <dgm:presLayoutVars>
          <dgm:bulletEnabled val="1"/>
        </dgm:presLayoutVars>
      </dgm:prSet>
      <dgm:spPr/>
    </dgm:pt>
    <dgm:pt modelId="{8D87837B-A4AA-ED47-A485-271ECB103B4E}" type="pres">
      <dgm:prSet presAssocID="{6955CA53-CB4D-4A42-8761-44D43673AC2D}" presName="FiveConn_4-5" presStyleLbl="fgAccFollowNode1" presStyleIdx="3" presStyleCnt="4">
        <dgm:presLayoutVars>
          <dgm:bulletEnabled val="1"/>
        </dgm:presLayoutVars>
      </dgm:prSet>
      <dgm:spPr/>
    </dgm:pt>
    <dgm:pt modelId="{CF71FA88-2E66-9D4E-891E-0541875BDD19}" type="pres">
      <dgm:prSet presAssocID="{6955CA53-CB4D-4A42-8761-44D43673AC2D}" presName="FiveNodes_1_text" presStyleLbl="node1" presStyleIdx="4" presStyleCnt="5">
        <dgm:presLayoutVars>
          <dgm:bulletEnabled val="1"/>
        </dgm:presLayoutVars>
      </dgm:prSet>
      <dgm:spPr/>
    </dgm:pt>
    <dgm:pt modelId="{A0775115-98B7-A241-A351-567B407192FA}" type="pres">
      <dgm:prSet presAssocID="{6955CA53-CB4D-4A42-8761-44D43673AC2D}" presName="FiveNodes_2_text" presStyleLbl="node1" presStyleIdx="4" presStyleCnt="5">
        <dgm:presLayoutVars>
          <dgm:bulletEnabled val="1"/>
        </dgm:presLayoutVars>
      </dgm:prSet>
      <dgm:spPr/>
    </dgm:pt>
    <dgm:pt modelId="{4655E112-10BF-AA48-9615-1D6CFBB2C0F6}" type="pres">
      <dgm:prSet presAssocID="{6955CA53-CB4D-4A42-8761-44D43673AC2D}" presName="FiveNodes_3_text" presStyleLbl="node1" presStyleIdx="4" presStyleCnt="5">
        <dgm:presLayoutVars>
          <dgm:bulletEnabled val="1"/>
        </dgm:presLayoutVars>
      </dgm:prSet>
      <dgm:spPr/>
    </dgm:pt>
    <dgm:pt modelId="{43E7C00A-1616-814B-9278-38EEE502276C}" type="pres">
      <dgm:prSet presAssocID="{6955CA53-CB4D-4A42-8761-44D43673AC2D}" presName="FiveNodes_4_text" presStyleLbl="node1" presStyleIdx="4" presStyleCnt="5">
        <dgm:presLayoutVars>
          <dgm:bulletEnabled val="1"/>
        </dgm:presLayoutVars>
      </dgm:prSet>
      <dgm:spPr/>
    </dgm:pt>
    <dgm:pt modelId="{173A6728-4FAF-0140-9A6A-3088200A75B5}" type="pres">
      <dgm:prSet presAssocID="{6955CA53-CB4D-4A42-8761-44D43673AC2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ADA381A-77B9-BD46-9465-7B23F91FC5B8}" type="presOf" srcId="{1F99CBFF-5FDD-48EA-AAF7-6C2C272EA71D}" destId="{0B3DEB6F-29F7-584D-A730-EC5217E7EDC2}" srcOrd="0" destOrd="0" presId="urn:microsoft.com/office/officeart/2005/8/layout/vProcess5"/>
    <dgm:cxn modelId="{BC085926-3ED8-1B4D-8F66-0FA18F84CF4E}" type="presOf" srcId="{31811300-EB61-48C4-8E6A-B844E639E327}" destId="{E92B4266-3FC0-2441-B2ED-30EC17D57215}" srcOrd="0" destOrd="0" presId="urn:microsoft.com/office/officeart/2005/8/layout/vProcess5"/>
    <dgm:cxn modelId="{59282B39-ACB1-344C-9CE3-547015DD65BB}" type="presOf" srcId="{4E3E6D21-B635-4A7E-9F0B-073671A5F44A}" destId="{1CCCE542-2018-504A-B6B4-4BA428D5D3BD}" srcOrd="0" destOrd="0" presId="urn:microsoft.com/office/officeart/2005/8/layout/vProcess5"/>
    <dgm:cxn modelId="{A7009840-B477-6C49-937C-7CFD220071A7}" type="presOf" srcId="{FCA76BCD-0F78-4376-AB37-1C4372F1BB0C}" destId="{8D87837B-A4AA-ED47-A485-271ECB103B4E}" srcOrd="0" destOrd="0" presId="urn:microsoft.com/office/officeart/2005/8/layout/vProcess5"/>
    <dgm:cxn modelId="{463ECF5E-740F-4E2F-A623-2340861881B9}" srcId="{6955CA53-CB4D-4A42-8761-44D43673AC2D}" destId="{C6DC2E33-0720-4C9E-8E78-309D8E59C856}" srcOrd="0" destOrd="0" parTransId="{FFFF1F5F-7AAA-4D2C-88BC-AAA5E7532F36}" sibTransId="{31811300-EB61-48C4-8E6A-B844E639E327}"/>
    <dgm:cxn modelId="{AF67CE60-1FB4-A641-9B32-D531B1DD34AA}" type="presOf" srcId="{4E3E6D21-B635-4A7E-9F0B-073671A5F44A}" destId="{A0775115-98B7-A241-A351-567B407192FA}" srcOrd="1" destOrd="0" presId="urn:microsoft.com/office/officeart/2005/8/layout/vProcess5"/>
    <dgm:cxn modelId="{A2BB506D-4185-324E-BF85-1D1DCB73E59C}" type="presOf" srcId="{C6DC2E33-0720-4C9E-8E78-309D8E59C856}" destId="{CF71FA88-2E66-9D4E-891E-0541875BDD19}" srcOrd="1" destOrd="0" presId="urn:microsoft.com/office/officeart/2005/8/layout/vProcess5"/>
    <dgm:cxn modelId="{71367F6D-0E18-4804-9ACA-993AAE0BEBD4}" srcId="{6955CA53-CB4D-4A42-8761-44D43673AC2D}" destId="{BC31F124-F95E-4418-9D7C-AB00C1942E5F}" srcOrd="4" destOrd="0" parTransId="{CD31200F-3D20-4FFD-A208-8C4FFE72F4CF}" sibTransId="{46B126CF-C839-459C-BF40-882767907ACA}"/>
    <dgm:cxn modelId="{F1A33B88-E2FA-45D5-BB61-BB64E2FA2C89}" srcId="{6955CA53-CB4D-4A42-8761-44D43673AC2D}" destId="{86F5C2B1-BB8A-4F35-BAEF-A0D479757DD2}" srcOrd="3" destOrd="0" parTransId="{916203F1-1786-486C-947D-C81FA2F02B67}" sibTransId="{FCA76BCD-0F78-4376-AB37-1C4372F1BB0C}"/>
    <dgm:cxn modelId="{B8BDEF89-D230-4C49-AE7E-576CCD8A7D1A}" type="presOf" srcId="{C6DC2E33-0720-4C9E-8E78-309D8E59C856}" destId="{DC129017-E231-9B46-A53D-71D76310903F}" srcOrd="0" destOrd="0" presId="urn:microsoft.com/office/officeart/2005/8/layout/vProcess5"/>
    <dgm:cxn modelId="{A9F3E393-988A-3D4F-87C7-CFE96FAACC36}" type="presOf" srcId="{6955CA53-CB4D-4A42-8761-44D43673AC2D}" destId="{FCEFC419-7DB3-8B4B-8713-AA594D8DF3AA}" srcOrd="0" destOrd="0" presId="urn:microsoft.com/office/officeart/2005/8/layout/vProcess5"/>
    <dgm:cxn modelId="{24FAACA8-F5E4-3041-AE6B-0118CB03F005}" type="presOf" srcId="{0767F085-9152-41EA-8AB6-C2E2A3F929EC}" destId="{62D33B49-DEB0-6044-87EF-43C3A19EA0A6}" srcOrd="0" destOrd="0" presId="urn:microsoft.com/office/officeart/2005/8/layout/vProcess5"/>
    <dgm:cxn modelId="{3EEA51AC-1E6B-FA4F-94E9-610DEA118B90}" type="presOf" srcId="{4BCCC940-19B4-4ACF-BC76-AD99AA7D6825}" destId="{4655E112-10BF-AA48-9615-1D6CFBB2C0F6}" srcOrd="1" destOrd="0" presId="urn:microsoft.com/office/officeart/2005/8/layout/vProcess5"/>
    <dgm:cxn modelId="{CFB31EB1-FE85-4B43-89AA-A5E62BF2B6F7}" type="presOf" srcId="{BC31F124-F95E-4418-9D7C-AB00C1942E5F}" destId="{DABEB3F9-D44F-C04B-B7A2-0DB3BC25B955}" srcOrd="0" destOrd="0" presId="urn:microsoft.com/office/officeart/2005/8/layout/vProcess5"/>
    <dgm:cxn modelId="{BBB5AFBF-4E14-8B40-88A6-2567B7FBC382}" type="presOf" srcId="{BC31F124-F95E-4418-9D7C-AB00C1942E5F}" destId="{173A6728-4FAF-0140-9A6A-3088200A75B5}" srcOrd="1" destOrd="0" presId="urn:microsoft.com/office/officeart/2005/8/layout/vProcess5"/>
    <dgm:cxn modelId="{6EC912CD-313E-2D40-957C-D24880F36318}" type="presOf" srcId="{86F5C2B1-BB8A-4F35-BAEF-A0D479757DD2}" destId="{43E7C00A-1616-814B-9278-38EEE502276C}" srcOrd="1" destOrd="0" presId="urn:microsoft.com/office/officeart/2005/8/layout/vProcess5"/>
    <dgm:cxn modelId="{F5F870D5-1803-4D5C-AC2A-446FA95A428D}" srcId="{6955CA53-CB4D-4A42-8761-44D43673AC2D}" destId="{4BCCC940-19B4-4ACF-BC76-AD99AA7D6825}" srcOrd="2" destOrd="0" parTransId="{D93083C2-9523-42B4-9A7C-F8B2AD415C30}" sibTransId="{1F99CBFF-5FDD-48EA-AAF7-6C2C272EA71D}"/>
    <dgm:cxn modelId="{ED2951E0-DF31-47DE-BD20-8E9928D692E5}" srcId="{6955CA53-CB4D-4A42-8761-44D43673AC2D}" destId="{4E3E6D21-B635-4A7E-9F0B-073671A5F44A}" srcOrd="1" destOrd="0" parTransId="{3414BB83-9BBE-401A-86E8-EBA2A777A16C}" sibTransId="{0767F085-9152-41EA-8AB6-C2E2A3F929EC}"/>
    <dgm:cxn modelId="{4333BBE4-D9C4-214C-8B90-6C71E100DDB2}" type="presOf" srcId="{4BCCC940-19B4-4ACF-BC76-AD99AA7D6825}" destId="{B6CDAA58-3107-9849-AA60-283111204B98}" srcOrd="0" destOrd="0" presId="urn:microsoft.com/office/officeart/2005/8/layout/vProcess5"/>
    <dgm:cxn modelId="{F9608BED-4308-E149-B4C7-8D2818B7D002}" type="presOf" srcId="{86F5C2B1-BB8A-4F35-BAEF-A0D479757DD2}" destId="{AC82AFD6-D950-384C-82D3-3798B2600155}" srcOrd="0" destOrd="0" presId="urn:microsoft.com/office/officeart/2005/8/layout/vProcess5"/>
    <dgm:cxn modelId="{1C098A96-AF07-0F4B-9992-068B59E6B875}" type="presParOf" srcId="{FCEFC419-7DB3-8B4B-8713-AA594D8DF3AA}" destId="{2BDA89E5-A50A-3041-B6F3-A4DDF4B93AF5}" srcOrd="0" destOrd="0" presId="urn:microsoft.com/office/officeart/2005/8/layout/vProcess5"/>
    <dgm:cxn modelId="{68287558-867A-FF4F-838B-613017972627}" type="presParOf" srcId="{FCEFC419-7DB3-8B4B-8713-AA594D8DF3AA}" destId="{DC129017-E231-9B46-A53D-71D76310903F}" srcOrd="1" destOrd="0" presId="urn:microsoft.com/office/officeart/2005/8/layout/vProcess5"/>
    <dgm:cxn modelId="{F5C3D04F-E025-964D-89DB-659FD121928D}" type="presParOf" srcId="{FCEFC419-7DB3-8B4B-8713-AA594D8DF3AA}" destId="{1CCCE542-2018-504A-B6B4-4BA428D5D3BD}" srcOrd="2" destOrd="0" presId="urn:microsoft.com/office/officeart/2005/8/layout/vProcess5"/>
    <dgm:cxn modelId="{15017709-1E9F-D948-A47D-C314A7EA9DD1}" type="presParOf" srcId="{FCEFC419-7DB3-8B4B-8713-AA594D8DF3AA}" destId="{B6CDAA58-3107-9849-AA60-283111204B98}" srcOrd="3" destOrd="0" presId="urn:microsoft.com/office/officeart/2005/8/layout/vProcess5"/>
    <dgm:cxn modelId="{01CF161D-062D-E74B-AEE6-0D9A9AC63EDB}" type="presParOf" srcId="{FCEFC419-7DB3-8B4B-8713-AA594D8DF3AA}" destId="{AC82AFD6-D950-384C-82D3-3798B2600155}" srcOrd="4" destOrd="0" presId="urn:microsoft.com/office/officeart/2005/8/layout/vProcess5"/>
    <dgm:cxn modelId="{A903FF49-5725-D74D-A0D8-9ED8D7849D36}" type="presParOf" srcId="{FCEFC419-7DB3-8B4B-8713-AA594D8DF3AA}" destId="{DABEB3F9-D44F-C04B-B7A2-0DB3BC25B955}" srcOrd="5" destOrd="0" presId="urn:microsoft.com/office/officeart/2005/8/layout/vProcess5"/>
    <dgm:cxn modelId="{4CC8B8A5-81A9-704B-A7D6-349F09BBB277}" type="presParOf" srcId="{FCEFC419-7DB3-8B4B-8713-AA594D8DF3AA}" destId="{E92B4266-3FC0-2441-B2ED-30EC17D57215}" srcOrd="6" destOrd="0" presId="urn:microsoft.com/office/officeart/2005/8/layout/vProcess5"/>
    <dgm:cxn modelId="{2BCE5293-28EF-5F4A-A965-A2C8C3F67DEE}" type="presParOf" srcId="{FCEFC419-7DB3-8B4B-8713-AA594D8DF3AA}" destId="{62D33B49-DEB0-6044-87EF-43C3A19EA0A6}" srcOrd="7" destOrd="0" presId="urn:microsoft.com/office/officeart/2005/8/layout/vProcess5"/>
    <dgm:cxn modelId="{2D3E4D56-2071-7A4D-A750-43BCA0B338E4}" type="presParOf" srcId="{FCEFC419-7DB3-8B4B-8713-AA594D8DF3AA}" destId="{0B3DEB6F-29F7-584D-A730-EC5217E7EDC2}" srcOrd="8" destOrd="0" presId="urn:microsoft.com/office/officeart/2005/8/layout/vProcess5"/>
    <dgm:cxn modelId="{B0A9694A-0823-9E49-9D75-0C5A22D24BD7}" type="presParOf" srcId="{FCEFC419-7DB3-8B4B-8713-AA594D8DF3AA}" destId="{8D87837B-A4AA-ED47-A485-271ECB103B4E}" srcOrd="9" destOrd="0" presId="urn:microsoft.com/office/officeart/2005/8/layout/vProcess5"/>
    <dgm:cxn modelId="{DF83337F-474C-A94E-9416-BE582EA51843}" type="presParOf" srcId="{FCEFC419-7DB3-8B4B-8713-AA594D8DF3AA}" destId="{CF71FA88-2E66-9D4E-891E-0541875BDD19}" srcOrd="10" destOrd="0" presId="urn:microsoft.com/office/officeart/2005/8/layout/vProcess5"/>
    <dgm:cxn modelId="{663FF1D0-5C91-D14E-B3A0-C7943A0D3B2F}" type="presParOf" srcId="{FCEFC419-7DB3-8B4B-8713-AA594D8DF3AA}" destId="{A0775115-98B7-A241-A351-567B407192FA}" srcOrd="11" destOrd="0" presId="urn:microsoft.com/office/officeart/2005/8/layout/vProcess5"/>
    <dgm:cxn modelId="{9AED4DCF-B3BC-5A43-A52A-1FECFCE11D2B}" type="presParOf" srcId="{FCEFC419-7DB3-8B4B-8713-AA594D8DF3AA}" destId="{4655E112-10BF-AA48-9615-1D6CFBB2C0F6}" srcOrd="12" destOrd="0" presId="urn:microsoft.com/office/officeart/2005/8/layout/vProcess5"/>
    <dgm:cxn modelId="{FBFE763A-D4D8-E847-B0BC-9F7CD49A0EB5}" type="presParOf" srcId="{FCEFC419-7DB3-8B4B-8713-AA594D8DF3AA}" destId="{43E7C00A-1616-814B-9278-38EEE502276C}" srcOrd="13" destOrd="0" presId="urn:microsoft.com/office/officeart/2005/8/layout/vProcess5"/>
    <dgm:cxn modelId="{6ED87E6B-634D-194A-BB54-DA506C4226C5}" type="presParOf" srcId="{FCEFC419-7DB3-8B4B-8713-AA594D8DF3AA}" destId="{173A6728-4FAF-0140-9A6A-3088200A75B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C5F1A-D4AF-4F80-9141-14026E449DF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4414EE1-E41C-40E6-9E9C-3DA9912F1AE0}">
      <dgm:prSet phldrT="[Texto]" custT="1"/>
      <dgm:spPr/>
      <dgm:t>
        <a:bodyPr/>
        <a:lstStyle/>
        <a:p>
          <a:r>
            <a:rPr lang="pt-BR" sz="2400" b="1" i="1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Abolitio</a:t>
          </a:r>
          <a:r>
            <a:rPr lang="pt-BR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1" i="1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Criminis</a:t>
          </a:r>
          <a:r>
            <a:rPr lang="pt-BR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dirty="0">
              <a:solidFill>
                <a:schemeClr val="tx2"/>
              </a:solidFill>
              <a:effectLst/>
            </a:rPr>
            <a:t>(efeitos retroativos)</a:t>
          </a:r>
          <a:endParaRPr lang="pt-BR" sz="2400" b="1" i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28E65B-0561-49CF-8D78-B730C401DF33}" type="parTrans" cxnId="{06094B80-D5DA-44DE-98C2-02B78FAFB267}">
      <dgm:prSet/>
      <dgm:spPr/>
      <dgm:t>
        <a:bodyPr/>
        <a:lstStyle/>
        <a:p>
          <a:endParaRPr lang="pt-BR"/>
        </a:p>
      </dgm:t>
    </dgm:pt>
    <dgm:pt modelId="{48615EC2-B422-4650-AF3F-3001BCA5072A}" type="sibTrans" cxnId="{06094B80-D5DA-44DE-98C2-02B78FAFB267}">
      <dgm:prSet/>
      <dgm:spPr/>
      <dgm:t>
        <a:bodyPr/>
        <a:lstStyle/>
        <a:p>
          <a:endParaRPr lang="pt-BR"/>
        </a:p>
      </dgm:t>
    </dgm:pt>
    <dgm:pt modelId="{14DD258E-EB04-4656-A5B1-D2ADAB565DE6}">
      <dgm:prSet phldrT="[Texto]" custT="1"/>
      <dgm:spPr/>
      <dgm:t>
        <a:bodyPr/>
        <a:lstStyle/>
        <a:p>
          <a:r>
            <a:rPr lang="pt-BR" sz="2200" dirty="0">
              <a:solidFill>
                <a:schemeClr val="tx2"/>
              </a:solidFill>
            </a:rPr>
            <a:t>Art. 2º, CP</a:t>
          </a:r>
        </a:p>
      </dgm:t>
    </dgm:pt>
    <dgm:pt modelId="{0FB871BA-A890-477F-AE26-0D5534832BC3}" type="parTrans" cxnId="{97D34BCF-DB25-4731-9AFB-027859B3F1E6}">
      <dgm:prSet/>
      <dgm:spPr/>
      <dgm:t>
        <a:bodyPr/>
        <a:lstStyle/>
        <a:p>
          <a:endParaRPr lang="pt-BR"/>
        </a:p>
      </dgm:t>
    </dgm:pt>
    <dgm:pt modelId="{51C35331-C070-4486-BC91-CD83FBB2B67A}" type="sibTrans" cxnId="{97D34BCF-DB25-4731-9AFB-027859B3F1E6}">
      <dgm:prSet/>
      <dgm:spPr/>
      <dgm:t>
        <a:bodyPr/>
        <a:lstStyle/>
        <a:p>
          <a:endParaRPr lang="pt-BR"/>
        </a:p>
      </dgm:t>
    </dgm:pt>
    <dgm:pt modelId="{1D92838F-FB64-489E-A475-1DC03B22B930}">
      <dgm:prSet phldrT="[Texto]" custT="1"/>
      <dgm:spPr/>
      <dgm:t>
        <a:bodyPr/>
        <a:lstStyle/>
        <a:p>
          <a:r>
            <a:rPr lang="pt-BR" sz="2200" dirty="0">
              <a:solidFill>
                <a:schemeClr val="tx2"/>
              </a:solidFill>
            </a:rPr>
            <a:t>Art. 5º, XL, CF</a:t>
          </a:r>
          <a:endParaRPr lang="pt-BR" sz="2200" dirty="0"/>
        </a:p>
      </dgm:t>
    </dgm:pt>
    <dgm:pt modelId="{4AAD42CB-72C5-4B2F-A767-470770F30131}" type="parTrans" cxnId="{458B9F66-D2FC-4C33-AFD2-B3CFCC46514C}">
      <dgm:prSet/>
      <dgm:spPr/>
      <dgm:t>
        <a:bodyPr/>
        <a:lstStyle/>
        <a:p>
          <a:endParaRPr lang="pt-BR"/>
        </a:p>
      </dgm:t>
    </dgm:pt>
    <dgm:pt modelId="{D140F6C3-38DA-424C-8DAF-15C7621402E7}" type="sibTrans" cxnId="{458B9F66-D2FC-4C33-AFD2-B3CFCC46514C}">
      <dgm:prSet/>
      <dgm:spPr/>
      <dgm:t>
        <a:bodyPr/>
        <a:lstStyle/>
        <a:p>
          <a:endParaRPr lang="pt-BR"/>
        </a:p>
      </dgm:t>
    </dgm:pt>
    <dgm:pt modelId="{FB0CB756-286F-4717-8882-27E4805B0C3B}">
      <dgm:prSet phldrT="[Texto]" custT="1"/>
      <dgm:spPr/>
      <dgm:t>
        <a:bodyPr/>
        <a:lstStyle/>
        <a:p>
          <a:r>
            <a: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Retroatividade de normas híbridas</a:t>
          </a:r>
        </a:p>
        <a:p>
          <a:r>
            <a:rPr lang="pt-BR" sz="22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(penais e processuais)</a:t>
          </a:r>
          <a:endParaRPr lang="pt-BR" sz="2200" b="0" dirty="0">
            <a:solidFill>
              <a:schemeClr val="tx2"/>
            </a:solidFill>
            <a:effectLst/>
          </a:endParaRPr>
        </a:p>
      </dgm:t>
    </dgm:pt>
    <dgm:pt modelId="{EF833A0E-67DE-4186-B8FB-47093F783D1C}" type="parTrans" cxnId="{65052D3C-D498-4982-B878-36F9213525A8}">
      <dgm:prSet/>
      <dgm:spPr/>
      <dgm:t>
        <a:bodyPr/>
        <a:lstStyle/>
        <a:p>
          <a:endParaRPr lang="pt-BR"/>
        </a:p>
      </dgm:t>
    </dgm:pt>
    <dgm:pt modelId="{786BB8D7-0697-4EE1-A987-65C0515CB2F6}" type="sibTrans" cxnId="{65052D3C-D498-4982-B878-36F9213525A8}">
      <dgm:prSet/>
      <dgm:spPr/>
      <dgm:t>
        <a:bodyPr/>
        <a:lstStyle/>
        <a:p>
          <a:endParaRPr lang="pt-BR"/>
        </a:p>
      </dgm:t>
    </dgm:pt>
    <dgm:pt modelId="{AF5DF63F-272B-40AA-BA62-C2C4400B5AE4}">
      <dgm:prSet phldrT="[Texto]"/>
      <dgm:spPr/>
      <dgm:t>
        <a:bodyPr/>
        <a:lstStyle/>
        <a:p>
          <a:r>
            <a:rPr lang="pt-BR" dirty="0"/>
            <a:t>Art. 2º, </a:t>
          </a:r>
          <a:r>
            <a:rPr lang="pt-BR" dirty="0" err="1"/>
            <a:t>parágr</a:t>
          </a:r>
          <a:r>
            <a:rPr lang="pt-BR" dirty="0"/>
            <a:t>. único, CP</a:t>
          </a:r>
        </a:p>
      </dgm:t>
    </dgm:pt>
    <dgm:pt modelId="{B703533C-22A3-4180-9088-2671B2A867C5}" type="parTrans" cxnId="{A202115D-014B-4DA0-8C6F-4DF5816829B0}">
      <dgm:prSet/>
      <dgm:spPr/>
      <dgm:t>
        <a:bodyPr/>
        <a:lstStyle/>
        <a:p>
          <a:endParaRPr lang="pt-BR"/>
        </a:p>
      </dgm:t>
    </dgm:pt>
    <dgm:pt modelId="{EF3C22D1-A737-49FA-84CD-203B3812308D}" type="sibTrans" cxnId="{A202115D-014B-4DA0-8C6F-4DF5816829B0}">
      <dgm:prSet/>
      <dgm:spPr/>
      <dgm:t>
        <a:bodyPr/>
        <a:lstStyle/>
        <a:p>
          <a:endParaRPr lang="pt-BR"/>
        </a:p>
      </dgm:t>
    </dgm:pt>
    <dgm:pt modelId="{C0808F1F-58C1-45AA-B517-AD6B91E3C240}">
      <dgm:prSet phldrT="[Texto]" phldr="1"/>
      <dgm:spPr/>
      <dgm:t>
        <a:bodyPr/>
        <a:lstStyle/>
        <a:p>
          <a:endParaRPr lang="pt-BR"/>
        </a:p>
      </dgm:t>
    </dgm:pt>
    <dgm:pt modelId="{8BFAFAD6-44A5-4BD2-A52B-EC393640325D}" type="parTrans" cxnId="{A88397E1-A4E7-46FB-BE6C-135A563532ED}">
      <dgm:prSet/>
      <dgm:spPr/>
      <dgm:t>
        <a:bodyPr/>
        <a:lstStyle/>
        <a:p>
          <a:endParaRPr lang="pt-BR"/>
        </a:p>
      </dgm:t>
    </dgm:pt>
    <dgm:pt modelId="{8E26C6D0-5B7E-4E82-BF0E-8CA706F9EF4F}" type="sibTrans" cxnId="{A88397E1-A4E7-46FB-BE6C-135A563532ED}">
      <dgm:prSet/>
      <dgm:spPr/>
      <dgm:t>
        <a:bodyPr/>
        <a:lstStyle/>
        <a:p>
          <a:endParaRPr lang="pt-BR"/>
        </a:p>
      </dgm:t>
    </dgm:pt>
    <dgm:pt modelId="{FC893AC1-005D-4187-B566-D529ABC359A4}">
      <dgm:prSet phldrT="[Texto]" custT="1"/>
      <dgm:spPr/>
      <dgm:t>
        <a:bodyPr/>
        <a:lstStyle/>
        <a:p>
          <a:r>
            <a: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Leis excepcionais e</a:t>
          </a:r>
        </a:p>
        <a:p>
          <a:r>
            <a: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Leis temporárias </a:t>
          </a:r>
        </a:p>
      </dgm:t>
    </dgm:pt>
    <dgm:pt modelId="{C8D2693B-8E61-4B33-9B99-C9D73887BB2E}" type="parTrans" cxnId="{54A4CFAC-8695-4375-875F-A47A0118C210}">
      <dgm:prSet/>
      <dgm:spPr/>
      <dgm:t>
        <a:bodyPr/>
        <a:lstStyle/>
        <a:p>
          <a:endParaRPr lang="pt-BR"/>
        </a:p>
      </dgm:t>
    </dgm:pt>
    <dgm:pt modelId="{4FE60633-4159-46DB-B4FF-5192D16FFCA3}" type="sibTrans" cxnId="{54A4CFAC-8695-4375-875F-A47A0118C210}">
      <dgm:prSet/>
      <dgm:spPr/>
      <dgm:t>
        <a:bodyPr/>
        <a:lstStyle/>
        <a:p>
          <a:endParaRPr lang="pt-BR"/>
        </a:p>
      </dgm:t>
    </dgm:pt>
    <dgm:pt modelId="{3DD4DE57-E60D-46E5-9BCF-9243B206E5D6}">
      <dgm:prSet phldrT="[Texto]" custT="1"/>
      <dgm:spPr/>
      <dgm:t>
        <a:bodyPr/>
        <a:lstStyle/>
        <a:p>
          <a:r>
            <a:rPr lang="pt-BR" sz="2200" dirty="0">
              <a:solidFill>
                <a:schemeClr val="tx2"/>
              </a:solidFill>
            </a:rPr>
            <a:t>Art. 3º., CP</a:t>
          </a:r>
        </a:p>
      </dgm:t>
    </dgm:pt>
    <dgm:pt modelId="{F2631EC1-8C3D-4C40-8567-03368422713F}" type="parTrans" cxnId="{C8561E74-87FD-4928-9CE6-5A235DAABAF6}">
      <dgm:prSet/>
      <dgm:spPr/>
      <dgm:t>
        <a:bodyPr/>
        <a:lstStyle/>
        <a:p>
          <a:endParaRPr lang="pt-BR"/>
        </a:p>
      </dgm:t>
    </dgm:pt>
    <dgm:pt modelId="{D4F92C24-A7D1-4E8A-98E6-0784EF80EDA7}" type="sibTrans" cxnId="{C8561E74-87FD-4928-9CE6-5A235DAABAF6}">
      <dgm:prSet/>
      <dgm:spPr/>
      <dgm:t>
        <a:bodyPr/>
        <a:lstStyle/>
        <a:p>
          <a:endParaRPr lang="pt-BR"/>
        </a:p>
      </dgm:t>
    </dgm:pt>
    <dgm:pt modelId="{CC061EAF-84F4-4976-9580-7525E701F6E4}" type="pres">
      <dgm:prSet presAssocID="{909C5F1A-D4AF-4F80-9141-14026E449DF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8F5D43C-A68F-41A1-BB9E-A2743779EC68}" type="pres">
      <dgm:prSet presAssocID="{14414EE1-E41C-40E6-9E9C-3DA9912F1AE0}" presName="circle1" presStyleLbl="node1" presStyleIdx="0" presStyleCnt="3"/>
      <dgm:spPr/>
    </dgm:pt>
    <dgm:pt modelId="{2FBFCC54-55BE-47C9-9202-2979F458EA27}" type="pres">
      <dgm:prSet presAssocID="{14414EE1-E41C-40E6-9E9C-3DA9912F1AE0}" presName="space" presStyleCnt="0"/>
      <dgm:spPr/>
    </dgm:pt>
    <dgm:pt modelId="{E1EB9180-57A5-4DC9-8B8C-23ADDEC357D6}" type="pres">
      <dgm:prSet presAssocID="{14414EE1-E41C-40E6-9E9C-3DA9912F1AE0}" presName="rect1" presStyleLbl="alignAcc1" presStyleIdx="0" presStyleCnt="3"/>
      <dgm:spPr/>
    </dgm:pt>
    <dgm:pt modelId="{165B419F-2063-430F-BD12-25D5F25039DD}" type="pres">
      <dgm:prSet presAssocID="{FB0CB756-286F-4717-8882-27E4805B0C3B}" presName="vertSpace2" presStyleLbl="node1" presStyleIdx="0" presStyleCnt="3"/>
      <dgm:spPr/>
    </dgm:pt>
    <dgm:pt modelId="{C8B1DF2B-5B4F-42F9-92BD-4ED4DD858902}" type="pres">
      <dgm:prSet presAssocID="{FB0CB756-286F-4717-8882-27E4805B0C3B}" presName="circle2" presStyleLbl="node1" presStyleIdx="1" presStyleCnt="3"/>
      <dgm:spPr/>
    </dgm:pt>
    <dgm:pt modelId="{D53DA4A4-C5FD-4D53-8DC3-F257FD372750}" type="pres">
      <dgm:prSet presAssocID="{FB0CB756-286F-4717-8882-27E4805B0C3B}" presName="rect2" presStyleLbl="alignAcc1" presStyleIdx="1" presStyleCnt="3"/>
      <dgm:spPr/>
    </dgm:pt>
    <dgm:pt modelId="{C9394B1E-BD5E-463C-A36B-3CDBD0DBD842}" type="pres">
      <dgm:prSet presAssocID="{FC893AC1-005D-4187-B566-D529ABC359A4}" presName="vertSpace3" presStyleLbl="node1" presStyleIdx="1" presStyleCnt="3"/>
      <dgm:spPr/>
    </dgm:pt>
    <dgm:pt modelId="{4897C4E5-2641-4E3C-97B6-4959438BDAC2}" type="pres">
      <dgm:prSet presAssocID="{FC893AC1-005D-4187-B566-D529ABC359A4}" presName="circle3" presStyleLbl="node1" presStyleIdx="2" presStyleCnt="3"/>
      <dgm:spPr/>
    </dgm:pt>
    <dgm:pt modelId="{40C9CF13-14A6-4A1B-B3F6-C9937ECAB021}" type="pres">
      <dgm:prSet presAssocID="{FC893AC1-005D-4187-B566-D529ABC359A4}" presName="rect3" presStyleLbl="alignAcc1" presStyleIdx="2" presStyleCnt="3"/>
      <dgm:spPr/>
    </dgm:pt>
    <dgm:pt modelId="{DBE627FF-087A-4DAD-AFB9-E4B2F37A1236}" type="pres">
      <dgm:prSet presAssocID="{14414EE1-E41C-40E6-9E9C-3DA9912F1AE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1B129050-E4C8-447D-BA56-E115E44A72B4}" type="pres">
      <dgm:prSet presAssocID="{14414EE1-E41C-40E6-9E9C-3DA9912F1AE0}" presName="rect1ChTx" presStyleLbl="alignAcc1" presStyleIdx="2" presStyleCnt="3">
        <dgm:presLayoutVars>
          <dgm:bulletEnabled val="1"/>
        </dgm:presLayoutVars>
      </dgm:prSet>
      <dgm:spPr/>
    </dgm:pt>
    <dgm:pt modelId="{3C27BD50-B7D4-43CC-BAF4-3A762A0AFB2D}" type="pres">
      <dgm:prSet presAssocID="{FB0CB756-286F-4717-8882-27E4805B0C3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9FD80E7E-00DD-4CA2-B919-3E38A114BDD5}" type="pres">
      <dgm:prSet presAssocID="{FB0CB756-286F-4717-8882-27E4805B0C3B}" presName="rect2ChTx" presStyleLbl="alignAcc1" presStyleIdx="2" presStyleCnt="3">
        <dgm:presLayoutVars>
          <dgm:bulletEnabled val="1"/>
        </dgm:presLayoutVars>
      </dgm:prSet>
      <dgm:spPr/>
    </dgm:pt>
    <dgm:pt modelId="{9D381D7D-08E0-4E78-BE6C-8C91F746F3A6}" type="pres">
      <dgm:prSet presAssocID="{FC893AC1-005D-4187-B566-D529ABC359A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DCF0419-1009-44EC-B359-781E4B4E334C}" type="pres">
      <dgm:prSet presAssocID="{FC893AC1-005D-4187-B566-D529ABC359A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DC9FE01-255B-4738-872B-DD4BBF5301E9}" type="presOf" srcId="{14414EE1-E41C-40E6-9E9C-3DA9912F1AE0}" destId="{DBE627FF-087A-4DAD-AFB9-E4B2F37A1236}" srcOrd="1" destOrd="0" presId="urn:microsoft.com/office/officeart/2005/8/layout/target3"/>
    <dgm:cxn modelId="{65052D3C-D498-4982-B878-36F9213525A8}" srcId="{909C5F1A-D4AF-4F80-9141-14026E449DF1}" destId="{FB0CB756-286F-4717-8882-27E4805B0C3B}" srcOrd="1" destOrd="0" parTransId="{EF833A0E-67DE-4186-B8FB-47093F783D1C}" sibTransId="{786BB8D7-0697-4EE1-A987-65C0515CB2F6}"/>
    <dgm:cxn modelId="{52F8954A-F2FD-4FEC-897C-0EB184BBA21D}" type="presOf" srcId="{FC893AC1-005D-4187-B566-D529ABC359A4}" destId="{40C9CF13-14A6-4A1B-B3F6-C9937ECAB021}" srcOrd="0" destOrd="0" presId="urn:microsoft.com/office/officeart/2005/8/layout/target3"/>
    <dgm:cxn modelId="{A202115D-014B-4DA0-8C6F-4DF5816829B0}" srcId="{FB0CB756-286F-4717-8882-27E4805B0C3B}" destId="{AF5DF63F-272B-40AA-BA62-C2C4400B5AE4}" srcOrd="0" destOrd="0" parTransId="{B703533C-22A3-4180-9088-2671B2A867C5}" sibTransId="{EF3C22D1-A737-49FA-84CD-203B3812308D}"/>
    <dgm:cxn modelId="{458B9F66-D2FC-4C33-AFD2-B3CFCC46514C}" srcId="{14414EE1-E41C-40E6-9E9C-3DA9912F1AE0}" destId="{1D92838F-FB64-489E-A475-1DC03B22B930}" srcOrd="1" destOrd="0" parTransId="{4AAD42CB-72C5-4B2F-A767-470770F30131}" sibTransId="{D140F6C3-38DA-424C-8DAF-15C7621402E7}"/>
    <dgm:cxn modelId="{C8561E74-87FD-4928-9CE6-5A235DAABAF6}" srcId="{FC893AC1-005D-4187-B566-D529ABC359A4}" destId="{3DD4DE57-E60D-46E5-9BCF-9243B206E5D6}" srcOrd="0" destOrd="0" parTransId="{F2631EC1-8C3D-4C40-8567-03368422713F}" sibTransId="{D4F92C24-A7D1-4E8A-98E6-0784EF80EDA7}"/>
    <dgm:cxn modelId="{06094B80-D5DA-44DE-98C2-02B78FAFB267}" srcId="{909C5F1A-D4AF-4F80-9141-14026E449DF1}" destId="{14414EE1-E41C-40E6-9E9C-3DA9912F1AE0}" srcOrd="0" destOrd="0" parTransId="{5228E65B-0561-49CF-8D78-B730C401DF33}" sibTransId="{48615EC2-B422-4650-AF3F-3001BCA5072A}"/>
    <dgm:cxn modelId="{66CE838F-3B5C-4E36-B798-BF622D01C7C1}" type="presOf" srcId="{AF5DF63F-272B-40AA-BA62-C2C4400B5AE4}" destId="{9FD80E7E-00DD-4CA2-B919-3E38A114BDD5}" srcOrd="0" destOrd="0" presId="urn:microsoft.com/office/officeart/2005/8/layout/target3"/>
    <dgm:cxn modelId="{38D2EA97-0992-4532-92C4-471063E969E9}" type="presOf" srcId="{FB0CB756-286F-4717-8882-27E4805B0C3B}" destId="{3C27BD50-B7D4-43CC-BAF4-3A762A0AFB2D}" srcOrd="1" destOrd="0" presId="urn:microsoft.com/office/officeart/2005/8/layout/target3"/>
    <dgm:cxn modelId="{0C395BA5-3217-4092-97A3-097FEFF0E99C}" type="presOf" srcId="{14414EE1-E41C-40E6-9E9C-3DA9912F1AE0}" destId="{E1EB9180-57A5-4DC9-8B8C-23ADDEC357D6}" srcOrd="0" destOrd="0" presId="urn:microsoft.com/office/officeart/2005/8/layout/target3"/>
    <dgm:cxn modelId="{54A4CFAC-8695-4375-875F-A47A0118C210}" srcId="{909C5F1A-D4AF-4F80-9141-14026E449DF1}" destId="{FC893AC1-005D-4187-B566-D529ABC359A4}" srcOrd="2" destOrd="0" parTransId="{C8D2693B-8E61-4B33-9B99-C9D73887BB2E}" sibTransId="{4FE60633-4159-46DB-B4FF-5192D16FFCA3}"/>
    <dgm:cxn modelId="{55F621CD-E219-4863-B52D-EE665C38CE52}" type="presOf" srcId="{1D92838F-FB64-489E-A475-1DC03B22B930}" destId="{1B129050-E4C8-447D-BA56-E115E44A72B4}" srcOrd="0" destOrd="1" presId="urn:microsoft.com/office/officeart/2005/8/layout/target3"/>
    <dgm:cxn modelId="{97D34BCF-DB25-4731-9AFB-027859B3F1E6}" srcId="{14414EE1-E41C-40E6-9E9C-3DA9912F1AE0}" destId="{14DD258E-EB04-4656-A5B1-D2ADAB565DE6}" srcOrd="0" destOrd="0" parTransId="{0FB871BA-A890-477F-AE26-0D5534832BC3}" sibTransId="{51C35331-C070-4486-BC91-CD83FBB2B67A}"/>
    <dgm:cxn modelId="{737397D9-3C67-4F9E-A946-25CCCEE99A51}" type="presOf" srcId="{3DD4DE57-E60D-46E5-9BCF-9243B206E5D6}" destId="{9DCF0419-1009-44EC-B359-781E4B4E334C}" srcOrd="0" destOrd="0" presId="urn:microsoft.com/office/officeart/2005/8/layout/target3"/>
    <dgm:cxn modelId="{47504BDC-A99B-42D8-A42D-E4F9B0331944}" type="presOf" srcId="{909C5F1A-D4AF-4F80-9141-14026E449DF1}" destId="{CC061EAF-84F4-4976-9580-7525E701F6E4}" srcOrd="0" destOrd="0" presId="urn:microsoft.com/office/officeart/2005/8/layout/target3"/>
    <dgm:cxn modelId="{A88397E1-A4E7-46FB-BE6C-135A563532ED}" srcId="{FB0CB756-286F-4717-8882-27E4805B0C3B}" destId="{C0808F1F-58C1-45AA-B517-AD6B91E3C240}" srcOrd="1" destOrd="0" parTransId="{8BFAFAD6-44A5-4BD2-A52B-EC393640325D}" sibTransId="{8E26C6D0-5B7E-4E82-BF0E-8CA706F9EF4F}"/>
    <dgm:cxn modelId="{5D099AF0-9A64-4D8A-ADC3-DBF7276B9825}" type="presOf" srcId="{14DD258E-EB04-4656-A5B1-D2ADAB565DE6}" destId="{1B129050-E4C8-447D-BA56-E115E44A72B4}" srcOrd="0" destOrd="0" presId="urn:microsoft.com/office/officeart/2005/8/layout/target3"/>
    <dgm:cxn modelId="{141EA4F2-A613-4233-9BE8-21A543B047EC}" type="presOf" srcId="{FC893AC1-005D-4187-B566-D529ABC359A4}" destId="{9D381D7D-08E0-4E78-BE6C-8C91F746F3A6}" srcOrd="1" destOrd="0" presId="urn:microsoft.com/office/officeart/2005/8/layout/target3"/>
    <dgm:cxn modelId="{0C889AFA-BDE4-4BB3-9BF7-938285DE4853}" type="presOf" srcId="{FB0CB756-286F-4717-8882-27E4805B0C3B}" destId="{D53DA4A4-C5FD-4D53-8DC3-F257FD372750}" srcOrd="0" destOrd="0" presId="urn:microsoft.com/office/officeart/2005/8/layout/target3"/>
    <dgm:cxn modelId="{9616BFFE-579C-4B51-A522-89EDBD40E5F3}" type="presOf" srcId="{C0808F1F-58C1-45AA-B517-AD6B91E3C240}" destId="{9FD80E7E-00DD-4CA2-B919-3E38A114BDD5}" srcOrd="0" destOrd="1" presId="urn:microsoft.com/office/officeart/2005/8/layout/target3"/>
    <dgm:cxn modelId="{A1810723-72EF-4F3B-B949-09F13FD74BC8}" type="presParOf" srcId="{CC061EAF-84F4-4976-9580-7525E701F6E4}" destId="{18F5D43C-A68F-41A1-BB9E-A2743779EC68}" srcOrd="0" destOrd="0" presId="urn:microsoft.com/office/officeart/2005/8/layout/target3"/>
    <dgm:cxn modelId="{F93674E9-28E6-4E65-9447-F85F6A8041BA}" type="presParOf" srcId="{CC061EAF-84F4-4976-9580-7525E701F6E4}" destId="{2FBFCC54-55BE-47C9-9202-2979F458EA27}" srcOrd="1" destOrd="0" presId="urn:microsoft.com/office/officeart/2005/8/layout/target3"/>
    <dgm:cxn modelId="{D1CD7019-B30E-40FC-9143-5721A7D2BF44}" type="presParOf" srcId="{CC061EAF-84F4-4976-9580-7525E701F6E4}" destId="{E1EB9180-57A5-4DC9-8B8C-23ADDEC357D6}" srcOrd="2" destOrd="0" presId="urn:microsoft.com/office/officeart/2005/8/layout/target3"/>
    <dgm:cxn modelId="{E05D7E8D-37DE-40C6-8CC1-27CD8C035CFD}" type="presParOf" srcId="{CC061EAF-84F4-4976-9580-7525E701F6E4}" destId="{165B419F-2063-430F-BD12-25D5F25039DD}" srcOrd="3" destOrd="0" presId="urn:microsoft.com/office/officeart/2005/8/layout/target3"/>
    <dgm:cxn modelId="{7665D038-4B91-4410-96B3-C50F460FBD6E}" type="presParOf" srcId="{CC061EAF-84F4-4976-9580-7525E701F6E4}" destId="{C8B1DF2B-5B4F-42F9-92BD-4ED4DD858902}" srcOrd="4" destOrd="0" presId="urn:microsoft.com/office/officeart/2005/8/layout/target3"/>
    <dgm:cxn modelId="{5C6BA7CB-15D2-4DD0-9BAD-497B66DB8521}" type="presParOf" srcId="{CC061EAF-84F4-4976-9580-7525E701F6E4}" destId="{D53DA4A4-C5FD-4D53-8DC3-F257FD372750}" srcOrd="5" destOrd="0" presId="urn:microsoft.com/office/officeart/2005/8/layout/target3"/>
    <dgm:cxn modelId="{AA699421-9F5F-40CE-8A33-BDAB0131FC87}" type="presParOf" srcId="{CC061EAF-84F4-4976-9580-7525E701F6E4}" destId="{C9394B1E-BD5E-463C-A36B-3CDBD0DBD842}" srcOrd="6" destOrd="0" presId="urn:microsoft.com/office/officeart/2005/8/layout/target3"/>
    <dgm:cxn modelId="{AEE783F6-0E67-4515-98A1-99892C230227}" type="presParOf" srcId="{CC061EAF-84F4-4976-9580-7525E701F6E4}" destId="{4897C4E5-2641-4E3C-97B6-4959438BDAC2}" srcOrd="7" destOrd="0" presId="urn:microsoft.com/office/officeart/2005/8/layout/target3"/>
    <dgm:cxn modelId="{375BFDF1-DEAA-48EC-B31E-849A005D508D}" type="presParOf" srcId="{CC061EAF-84F4-4976-9580-7525E701F6E4}" destId="{40C9CF13-14A6-4A1B-B3F6-C9937ECAB021}" srcOrd="8" destOrd="0" presId="urn:microsoft.com/office/officeart/2005/8/layout/target3"/>
    <dgm:cxn modelId="{2D057D45-62B0-4385-8FD8-D59BAEFD30D8}" type="presParOf" srcId="{CC061EAF-84F4-4976-9580-7525E701F6E4}" destId="{DBE627FF-087A-4DAD-AFB9-E4B2F37A1236}" srcOrd="9" destOrd="0" presId="urn:microsoft.com/office/officeart/2005/8/layout/target3"/>
    <dgm:cxn modelId="{52961F22-4B46-4142-844F-56BF55B2C7FB}" type="presParOf" srcId="{CC061EAF-84F4-4976-9580-7525E701F6E4}" destId="{1B129050-E4C8-447D-BA56-E115E44A72B4}" srcOrd="10" destOrd="0" presId="urn:microsoft.com/office/officeart/2005/8/layout/target3"/>
    <dgm:cxn modelId="{ADF405E3-42B9-4601-9640-A5C86786BA81}" type="presParOf" srcId="{CC061EAF-84F4-4976-9580-7525E701F6E4}" destId="{3C27BD50-B7D4-43CC-BAF4-3A762A0AFB2D}" srcOrd="11" destOrd="0" presId="urn:microsoft.com/office/officeart/2005/8/layout/target3"/>
    <dgm:cxn modelId="{8DBF95B7-434D-4CDD-9ECE-D7F809187C66}" type="presParOf" srcId="{CC061EAF-84F4-4976-9580-7525E701F6E4}" destId="{9FD80E7E-00DD-4CA2-B919-3E38A114BDD5}" srcOrd="12" destOrd="0" presId="urn:microsoft.com/office/officeart/2005/8/layout/target3"/>
    <dgm:cxn modelId="{E8DE9D02-2B34-49BA-AE35-CDCBAE99455A}" type="presParOf" srcId="{CC061EAF-84F4-4976-9580-7525E701F6E4}" destId="{9D381D7D-08E0-4E78-BE6C-8C91F746F3A6}" srcOrd="13" destOrd="0" presId="urn:microsoft.com/office/officeart/2005/8/layout/target3"/>
    <dgm:cxn modelId="{89934053-5466-4ADF-8AD1-3C46069E1C6B}" type="presParOf" srcId="{CC061EAF-84F4-4976-9580-7525E701F6E4}" destId="{9DCF0419-1009-44EC-B359-781E4B4E334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29017-E231-9B46-A53D-71D76310903F}">
      <dsp:nvSpPr>
        <dsp:cNvPr id="0" name=""/>
        <dsp:cNvSpPr/>
      </dsp:nvSpPr>
      <dsp:spPr>
        <a:xfrm>
          <a:off x="-56214" y="0"/>
          <a:ext cx="7920163" cy="80025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1. Aplicação da lei penal: interpretação; analogia; concurso aparente de normas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-32775" y="23439"/>
        <a:ext cx="6936394" cy="753379"/>
      </dsp:txXfrm>
    </dsp:sp>
    <dsp:sp modelId="{1CCCE542-2018-504A-B6B4-4BA428D5D3BD}">
      <dsp:nvSpPr>
        <dsp:cNvPr id="0" name=""/>
        <dsp:cNvSpPr/>
      </dsp:nvSpPr>
      <dsp:spPr>
        <a:xfrm>
          <a:off x="434556" y="911404"/>
          <a:ext cx="8087921" cy="80025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2. Lei penal no tempo: momento da prática do delito; irretroatividade e retroatividade; </a:t>
          </a:r>
          <a:r>
            <a:rPr lang="pt-BR" sz="1600" b="1" i="1" kern="1200" dirty="0">
              <a:solidFill>
                <a:schemeClr val="tx1"/>
              </a:solidFill>
            </a:rPr>
            <a:t>abolitio criminis; </a:t>
          </a:r>
          <a:r>
            <a:rPr lang="pt-BR" sz="1600" b="1" kern="1200" dirty="0">
              <a:solidFill>
                <a:schemeClr val="tx1"/>
              </a:solidFill>
            </a:rPr>
            <a:t>leis excepcionais e leis temporárias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57995" y="934843"/>
        <a:ext cx="6890368" cy="753379"/>
      </dsp:txXfrm>
    </dsp:sp>
    <dsp:sp modelId="{B6CDAA58-3107-9849-AA60-283111204B98}">
      <dsp:nvSpPr>
        <dsp:cNvPr id="0" name=""/>
        <dsp:cNvSpPr/>
      </dsp:nvSpPr>
      <dsp:spPr>
        <a:xfrm>
          <a:off x="1005820" y="1822808"/>
          <a:ext cx="8094693" cy="80025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3. Lei penal no espaço: lugar do delito; conceito de território; princípios da territorialidade, real ou de defesa, da nacionalidade, da bandeira e da universalidade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029259" y="1846247"/>
        <a:ext cx="6896177" cy="753379"/>
      </dsp:txXfrm>
    </dsp:sp>
    <dsp:sp modelId="{AC82AFD6-D950-384C-82D3-3798B2600155}">
      <dsp:nvSpPr>
        <dsp:cNvPr id="0" name=""/>
        <dsp:cNvSpPr/>
      </dsp:nvSpPr>
      <dsp:spPr>
        <a:xfrm>
          <a:off x="1692667" y="2734213"/>
          <a:ext cx="7870298" cy="80025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4. Extradição: conceito e regulamentação; condições e limitações; deportação e expulsão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716106" y="2757652"/>
        <a:ext cx="6703707" cy="753379"/>
      </dsp:txXfrm>
    </dsp:sp>
    <dsp:sp modelId="{DABEB3F9-D44F-C04B-B7A2-0DB3BC25B955}">
      <dsp:nvSpPr>
        <dsp:cNvPr id="0" name=""/>
        <dsp:cNvSpPr/>
      </dsp:nvSpPr>
      <dsp:spPr>
        <a:xfrm>
          <a:off x="2354812" y="3645617"/>
          <a:ext cx="7695306" cy="80025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5. Direito Penal Internacional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78251" y="3669056"/>
        <a:ext cx="6553611" cy="753379"/>
      </dsp:txXfrm>
    </dsp:sp>
    <dsp:sp modelId="{E92B4266-3FC0-2441-B2ED-30EC17D57215}">
      <dsp:nvSpPr>
        <dsp:cNvPr id="0" name=""/>
        <dsp:cNvSpPr/>
      </dsp:nvSpPr>
      <dsp:spPr>
        <a:xfrm>
          <a:off x="7231353" y="584632"/>
          <a:ext cx="520167" cy="520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348391" y="584632"/>
        <a:ext cx="286091" cy="391426"/>
      </dsp:txXfrm>
    </dsp:sp>
    <dsp:sp modelId="{62D33B49-DEB0-6044-87EF-43C3A19EA0A6}">
      <dsp:nvSpPr>
        <dsp:cNvPr id="0" name=""/>
        <dsp:cNvSpPr/>
      </dsp:nvSpPr>
      <dsp:spPr>
        <a:xfrm>
          <a:off x="7806003" y="1496036"/>
          <a:ext cx="520167" cy="520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23041" y="1496036"/>
        <a:ext cx="286091" cy="391426"/>
      </dsp:txXfrm>
    </dsp:sp>
    <dsp:sp modelId="{0B3DEB6F-29F7-584D-A730-EC5217E7EDC2}">
      <dsp:nvSpPr>
        <dsp:cNvPr id="0" name=""/>
        <dsp:cNvSpPr/>
      </dsp:nvSpPr>
      <dsp:spPr>
        <a:xfrm>
          <a:off x="8380652" y="2394103"/>
          <a:ext cx="520167" cy="520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497690" y="2394103"/>
        <a:ext cx="286091" cy="391426"/>
      </dsp:txXfrm>
    </dsp:sp>
    <dsp:sp modelId="{8D87837B-A4AA-ED47-A485-271ECB103B4E}">
      <dsp:nvSpPr>
        <dsp:cNvPr id="0" name=""/>
        <dsp:cNvSpPr/>
      </dsp:nvSpPr>
      <dsp:spPr>
        <a:xfrm>
          <a:off x="8955302" y="3314399"/>
          <a:ext cx="520167" cy="520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072340" y="3314399"/>
        <a:ext cx="286091" cy="39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5D43C-A68F-41A1-BB9E-A2743779EC68}">
      <dsp:nvSpPr>
        <dsp:cNvPr id="0" name=""/>
        <dsp:cNvSpPr/>
      </dsp:nvSpPr>
      <dsp:spPr>
        <a:xfrm>
          <a:off x="0" y="0"/>
          <a:ext cx="3444875" cy="344487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B9180-57A5-4DC9-8B8C-23ADDEC357D6}">
      <dsp:nvSpPr>
        <dsp:cNvPr id="0" name=""/>
        <dsp:cNvSpPr/>
      </dsp:nvSpPr>
      <dsp:spPr>
        <a:xfrm>
          <a:off x="1722437" y="0"/>
          <a:ext cx="5076824" cy="344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Abolitio</a:t>
          </a:r>
          <a:r>
            <a:rPr lang="pt-BR" sz="2400" b="1" i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1" i="1" kern="1200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Criminis</a:t>
          </a:r>
          <a:r>
            <a:rPr lang="pt-BR" sz="2400" b="1" i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kern="1200" dirty="0">
              <a:solidFill>
                <a:schemeClr val="tx2"/>
              </a:solidFill>
              <a:effectLst/>
            </a:rPr>
            <a:t>(efeitos retroativos)</a:t>
          </a:r>
          <a:endParaRPr lang="pt-BR" sz="2400" b="1" i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2437" y="0"/>
        <a:ext cx="2538412" cy="1033464"/>
      </dsp:txXfrm>
    </dsp:sp>
    <dsp:sp modelId="{C8B1DF2B-5B4F-42F9-92BD-4ED4DD858902}">
      <dsp:nvSpPr>
        <dsp:cNvPr id="0" name=""/>
        <dsp:cNvSpPr/>
      </dsp:nvSpPr>
      <dsp:spPr>
        <a:xfrm>
          <a:off x="602854" y="1033464"/>
          <a:ext cx="2239166" cy="22391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56370"/>
            <a:satOff val="9982"/>
            <a:lumOff val="8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DA4A4-C5FD-4D53-8DC3-F257FD372750}">
      <dsp:nvSpPr>
        <dsp:cNvPr id="0" name=""/>
        <dsp:cNvSpPr/>
      </dsp:nvSpPr>
      <dsp:spPr>
        <a:xfrm>
          <a:off x="1722437" y="1033464"/>
          <a:ext cx="5076824" cy="2239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56370"/>
              <a:satOff val="9982"/>
              <a:lumOff val="8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Retroatividade de normas híbridas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(penais e processuais)</a:t>
          </a:r>
          <a:endParaRPr lang="pt-BR" sz="2200" b="0" kern="1200" dirty="0">
            <a:solidFill>
              <a:schemeClr val="tx2"/>
            </a:solidFill>
            <a:effectLst/>
          </a:endParaRPr>
        </a:p>
      </dsp:txBody>
      <dsp:txXfrm>
        <a:off x="1722437" y="1033464"/>
        <a:ext cx="2538412" cy="1033461"/>
      </dsp:txXfrm>
    </dsp:sp>
    <dsp:sp modelId="{4897C4E5-2641-4E3C-97B6-4959438BDAC2}">
      <dsp:nvSpPr>
        <dsp:cNvPr id="0" name=""/>
        <dsp:cNvSpPr/>
      </dsp:nvSpPr>
      <dsp:spPr>
        <a:xfrm>
          <a:off x="1205706" y="2066926"/>
          <a:ext cx="1033461" cy="103346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112740"/>
            <a:satOff val="19963"/>
            <a:lumOff val="1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CF13-14A6-4A1B-B3F6-C9937ECAB021}">
      <dsp:nvSpPr>
        <dsp:cNvPr id="0" name=""/>
        <dsp:cNvSpPr/>
      </dsp:nvSpPr>
      <dsp:spPr>
        <a:xfrm>
          <a:off x="1722437" y="2066926"/>
          <a:ext cx="5076824" cy="1033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112740"/>
              <a:satOff val="19963"/>
              <a:lumOff val="1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Leis excepcionais 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Leis temporárias </a:t>
          </a:r>
        </a:p>
      </dsp:txBody>
      <dsp:txXfrm>
        <a:off x="1722437" y="2066926"/>
        <a:ext cx="2538412" cy="1033461"/>
      </dsp:txXfrm>
    </dsp:sp>
    <dsp:sp modelId="{1B129050-E4C8-447D-BA56-E115E44A72B4}">
      <dsp:nvSpPr>
        <dsp:cNvPr id="0" name=""/>
        <dsp:cNvSpPr/>
      </dsp:nvSpPr>
      <dsp:spPr>
        <a:xfrm>
          <a:off x="4260849" y="0"/>
          <a:ext cx="2538412" cy="103346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schemeClr val="tx2"/>
              </a:solidFill>
            </a:rPr>
            <a:t>Art. 2º, CP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schemeClr val="tx2"/>
              </a:solidFill>
            </a:rPr>
            <a:t>Art. 5º, XL, CF</a:t>
          </a:r>
          <a:endParaRPr lang="pt-BR" sz="2200" kern="1200" dirty="0"/>
        </a:p>
      </dsp:txBody>
      <dsp:txXfrm>
        <a:off x="4260849" y="0"/>
        <a:ext cx="2538412" cy="1033464"/>
      </dsp:txXfrm>
    </dsp:sp>
    <dsp:sp modelId="{9FD80E7E-00DD-4CA2-B919-3E38A114BDD5}">
      <dsp:nvSpPr>
        <dsp:cNvPr id="0" name=""/>
        <dsp:cNvSpPr/>
      </dsp:nvSpPr>
      <dsp:spPr>
        <a:xfrm>
          <a:off x="4260849" y="1033464"/>
          <a:ext cx="2538412" cy="103346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Art. 2º, </a:t>
          </a:r>
          <a:r>
            <a:rPr lang="pt-BR" sz="2100" kern="1200" dirty="0" err="1"/>
            <a:t>parágr</a:t>
          </a:r>
          <a:r>
            <a:rPr lang="pt-BR" sz="2100" kern="1200" dirty="0"/>
            <a:t>. único, CP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100" kern="1200"/>
        </a:p>
      </dsp:txBody>
      <dsp:txXfrm>
        <a:off x="4260849" y="1033464"/>
        <a:ext cx="2538412" cy="1033461"/>
      </dsp:txXfrm>
    </dsp:sp>
    <dsp:sp modelId="{9DCF0419-1009-44EC-B359-781E4B4E334C}">
      <dsp:nvSpPr>
        <dsp:cNvPr id="0" name=""/>
        <dsp:cNvSpPr/>
      </dsp:nvSpPr>
      <dsp:spPr>
        <a:xfrm>
          <a:off x="4260849" y="2066926"/>
          <a:ext cx="2538412" cy="103346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schemeClr val="tx2"/>
              </a:solidFill>
            </a:rPr>
            <a:t>Art. 3º., CP</a:t>
          </a:r>
        </a:p>
      </dsp:txBody>
      <dsp:txXfrm>
        <a:off x="4260849" y="2066926"/>
        <a:ext cx="2538412" cy="1033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9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1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8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8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77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4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09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1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4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73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4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62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4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43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0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2D414F-0950-2746-ACA0-DCDC7179521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535DC7-2B59-0840-BF6A-8EFCD9D52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A3DF3-7535-186B-7FA1-FEF80BF0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1"/>
            <a:ext cx="8686800" cy="5953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28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9D36D246-19AD-B323-3E88-DBFF51F6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76" y="766764"/>
            <a:ext cx="8443913" cy="6192837"/>
          </a:xfrm>
        </p:spPr>
        <p:txBody>
          <a:bodyPr rtlCol="0">
            <a:normAutofit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pt-BR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t-BR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43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03</a:t>
            </a:r>
            <a:r>
              <a:rPr lang="pt-BR" sz="43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pt-BR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pt-BR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jurídico-penal:</a:t>
            </a:r>
          </a:p>
          <a:p>
            <a:pPr marL="274320" indent="-274320" algn="just">
              <a:lnSpc>
                <a:spcPct val="140000"/>
              </a:lnSpc>
              <a:buClr>
                <a:schemeClr val="accent3"/>
              </a:buClr>
              <a:buNone/>
              <a:defRPr/>
            </a:pPr>
            <a:r>
              <a:rPr lang="pt-BR" sz="4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000" b="1" dirty="0">
                <a:solidFill>
                  <a:schemeClr val="tx2">
                    <a:lumMod val="75000"/>
                  </a:schemeClr>
                </a:solidFill>
              </a:rPr>
              <a:t>Estrutura, conteúdo e aplicação. Lei penal no tempo e no espaço.	O Direito Penal no âmbito internacional.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pt-BR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r">
              <a:buClr>
                <a:schemeClr val="accent3"/>
              </a:buClr>
              <a:buNone/>
              <a:defRPr/>
            </a:pPr>
            <a:endParaRPr lang="pt-BR" i="1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r">
              <a:buClr>
                <a:schemeClr val="accent3"/>
              </a:buClr>
              <a:buNone/>
              <a:defRPr/>
            </a:pPr>
            <a:endParaRPr 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E0436-0037-4A46-9C44-2EB95BF30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E6FF9D-6599-42FC-BD0E-BAA1B199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F02CBD-F704-4F96-A676-DBE7D3634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4A4C73E-C9B6-42DC-9940-0AB7096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adas da frente e colunas de um majestoso edifício da cidade">
            <a:extLst>
              <a:ext uri="{FF2B5EF4-FFF2-40B4-BE49-F238E27FC236}">
                <a16:creationId xmlns:a16="http://schemas.microsoft.com/office/drawing/2014/main" id="{528B0321-8D34-14CE-56DE-467C7904E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9ABC8E-4FD7-44F4-AEEB-B567C5FE5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75BD32-51F2-6C63-ACD5-2AB2E29C47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100" b="1"/>
              <a:t>Retroatividade da norma mais benéfica:</a:t>
            </a:r>
            <a:endParaRPr lang="en-US" sz="41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E695B2-52FF-418E-A197-CE91A4DF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F651E2-5F46-F4F3-A2D7-2A55EDAED9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defRPr/>
            </a:pPr>
            <a:r>
              <a:rPr lang="en-US" dirty="0"/>
              <a:t>“</a:t>
            </a:r>
            <a:r>
              <a:rPr lang="en-US" b="1" dirty="0" err="1"/>
              <a:t>Combinação</a:t>
            </a:r>
            <a:r>
              <a:rPr lang="en-US" b="1" dirty="0"/>
              <a:t> de leis </a:t>
            </a:r>
            <a:r>
              <a:rPr lang="en-US" b="1" dirty="0" err="1"/>
              <a:t>penais</a:t>
            </a:r>
            <a:r>
              <a:rPr lang="en-US" dirty="0"/>
              <a:t>”: </a:t>
            </a:r>
            <a:r>
              <a:rPr lang="en-US" dirty="0" err="1"/>
              <a:t>Pode</a:t>
            </a:r>
            <a:r>
              <a:rPr lang="en-US" dirty="0"/>
              <a:t>?</a:t>
            </a:r>
          </a:p>
          <a:p>
            <a:pPr marL="0" indent="0" algn="just">
              <a:defRPr/>
            </a:pPr>
            <a:r>
              <a:rPr lang="en-US" dirty="0"/>
              <a:t>STF, </a:t>
            </a:r>
            <a:r>
              <a:rPr lang="en-US" dirty="0" err="1"/>
              <a:t>Zaffaroni</a:t>
            </a:r>
            <a:r>
              <a:rPr lang="en-US" dirty="0"/>
              <a:t>, </a:t>
            </a:r>
            <a:r>
              <a:rPr lang="en-US" dirty="0" err="1"/>
              <a:t>Roxin</a:t>
            </a:r>
            <a:r>
              <a:rPr lang="en-US" dirty="0"/>
              <a:t>, Nucci, Nelson </a:t>
            </a:r>
            <a:r>
              <a:rPr lang="en-US" dirty="0" err="1"/>
              <a:t>Hungria</a:t>
            </a:r>
            <a:r>
              <a:rPr lang="en-US" dirty="0"/>
              <a:t> = </a:t>
            </a:r>
            <a:r>
              <a:rPr lang="en-US" b="1" dirty="0" err="1"/>
              <a:t>Não</a:t>
            </a:r>
            <a:endParaRPr lang="en-US" b="1" dirty="0"/>
          </a:p>
          <a:p>
            <a:pPr marL="0" indent="0" algn="just">
              <a:defRPr/>
            </a:pPr>
            <a:r>
              <a:rPr lang="en-US" dirty="0"/>
              <a:t>Greco, </a:t>
            </a:r>
            <a:r>
              <a:rPr lang="en-US" dirty="0" err="1"/>
              <a:t>Basileu</a:t>
            </a:r>
            <a:r>
              <a:rPr lang="en-US" dirty="0"/>
              <a:t> Garcia, Assis Toledo, Paulo Queiroz = </a:t>
            </a:r>
            <a:r>
              <a:rPr lang="en-US" b="1" dirty="0"/>
              <a:t>Sim</a:t>
            </a:r>
            <a:r>
              <a:rPr lang="en-US" dirty="0"/>
              <a:t> (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retroatividade</a:t>
            </a:r>
            <a:r>
              <a:rPr lang="en-US" dirty="0"/>
              <a:t> </a:t>
            </a:r>
            <a:r>
              <a:rPr lang="en-US" dirty="0" err="1"/>
              <a:t>parcial</a:t>
            </a:r>
            <a:r>
              <a:rPr lang="en-US" dirty="0"/>
              <a:t>, que </a:t>
            </a:r>
            <a:r>
              <a:rPr lang="en-US" dirty="0" err="1"/>
              <a:t>atende</a:t>
            </a:r>
            <a:r>
              <a:rPr lang="en-US" dirty="0"/>
              <a:t> o art. 2º, </a:t>
            </a:r>
            <a:r>
              <a:rPr lang="en-US" dirty="0" err="1"/>
              <a:t>parágr</a:t>
            </a:r>
            <a:r>
              <a:rPr lang="en-US" dirty="0"/>
              <a:t>. </a:t>
            </a:r>
            <a:r>
              <a:rPr lang="en-US" dirty="0" err="1"/>
              <a:t>único</a:t>
            </a:r>
            <a:r>
              <a:rPr lang="en-US" dirty="0"/>
              <a:t>, CP: “de </a:t>
            </a:r>
            <a:r>
              <a:rPr lang="en-US" dirty="0" err="1"/>
              <a:t>qualquer</a:t>
            </a:r>
            <a:r>
              <a:rPr lang="en-US" dirty="0"/>
              <a:t> modo”) </a:t>
            </a:r>
          </a:p>
          <a:p>
            <a:pPr marL="0" indent="0" algn="just">
              <a:defRPr/>
            </a:pPr>
            <a:r>
              <a:rPr lang="en-US" b="1" dirty="0"/>
              <a:t>Lei Penal </a:t>
            </a:r>
            <a:r>
              <a:rPr lang="en-US" b="1" dirty="0" err="1"/>
              <a:t>em</a:t>
            </a:r>
            <a:r>
              <a:rPr lang="en-US" b="1" dirty="0"/>
              <a:t> Branco: </a:t>
            </a:r>
            <a:r>
              <a:rPr lang="en-US" dirty="0"/>
              <a:t>se </a:t>
            </a:r>
            <a:r>
              <a:rPr lang="en-US" dirty="0" err="1"/>
              <a:t>complemento</a:t>
            </a:r>
            <a:r>
              <a:rPr lang="en-US" dirty="0"/>
              <a:t> posterior for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benéfico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agente</a:t>
            </a:r>
            <a:r>
              <a:rPr lang="en-US" dirty="0"/>
              <a:t>, </a:t>
            </a:r>
            <a:r>
              <a:rPr lang="en-US" dirty="0" err="1"/>
              <a:t>retroage</a:t>
            </a:r>
            <a:r>
              <a:rPr lang="en-US" dirty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AC5DF-1CA4-16B3-DAB9-44FF1C5C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96976"/>
            <a:ext cx="8229600" cy="10080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Lei penal no espaço</a:t>
            </a: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2747EB06-4166-6EBC-1E2F-25167A94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Soberania do Estado: princípio da territorialidade</a:t>
            </a:r>
          </a:p>
          <a:p>
            <a:pPr eaLnBrk="1" fontAlgn="auto" hangingPunct="1">
              <a:buFont typeface="Wingdings 2" panose="05020102010507070707" pitchFamily="18" charset="2"/>
              <a:buNone/>
              <a:defRPr/>
            </a:pPr>
            <a:endParaRPr lang="pt-BR" alt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“Art. 5º. </a:t>
            </a:r>
            <a:r>
              <a:rPr lang="pt-BR" alt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Aplica-se a lei brasileira, sem prejuízo de convenções, tratados e regras do direito internacional, ao crime cometido no território nacional.”</a:t>
            </a: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endParaRPr lang="pt-BR" alt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Parâmetros de análise: 		 Lugar do crime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					Território nacional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CDB3143B-F3A8-836F-DEE3-5F518D83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603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pt-BR" alt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6" name="Espaço Reservado para Conteúdo 2">
            <a:extLst>
              <a:ext uri="{FF2B5EF4-FFF2-40B4-BE49-F238E27FC236}">
                <a16:creationId xmlns:a16="http://schemas.microsoft.com/office/drawing/2014/main" id="{024C4D36-95AB-9373-B413-E0658F83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4314"/>
            <a:ext cx="8229600" cy="4840287"/>
          </a:xfrm>
        </p:spPr>
        <p:txBody>
          <a:bodyPr/>
          <a:lstStyle/>
          <a:p>
            <a:pPr algn="ctr" eaLnBrk="1" hangingPunct="1">
              <a:buFont typeface="Wingdings 2" pitchFamily="2" charset="2"/>
              <a:buNone/>
            </a:pPr>
            <a:r>
              <a:rPr lang="pt-BR" altLang="pt-BR" sz="3000" b="1"/>
              <a:t>Lugar do delito: teoria da ubiquidade</a:t>
            </a:r>
          </a:p>
          <a:p>
            <a:pPr eaLnBrk="1" hangingPunct="1">
              <a:buFont typeface="Wingdings 2" pitchFamily="2" charset="2"/>
              <a:buNone/>
            </a:pPr>
            <a:endParaRPr lang="pt-BR" altLang="pt-BR"/>
          </a:p>
          <a:p>
            <a:pPr eaLnBrk="1" hangingPunct="1">
              <a:buFont typeface="Wingdings 2" pitchFamily="2" charset="2"/>
              <a:buNone/>
            </a:pPr>
            <a:r>
              <a:rPr lang="pt-BR" altLang="pt-BR" b="1" i="1"/>
              <a:t>“Lugar do crime</a:t>
            </a:r>
          </a:p>
          <a:p>
            <a:pPr algn="just" eaLnBrk="1" hangingPunct="1">
              <a:buFont typeface="Wingdings 2" pitchFamily="2" charset="2"/>
              <a:buNone/>
            </a:pPr>
            <a:r>
              <a:rPr lang="pt-BR" altLang="pt-BR" b="1" i="1"/>
              <a:t>	Art. 6º. </a:t>
            </a:r>
            <a:r>
              <a:rPr lang="pt-BR" altLang="pt-BR" i="1"/>
              <a:t>Considera-se praticado o crime no lugar em que ocorreu a ação ou omissão, no todo ou em parte, bem como onde se produziu ou deveria produzir o resultado.”</a:t>
            </a:r>
            <a:r>
              <a:rPr lang="pt-BR" altLang="pt-BR" b="1" i="1"/>
              <a:t> </a:t>
            </a:r>
          </a:p>
          <a:p>
            <a:pPr algn="just" eaLnBrk="1" hangingPunct="1">
              <a:buFont typeface="Wingdings 2" pitchFamily="2" charset="2"/>
              <a:buNone/>
            </a:pPr>
            <a:endParaRPr lang="pt-BR" altLang="pt-BR" b="1" i="1"/>
          </a:p>
          <a:p>
            <a:pPr algn="just" eaLnBrk="1" hangingPunct="1">
              <a:buFont typeface="Wingdings 2" pitchFamily="2" charset="2"/>
              <a:buNone/>
            </a:pPr>
            <a:r>
              <a:rPr lang="pt-BR" altLang="pt-BR" b="1"/>
              <a:t>* Objetivo de evitar a impunidade do agente</a:t>
            </a:r>
          </a:p>
          <a:p>
            <a:pPr eaLnBrk="1" hangingPunct="1">
              <a:buFont typeface="Wingdings 2" pitchFamily="2" charset="2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E857A-F215-DD16-211F-BD27A63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5001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Teoria da ubiquidade não levaria a </a:t>
            </a:r>
            <a:r>
              <a:rPr lang="pt-BR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Bis in idem?</a:t>
            </a:r>
          </a:p>
        </p:txBody>
      </p:sp>
      <p:sp>
        <p:nvSpPr>
          <p:cNvPr id="32770" name="Espaço Reservado para Conteúdo 2">
            <a:extLst>
              <a:ext uri="{FF2B5EF4-FFF2-40B4-BE49-F238E27FC236}">
                <a16:creationId xmlns:a16="http://schemas.microsoft.com/office/drawing/2014/main" id="{38BCD9FE-C23A-34C0-31EA-7F973EFF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97200"/>
            <a:ext cx="8229600" cy="3327400"/>
          </a:xfrm>
        </p:spPr>
        <p:txBody>
          <a:bodyPr/>
          <a:lstStyle/>
          <a:p>
            <a:pPr algn="just" eaLnBrk="1" hangingPunct="1">
              <a:buFont typeface="Wingdings 2" pitchFamily="2" charset="2"/>
              <a:buNone/>
            </a:pPr>
            <a:r>
              <a:rPr lang="pt-BR" altLang="pt-BR" sz="2900" b="1"/>
              <a:t>“</a:t>
            </a:r>
            <a:r>
              <a:rPr lang="pt-BR" altLang="pt-BR" sz="2900" b="1" i="1"/>
              <a:t>Art. 8º. </a:t>
            </a:r>
            <a:r>
              <a:rPr lang="pt-BR" altLang="pt-BR" sz="2900" i="1"/>
              <a:t>A pena cumprida no estrangeiro atenua a pena imposta no Brasil pelo mesmo crime, quando diversas, ou nela é computada, quando idênticas.”</a:t>
            </a:r>
            <a:r>
              <a:rPr lang="pt-BR" altLang="pt-BR" sz="2900" b="1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54FDB-9E30-3F0F-138A-6031CEA9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68413"/>
            <a:ext cx="8229600" cy="7794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Conceito de Território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0DAFEC-BA41-E45A-F868-57B4C334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593" y="2564524"/>
            <a:ext cx="8944304" cy="3760076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Âmbito espacial sujeito ao poder soberano do Estado (art. 5º., CP)</a:t>
            </a:r>
          </a:p>
          <a:p>
            <a:pPr eaLnBrk="1" fontAlgn="auto" hangingPunct="1">
              <a:buFont typeface="Wingdings 2" panose="05020102010507070707" pitchFamily="18" charset="2"/>
              <a:buNone/>
              <a:defRPr/>
            </a:pP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Extensão do território nacional:</a:t>
            </a:r>
          </a:p>
          <a:p>
            <a:pPr eaLnBrk="1" fontAlgn="auto" hangingPunct="1">
              <a:buFont typeface="Wingdings 2" panose="05020102010507070707" pitchFamily="18" charset="2"/>
              <a:buNone/>
              <a:defRPr/>
            </a:pP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Navios e aviões de natureza pública ou a serviço do governo, onde quer que se encontrem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sz="23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Regra geral: aplica-se a lei penal brasileira aos crimes cometidos em território nacional (</a:t>
            </a:r>
            <a:r>
              <a:rPr lang="pt-BR" sz="23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territorialidade</a:t>
            </a:r>
            <a:r>
              <a:rPr lang="pt-BR" sz="23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240CC-E357-2092-5C9F-8D69FEAD5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7455" y="704850"/>
            <a:ext cx="7329488" cy="9239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Exceções ao princípio da territorialidade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034B2A-D483-80EE-2D85-E68E5E1950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3273" y="1846262"/>
            <a:ext cx="9393382" cy="4306888"/>
          </a:xfrm>
        </p:spPr>
        <p:txBody>
          <a:bodyPr rtlCol="0">
            <a:normAutofit/>
          </a:bodyPr>
          <a:lstStyle/>
          <a:p>
            <a:pPr marL="514350" indent="-514350">
              <a:buFont typeface="Wingdings 2" panose="05020102010507070707" pitchFamily="18" charset="2"/>
              <a:buAutoNum type="arabicPeriod"/>
              <a:defRPr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Princípio Real ou de Defesa (art. 7º., I, CP):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Aplicação incondicionada</a:t>
            </a:r>
          </a:p>
          <a:p>
            <a:pPr marL="514350" indent="-514350">
              <a:buFont typeface="Wingdings 2" panose="05020102010507070707" pitchFamily="18" charset="2"/>
              <a:buAutoNum type="arabicPeriod"/>
              <a:defRPr/>
            </a:pPr>
            <a:endParaRPr lang="pt-BR" sz="11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 2" panose="05020102010507070707" pitchFamily="18" charset="2"/>
              <a:buAutoNum type="arabicPeriod"/>
              <a:defRPr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Princípio da Nacionalidade ou da Personalidade (art. 7., II, </a:t>
            </a:r>
            <a:r>
              <a:rPr lang="pt-BR" i="1" dirty="0">
                <a:solidFill>
                  <a:schemeClr val="accent4">
                    <a:lumMod val="50000"/>
                  </a:schemeClr>
                </a:solidFill>
              </a:rPr>
              <a:t>b,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CP):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Aplicação condicionada </a:t>
            </a:r>
          </a:p>
          <a:p>
            <a:pPr marL="514350" indent="-514350">
              <a:buNone/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	- Retorno ao território nacional;</a:t>
            </a:r>
          </a:p>
          <a:p>
            <a:pPr marL="514350" indent="-514350">
              <a:buNone/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	- Dupla incriminação;</a:t>
            </a:r>
          </a:p>
          <a:p>
            <a:pPr marL="514350" indent="-514350">
              <a:buNone/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	- Estar o crime incluído entre aqueles pelos quais Brasil autoriza extradição; </a:t>
            </a:r>
          </a:p>
          <a:p>
            <a:pPr marL="514350" indent="-514350">
              <a:buNone/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	- Ausência de absolvição ou extinção da punibilidade   no estrangeiro.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D6BA30-EE45-0786-CEAC-D03457AF86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2545" y="1124528"/>
            <a:ext cx="9407237" cy="495458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3. Princípio da Representação ou Bandeira (art. 7º, II, c, CP) – Aplicação condicionada</a:t>
            </a:r>
          </a:p>
          <a:p>
            <a:pPr marL="0" indent="0" algn="just">
              <a:buNone/>
              <a:defRPr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4. Princípio da Universalidade (art. 7º., II, </a:t>
            </a:r>
            <a:r>
              <a:rPr lang="pt-BR" i="1" dirty="0">
                <a:solidFill>
                  <a:schemeClr val="accent3">
                    <a:lumMod val="50000"/>
                  </a:schemeClr>
                </a:solidFill>
              </a:rPr>
              <a:t>a,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CP) – Aplicação condicionada</a:t>
            </a:r>
          </a:p>
          <a:p>
            <a:pPr marL="514350" indent="-514350" algn="just">
              <a:buNone/>
              <a:defRPr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 algn="just">
              <a:buNone/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Excurso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: Tribunal Penal Internacional (Estatuto de Roma, 1998), promulgado pelo Brasil por meio do Decreto 4.388/2002</a:t>
            </a:r>
          </a:p>
          <a:p>
            <a:pPr marL="514350" indent="-514350" algn="just">
              <a:buNone/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	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ABD3C-68FF-DADE-E5B8-7C16633D4B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545" y="511608"/>
            <a:ext cx="9601200" cy="1303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262626"/>
                </a:solidFill>
              </a:rPr>
              <a:t>SUMÁRIO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61B4131-DCDF-492B-DA29-D36B9515638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1956602"/>
              </p:ext>
            </p:extLst>
          </p:nvPr>
        </p:nvGraphicFramePr>
        <p:xfrm>
          <a:off x="1094508" y="1681655"/>
          <a:ext cx="9993905" cy="444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7186" name="Picture 7175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177" name="Rectangle 7176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188" name="Picture 7177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7179" name="Picture 7178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7181" name="Straight Connector 7180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183" name="Rectangle 7182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0" name="Título 1">
            <a:extLst>
              <a:ext uri="{FF2B5EF4-FFF2-40B4-BE49-F238E27FC236}">
                <a16:creationId xmlns:a16="http://schemas.microsoft.com/office/drawing/2014/main" id="{4867566F-CA0E-36F2-2744-78ACC13C6A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000" b="1" dirty="0"/>
              <a:t>1. Fontes do </a:t>
            </a:r>
            <a:r>
              <a:rPr lang="en-US" sz="3000" b="1" dirty="0" err="1"/>
              <a:t>Direito</a:t>
            </a:r>
            <a:r>
              <a:rPr lang="en-US" sz="3000" b="1" dirty="0"/>
              <a:t> Penal:</a:t>
            </a:r>
          </a:p>
        </p:txBody>
      </p:sp>
      <p:sp>
        <p:nvSpPr>
          <p:cNvPr id="7189" name="Espaço Reservado para Conteúdo 2">
            <a:extLst>
              <a:ext uri="{FF2B5EF4-FFF2-40B4-BE49-F238E27FC236}">
                <a16:creationId xmlns:a16="http://schemas.microsoft.com/office/drawing/2014/main" id="{BB837543-F6B1-2D77-A674-F5F9D08D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1" y="2102069"/>
            <a:ext cx="9601196" cy="3773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indent="-274320" algn="just">
              <a:lnSpc>
                <a:spcPct val="150000"/>
              </a:lnSpc>
              <a:defRPr/>
            </a:pPr>
            <a:r>
              <a:rPr lang="en-US" dirty="0"/>
              <a:t>	Lei </a:t>
            </a:r>
            <a:r>
              <a:rPr lang="en-US" dirty="0" err="1"/>
              <a:t>escrita</a:t>
            </a:r>
            <a:r>
              <a:rPr lang="en-US" dirty="0"/>
              <a:t> (</a:t>
            </a:r>
            <a:r>
              <a:rPr lang="en-US" dirty="0" err="1"/>
              <a:t>reserva</a:t>
            </a:r>
            <a:r>
              <a:rPr lang="en-US" dirty="0"/>
              <a:t> </a:t>
            </a:r>
            <a:r>
              <a:rPr lang="en-US" dirty="0" err="1"/>
              <a:t>absoluta</a:t>
            </a:r>
            <a:r>
              <a:rPr lang="en-US" dirty="0"/>
              <a:t> de lei): CF, art. 1º., </a:t>
            </a:r>
            <a:r>
              <a:rPr lang="en-US" dirty="0" err="1"/>
              <a:t>parágr</a:t>
            </a:r>
            <a:r>
              <a:rPr lang="en-US" dirty="0"/>
              <a:t>. </a:t>
            </a:r>
            <a:r>
              <a:rPr lang="en-US" dirty="0" err="1"/>
              <a:t>único</a:t>
            </a:r>
            <a:endParaRPr lang="en-US" dirty="0"/>
          </a:p>
          <a:p>
            <a:pPr marL="274320" indent="-274320" algn="just">
              <a:lnSpc>
                <a:spcPct val="150000"/>
              </a:lnSpc>
              <a:defRPr/>
            </a:pPr>
            <a:r>
              <a:rPr lang="en-US" dirty="0"/>
              <a:t>	Compete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União</a:t>
            </a:r>
            <a:r>
              <a:rPr lang="en-US" dirty="0"/>
              <a:t> </a:t>
            </a:r>
            <a:r>
              <a:rPr lang="en-US" dirty="0" err="1"/>
              <a:t>legislar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matéria</a:t>
            </a:r>
            <a:r>
              <a:rPr lang="en-US" dirty="0"/>
              <a:t> penal (art. 22, I, CF)</a:t>
            </a:r>
          </a:p>
          <a:p>
            <a:pPr marL="274320" indent="-274320" algn="just">
              <a:lnSpc>
                <a:spcPct val="150000"/>
              </a:lnSpc>
              <a:defRPr/>
            </a:pPr>
            <a:r>
              <a:rPr lang="en-US" dirty="0"/>
              <a:t>	Lei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 formal (art. 62, </a:t>
            </a:r>
            <a:r>
              <a:rPr lang="en-US" dirty="0" err="1"/>
              <a:t>parágr</a:t>
            </a:r>
            <a:r>
              <a:rPr lang="en-US" dirty="0"/>
              <a:t>. 1º., </a:t>
            </a:r>
            <a:r>
              <a:rPr lang="en-US" i="1" dirty="0"/>
              <a:t>b</a:t>
            </a:r>
            <a:r>
              <a:rPr lang="en-US" dirty="0"/>
              <a:t>, CF)</a:t>
            </a:r>
          </a:p>
          <a:p>
            <a:pPr marL="274320" indent="-274320" algn="just">
              <a:lnSpc>
                <a:spcPct val="150000"/>
              </a:lnSpc>
              <a:defRPr/>
            </a:pPr>
            <a:r>
              <a:rPr lang="en-US" dirty="0"/>
              <a:t>	A </a:t>
            </a:r>
            <a:r>
              <a:rPr lang="en-US" dirty="0" err="1"/>
              <a:t>importância</a:t>
            </a:r>
            <a:r>
              <a:rPr lang="en-US" dirty="0"/>
              <a:t> do costume, da </a:t>
            </a:r>
            <a:r>
              <a:rPr lang="en-US" dirty="0" err="1"/>
              <a:t>jurisprudência</a:t>
            </a:r>
            <a:r>
              <a:rPr lang="en-US" dirty="0"/>
              <a:t> e da </a:t>
            </a:r>
            <a:r>
              <a:rPr lang="en-US" dirty="0" err="1"/>
              <a:t>doutrina</a:t>
            </a:r>
            <a:r>
              <a:rPr lang="en-US" dirty="0"/>
              <a:t> (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ultrapassar</a:t>
            </a:r>
            <a:r>
              <a:rPr lang="en-US" dirty="0"/>
              <a:t> a lei, salvo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a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permissivas</a:t>
            </a:r>
            <a:r>
              <a:rPr lang="en-US" dirty="0"/>
              <a:t>).</a:t>
            </a:r>
          </a:p>
          <a:p>
            <a:pPr marL="274320" indent="-274320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9" name="Group 2355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3572" name="Picture 2355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561" name="Rectangle 2356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573" name="Picture 2356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3563" name="Picture 2356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3565" name="Straight Connector 2356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567" name="Rectangle 23566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9" name="Rectangle 23568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84" y="481264"/>
            <a:ext cx="11213432" cy="5895473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Título 1">
            <a:extLst>
              <a:ext uri="{FF2B5EF4-FFF2-40B4-BE49-F238E27FC236}">
                <a16:creationId xmlns:a16="http://schemas.microsoft.com/office/drawing/2014/main" id="{340AFF9F-0ED9-340C-235F-907DC82B66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b="1">
                <a:solidFill>
                  <a:srgbClr val="212121"/>
                </a:solidFill>
              </a:rPr>
              <a:t>Jurisprudência em matéria penal</a:t>
            </a:r>
          </a:p>
        </p:txBody>
      </p:sp>
      <p:cxnSp>
        <p:nvCxnSpPr>
          <p:cNvPr id="23571" name="Straight Connector 23570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2400639"/>
            <a:ext cx="2286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4" name="Espaço Reservado para Conteúdo 2">
            <a:extLst>
              <a:ext uri="{FF2B5EF4-FFF2-40B4-BE49-F238E27FC236}">
                <a16:creationId xmlns:a16="http://schemas.microsoft.com/office/drawing/2014/main" id="{A5AC32D7-A234-7BB8-C57A-5C281273A2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2870" y="2556931"/>
            <a:ext cx="10268606" cy="3538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</a:pPr>
            <a:r>
              <a:rPr lang="en-US" altLang="pt-BR" sz="2000" dirty="0">
                <a:solidFill>
                  <a:srgbClr val="373737"/>
                </a:solidFill>
              </a:rPr>
              <a:t>“</a:t>
            </a:r>
            <a:r>
              <a:rPr lang="en-US" altLang="pt-BR" sz="2000" dirty="0" err="1">
                <a:solidFill>
                  <a:srgbClr val="373737"/>
                </a:solidFill>
              </a:rPr>
              <a:t>Interpretação</a:t>
            </a:r>
            <a:r>
              <a:rPr lang="en-US" altLang="pt-BR" sz="2000" dirty="0">
                <a:solidFill>
                  <a:srgbClr val="373737"/>
                </a:solidFill>
              </a:rPr>
              <a:t> judicial </a:t>
            </a:r>
            <a:r>
              <a:rPr lang="en-US" altLang="pt-BR" sz="2000" dirty="0" err="1">
                <a:solidFill>
                  <a:srgbClr val="373737"/>
                </a:solidFill>
              </a:rPr>
              <a:t>corretiva</a:t>
            </a:r>
            <a:r>
              <a:rPr lang="en-US" altLang="pt-BR" sz="2000" dirty="0">
                <a:solidFill>
                  <a:srgbClr val="373737"/>
                </a:solidFill>
              </a:rPr>
              <a:t>”: </a:t>
            </a:r>
            <a:r>
              <a:rPr lang="en-US" altLang="pt-BR" sz="2000" dirty="0" err="1">
                <a:solidFill>
                  <a:srgbClr val="373737"/>
                </a:solidFill>
              </a:rPr>
              <a:t>fenômeno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decorrente</a:t>
            </a:r>
            <a:r>
              <a:rPr lang="en-US" altLang="pt-BR" sz="2000" dirty="0">
                <a:solidFill>
                  <a:srgbClr val="373737"/>
                </a:solidFill>
              </a:rPr>
              <a:t> das </a:t>
            </a:r>
            <a:r>
              <a:rPr lang="en-US" altLang="pt-BR" sz="2000" dirty="0" err="1">
                <a:solidFill>
                  <a:srgbClr val="373737"/>
                </a:solidFill>
              </a:rPr>
              <a:t>deficiências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legislativas</a:t>
            </a:r>
            <a:r>
              <a:rPr lang="en-US" altLang="pt-BR" sz="2000" dirty="0">
                <a:solidFill>
                  <a:srgbClr val="373737"/>
                </a:solidFill>
              </a:rPr>
              <a:t> = </a:t>
            </a:r>
            <a:r>
              <a:rPr lang="en-US" altLang="pt-BR" sz="2000" dirty="0" err="1">
                <a:solidFill>
                  <a:srgbClr val="373737"/>
                </a:solidFill>
              </a:rPr>
              <a:t>interpretação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ou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ativismo</a:t>
            </a:r>
            <a:r>
              <a:rPr lang="en-US" altLang="pt-BR" sz="2000" dirty="0">
                <a:solidFill>
                  <a:srgbClr val="373737"/>
                </a:solidFill>
              </a:rPr>
              <a:t> judicial?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pt-BR" sz="2000" dirty="0">
                <a:solidFill>
                  <a:srgbClr val="373737"/>
                </a:solidFill>
              </a:rPr>
              <a:t>De outro </a:t>
            </a:r>
            <a:r>
              <a:rPr lang="en-US" altLang="pt-BR" sz="2000" dirty="0" err="1">
                <a:solidFill>
                  <a:srgbClr val="373737"/>
                </a:solidFill>
              </a:rPr>
              <a:t>lado</a:t>
            </a:r>
            <a:r>
              <a:rPr lang="en-US" altLang="pt-BR" sz="2000" dirty="0">
                <a:solidFill>
                  <a:srgbClr val="373737"/>
                </a:solidFill>
              </a:rPr>
              <a:t>, “</a:t>
            </a:r>
            <a:r>
              <a:rPr lang="en-US" altLang="pt-BR" sz="2000" dirty="0" err="1">
                <a:solidFill>
                  <a:srgbClr val="373737"/>
                </a:solidFill>
              </a:rPr>
              <a:t>interpretação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progressista</a:t>
            </a:r>
            <a:r>
              <a:rPr lang="en-US" altLang="pt-BR" sz="2000" dirty="0">
                <a:solidFill>
                  <a:srgbClr val="373737"/>
                </a:solidFill>
              </a:rPr>
              <a:t>”: </a:t>
            </a:r>
            <a:r>
              <a:rPr lang="en-US" altLang="pt-BR" sz="2000" dirty="0" err="1">
                <a:solidFill>
                  <a:srgbClr val="373737"/>
                </a:solidFill>
              </a:rPr>
              <a:t>certa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necessidade</a:t>
            </a:r>
            <a:r>
              <a:rPr lang="en-US" altLang="pt-BR" sz="2000" dirty="0">
                <a:solidFill>
                  <a:srgbClr val="373737"/>
                </a:solidFill>
              </a:rPr>
              <a:t> de </a:t>
            </a:r>
            <a:r>
              <a:rPr lang="en-US" altLang="pt-BR" sz="2000" dirty="0" err="1">
                <a:solidFill>
                  <a:srgbClr val="373737"/>
                </a:solidFill>
              </a:rPr>
              <a:t>adaptar</a:t>
            </a:r>
            <a:r>
              <a:rPr lang="en-US" altLang="pt-BR" sz="2000" dirty="0">
                <a:solidFill>
                  <a:srgbClr val="373737"/>
                </a:solidFill>
              </a:rPr>
              <a:t> leis para </a:t>
            </a:r>
            <a:r>
              <a:rPr lang="en-US" altLang="pt-BR" sz="2000" dirty="0" err="1">
                <a:solidFill>
                  <a:srgbClr val="373737"/>
                </a:solidFill>
              </a:rPr>
              <a:t>realidade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contemporânea</a:t>
            </a:r>
            <a:r>
              <a:rPr lang="en-US" altLang="pt-BR" sz="2000" dirty="0">
                <a:solidFill>
                  <a:srgbClr val="373737"/>
                </a:solidFill>
              </a:rPr>
              <a:t>.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pt-BR" sz="2000" dirty="0">
                <a:solidFill>
                  <a:srgbClr val="373737"/>
                </a:solidFill>
              </a:rPr>
              <a:t>STF e STJ: </a:t>
            </a:r>
            <a:r>
              <a:rPr lang="en-US" altLang="pt-BR" sz="2000" dirty="0" err="1">
                <a:solidFill>
                  <a:srgbClr val="373737"/>
                </a:solidFill>
              </a:rPr>
              <a:t>Emenda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Constitucional</a:t>
            </a:r>
            <a:r>
              <a:rPr lang="en-US" altLang="pt-BR" sz="2000" dirty="0">
                <a:solidFill>
                  <a:srgbClr val="373737"/>
                </a:solidFill>
              </a:rPr>
              <a:t> 45/2004 </a:t>
            </a:r>
            <a:r>
              <a:rPr lang="en-US" altLang="pt-BR" sz="2000" dirty="0" err="1">
                <a:solidFill>
                  <a:srgbClr val="373737"/>
                </a:solidFill>
              </a:rPr>
              <a:t>autoriza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sumulas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vinculantes</a:t>
            </a:r>
            <a:r>
              <a:rPr lang="en-US" altLang="pt-BR" sz="2000" dirty="0">
                <a:solidFill>
                  <a:srgbClr val="373737"/>
                </a:solidFill>
              </a:rPr>
              <a:t>, </a:t>
            </a:r>
            <a:r>
              <a:rPr lang="en-US" altLang="pt-BR" sz="2000" dirty="0" err="1">
                <a:solidFill>
                  <a:srgbClr val="373737"/>
                </a:solidFill>
              </a:rPr>
              <a:t>reguladas</a:t>
            </a:r>
            <a:r>
              <a:rPr lang="en-US" altLang="pt-BR" sz="2000" dirty="0">
                <a:solidFill>
                  <a:srgbClr val="373737"/>
                </a:solidFill>
              </a:rPr>
              <a:t> pela Lei 11.417/2006.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pt-BR" sz="2000" dirty="0" err="1">
                <a:solidFill>
                  <a:srgbClr val="373737"/>
                </a:solidFill>
              </a:rPr>
              <a:t>Atualmente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há</a:t>
            </a:r>
            <a:r>
              <a:rPr lang="en-US" altLang="pt-BR" sz="2000" dirty="0">
                <a:solidFill>
                  <a:srgbClr val="373737"/>
                </a:solidFill>
              </a:rPr>
              <a:t> 11 </a:t>
            </a:r>
            <a:r>
              <a:rPr lang="en-US" altLang="pt-BR" sz="2000" dirty="0" err="1">
                <a:solidFill>
                  <a:srgbClr val="373737"/>
                </a:solidFill>
              </a:rPr>
              <a:t>súmulas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vinculantes</a:t>
            </a:r>
            <a:r>
              <a:rPr lang="en-US" altLang="pt-BR" sz="2000" dirty="0">
                <a:solidFill>
                  <a:srgbClr val="373737"/>
                </a:solidFill>
              </a:rPr>
              <a:t> do STF (9, 10, 11, 14, 24, 26, 35, 36, 45, 46 e 56).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pt-BR" sz="2000" dirty="0" err="1">
                <a:solidFill>
                  <a:srgbClr val="373737"/>
                </a:solidFill>
              </a:rPr>
              <a:t>Crítica</a:t>
            </a:r>
            <a:r>
              <a:rPr lang="en-US" altLang="pt-BR" sz="2000" dirty="0">
                <a:solidFill>
                  <a:srgbClr val="373737"/>
                </a:solidFill>
              </a:rPr>
              <a:t> da </a:t>
            </a:r>
            <a:r>
              <a:rPr lang="en-US" altLang="pt-BR" sz="2000" dirty="0" err="1">
                <a:solidFill>
                  <a:srgbClr val="373737"/>
                </a:solidFill>
              </a:rPr>
              <a:t>doutrina</a:t>
            </a:r>
            <a:r>
              <a:rPr lang="en-US" altLang="pt-BR" sz="2000" dirty="0">
                <a:solidFill>
                  <a:srgbClr val="373737"/>
                </a:solidFill>
              </a:rPr>
              <a:t>: </a:t>
            </a:r>
            <a:r>
              <a:rPr lang="en-US" altLang="pt-BR" sz="2000" dirty="0" err="1">
                <a:solidFill>
                  <a:srgbClr val="373737"/>
                </a:solidFill>
              </a:rPr>
              <a:t>súmulas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em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geral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nem</a:t>
            </a:r>
            <a:r>
              <a:rPr lang="en-US" altLang="pt-BR" sz="2000" dirty="0">
                <a:solidFill>
                  <a:srgbClr val="373737"/>
                </a:solidFill>
              </a:rPr>
              <a:t> sempre </a:t>
            </a:r>
            <a:r>
              <a:rPr lang="en-US" altLang="pt-BR" sz="2000" dirty="0" err="1">
                <a:solidFill>
                  <a:srgbClr val="373737"/>
                </a:solidFill>
              </a:rPr>
              <a:t>são</a:t>
            </a:r>
            <a:r>
              <a:rPr lang="en-US" altLang="pt-BR" sz="2000" dirty="0">
                <a:solidFill>
                  <a:srgbClr val="373737"/>
                </a:solidFill>
              </a:rPr>
              <a:t> </a:t>
            </a:r>
            <a:r>
              <a:rPr lang="en-US" altLang="pt-BR" sz="2000" dirty="0" err="1">
                <a:solidFill>
                  <a:srgbClr val="373737"/>
                </a:solidFill>
              </a:rPr>
              <a:t>acertadas</a:t>
            </a:r>
            <a:r>
              <a:rPr lang="en-US" altLang="pt-BR" sz="2000" dirty="0">
                <a:solidFill>
                  <a:srgbClr val="373737"/>
                </a:solidFill>
              </a:rPr>
              <a:t> (ex. 174, STJ, </a:t>
            </a:r>
            <a:r>
              <a:rPr lang="en-US" altLang="pt-BR" sz="2000" dirty="0" err="1">
                <a:solidFill>
                  <a:srgbClr val="373737"/>
                </a:solidFill>
              </a:rPr>
              <a:t>arma</a:t>
            </a:r>
            <a:r>
              <a:rPr lang="en-US" altLang="pt-BR" sz="2000" dirty="0">
                <a:solidFill>
                  <a:srgbClr val="373737"/>
                </a:solidFill>
              </a:rPr>
              <a:t> de </a:t>
            </a:r>
            <a:r>
              <a:rPr lang="en-US" altLang="pt-BR" sz="2000" dirty="0" err="1">
                <a:solidFill>
                  <a:srgbClr val="373737"/>
                </a:solidFill>
              </a:rPr>
              <a:t>brinquedo</a:t>
            </a:r>
            <a:r>
              <a:rPr lang="en-US" altLang="pt-BR" sz="2000" dirty="0">
                <a:solidFill>
                  <a:srgbClr val="373737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387EF-6B93-3B23-33F9-41219598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1" y="915989"/>
            <a:ext cx="7993063" cy="1303337"/>
          </a:xfrm>
        </p:spPr>
        <p:txBody>
          <a:bodyPr/>
          <a:lstStyle/>
          <a:p>
            <a:pPr>
              <a:defRPr/>
            </a:pPr>
            <a:r>
              <a:rPr lang="pt-BR" sz="3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Aplicação da lei penal: interpretação; analogia; concurso aparente de normas</a:t>
            </a:r>
            <a:endParaRPr lang="pt-BR" sz="3500" dirty="0"/>
          </a:p>
        </p:txBody>
      </p:sp>
      <p:sp>
        <p:nvSpPr>
          <p:cNvPr id="24578" name="Espaço Reservado para Conteúdo 2">
            <a:extLst>
              <a:ext uri="{FF2B5EF4-FFF2-40B4-BE49-F238E27FC236}">
                <a16:creationId xmlns:a16="http://schemas.microsoft.com/office/drawing/2014/main" id="{2B9C0BFD-4711-C1AD-5AD0-0106EBC9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531" y="2497139"/>
            <a:ext cx="9122979" cy="3444875"/>
          </a:xfrm>
        </p:spPr>
        <p:txBody>
          <a:bodyPr>
            <a:normAutofit/>
          </a:bodyPr>
          <a:lstStyle/>
          <a:p>
            <a:pPr algn="just"/>
            <a:r>
              <a:rPr lang="pt-BR" altLang="pt-BR" b="1" dirty="0"/>
              <a:t>Interpretação extensiva: </a:t>
            </a:r>
            <a:r>
              <a:rPr lang="pt-BR" altLang="pt-BR" dirty="0"/>
              <a:t>não deve ser em regra usada em normas incriminadoras. Porém, é possível quando há ambiguidade do teor da lei, para alcançar hipótese que embora não esteja expressamente prevista está inserida no sentido lógico da norma. Ex.: agente que se casa várias vezes (poligamia) pode ser punido por bigamia (art. 235, CP).</a:t>
            </a:r>
          </a:p>
          <a:p>
            <a:r>
              <a:rPr lang="pt-BR" altLang="pt-BR" b="1" dirty="0"/>
              <a:t>Interpretação analógica:</a:t>
            </a:r>
            <a:r>
              <a:rPr lang="pt-BR" altLang="pt-BR" dirty="0"/>
              <a:t> Determinada pela própria lei. Ex.: art. 121, </a:t>
            </a:r>
            <a:r>
              <a:rPr lang="pt-BR" altLang="pt-BR" dirty="0" err="1"/>
              <a:t>parágr</a:t>
            </a:r>
            <a:r>
              <a:rPr lang="pt-BR" altLang="pt-BR" dirty="0"/>
              <a:t>. 2º (ou por outro motivo torpe); art. 251 (ou de substancia de efeitos análogos), CP.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AA515-1A24-2458-DB7F-55C39189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1" y="915989"/>
            <a:ext cx="7993063" cy="1303337"/>
          </a:xfrm>
        </p:spPr>
        <p:txBody>
          <a:bodyPr/>
          <a:lstStyle/>
          <a:p>
            <a:pPr>
              <a:defRPr/>
            </a:pPr>
            <a:r>
              <a:rPr lang="pt-BR" sz="3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Aplicação da lei penal: interpretação; analogia; concurso aparente de normas</a:t>
            </a:r>
            <a:endParaRPr lang="pt-BR" sz="3500" dirty="0"/>
          </a:p>
        </p:txBody>
      </p:sp>
      <p:sp>
        <p:nvSpPr>
          <p:cNvPr id="25602" name="Espaço Reservado para Conteúdo 2">
            <a:extLst>
              <a:ext uri="{FF2B5EF4-FFF2-40B4-BE49-F238E27FC236}">
                <a16:creationId xmlns:a16="http://schemas.microsoft.com/office/drawing/2014/main" id="{772810F2-CDC3-4722-5F66-0D83665C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45" y="2497139"/>
            <a:ext cx="8576441" cy="34448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b="1" dirty="0"/>
              <a:t>Analogia:</a:t>
            </a:r>
            <a:r>
              <a:rPr lang="pt-BR" altLang="pt-BR" dirty="0"/>
              <a:t> aplicação de determinada regra jurídica a uma hipótese não abarcada por ela, em razão de sua similitude.</a:t>
            </a:r>
          </a:p>
          <a:p>
            <a:endParaRPr lang="pt-BR" altLang="pt-BR" sz="1000" dirty="0"/>
          </a:p>
          <a:p>
            <a:r>
              <a:rPr lang="pt-BR" altLang="pt-BR" b="1" dirty="0"/>
              <a:t>Fundamento:</a:t>
            </a:r>
            <a:r>
              <a:rPr lang="pt-BR" altLang="pt-BR" dirty="0"/>
              <a:t> </a:t>
            </a:r>
          </a:p>
          <a:p>
            <a:pPr>
              <a:buFontTx/>
              <a:buChar char="-"/>
            </a:pPr>
            <a:r>
              <a:rPr lang="pt-BR" altLang="pt-BR" dirty="0"/>
              <a:t>Onde houver o mesmo fundamento haverá o mesmo direito;</a:t>
            </a:r>
          </a:p>
          <a:p>
            <a:pPr algn="just">
              <a:buFontTx/>
              <a:buChar char="-"/>
            </a:pPr>
            <a:r>
              <a:rPr lang="pt-BR" altLang="pt-BR" dirty="0"/>
              <a:t>Onde há a mesma razão de ser, deve prevalecer a mesma razão de decidir.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EEF44-1B52-CB8C-077B-03D4F6E6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2150"/>
            <a:ext cx="8229600" cy="1441450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pt-BR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Aplicação da lei penal: interpretação; analogia; concurso aparente de normas</a:t>
            </a:r>
            <a:b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5B5DE7-4CD7-717C-8E1C-052BA239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323" y="2486135"/>
            <a:ext cx="9606455" cy="3975100"/>
          </a:xfrm>
        </p:spPr>
        <p:txBody>
          <a:bodyPr rtlCol="0">
            <a:noAutofit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Interpretação teleológica: importância do bem jurídico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Analogia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bonam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partem X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analogia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malam partem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(típica de regimes autoritários)</a:t>
            </a:r>
            <a:endParaRPr 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Concurso aparente de normas – critérios doutrinários: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6713" lvl="1" indent="0" algn="just">
              <a:buClr>
                <a:schemeClr val="accent3"/>
              </a:buClr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Especialidade (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lex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specialis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derogat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legi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generali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Ex. art. 121 e 123, CP)</a:t>
            </a:r>
            <a:endParaRPr lang="pt-BR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6713" lvl="1" indent="0" algn="just">
              <a:buClr>
                <a:schemeClr val="accent3"/>
              </a:buClr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Subsidiariedade (norma subsidiária é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soldado reserva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 relação à principal. Ex.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132 e 150, CP)</a:t>
            </a:r>
            <a:endParaRPr lang="pt-BR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6713" lvl="1" indent="0" algn="just">
              <a:buClr>
                <a:schemeClr val="accent3"/>
              </a:buClr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Consunção (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Ante 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factum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post </a:t>
            </a:r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factum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mpuníveis)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02CBD-F704-4F96-A676-DBE7D3634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A4C73E-C9B6-42DC-9940-0AB7096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nto de exclamação em uma tela de fundo amarela">
            <a:extLst>
              <a:ext uri="{FF2B5EF4-FFF2-40B4-BE49-F238E27FC236}">
                <a16:creationId xmlns:a16="http://schemas.microsoft.com/office/drawing/2014/main" id="{90D146CD-DD88-45DD-1287-EAF6D8CCC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ABC8E-4FD7-44F4-AEEB-B567C5FE5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388A6-F474-05DA-03DD-E6213215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Lei penal no tempo</a:t>
            </a:r>
            <a:endParaRPr lang="pt-BR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E695B2-52FF-418E-A197-CE91A4DF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726469-71B8-AE0C-771E-2624E241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843654" cy="353905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pt-BR" sz="2000" dirty="0"/>
              <a:t>Vida e morte da lei penal: vigência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pt-BR" sz="2000" dirty="0"/>
              <a:t>Regra geral: Tempus </a:t>
            </a:r>
            <a:r>
              <a:rPr lang="pt-BR" sz="2000" dirty="0" err="1"/>
              <a:t>regit</a:t>
            </a:r>
            <a:r>
              <a:rPr lang="pt-BR" sz="2000" dirty="0"/>
              <a:t> </a:t>
            </a:r>
            <a:r>
              <a:rPr lang="pt-BR" sz="2000" dirty="0" err="1"/>
              <a:t>actum</a:t>
            </a:r>
            <a:r>
              <a:rPr lang="pt-BR" sz="2000" dirty="0"/>
              <a:t> (irretroatividade da lei penal)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pt-BR" sz="2000" dirty="0"/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pt-BR" sz="2000" dirty="0"/>
              <a:t>Definição do momento da prática do delito: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da Ação</a:t>
            </a:r>
          </a:p>
          <a:p>
            <a:pPr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pt-BR" sz="2000" dirty="0"/>
              <a:t>		Art. 4º., CP:</a:t>
            </a:r>
          </a:p>
          <a:p>
            <a:pPr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pt-BR" sz="2000" dirty="0"/>
              <a:t>	</a:t>
            </a:r>
            <a:r>
              <a:rPr lang="pt-BR" sz="2000" b="1" i="1" dirty="0"/>
              <a:t>Tempo do crime</a:t>
            </a:r>
            <a:endParaRPr lang="pt-BR" sz="2000" dirty="0"/>
          </a:p>
          <a:p>
            <a:pPr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pt-BR" sz="2000" dirty="0"/>
              <a:t>	“</a:t>
            </a:r>
            <a:r>
              <a:rPr lang="pt-BR" sz="2000" i="1" dirty="0"/>
              <a:t>Considera-se praticado o crime no momento da ação ou omissão, ainda que outro seja o momento do resultado.”</a:t>
            </a:r>
            <a:endParaRPr lang="pt-B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C85BE-3ADA-DCFC-94C9-70DD5CCF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just">
              <a:defRPr/>
            </a:pPr>
            <a:r>
              <a:rPr lang="pt-BR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Retroatividade da norma mais benéfica: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80777BF-D172-175E-B04F-02B895599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549868"/>
              </p:ext>
            </p:extLst>
          </p:nvPr>
        </p:nvGraphicFramePr>
        <p:xfrm>
          <a:off x="2700338" y="2490789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{49C1E2D6-0826-9741-B8A4-7A769482F67F}tf10001064</Template>
  <TotalTime>12</TotalTime>
  <Words>1158</Words>
  <Application>Microsoft Macintosh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 2</vt:lpstr>
      <vt:lpstr>Orgânico</vt:lpstr>
      <vt:lpstr> </vt:lpstr>
      <vt:lpstr>SUMÁRIO </vt:lpstr>
      <vt:lpstr>1. Fontes do Direito Penal:</vt:lpstr>
      <vt:lpstr>Jurisprudência em matéria penal</vt:lpstr>
      <vt:lpstr>1. Aplicação da lei penal: interpretação; analogia; concurso aparente de normas</vt:lpstr>
      <vt:lpstr>1. Aplicação da lei penal: interpretação; analogia; concurso aparente de normas</vt:lpstr>
      <vt:lpstr>1. Aplicação da lei penal: interpretação; analogia; concurso aparente de normas </vt:lpstr>
      <vt:lpstr>2. Lei penal no tempo</vt:lpstr>
      <vt:lpstr>Retroatividade da norma mais benéfica:</vt:lpstr>
      <vt:lpstr>Retroatividade da norma mais benéfica:</vt:lpstr>
      <vt:lpstr>3. Lei penal no espaço</vt:lpstr>
      <vt:lpstr>Apresentação do PowerPoint</vt:lpstr>
      <vt:lpstr>Teoria da ubiquidade não levaria a Bis in idem?</vt:lpstr>
      <vt:lpstr>Conceito de Território</vt:lpstr>
      <vt:lpstr>Exceções ao princípio da territorialidade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Ana Bechara</dc:creator>
  <cp:lastModifiedBy>Ana Bechara</cp:lastModifiedBy>
  <cp:revision>1</cp:revision>
  <dcterms:created xsi:type="dcterms:W3CDTF">2024-03-14T18:32:45Z</dcterms:created>
  <dcterms:modified xsi:type="dcterms:W3CDTF">2024-03-14T18:45:25Z</dcterms:modified>
</cp:coreProperties>
</file>