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7" r:id="rId3"/>
    <p:sldId id="318" r:id="rId4"/>
    <p:sldId id="301" r:id="rId5"/>
    <p:sldId id="302" r:id="rId6"/>
    <p:sldId id="303" r:id="rId7"/>
    <p:sldId id="265" r:id="rId8"/>
    <p:sldId id="304" r:id="rId9"/>
    <p:sldId id="322" r:id="rId10"/>
    <p:sldId id="30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321" r:id="rId19"/>
    <p:sldId id="299" r:id="rId20"/>
    <p:sldId id="333" r:id="rId21"/>
    <p:sldId id="350" r:id="rId22"/>
    <p:sldId id="335" r:id="rId23"/>
    <p:sldId id="336" r:id="rId24"/>
    <p:sldId id="337" r:id="rId25"/>
    <p:sldId id="338" r:id="rId26"/>
    <p:sldId id="351" r:id="rId27"/>
    <p:sldId id="340" r:id="rId28"/>
    <p:sldId id="341" r:id="rId29"/>
    <p:sldId id="342" r:id="rId30"/>
    <p:sldId id="354" r:id="rId31"/>
    <p:sldId id="355" r:id="rId32"/>
    <p:sldId id="343" r:id="rId33"/>
    <p:sldId id="352" r:id="rId34"/>
    <p:sldId id="345" r:id="rId35"/>
    <p:sldId id="353" r:id="rId36"/>
    <p:sldId id="296" r:id="rId37"/>
    <p:sldId id="356" r:id="rId38"/>
    <p:sldId id="357" r:id="rId39"/>
    <p:sldId id="297" r:id="rId40"/>
    <p:sldId id="359" r:id="rId41"/>
    <p:sldId id="358" r:id="rId42"/>
    <p:sldId id="361" r:id="rId43"/>
    <p:sldId id="360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90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1380" y="96"/>
      </p:cViewPr>
      <p:guideLst>
        <p:guide orient="horz" pos="10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1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FB662-161D-4724-BB00-5008E36BA284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593BEC7D-E86D-43D8-BB8B-134F000FDA6A}">
      <dgm:prSet custT="1"/>
      <dgm:spPr/>
      <dgm:t>
        <a:bodyPr/>
        <a:lstStyle/>
        <a:p>
          <a:r>
            <a:rPr lang="pt-BR" sz="2800" b="1" dirty="0"/>
            <a:t>José está tentando vender seu carro. Ele recebeu duas ofertas:</a:t>
          </a:r>
          <a:endParaRPr lang="pt-BR" sz="2800" dirty="0"/>
        </a:p>
      </dgm:t>
    </dgm:pt>
    <dgm:pt modelId="{4404A341-9C01-4471-8C98-2BA3EF321BAA}" type="parTrans" cxnId="{7FBC02D0-91A9-47AF-A5B2-70CE02A3BB34}">
      <dgm:prSet/>
      <dgm:spPr/>
      <dgm:t>
        <a:bodyPr/>
        <a:lstStyle/>
        <a:p>
          <a:endParaRPr lang="pt-BR" sz="6600"/>
        </a:p>
      </dgm:t>
    </dgm:pt>
    <dgm:pt modelId="{218955FB-CB2B-4367-B820-FC7303138658}" type="sibTrans" cxnId="{7FBC02D0-91A9-47AF-A5B2-70CE02A3BB34}">
      <dgm:prSet/>
      <dgm:spPr/>
      <dgm:t>
        <a:bodyPr/>
        <a:lstStyle/>
        <a:p>
          <a:endParaRPr lang="pt-BR" sz="6600"/>
        </a:p>
      </dgm:t>
    </dgm:pt>
    <dgm:pt modelId="{A29EE53E-2ADD-4BE6-BAD8-B813C7B8C00E}">
      <dgm:prSet custT="1"/>
      <dgm:spPr/>
      <dgm:t>
        <a:bodyPr/>
        <a:lstStyle/>
        <a:p>
          <a:r>
            <a:rPr lang="pt-BR" sz="2800" b="1" dirty="0"/>
            <a:t>Oferta 1: R$ 30.000 a vista.</a:t>
          </a:r>
          <a:endParaRPr lang="pt-BR" sz="2800" dirty="0"/>
        </a:p>
      </dgm:t>
    </dgm:pt>
    <dgm:pt modelId="{7AB2F549-3E03-43EB-A356-2AB27046CF80}" type="parTrans" cxnId="{98270C42-3A47-4FE8-BE46-AFA46E82B916}">
      <dgm:prSet/>
      <dgm:spPr/>
      <dgm:t>
        <a:bodyPr/>
        <a:lstStyle/>
        <a:p>
          <a:endParaRPr lang="pt-BR" sz="6600"/>
        </a:p>
      </dgm:t>
    </dgm:pt>
    <dgm:pt modelId="{3B181B08-FAF5-4E76-ACDE-1095AC6D4619}" type="sibTrans" cxnId="{98270C42-3A47-4FE8-BE46-AFA46E82B916}">
      <dgm:prSet/>
      <dgm:spPr/>
      <dgm:t>
        <a:bodyPr/>
        <a:lstStyle/>
        <a:p>
          <a:endParaRPr lang="pt-BR" sz="6600"/>
        </a:p>
      </dgm:t>
    </dgm:pt>
    <dgm:pt modelId="{1697E88F-AC71-4C9C-A8DC-A9306817AAEE}">
      <dgm:prSet custT="1"/>
      <dgm:spPr/>
      <dgm:t>
        <a:bodyPr/>
        <a:lstStyle/>
        <a:p>
          <a:r>
            <a:rPr lang="pt-BR" sz="2800" b="1" dirty="0"/>
            <a:t>Oferta 2: R$ 34.160 para receber ao final de um ano.</a:t>
          </a:r>
          <a:endParaRPr lang="pt-BR" sz="2800" dirty="0"/>
        </a:p>
      </dgm:t>
    </dgm:pt>
    <dgm:pt modelId="{93DDA9C7-D299-4CBB-A169-E74C18435513}" type="parTrans" cxnId="{BA979660-F9D1-48CB-8EA6-495D86EC8E15}">
      <dgm:prSet/>
      <dgm:spPr/>
      <dgm:t>
        <a:bodyPr/>
        <a:lstStyle/>
        <a:p>
          <a:endParaRPr lang="pt-BR" sz="6600"/>
        </a:p>
      </dgm:t>
    </dgm:pt>
    <dgm:pt modelId="{1F020971-101A-42AF-89E6-6058F21E353E}" type="sibTrans" cxnId="{BA979660-F9D1-48CB-8EA6-495D86EC8E15}">
      <dgm:prSet/>
      <dgm:spPr/>
      <dgm:t>
        <a:bodyPr/>
        <a:lstStyle/>
        <a:p>
          <a:endParaRPr lang="pt-BR" sz="6600"/>
        </a:p>
      </dgm:t>
    </dgm:pt>
    <dgm:pt modelId="{A8F4493E-C20D-41C4-A8D7-01F78555D653}">
      <dgm:prSet custT="1"/>
      <dgm:spPr>
        <a:noFill/>
        <a:ln>
          <a:noFill/>
        </a:ln>
      </dgm:spPr>
      <dgm:t>
        <a:bodyPr/>
        <a:lstStyle/>
        <a:p>
          <a:endParaRPr lang="pt-BR" sz="2800" b="1" dirty="0"/>
        </a:p>
      </dgm:t>
    </dgm:pt>
    <dgm:pt modelId="{F9FD5455-E3D7-4CD1-B7D3-A6DE0C0174A0}" type="sibTrans" cxnId="{90DF3021-B1E1-4B7A-81F2-FD5C3A150218}">
      <dgm:prSet/>
      <dgm:spPr/>
      <dgm:t>
        <a:bodyPr/>
        <a:lstStyle/>
        <a:p>
          <a:endParaRPr lang="pt-BR" sz="6600"/>
        </a:p>
      </dgm:t>
    </dgm:pt>
    <dgm:pt modelId="{3D40F896-E908-45BA-A4C4-28B0383EA66A}" type="parTrans" cxnId="{90DF3021-B1E1-4B7A-81F2-FD5C3A150218}">
      <dgm:prSet/>
      <dgm:spPr/>
      <dgm:t>
        <a:bodyPr/>
        <a:lstStyle/>
        <a:p>
          <a:endParaRPr lang="pt-BR" sz="6600"/>
        </a:p>
      </dgm:t>
    </dgm:pt>
    <dgm:pt modelId="{75BBC1CD-4CA1-48DB-B7CD-15FAFA38E4CB}" type="pres">
      <dgm:prSet presAssocID="{C52FB662-161D-4724-BB00-5008E36BA2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8F35BA2-6296-43F3-98EC-DF6E8C5A525D}" type="pres">
      <dgm:prSet presAssocID="{593BEC7D-E86D-43D8-BB8B-134F000FDA6A}" presName="parentLin" presStyleCnt="0"/>
      <dgm:spPr/>
    </dgm:pt>
    <dgm:pt modelId="{97A4DE0F-2198-4880-B36A-27BB11049660}" type="pres">
      <dgm:prSet presAssocID="{593BEC7D-E86D-43D8-BB8B-134F000FDA6A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0F8F4007-2583-44B7-BD37-163B39F3EEFE}" type="pres">
      <dgm:prSet presAssocID="{593BEC7D-E86D-43D8-BB8B-134F000FDA6A}" presName="parentText" presStyleLbl="node1" presStyleIdx="0" presStyleCnt="2" custScaleX="103045" custScaleY="77235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1BF919-F327-4DA4-A314-8B4D012985C9}" type="pres">
      <dgm:prSet presAssocID="{593BEC7D-E86D-43D8-BB8B-134F000FDA6A}" presName="negativeSpace" presStyleCnt="0"/>
      <dgm:spPr/>
    </dgm:pt>
    <dgm:pt modelId="{45EA4353-0643-42B9-88BA-71F3B1A5F910}" type="pres">
      <dgm:prSet presAssocID="{593BEC7D-E86D-43D8-BB8B-134F000FDA6A}" presName="childText" presStyleLbl="conFgAcc1" presStyleIdx="0" presStyleCnt="2" custLinFactY="28466" custLinFactNeighborX="-1059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C30A74-455D-4BB8-B0FF-3A4BB8C52A82}" type="pres">
      <dgm:prSet presAssocID="{218955FB-CB2B-4367-B820-FC7303138658}" presName="spaceBetweenRectangles" presStyleCnt="0"/>
      <dgm:spPr/>
    </dgm:pt>
    <dgm:pt modelId="{63F968C8-A3B7-466C-9901-DA7F7A23F2B9}" type="pres">
      <dgm:prSet presAssocID="{A8F4493E-C20D-41C4-A8D7-01F78555D653}" presName="parentLin" presStyleCnt="0"/>
      <dgm:spPr/>
    </dgm:pt>
    <dgm:pt modelId="{558FF8CE-4FF7-47BE-BFCF-B93DB7112C8A}" type="pres">
      <dgm:prSet presAssocID="{A8F4493E-C20D-41C4-A8D7-01F78555D653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8D255124-49F6-4B9C-8BF4-61AB19C8A50F}" type="pres">
      <dgm:prSet presAssocID="{A8F4493E-C20D-41C4-A8D7-01F78555D653}" presName="parentText" presStyleLbl="node1" presStyleIdx="1" presStyleCnt="2" custScaleY="11324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0430A3-A679-473E-B5B4-5C200B17A997}" type="pres">
      <dgm:prSet presAssocID="{A8F4493E-C20D-41C4-A8D7-01F78555D653}" presName="negativeSpace" presStyleCnt="0"/>
      <dgm:spPr/>
    </dgm:pt>
    <dgm:pt modelId="{FCD510D0-CC87-482F-8302-CEA813E032C8}" type="pres">
      <dgm:prSet presAssocID="{A8F4493E-C20D-41C4-A8D7-01F78555D653}" presName="childText" presStyleLbl="conFgAcc1" presStyleIdx="1" presStyleCnt="2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pt-BR"/>
        </a:p>
      </dgm:t>
    </dgm:pt>
  </dgm:ptLst>
  <dgm:cxnLst>
    <dgm:cxn modelId="{757BBCB9-3EDB-4E7B-B421-89FD936C0EAD}" type="presOf" srcId="{A8F4493E-C20D-41C4-A8D7-01F78555D653}" destId="{558FF8CE-4FF7-47BE-BFCF-B93DB7112C8A}" srcOrd="0" destOrd="0" presId="urn:microsoft.com/office/officeart/2005/8/layout/list1"/>
    <dgm:cxn modelId="{5F48AEE8-16E2-42CC-A2D9-AC459C7695C4}" type="presOf" srcId="{1697E88F-AC71-4C9C-A8DC-A9306817AAEE}" destId="{45EA4353-0643-42B9-88BA-71F3B1A5F910}" srcOrd="0" destOrd="1" presId="urn:microsoft.com/office/officeart/2005/8/layout/list1"/>
    <dgm:cxn modelId="{98270C42-3A47-4FE8-BE46-AFA46E82B916}" srcId="{593BEC7D-E86D-43D8-BB8B-134F000FDA6A}" destId="{A29EE53E-2ADD-4BE6-BAD8-B813C7B8C00E}" srcOrd="0" destOrd="0" parTransId="{7AB2F549-3E03-43EB-A356-2AB27046CF80}" sibTransId="{3B181B08-FAF5-4E76-ACDE-1095AC6D4619}"/>
    <dgm:cxn modelId="{7966F29F-79C6-4650-B35F-26C90BBA6998}" type="presOf" srcId="{593BEC7D-E86D-43D8-BB8B-134F000FDA6A}" destId="{97A4DE0F-2198-4880-B36A-27BB11049660}" srcOrd="0" destOrd="0" presId="urn:microsoft.com/office/officeart/2005/8/layout/list1"/>
    <dgm:cxn modelId="{C2C5CFFB-416D-4E11-AC17-BD0621AFF009}" type="presOf" srcId="{A8F4493E-C20D-41C4-A8D7-01F78555D653}" destId="{8D255124-49F6-4B9C-8BF4-61AB19C8A50F}" srcOrd="1" destOrd="0" presId="urn:microsoft.com/office/officeart/2005/8/layout/list1"/>
    <dgm:cxn modelId="{9920391B-E34D-4C85-A504-8E142E7EF4A9}" type="presOf" srcId="{C52FB662-161D-4724-BB00-5008E36BA284}" destId="{75BBC1CD-4CA1-48DB-B7CD-15FAFA38E4CB}" srcOrd="0" destOrd="0" presId="urn:microsoft.com/office/officeart/2005/8/layout/list1"/>
    <dgm:cxn modelId="{90DF3021-B1E1-4B7A-81F2-FD5C3A150218}" srcId="{C52FB662-161D-4724-BB00-5008E36BA284}" destId="{A8F4493E-C20D-41C4-A8D7-01F78555D653}" srcOrd="1" destOrd="0" parTransId="{3D40F896-E908-45BA-A4C4-28B0383EA66A}" sibTransId="{F9FD5455-E3D7-4CD1-B7D3-A6DE0C0174A0}"/>
    <dgm:cxn modelId="{7FBC02D0-91A9-47AF-A5B2-70CE02A3BB34}" srcId="{C52FB662-161D-4724-BB00-5008E36BA284}" destId="{593BEC7D-E86D-43D8-BB8B-134F000FDA6A}" srcOrd="0" destOrd="0" parTransId="{4404A341-9C01-4471-8C98-2BA3EF321BAA}" sibTransId="{218955FB-CB2B-4367-B820-FC7303138658}"/>
    <dgm:cxn modelId="{BA979660-F9D1-48CB-8EA6-495D86EC8E15}" srcId="{593BEC7D-E86D-43D8-BB8B-134F000FDA6A}" destId="{1697E88F-AC71-4C9C-A8DC-A9306817AAEE}" srcOrd="1" destOrd="0" parTransId="{93DDA9C7-D299-4CBB-A169-E74C18435513}" sibTransId="{1F020971-101A-42AF-89E6-6058F21E353E}"/>
    <dgm:cxn modelId="{AC6080D0-A72B-4759-90D9-059DF05D8762}" type="presOf" srcId="{A29EE53E-2ADD-4BE6-BAD8-B813C7B8C00E}" destId="{45EA4353-0643-42B9-88BA-71F3B1A5F910}" srcOrd="0" destOrd="0" presId="urn:microsoft.com/office/officeart/2005/8/layout/list1"/>
    <dgm:cxn modelId="{4A8B2BF9-14BB-4F28-B0BF-5264E2131850}" type="presOf" srcId="{593BEC7D-E86D-43D8-BB8B-134F000FDA6A}" destId="{0F8F4007-2583-44B7-BD37-163B39F3EEFE}" srcOrd="1" destOrd="0" presId="urn:microsoft.com/office/officeart/2005/8/layout/list1"/>
    <dgm:cxn modelId="{1281ACF9-7304-441D-8698-BEBE1184BDF2}" type="presParOf" srcId="{75BBC1CD-4CA1-48DB-B7CD-15FAFA38E4CB}" destId="{B8F35BA2-6296-43F3-98EC-DF6E8C5A525D}" srcOrd="0" destOrd="0" presId="urn:microsoft.com/office/officeart/2005/8/layout/list1"/>
    <dgm:cxn modelId="{D5A3273D-E10B-4C09-9961-DFEEE3019CC1}" type="presParOf" srcId="{B8F35BA2-6296-43F3-98EC-DF6E8C5A525D}" destId="{97A4DE0F-2198-4880-B36A-27BB11049660}" srcOrd="0" destOrd="0" presId="urn:microsoft.com/office/officeart/2005/8/layout/list1"/>
    <dgm:cxn modelId="{5F1D0A37-822B-4143-A3FC-90D07A086C3C}" type="presParOf" srcId="{B8F35BA2-6296-43F3-98EC-DF6E8C5A525D}" destId="{0F8F4007-2583-44B7-BD37-163B39F3EEFE}" srcOrd="1" destOrd="0" presId="urn:microsoft.com/office/officeart/2005/8/layout/list1"/>
    <dgm:cxn modelId="{A6352F57-1C35-4E68-8D43-AC740F409426}" type="presParOf" srcId="{75BBC1CD-4CA1-48DB-B7CD-15FAFA38E4CB}" destId="{1C1BF919-F327-4DA4-A314-8B4D012985C9}" srcOrd="1" destOrd="0" presId="urn:microsoft.com/office/officeart/2005/8/layout/list1"/>
    <dgm:cxn modelId="{28756586-983A-489B-BA51-FEF3AF86A8DF}" type="presParOf" srcId="{75BBC1CD-4CA1-48DB-B7CD-15FAFA38E4CB}" destId="{45EA4353-0643-42B9-88BA-71F3B1A5F910}" srcOrd="2" destOrd="0" presId="urn:microsoft.com/office/officeart/2005/8/layout/list1"/>
    <dgm:cxn modelId="{7E2052AB-57F0-40A2-AD2D-20F22C839216}" type="presParOf" srcId="{75BBC1CD-4CA1-48DB-B7CD-15FAFA38E4CB}" destId="{53C30A74-455D-4BB8-B0FF-3A4BB8C52A82}" srcOrd="3" destOrd="0" presId="urn:microsoft.com/office/officeart/2005/8/layout/list1"/>
    <dgm:cxn modelId="{99FAA10A-FAED-49DB-887A-0CB51ED74BAE}" type="presParOf" srcId="{75BBC1CD-4CA1-48DB-B7CD-15FAFA38E4CB}" destId="{63F968C8-A3B7-466C-9901-DA7F7A23F2B9}" srcOrd="4" destOrd="0" presId="urn:microsoft.com/office/officeart/2005/8/layout/list1"/>
    <dgm:cxn modelId="{822DF4EC-AB7C-40FE-AA18-2FADF3BC310D}" type="presParOf" srcId="{63F968C8-A3B7-466C-9901-DA7F7A23F2B9}" destId="{558FF8CE-4FF7-47BE-BFCF-B93DB7112C8A}" srcOrd="0" destOrd="0" presId="urn:microsoft.com/office/officeart/2005/8/layout/list1"/>
    <dgm:cxn modelId="{C5611A3D-0A13-4387-A2B8-02AE2CA535F0}" type="presParOf" srcId="{63F968C8-A3B7-466C-9901-DA7F7A23F2B9}" destId="{8D255124-49F6-4B9C-8BF4-61AB19C8A50F}" srcOrd="1" destOrd="0" presId="urn:microsoft.com/office/officeart/2005/8/layout/list1"/>
    <dgm:cxn modelId="{5773EE46-3E59-4DE9-A1E5-701345AFE364}" type="presParOf" srcId="{75BBC1CD-4CA1-48DB-B7CD-15FAFA38E4CB}" destId="{340430A3-A679-473E-B5B4-5C200B17A997}" srcOrd="5" destOrd="0" presId="urn:microsoft.com/office/officeart/2005/8/layout/list1"/>
    <dgm:cxn modelId="{384BA491-452B-4B24-957C-8349EE3D1D1B}" type="presParOf" srcId="{75BBC1CD-4CA1-48DB-B7CD-15FAFA38E4CB}" destId="{FCD510D0-CC87-482F-8302-CEA813E032C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2FB662-161D-4724-BB00-5008E36BA284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593BEC7D-E86D-43D8-BB8B-134F000FDA6A}">
      <dgm:prSet custT="1"/>
      <dgm:spPr/>
      <dgm:t>
        <a:bodyPr/>
        <a:lstStyle/>
        <a:p>
          <a:r>
            <a:rPr lang="pt-BR" sz="2800" b="1" dirty="0"/>
            <a:t>José está tentando vender seu carro. Ele recebeu duas ofertas:</a:t>
          </a:r>
          <a:endParaRPr lang="pt-BR" sz="2800" dirty="0"/>
        </a:p>
      </dgm:t>
    </dgm:pt>
    <dgm:pt modelId="{4404A341-9C01-4471-8C98-2BA3EF321BAA}" type="parTrans" cxnId="{7FBC02D0-91A9-47AF-A5B2-70CE02A3BB34}">
      <dgm:prSet/>
      <dgm:spPr/>
      <dgm:t>
        <a:bodyPr/>
        <a:lstStyle/>
        <a:p>
          <a:endParaRPr lang="pt-BR" sz="6600"/>
        </a:p>
      </dgm:t>
    </dgm:pt>
    <dgm:pt modelId="{218955FB-CB2B-4367-B820-FC7303138658}" type="sibTrans" cxnId="{7FBC02D0-91A9-47AF-A5B2-70CE02A3BB34}">
      <dgm:prSet/>
      <dgm:spPr/>
      <dgm:t>
        <a:bodyPr/>
        <a:lstStyle/>
        <a:p>
          <a:endParaRPr lang="pt-BR" sz="6600"/>
        </a:p>
      </dgm:t>
    </dgm:pt>
    <dgm:pt modelId="{A29EE53E-2ADD-4BE6-BAD8-B813C7B8C00E}">
      <dgm:prSet custT="1"/>
      <dgm:spPr/>
      <dgm:t>
        <a:bodyPr/>
        <a:lstStyle/>
        <a:p>
          <a:r>
            <a:rPr lang="pt-BR" sz="2800" b="1" dirty="0"/>
            <a:t>Oferta 1: R$ 30.000 a vista.</a:t>
          </a:r>
          <a:endParaRPr lang="pt-BR" sz="2800" dirty="0"/>
        </a:p>
      </dgm:t>
    </dgm:pt>
    <dgm:pt modelId="{7AB2F549-3E03-43EB-A356-2AB27046CF80}" type="parTrans" cxnId="{98270C42-3A47-4FE8-BE46-AFA46E82B916}">
      <dgm:prSet/>
      <dgm:spPr/>
      <dgm:t>
        <a:bodyPr/>
        <a:lstStyle/>
        <a:p>
          <a:endParaRPr lang="pt-BR" sz="6600"/>
        </a:p>
      </dgm:t>
    </dgm:pt>
    <dgm:pt modelId="{3B181B08-FAF5-4E76-ACDE-1095AC6D4619}" type="sibTrans" cxnId="{98270C42-3A47-4FE8-BE46-AFA46E82B916}">
      <dgm:prSet/>
      <dgm:spPr/>
      <dgm:t>
        <a:bodyPr/>
        <a:lstStyle/>
        <a:p>
          <a:endParaRPr lang="pt-BR" sz="6600"/>
        </a:p>
      </dgm:t>
    </dgm:pt>
    <dgm:pt modelId="{1697E88F-AC71-4C9C-A8DC-A9306817AAEE}">
      <dgm:prSet custT="1"/>
      <dgm:spPr/>
      <dgm:t>
        <a:bodyPr/>
        <a:lstStyle/>
        <a:p>
          <a:r>
            <a:rPr lang="pt-BR" sz="2800" b="1" dirty="0"/>
            <a:t>Oferta 2: R$ 34.160 para receber ao final de um ano.</a:t>
          </a:r>
          <a:endParaRPr lang="pt-BR" sz="2800" dirty="0"/>
        </a:p>
      </dgm:t>
    </dgm:pt>
    <dgm:pt modelId="{93DDA9C7-D299-4CBB-A169-E74C18435513}" type="parTrans" cxnId="{BA979660-F9D1-48CB-8EA6-495D86EC8E15}">
      <dgm:prSet/>
      <dgm:spPr/>
      <dgm:t>
        <a:bodyPr/>
        <a:lstStyle/>
        <a:p>
          <a:endParaRPr lang="pt-BR" sz="6600"/>
        </a:p>
      </dgm:t>
    </dgm:pt>
    <dgm:pt modelId="{1F020971-101A-42AF-89E6-6058F21E353E}" type="sibTrans" cxnId="{BA979660-F9D1-48CB-8EA6-495D86EC8E15}">
      <dgm:prSet/>
      <dgm:spPr/>
      <dgm:t>
        <a:bodyPr/>
        <a:lstStyle/>
        <a:p>
          <a:endParaRPr lang="pt-BR" sz="6600"/>
        </a:p>
      </dgm:t>
    </dgm:pt>
    <dgm:pt modelId="{A8F4493E-C20D-41C4-A8D7-01F78555D653}">
      <dgm:prSet custT="1"/>
      <dgm:spPr>
        <a:noFill/>
        <a:ln>
          <a:noFill/>
        </a:ln>
      </dgm:spPr>
      <dgm:t>
        <a:bodyPr/>
        <a:lstStyle/>
        <a:p>
          <a:endParaRPr lang="pt-BR" sz="2800" b="1" dirty="0"/>
        </a:p>
      </dgm:t>
    </dgm:pt>
    <dgm:pt modelId="{F9FD5455-E3D7-4CD1-B7D3-A6DE0C0174A0}" type="sibTrans" cxnId="{90DF3021-B1E1-4B7A-81F2-FD5C3A150218}">
      <dgm:prSet/>
      <dgm:spPr/>
      <dgm:t>
        <a:bodyPr/>
        <a:lstStyle/>
        <a:p>
          <a:endParaRPr lang="pt-BR" sz="6600"/>
        </a:p>
      </dgm:t>
    </dgm:pt>
    <dgm:pt modelId="{3D40F896-E908-45BA-A4C4-28B0383EA66A}" type="parTrans" cxnId="{90DF3021-B1E1-4B7A-81F2-FD5C3A150218}">
      <dgm:prSet/>
      <dgm:spPr/>
      <dgm:t>
        <a:bodyPr/>
        <a:lstStyle/>
        <a:p>
          <a:endParaRPr lang="pt-BR" sz="6600"/>
        </a:p>
      </dgm:t>
    </dgm:pt>
    <dgm:pt modelId="{75BBC1CD-4CA1-48DB-B7CD-15FAFA38E4CB}" type="pres">
      <dgm:prSet presAssocID="{C52FB662-161D-4724-BB00-5008E36BA2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8F35BA2-6296-43F3-98EC-DF6E8C5A525D}" type="pres">
      <dgm:prSet presAssocID="{593BEC7D-E86D-43D8-BB8B-134F000FDA6A}" presName="parentLin" presStyleCnt="0"/>
      <dgm:spPr/>
    </dgm:pt>
    <dgm:pt modelId="{97A4DE0F-2198-4880-B36A-27BB11049660}" type="pres">
      <dgm:prSet presAssocID="{593BEC7D-E86D-43D8-BB8B-134F000FDA6A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0F8F4007-2583-44B7-BD37-163B39F3EEFE}" type="pres">
      <dgm:prSet presAssocID="{593BEC7D-E86D-43D8-BB8B-134F000FDA6A}" presName="parentText" presStyleLbl="node1" presStyleIdx="0" presStyleCnt="2" custScaleX="103045" custScaleY="77235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1BF919-F327-4DA4-A314-8B4D012985C9}" type="pres">
      <dgm:prSet presAssocID="{593BEC7D-E86D-43D8-BB8B-134F000FDA6A}" presName="negativeSpace" presStyleCnt="0"/>
      <dgm:spPr/>
    </dgm:pt>
    <dgm:pt modelId="{45EA4353-0643-42B9-88BA-71F3B1A5F910}" type="pres">
      <dgm:prSet presAssocID="{593BEC7D-E86D-43D8-BB8B-134F000FDA6A}" presName="childText" presStyleLbl="conFgAcc1" presStyleIdx="0" presStyleCnt="2" custLinFactY="28466" custLinFactNeighborX="-1059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C30A74-455D-4BB8-B0FF-3A4BB8C52A82}" type="pres">
      <dgm:prSet presAssocID="{218955FB-CB2B-4367-B820-FC7303138658}" presName="spaceBetweenRectangles" presStyleCnt="0"/>
      <dgm:spPr/>
    </dgm:pt>
    <dgm:pt modelId="{63F968C8-A3B7-466C-9901-DA7F7A23F2B9}" type="pres">
      <dgm:prSet presAssocID="{A8F4493E-C20D-41C4-A8D7-01F78555D653}" presName="parentLin" presStyleCnt="0"/>
      <dgm:spPr/>
    </dgm:pt>
    <dgm:pt modelId="{558FF8CE-4FF7-47BE-BFCF-B93DB7112C8A}" type="pres">
      <dgm:prSet presAssocID="{A8F4493E-C20D-41C4-A8D7-01F78555D653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8D255124-49F6-4B9C-8BF4-61AB19C8A50F}" type="pres">
      <dgm:prSet presAssocID="{A8F4493E-C20D-41C4-A8D7-01F78555D653}" presName="parentText" presStyleLbl="node1" presStyleIdx="1" presStyleCnt="2" custScaleY="11324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0430A3-A679-473E-B5B4-5C200B17A997}" type="pres">
      <dgm:prSet presAssocID="{A8F4493E-C20D-41C4-A8D7-01F78555D653}" presName="negativeSpace" presStyleCnt="0"/>
      <dgm:spPr/>
    </dgm:pt>
    <dgm:pt modelId="{FCD510D0-CC87-482F-8302-CEA813E032C8}" type="pres">
      <dgm:prSet presAssocID="{A8F4493E-C20D-41C4-A8D7-01F78555D653}" presName="childText" presStyleLbl="conFgAcc1" presStyleIdx="1" presStyleCnt="2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pt-BR"/>
        </a:p>
      </dgm:t>
    </dgm:pt>
  </dgm:ptLst>
  <dgm:cxnLst>
    <dgm:cxn modelId="{98270C42-3A47-4FE8-BE46-AFA46E82B916}" srcId="{593BEC7D-E86D-43D8-BB8B-134F000FDA6A}" destId="{A29EE53E-2ADD-4BE6-BAD8-B813C7B8C00E}" srcOrd="0" destOrd="0" parTransId="{7AB2F549-3E03-43EB-A356-2AB27046CF80}" sibTransId="{3B181B08-FAF5-4E76-ACDE-1095AC6D4619}"/>
    <dgm:cxn modelId="{90DF3021-B1E1-4B7A-81F2-FD5C3A150218}" srcId="{C52FB662-161D-4724-BB00-5008E36BA284}" destId="{A8F4493E-C20D-41C4-A8D7-01F78555D653}" srcOrd="1" destOrd="0" parTransId="{3D40F896-E908-45BA-A4C4-28B0383EA66A}" sibTransId="{F9FD5455-E3D7-4CD1-B7D3-A6DE0C0174A0}"/>
    <dgm:cxn modelId="{A4475613-6F6C-4DBC-874E-6833E85F1E82}" type="presOf" srcId="{C52FB662-161D-4724-BB00-5008E36BA284}" destId="{75BBC1CD-4CA1-48DB-B7CD-15FAFA38E4CB}" srcOrd="0" destOrd="0" presId="urn:microsoft.com/office/officeart/2005/8/layout/list1"/>
    <dgm:cxn modelId="{483CCE7E-062B-4103-ABA9-C962D4529AE8}" type="presOf" srcId="{1697E88F-AC71-4C9C-A8DC-A9306817AAEE}" destId="{45EA4353-0643-42B9-88BA-71F3B1A5F910}" srcOrd="0" destOrd="1" presId="urn:microsoft.com/office/officeart/2005/8/layout/list1"/>
    <dgm:cxn modelId="{6DB37C55-AD7B-4347-BB98-9B8C99A5FB69}" type="presOf" srcId="{A8F4493E-C20D-41C4-A8D7-01F78555D653}" destId="{558FF8CE-4FF7-47BE-BFCF-B93DB7112C8A}" srcOrd="0" destOrd="0" presId="urn:microsoft.com/office/officeart/2005/8/layout/list1"/>
    <dgm:cxn modelId="{EDADDF7F-8099-4643-95EC-0D62FCAA80D3}" type="presOf" srcId="{A8F4493E-C20D-41C4-A8D7-01F78555D653}" destId="{8D255124-49F6-4B9C-8BF4-61AB19C8A50F}" srcOrd="1" destOrd="0" presId="urn:microsoft.com/office/officeart/2005/8/layout/list1"/>
    <dgm:cxn modelId="{F2217DBB-8582-4D7C-BBCB-4BDED1A8F581}" type="presOf" srcId="{593BEC7D-E86D-43D8-BB8B-134F000FDA6A}" destId="{97A4DE0F-2198-4880-B36A-27BB11049660}" srcOrd="0" destOrd="0" presId="urn:microsoft.com/office/officeart/2005/8/layout/list1"/>
    <dgm:cxn modelId="{7FBC02D0-91A9-47AF-A5B2-70CE02A3BB34}" srcId="{C52FB662-161D-4724-BB00-5008E36BA284}" destId="{593BEC7D-E86D-43D8-BB8B-134F000FDA6A}" srcOrd="0" destOrd="0" parTransId="{4404A341-9C01-4471-8C98-2BA3EF321BAA}" sibTransId="{218955FB-CB2B-4367-B820-FC7303138658}"/>
    <dgm:cxn modelId="{BA979660-F9D1-48CB-8EA6-495D86EC8E15}" srcId="{593BEC7D-E86D-43D8-BB8B-134F000FDA6A}" destId="{1697E88F-AC71-4C9C-A8DC-A9306817AAEE}" srcOrd="1" destOrd="0" parTransId="{93DDA9C7-D299-4CBB-A169-E74C18435513}" sibTransId="{1F020971-101A-42AF-89E6-6058F21E353E}"/>
    <dgm:cxn modelId="{25956A4E-5845-49F1-B5E2-F57221EEE613}" type="presOf" srcId="{593BEC7D-E86D-43D8-BB8B-134F000FDA6A}" destId="{0F8F4007-2583-44B7-BD37-163B39F3EEFE}" srcOrd="1" destOrd="0" presId="urn:microsoft.com/office/officeart/2005/8/layout/list1"/>
    <dgm:cxn modelId="{0982B9DE-1042-4FC4-9801-EC9F14240B6D}" type="presOf" srcId="{A29EE53E-2ADD-4BE6-BAD8-B813C7B8C00E}" destId="{45EA4353-0643-42B9-88BA-71F3B1A5F910}" srcOrd="0" destOrd="0" presId="urn:microsoft.com/office/officeart/2005/8/layout/list1"/>
    <dgm:cxn modelId="{258690E8-B1E2-42EC-B7B3-F0B37E5AEA8E}" type="presParOf" srcId="{75BBC1CD-4CA1-48DB-B7CD-15FAFA38E4CB}" destId="{B8F35BA2-6296-43F3-98EC-DF6E8C5A525D}" srcOrd="0" destOrd="0" presId="urn:microsoft.com/office/officeart/2005/8/layout/list1"/>
    <dgm:cxn modelId="{33F8C555-77C1-42C9-B469-05E5360F470D}" type="presParOf" srcId="{B8F35BA2-6296-43F3-98EC-DF6E8C5A525D}" destId="{97A4DE0F-2198-4880-B36A-27BB11049660}" srcOrd="0" destOrd="0" presId="urn:microsoft.com/office/officeart/2005/8/layout/list1"/>
    <dgm:cxn modelId="{4C09D436-4AD9-4A17-AA16-BEFFEF5206DD}" type="presParOf" srcId="{B8F35BA2-6296-43F3-98EC-DF6E8C5A525D}" destId="{0F8F4007-2583-44B7-BD37-163B39F3EEFE}" srcOrd="1" destOrd="0" presId="urn:microsoft.com/office/officeart/2005/8/layout/list1"/>
    <dgm:cxn modelId="{85BE43B6-4E97-408C-9D7D-ADF8A5DF80C5}" type="presParOf" srcId="{75BBC1CD-4CA1-48DB-B7CD-15FAFA38E4CB}" destId="{1C1BF919-F327-4DA4-A314-8B4D012985C9}" srcOrd="1" destOrd="0" presId="urn:microsoft.com/office/officeart/2005/8/layout/list1"/>
    <dgm:cxn modelId="{88AF6CD5-E102-442F-A448-797361E3D508}" type="presParOf" srcId="{75BBC1CD-4CA1-48DB-B7CD-15FAFA38E4CB}" destId="{45EA4353-0643-42B9-88BA-71F3B1A5F910}" srcOrd="2" destOrd="0" presId="urn:microsoft.com/office/officeart/2005/8/layout/list1"/>
    <dgm:cxn modelId="{3B8AC9CB-9843-4884-BF1B-0E4573F36339}" type="presParOf" srcId="{75BBC1CD-4CA1-48DB-B7CD-15FAFA38E4CB}" destId="{53C30A74-455D-4BB8-B0FF-3A4BB8C52A82}" srcOrd="3" destOrd="0" presId="urn:microsoft.com/office/officeart/2005/8/layout/list1"/>
    <dgm:cxn modelId="{74B58FA2-FE32-4B93-8195-26183D2F930B}" type="presParOf" srcId="{75BBC1CD-4CA1-48DB-B7CD-15FAFA38E4CB}" destId="{63F968C8-A3B7-466C-9901-DA7F7A23F2B9}" srcOrd="4" destOrd="0" presId="urn:microsoft.com/office/officeart/2005/8/layout/list1"/>
    <dgm:cxn modelId="{E711760C-2C1A-4CF2-8455-98B592961E4D}" type="presParOf" srcId="{63F968C8-A3B7-466C-9901-DA7F7A23F2B9}" destId="{558FF8CE-4FF7-47BE-BFCF-B93DB7112C8A}" srcOrd="0" destOrd="0" presId="urn:microsoft.com/office/officeart/2005/8/layout/list1"/>
    <dgm:cxn modelId="{1864308C-8415-4ED1-A455-2A825CF07566}" type="presParOf" srcId="{63F968C8-A3B7-466C-9901-DA7F7A23F2B9}" destId="{8D255124-49F6-4B9C-8BF4-61AB19C8A50F}" srcOrd="1" destOrd="0" presId="urn:microsoft.com/office/officeart/2005/8/layout/list1"/>
    <dgm:cxn modelId="{ADDA5D74-99B4-4772-B416-94F005CD59C8}" type="presParOf" srcId="{75BBC1CD-4CA1-48DB-B7CD-15FAFA38E4CB}" destId="{340430A3-A679-473E-B5B4-5C200B17A997}" srcOrd="5" destOrd="0" presId="urn:microsoft.com/office/officeart/2005/8/layout/list1"/>
    <dgm:cxn modelId="{B810F7AE-8D5E-4A9F-9D10-1E6A8FA6F15A}" type="presParOf" srcId="{75BBC1CD-4CA1-48DB-B7CD-15FAFA38E4CB}" destId="{FCD510D0-CC87-482F-8302-CEA813E032C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8689B8-BC57-41F6-B8DE-3A07AC79178E}" type="doc">
      <dgm:prSet loTypeId="urn:microsoft.com/office/officeart/2005/8/layout/hierarchy3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85CC5962-01CE-4F86-9541-155A6D62F159}">
      <dgm:prSet custT="1"/>
      <dgm:spPr/>
      <dgm:t>
        <a:bodyPr/>
        <a:lstStyle/>
        <a:p>
          <a:r>
            <a:rPr lang="pt-BR" sz="2800" dirty="0"/>
            <a:t>Método alternativo: empregar o conceito de </a:t>
          </a:r>
          <a:r>
            <a:rPr lang="pt-BR" sz="2800" b="1" dirty="0"/>
            <a:t>valor presente</a:t>
          </a:r>
          <a:r>
            <a:rPr lang="pt-BR" sz="2800" dirty="0"/>
            <a:t>:</a:t>
          </a:r>
        </a:p>
      </dgm:t>
    </dgm:pt>
    <dgm:pt modelId="{7E3CFD57-22A7-4F83-9FB9-8AE82DDB861B}" type="parTrans" cxnId="{DAC9A2C1-5FD9-44D8-A519-66F0A3A93D84}">
      <dgm:prSet/>
      <dgm:spPr/>
      <dgm:t>
        <a:bodyPr/>
        <a:lstStyle/>
        <a:p>
          <a:endParaRPr lang="pt-BR" sz="2000"/>
        </a:p>
      </dgm:t>
    </dgm:pt>
    <dgm:pt modelId="{A11D9201-E52E-4456-9138-CF98F2D2F195}" type="sibTrans" cxnId="{DAC9A2C1-5FD9-44D8-A519-66F0A3A93D84}">
      <dgm:prSet/>
      <dgm:spPr/>
      <dgm:t>
        <a:bodyPr/>
        <a:lstStyle/>
        <a:p>
          <a:endParaRPr lang="pt-BR" sz="2000"/>
        </a:p>
      </dgm:t>
    </dgm:pt>
    <dgm:pt modelId="{542FDB88-BED3-4E4C-8622-CA60AC9794CF}">
      <dgm:prSet custT="1"/>
      <dgm:spPr/>
      <dgm:t>
        <a:bodyPr/>
        <a:lstStyle/>
        <a:p>
          <a:r>
            <a:rPr lang="pt-BR" sz="2800" dirty="0"/>
            <a:t>Quanto José precisaria aplicar hoje no banco para ter R$ 34.160 no próximo ano?</a:t>
          </a:r>
        </a:p>
      </dgm:t>
    </dgm:pt>
    <dgm:pt modelId="{CF340476-0100-4B92-8EE5-C2955BBE31A7}" type="parTrans" cxnId="{AFAD3044-BC1E-4E48-91A9-5D903C5F983C}">
      <dgm:prSet/>
      <dgm:spPr/>
      <dgm:t>
        <a:bodyPr/>
        <a:lstStyle/>
        <a:p>
          <a:endParaRPr lang="pt-BR" sz="2000"/>
        </a:p>
      </dgm:t>
    </dgm:pt>
    <dgm:pt modelId="{E4ADAD27-40FF-419E-B4C5-7A03B9D1061C}" type="sibTrans" cxnId="{AFAD3044-BC1E-4E48-91A9-5D903C5F983C}">
      <dgm:prSet/>
      <dgm:spPr/>
      <dgm:t>
        <a:bodyPr/>
        <a:lstStyle/>
        <a:p>
          <a:endParaRPr lang="pt-BR" sz="2000"/>
        </a:p>
      </dgm:t>
    </dgm:pt>
    <dgm:pt modelId="{D6C875B2-2859-4006-A2A6-E5FD13FD4CEA}" type="pres">
      <dgm:prSet presAssocID="{7E8689B8-BC57-41F6-B8DE-3A07AC7917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E9574A1-B46E-4700-8981-355B5393838F}" type="pres">
      <dgm:prSet presAssocID="{85CC5962-01CE-4F86-9541-155A6D62F159}" presName="root" presStyleCnt="0"/>
      <dgm:spPr/>
    </dgm:pt>
    <dgm:pt modelId="{3786B60B-796D-4253-BDBB-06CBAE109CD1}" type="pres">
      <dgm:prSet presAssocID="{85CC5962-01CE-4F86-9541-155A6D62F159}" presName="rootComposite" presStyleCnt="0"/>
      <dgm:spPr/>
    </dgm:pt>
    <dgm:pt modelId="{192CA19A-61AA-4F4D-AAA7-7ACA64779484}" type="pres">
      <dgm:prSet presAssocID="{85CC5962-01CE-4F86-9541-155A6D62F159}" presName="rootText" presStyleLbl="node1" presStyleIdx="0" presStyleCnt="2" custScaleX="158256" custScaleY="130817"/>
      <dgm:spPr/>
      <dgm:t>
        <a:bodyPr/>
        <a:lstStyle/>
        <a:p>
          <a:endParaRPr lang="pt-BR"/>
        </a:p>
      </dgm:t>
    </dgm:pt>
    <dgm:pt modelId="{06D3DD2D-7F6A-4D07-9ECC-E66D89F56FD3}" type="pres">
      <dgm:prSet presAssocID="{85CC5962-01CE-4F86-9541-155A6D62F159}" presName="rootConnector" presStyleLbl="node1" presStyleIdx="0" presStyleCnt="2"/>
      <dgm:spPr/>
      <dgm:t>
        <a:bodyPr/>
        <a:lstStyle/>
        <a:p>
          <a:endParaRPr lang="pt-BR"/>
        </a:p>
      </dgm:t>
    </dgm:pt>
    <dgm:pt modelId="{F3C5FDA9-CF0B-40CA-B705-CF7173816F50}" type="pres">
      <dgm:prSet presAssocID="{85CC5962-01CE-4F86-9541-155A6D62F159}" presName="childShape" presStyleCnt="0"/>
      <dgm:spPr/>
    </dgm:pt>
    <dgm:pt modelId="{B9CD6334-E7AA-4DF3-A6A0-51F85F67824A}" type="pres">
      <dgm:prSet presAssocID="{542FDB88-BED3-4E4C-8622-CA60AC9794CF}" presName="root" presStyleCnt="0"/>
      <dgm:spPr/>
    </dgm:pt>
    <dgm:pt modelId="{16EDE785-DEDA-423D-BF7E-EE47BA8067EE}" type="pres">
      <dgm:prSet presAssocID="{542FDB88-BED3-4E4C-8622-CA60AC9794CF}" presName="rootComposite" presStyleCnt="0"/>
      <dgm:spPr/>
    </dgm:pt>
    <dgm:pt modelId="{A73760F2-21F8-4FDD-B775-6A0E3B81803B}" type="pres">
      <dgm:prSet presAssocID="{542FDB88-BED3-4E4C-8622-CA60AC9794CF}" presName="rootText" presStyleLbl="node1" presStyleIdx="1" presStyleCnt="2" custScaleX="156943" custScaleY="131034"/>
      <dgm:spPr/>
      <dgm:t>
        <a:bodyPr/>
        <a:lstStyle/>
        <a:p>
          <a:endParaRPr lang="pt-BR"/>
        </a:p>
      </dgm:t>
    </dgm:pt>
    <dgm:pt modelId="{0C47B5F5-7879-48E5-97B1-89E387419039}" type="pres">
      <dgm:prSet presAssocID="{542FDB88-BED3-4E4C-8622-CA60AC9794CF}" presName="rootConnector" presStyleLbl="node1" presStyleIdx="1" presStyleCnt="2"/>
      <dgm:spPr/>
      <dgm:t>
        <a:bodyPr/>
        <a:lstStyle/>
        <a:p>
          <a:endParaRPr lang="pt-BR"/>
        </a:p>
      </dgm:t>
    </dgm:pt>
    <dgm:pt modelId="{2D826DD4-83F4-42F8-A052-CB86BAD54621}" type="pres">
      <dgm:prSet presAssocID="{542FDB88-BED3-4E4C-8622-CA60AC9794CF}" presName="childShape" presStyleCnt="0"/>
      <dgm:spPr/>
    </dgm:pt>
  </dgm:ptLst>
  <dgm:cxnLst>
    <dgm:cxn modelId="{DAC9A2C1-5FD9-44D8-A519-66F0A3A93D84}" srcId="{7E8689B8-BC57-41F6-B8DE-3A07AC79178E}" destId="{85CC5962-01CE-4F86-9541-155A6D62F159}" srcOrd="0" destOrd="0" parTransId="{7E3CFD57-22A7-4F83-9FB9-8AE82DDB861B}" sibTransId="{A11D9201-E52E-4456-9138-CF98F2D2F195}"/>
    <dgm:cxn modelId="{15D228EC-C19F-48FB-9FB7-B1C134D5C476}" type="presOf" srcId="{85CC5962-01CE-4F86-9541-155A6D62F159}" destId="{06D3DD2D-7F6A-4D07-9ECC-E66D89F56FD3}" srcOrd="1" destOrd="0" presId="urn:microsoft.com/office/officeart/2005/8/layout/hierarchy3"/>
    <dgm:cxn modelId="{A1E06C1A-BDE4-47A2-B464-292D690B766C}" type="presOf" srcId="{7E8689B8-BC57-41F6-B8DE-3A07AC79178E}" destId="{D6C875B2-2859-4006-A2A6-E5FD13FD4CEA}" srcOrd="0" destOrd="0" presId="urn:microsoft.com/office/officeart/2005/8/layout/hierarchy3"/>
    <dgm:cxn modelId="{1CCDDE29-3824-4768-8D29-5EFFBD069B2F}" type="presOf" srcId="{542FDB88-BED3-4E4C-8622-CA60AC9794CF}" destId="{0C47B5F5-7879-48E5-97B1-89E387419039}" srcOrd="1" destOrd="0" presId="urn:microsoft.com/office/officeart/2005/8/layout/hierarchy3"/>
    <dgm:cxn modelId="{9E2CC9E2-DE07-4E7F-95AF-1AC092CF66AC}" type="presOf" srcId="{85CC5962-01CE-4F86-9541-155A6D62F159}" destId="{192CA19A-61AA-4F4D-AAA7-7ACA64779484}" srcOrd="0" destOrd="0" presId="urn:microsoft.com/office/officeart/2005/8/layout/hierarchy3"/>
    <dgm:cxn modelId="{3C95E246-0433-4E57-A817-C3E42F1DBD18}" type="presOf" srcId="{542FDB88-BED3-4E4C-8622-CA60AC9794CF}" destId="{A73760F2-21F8-4FDD-B775-6A0E3B81803B}" srcOrd="0" destOrd="0" presId="urn:microsoft.com/office/officeart/2005/8/layout/hierarchy3"/>
    <dgm:cxn modelId="{AFAD3044-BC1E-4E48-91A9-5D903C5F983C}" srcId="{7E8689B8-BC57-41F6-B8DE-3A07AC79178E}" destId="{542FDB88-BED3-4E4C-8622-CA60AC9794CF}" srcOrd="1" destOrd="0" parTransId="{CF340476-0100-4B92-8EE5-C2955BBE31A7}" sibTransId="{E4ADAD27-40FF-419E-B4C5-7A03B9D1061C}"/>
    <dgm:cxn modelId="{1EDB8AE5-8863-45B0-9DFA-51B5DA7CF0FF}" type="presParOf" srcId="{D6C875B2-2859-4006-A2A6-E5FD13FD4CEA}" destId="{9E9574A1-B46E-4700-8981-355B5393838F}" srcOrd="0" destOrd="0" presId="urn:microsoft.com/office/officeart/2005/8/layout/hierarchy3"/>
    <dgm:cxn modelId="{C5934EDF-589D-4D44-93D2-7F6290B19C19}" type="presParOf" srcId="{9E9574A1-B46E-4700-8981-355B5393838F}" destId="{3786B60B-796D-4253-BDBB-06CBAE109CD1}" srcOrd="0" destOrd="0" presId="urn:microsoft.com/office/officeart/2005/8/layout/hierarchy3"/>
    <dgm:cxn modelId="{9AF18443-7370-49E6-AB4F-3B69994B4ED8}" type="presParOf" srcId="{3786B60B-796D-4253-BDBB-06CBAE109CD1}" destId="{192CA19A-61AA-4F4D-AAA7-7ACA64779484}" srcOrd="0" destOrd="0" presId="urn:microsoft.com/office/officeart/2005/8/layout/hierarchy3"/>
    <dgm:cxn modelId="{D7E67F2A-094D-4D75-825D-12E498C8802A}" type="presParOf" srcId="{3786B60B-796D-4253-BDBB-06CBAE109CD1}" destId="{06D3DD2D-7F6A-4D07-9ECC-E66D89F56FD3}" srcOrd="1" destOrd="0" presId="urn:microsoft.com/office/officeart/2005/8/layout/hierarchy3"/>
    <dgm:cxn modelId="{1D69F422-381E-4849-B495-97DA44392D29}" type="presParOf" srcId="{9E9574A1-B46E-4700-8981-355B5393838F}" destId="{F3C5FDA9-CF0B-40CA-B705-CF7173816F50}" srcOrd="1" destOrd="0" presId="urn:microsoft.com/office/officeart/2005/8/layout/hierarchy3"/>
    <dgm:cxn modelId="{FA294727-A5F0-428A-B269-B1A517CA3EA2}" type="presParOf" srcId="{D6C875B2-2859-4006-A2A6-E5FD13FD4CEA}" destId="{B9CD6334-E7AA-4DF3-A6A0-51F85F67824A}" srcOrd="1" destOrd="0" presId="urn:microsoft.com/office/officeart/2005/8/layout/hierarchy3"/>
    <dgm:cxn modelId="{0356C463-0D70-42B8-96AC-CC63755373E4}" type="presParOf" srcId="{B9CD6334-E7AA-4DF3-A6A0-51F85F67824A}" destId="{16EDE785-DEDA-423D-BF7E-EE47BA8067EE}" srcOrd="0" destOrd="0" presId="urn:microsoft.com/office/officeart/2005/8/layout/hierarchy3"/>
    <dgm:cxn modelId="{9151550D-AB9B-4377-BD0C-2F9D1789AC84}" type="presParOf" srcId="{16EDE785-DEDA-423D-BF7E-EE47BA8067EE}" destId="{A73760F2-21F8-4FDD-B775-6A0E3B81803B}" srcOrd="0" destOrd="0" presId="urn:microsoft.com/office/officeart/2005/8/layout/hierarchy3"/>
    <dgm:cxn modelId="{FFEABB0C-52B3-42DF-8563-B13F4366A537}" type="presParOf" srcId="{16EDE785-DEDA-423D-BF7E-EE47BA8067EE}" destId="{0C47B5F5-7879-48E5-97B1-89E387419039}" srcOrd="1" destOrd="0" presId="urn:microsoft.com/office/officeart/2005/8/layout/hierarchy3"/>
    <dgm:cxn modelId="{9ACCBAF4-80BD-41D8-B62A-063804D62E02}" type="presParOf" srcId="{B9CD6334-E7AA-4DF3-A6A0-51F85F67824A}" destId="{2D826DD4-83F4-42F8-A052-CB86BAD5462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33611B-D352-429F-8AAD-D43102A6CC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6FE9E71-DBF5-471B-B454-CEF0B3A094CF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2800" dirty="0"/>
            <a:t>Luiza está pensando em investir num terreno que </a:t>
          </a:r>
          <a:r>
            <a:rPr lang="pt-BR" sz="2800" dirty="0" smtClean="0"/>
            <a:t>custa R$ 85.000</a:t>
          </a:r>
          <a:r>
            <a:rPr lang="pt-BR" sz="2800" dirty="0"/>
            <a:t>.</a:t>
          </a:r>
        </a:p>
      </dgm:t>
    </dgm:pt>
    <dgm:pt modelId="{7A3EBA9C-7CD8-4A6D-B7DF-DC4A081B04EB}" type="parTrans" cxnId="{FC5B8DAD-1619-41FF-B62F-8678C29BC532}">
      <dgm:prSet/>
      <dgm:spPr/>
      <dgm:t>
        <a:bodyPr/>
        <a:lstStyle/>
        <a:p>
          <a:endParaRPr lang="pt-BR" sz="2000"/>
        </a:p>
      </dgm:t>
    </dgm:pt>
    <dgm:pt modelId="{59A397AA-2B5F-4A4C-A30E-5ACB15066AAA}" type="sibTrans" cxnId="{FC5B8DAD-1619-41FF-B62F-8678C29BC532}">
      <dgm:prSet/>
      <dgm:spPr/>
      <dgm:t>
        <a:bodyPr/>
        <a:lstStyle/>
        <a:p>
          <a:endParaRPr lang="pt-BR" sz="2000"/>
        </a:p>
      </dgm:t>
    </dgm:pt>
    <dgm:pt modelId="{402C66C5-474E-48E9-95FF-BDBEB40CD925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2800" dirty="0"/>
            <a:t>Está segura de que no próximo ano esse terreno estará </a:t>
          </a:r>
          <a:r>
            <a:rPr lang="pt-BR" sz="2800" dirty="0" smtClean="0"/>
            <a:t>valendo  </a:t>
          </a:r>
          <a:r>
            <a:rPr lang="pt-BR" sz="2800" dirty="0"/>
            <a:t>R$ 91.000, o que significa um ganho certo de R$ 6.000.</a:t>
          </a:r>
        </a:p>
      </dgm:t>
    </dgm:pt>
    <dgm:pt modelId="{5E7BD4D4-ACA2-4899-B605-297FA5057EAC}" type="parTrans" cxnId="{D3E91979-10A8-4816-941F-F011F6D7B0B7}">
      <dgm:prSet/>
      <dgm:spPr/>
      <dgm:t>
        <a:bodyPr/>
        <a:lstStyle/>
        <a:p>
          <a:endParaRPr lang="pt-BR" sz="2000"/>
        </a:p>
      </dgm:t>
    </dgm:pt>
    <dgm:pt modelId="{948BC461-E494-4DF6-B1F7-9AAF752CDE58}" type="sibTrans" cxnId="{D3E91979-10A8-4816-941F-F011F6D7B0B7}">
      <dgm:prSet/>
      <dgm:spPr/>
      <dgm:t>
        <a:bodyPr/>
        <a:lstStyle/>
        <a:p>
          <a:endParaRPr lang="pt-BR" sz="2000"/>
        </a:p>
      </dgm:t>
    </dgm:pt>
    <dgm:pt modelId="{EB86CAC5-E1D1-466B-955D-47762CD9A25D}">
      <dgm:prSet custT="1"/>
      <dgm:spPr>
        <a:noFill/>
        <a:ln>
          <a:noFill/>
        </a:ln>
      </dgm:spPr>
      <dgm:t>
        <a:bodyPr/>
        <a:lstStyle/>
        <a:p>
          <a:r>
            <a:rPr lang="pt-BR" sz="3200" dirty="0" smtClean="0"/>
            <a:t> </a:t>
          </a:r>
          <a:endParaRPr lang="pt-BR" sz="2800" dirty="0"/>
        </a:p>
      </dgm:t>
    </dgm:pt>
    <dgm:pt modelId="{93A54334-9294-4CCB-B7EB-9AC881F8BB78}" type="sibTrans" cxnId="{1CFD0C83-A64D-4C45-A7C0-7582BAC39B2D}">
      <dgm:prSet/>
      <dgm:spPr/>
      <dgm:t>
        <a:bodyPr/>
        <a:lstStyle/>
        <a:p>
          <a:endParaRPr lang="pt-BR" sz="2000"/>
        </a:p>
      </dgm:t>
    </dgm:pt>
    <dgm:pt modelId="{471CBFB0-D27C-4252-9EDC-11963BDBDF67}" type="parTrans" cxnId="{1CFD0C83-A64D-4C45-A7C0-7582BAC39B2D}">
      <dgm:prSet/>
      <dgm:spPr/>
      <dgm:t>
        <a:bodyPr/>
        <a:lstStyle/>
        <a:p>
          <a:endParaRPr lang="pt-BR" sz="2000"/>
        </a:p>
      </dgm:t>
    </dgm:pt>
    <dgm:pt modelId="{C480AF9D-0243-408D-A454-9FE3AD0FC783}" type="pres">
      <dgm:prSet presAssocID="{3A33611B-D352-429F-8AAD-D43102A6CC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6B82FF-47A4-4914-B527-63DEAC3B80CF}" type="pres">
      <dgm:prSet presAssocID="{EB86CAC5-E1D1-466B-955D-47762CD9A25D}" presName="parentLin" presStyleCnt="0"/>
      <dgm:spPr/>
    </dgm:pt>
    <dgm:pt modelId="{016B73C5-99B1-4EA2-835A-73EFB78E3502}" type="pres">
      <dgm:prSet presAssocID="{EB86CAC5-E1D1-466B-955D-47762CD9A25D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964EF08-A150-4ACB-ABA3-9420EC72AC4A}" type="pres">
      <dgm:prSet presAssocID="{EB86CAC5-E1D1-466B-955D-47762CD9A25D}" presName="parentText" presStyleLbl="node1" presStyleIdx="0" presStyleCnt="1" custScaleY="42863" custLinFactNeighborX="-91250" custLinFactNeighborY="-3917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8F67A8-3815-47CA-89AA-8674994B6C97}" type="pres">
      <dgm:prSet presAssocID="{EB86CAC5-E1D1-466B-955D-47762CD9A25D}" presName="negativeSpace" presStyleCnt="0"/>
      <dgm:spPr/>
    </dgm:pt>
    <dgm:pt modelId="{B6A24616-17B9-48CF-9A67-21FAAEAC8BC8}" type="pres">
      <dgm:prSet presAssocID="{EB86CAC5-E1D1-466B-955D-47762CD9A25D}" presName="childText" presStyleLbl="conFgAcc1" presStyleIdx="0" presStyleCnt="1" custLinFactY="-66208" custLinFactNeighborX="-9714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3E91979-10A8-4816-941F-F011F6D7B0B7}" srcId="{EB86CAC5-E1D1-466B-955D-47762CD9A25D}" destId="{402C66C5-474E-48E9-95FF-BDBEB40CD925}" srcOrd="1" destOrd="0" parTransId="{5E7BD4D4-ACA2-4899-B605-297FA5057EAC}" sibTransId="{948BC461-E494-4DF6-B1F7-9AAF752CDE58}"/>
    <dgm:cxn modelId="{DEBFD031-47DE-4CD3-8D01-46AC04DE02F3}" type="presOf" srcId="{402C66C5-474E-48E9-95FF-BDBEB40CD925}" destId="{B6A24616-17B9-48CF-9A67-21FAAEAC8BC8}" srcOrd="0" destOrd="1" presId="urn:microsoft.com/office/officeart/2005/8/layout/list1"/>
    <dgm:cxn modelId="{8F6FEAC2-FE71-4E84-8F19-4B5FFEF811E7}" type="presOf" srcId="{3A33611B-D352-429F-8AAD-D43102A6CC8F}" destId="{C480AF9D-0243-408D-A454-9FE3AD0FC783}" srcOrd="0" destOrd="0" presId="urn:microsoft.com/office/officeart/2005/8/layout/list1"/>
    <dgm:cxn modelId="{DACE5302-FA92-4A3F-A2C6-FBE8F71414AE}" type="presOf" srcId="{EB86CAC5-E1D1-466B-955D-47762CD9A25D}" destId="{016B73C5-99B1-4EA2-835A-73EFB78E3502}" srcOrd="0" destOrd="0" presId="urn:microsoft.com/office/officeart/2005/8/layout/list1"/>
    <dgm:cxn modelId="{1CFD0C83-A64D-4C45-A7C0-7582BAC39B2D}" srcId="{3A33611B-D352-429F-8AAD-D43102A6CC8F}" destId="{EB86CAC5-E1D1-466B-955D-47762CD9A25D}" srcOrd="0" destOrd="0" parTransId="{471CBFB0-D27C-4252-9EDC-11963BDBDF67}" sibTransId="{93A54334-9294-4CCB-B7EB-9AC881F8BB78}"/>
    <dgm:cxn modelId="{FC5B8DAD-1619-41FF-B62F-8678C29BC532}" srcId="{EB86CAC5-E1D1-466B-955D-47762CD9A25D}" destId="{16FE9E71-DBF5-471B-B454-CEF0B3A094CF}" srcOrd="0" destOrd="0" parTransId="{7A3EBA9C-7CD8-4A6D-B7DF-DC4A081B04EB}" sibTransId="{59A397AA-2B5F-4A4C-A30E-5ACB15066AAA}"/>
    <dgm:cxn modelId="{53733AF8-9D05-4BA4-B94B-27FBF48DCF8F}" type="presOf" srcId="{EB86CAC5-E1D1-466B-955D-47762CD9A25D}" destId="{8964EF08-A150-4ACB-ABA3-9420EC72AC4A}" srcOrd="1" destOrd="0" presId="urn:microsoft.com/office/officeart/2005/8/layout/list1"/>
    <dgm:cxn modelId="{6BED3DD6-04E2-4BAB-8C3C-8BC2A7B0EEE0}" type="presOf" srcId="{16FE9E71-DBF5-471B-B454-CEF0B3A094CF}" destId="{B6A24616-17B9-48CF-9A67-21FAAEAC8BC8}" srcOrd="0" destOrd="0" presId="urn:microsoft.com/office/officeart/2005/8/layout/list1"/>
    <dgm:cxn modelId="{7C08ECA3-ADFC-48B9-9DC6-60A342E68490}" type="presParOf" srcId="{C480AF9D-0243-408D-A454-9FE3AD0FC783}" destId="{246B82FF-47A4-4914-B527-63DEAC3B80CF}" srcOrd="0" destOrd="0" presId="urn:microsoft.com/office/officeart/2005/8/layout/list1"/>
    <dgm:cxn modelId="{DFBBFC10-E5BD-4A98-B093-C1DD45686C0B}" type="presParOf" srcId="{246B82FF-47A4-4914-B527-63DEAC3B80CF}" destId="{016B73C5-99B1-4EA2-835A-73EFB78E3502}" srcOrd="0" destOrd="0" presId="urn:microsoft.com/office/officeart/2005/8/layout/list1"/>
    <dgm:cxn modelId="{5BA4B615-E75C-47FA-8802-9C686780D4B2}" type="presParOf" srcId="{246B82FF-47A4-4914-B527-63DEAC3B80CF}" destId="{8964EF08-A150-4ACB-ABA3-9420EC72AC4A}" srcOrd="1" destOrd="0" presId="urn:microsoft.com/office/officeart/2005/8/layout/list1"/>
    <dgm:cxn modelId="{5A0BF2BE-0053-4B68-BBE0-21C21AE71552}" type="presParOf" srcId="{C480AF9D-0243-408D-A454-9FE3AD0FC783}" destId="{328F67A8-3815-47CA-89AA-8674994B6C97}" srcOrd="1" destOrd="0" presId="urn:microsoft.com/office/officeart/2005/8/layout/list1"/>
    <dgm:cxn modelId="{C21DF4A5-1B8B-45F6-B91F-D816B876FDCB}" type="presParOf" srcId="{C480AF9D-0243-408D-A454-9FE3AD0FC783}" destId="{B6A24616-17B9-48CF-9A67-21FAAEAC8BC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33611B-D352-429F-8AAD-D43102A6CC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6FE9E71-DBF5-471B-B454-CEF0B3A094CF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2800" dirty="0"/>
            <a:t>Luiza está pensando em investir num terreno que </a:t>
          </a:r>
          <a:r>
            <a:rPr lang="pt-BR" sz="2800" dirty="0" smtClean="0"/>
            <a:t>custa R$ 85.000</a:t>
          </a:r>
          <a:r>
            <a:rPr lang="pt-BR" sz="2800" dirty="0"/>
            <a:t>.</a:t>
          </a:r>
        </a:p>
      </dgm:t>
    </dgm:pt>
    <dgm:pt modelId="{7A3EBA9C-7CD8-4A6D-B7DF-DC4A081B04EB}" type="parTrans" cxnId="{FC5B8DAD-1619-41FF-B62F-8678C29BC532}">
      <dgm:prSet/>
      <dgm:spPr/>
      <dgm:t>
        <a:bodyPr/>
        <a:lstStyle/>
        <a:p>
          <a:endParaRPr lang="pt-BR" sz="2000"/>
        </a:p>
      </dgm:t>
    </dgm:pt>
    <dgm:pt modelId="{59A397AA-2B5F-4A4C-A30E-5ACB15066AAA}" type="sibTrans" cxnId="{FC5B8DAD-1619-41FF-B62F-8678C29BC532}">
      <dgm:prSet/>
      <dgm:spPr/>
      <dgm:t>
        <a:bodyPr/>
        <a:lstStyle/>
        <a:p>
          <a:endParaRPr lang="pt-BR" sz="2000"/>
        </a:p>
      </dgm:t>
    </dgm:pt>
    <dgm:pt modelId="{402C66C5-474E-48E9-95FF-BDBEB40CD925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2800" dirty="0"/>
            <a:t>Está segura de que no próximo ano esse terreno estará </a:t>
          </a:r>
          <a:r>
            <a:rPr lang="pt-BR" sz="2800" dirty="0" smtClean="0"/>
            <a:t>valendo  </a:t>
          </a:r>
          <a:r>
            <a:rPr lang="pt-BR" sz="2800" dirty="0"/>
            <a:t>R$ 91.000, o que significa um ganho certo de R$ 6.000.</a:t>
          </a:r>
        </a:p>
      </dgm:t>
    </dgm:pt>
    <dgm:pt modelId="{5E7BD4D4-ACA2-4899-B605-297FA5057EAC}" type="parTrans" cxnId="{D3E91979-10A8-4816-941F-F011F6D7B0B7}">
      <dgm:prSet/>
      <dgm:spPr/>
      <dgm:t>
        <a:bodyPr/>
        <a:lstStyle/>
        <a:p>
          <a:endParaRPr lang="pt-BR" sz="2000"/>
        </a:p>
      </dgm:t>
    </dgm:pt>
    <dgm:pt modelId="{948BC461-E494-4DF6-B1F7-9AAF752CDE58}" type="sibTrans" cxnId="{D3E91979-10A8-4816-941F-F011F6D7B0B7}">
      <dgm:prSet/>
      <dgm:spPr/>
      <dgm:t>
        <a:bodyPr/>
        <a:lstStyle/>
        <a:p>
          <a:endParaRPr lang="pt-BR" sz="2000"/>
        </a:p>
      </dgm:t>
    </dgm:pt>
    <dgm:pt modelId="{EB86CAC5-E1D1-466B-955D-47762CD9A25D}">
      <dgm:prSet custT="1"/>
      <dgm:spPr>
        <a:noFill/>
        <a:ln>
          <a:noFill/>
        </a:ln>
      </dgm:spPr>
      <dgm:t>
        <a:bodyPr/>
        <a:lstStyle/>
        <a:p>
          <a:r>
            <a:rPr lang="pt-BR" sz="3200" dirty="0" smtClean="0"/>
            <a:t> </a:t>
          </a:r>
          <a:endParaRPr lang="pt-BR" sz="2800" dirty="0"/>
        </a:p>
      </dgm:t>
    </dgm:pt>
    <dgm:pt modelId="{93A54334-9294-4CCB-B7EB-9AC881F8BB78}" type="sibTrans" cxnId="{1CFD0C83-A64D-4C45-A7C0-7582BAC39B2D}">
      <dgm:prSet/>
      <dgm:spPr/>
      <dgm:t>
        <a:bodyPr/>
        <a:lstStyle/>
        <a:p>
          <a:endParaRPr lang="pt-BR" sz="2000"/>
        </a:p>
      </dgm:t>
    </dgm:pt>
    <dgm:pt modelId="{471CBFB0-D27C-4252-9EDC-11963BDBDF67}" type="parTrans" cxnId="{1CFD0C83-A64D-4C45-A7C0-7582BAC39B2D}">
      <dgm:prSet/>
      <dgm:spPr/>
      <dgm:t>
        <a:bodyPr/>
        <a:lstStyle/>
        <a:p>
          <a:endParaRPr lang="pt-BR" sz="2000"/>
        </a:p>
      </dgm:t>
    </dgm:pt>
    <dgm:pt modelId="{C480AF9D-0243-408D-A454-9FE3AD0FC783}" type="pres">
      <dgm:prSet presAssocID="{3A33611B-D352-429F-8AAD-D43102A6CC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6B82FF-47A4-4914-B527-63DEAC3B80CF}" type="pres">
      <dgm:prSet presAssocID="{EB86CAC5-E1D1-466B-955D-47762CD9A25D}" presName="parentLin" presStyleCnt="0"/>
      <dgm:spPr/>
    </dgm:pt>
    <dgm:pt modelId="{016B73C5-99B1-4EA2-835A-73EFB78E3502}" type="pres">
      <dgm:prSet presAssocID="{EB86CAC5-E1D1-466B-955D-47762CD9A25D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964EF08-A150-4ACB-ABA3-9420EC72AC4A}" type="pres">
      <dgm:prSet presAssocID="{EB86CAC5-E1D1-466B-955D-47762CD9A25D}" presName="parentText" presStyleLbl="node1" presStyleIdx="0" presStyleCnt="1" custScaleY="42863" custLinFactNeighborX="-91250" custLinFactNeighborY="-3917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8F67A8-3815-47CA-89AA-8674994B6C97}" type="pres">
      <dgm:prSet presAssocID="{EB86CAC5-E1D1-466B-955D-47762CD9A25D}" presName="negativeSpace" presStyleCnt="0"/>
      <dgm:spPr/>
    </dgm:pt>
    <dgm:pt modelId="{B6A24616-17B9-48CF-9A67-21FAAEAC8BC8}" type="pres">
      <dgm:prSet presAssocID="{EB86CAC5-E1D1-466B-955D-47762CD9A25D}" presName="childText" presStyleLbl="conFgAcc1" presStyleIdx="0" presStyleCnt="1" custLinFactY="-66208" custLinFactNeighborX="-9714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3968A22-846D-48AE-93CE-D822767447D1}" type="presOf" srcId="{EB86CAC5-E1D1-466B-955D-47762CD9A25D}" destId="{016B73C5-99B1-4EA2-835A-73EFB78E3502}" srcOrd="0" destOrd="0" presId="urn:microsoft.com/office/officeart/2005/8/layout/list1"/>
    <dgm:cxn modelId="{D3E91979-10A8-4816-941F-F011F6D7B0B7}" srcId="{EB86CAC5-E1D1-466B-955D-47762CD9A25D}" destId="{402C66C5-474E-48E9-95FF-BDBEB40CD925}" srcOrd="1" destOrd="0" parTransId="{5E7BD4D4-ACA2-4899-B605-297FA5057EAC}" sibTransId="{948BC461-E494-4DF6-B1F7-9AAF752CDE58}"/>
    <dgm:cxn modelId="{D343940E-BB6C-4290-9A9E-AFED982E1F0F}" type="presOf" srcId="{EB86CAC5-E1D1-466B-955D-47762CD9A25D}" destId="{8964EF08-A150-4ACB-ABA3-9420EC72AC4A}" srcOrd="1" destOrd="0" presId="urn:microsoft.com/office/officeart/2005/8/layout/list1"/>
    <dgm:cxn modelId="{72953EAA-AC7B-4463-9331-CE38FB4B78A0}" type="presOf" srcId="{402C66C5-474E-48E9-95FF-BDBEB40CD925}" destId="{B6A24616-17B9-48CF-9A67-21FAAEAC8BC8}" srcOrd="0" destOrd="1" presId="urn:microsoft.com/office/officeart/2005/8/layout/list1"/>
    <dgm:cxn modelId="{4DC4BA7F-3703-4EB0-AFA4-3F6CF274DEFE}" type="presOf" srcId="{3A33611B-D352-429F-8AAD-D43102A6CC8F}" destId="{C480AF9D-0243-408D-A454-9FE3AD0FC783}" srcOrd="0" destOrd="0" presId="urn:microsoft.com/office/officeart/2005/8/layout/list1"/>
    <dgm:cxn modelId="{F88D95C7-4948-4D06-929C-6B67EDDDAB30}" type="presOf" srcId="{16FE9E71-DBF5-471B-B454-CEF0B3A094CF}" destId="{B6A24616-17B9-48CF-9A67-21FAAEAC8BC8}" srcOrd="0" destOrd="0" presId="urn:microsoft.com/office/officeart/2005/8/layout/list1"/>
    <dgm:cxn modelId="{1CFD0C83-A64D-4C45-A7C0-7582BAC39B2D}" srcId="{3A33611B-D352-429F-8AAD-D43102A6CC8F}" destId="{EB86CAC5-E1D1-466B-955D-47762CD9A25D}" srcOrd="0" destOrd="0" parTransId="{471CBFB0-D27C-4252-9EDC-11963BDBDF67}" sibTransId="{93A54334-9294-4CCB-B7EB-9AC881F8BB78}"/>
    <dgm:cxn modelId="{FC5B8DAD-1619-41FF-B62F-8678C29BC532}" srcId="{EB86CAC5-E1D1-466B-955D-47762CD9A25D}" destId="{16FE9E71-DBF5-471B-B454-CEF0B3A094CF}" srcOrd="0" destOrd="0" parTransId="{7A3EBA9C-7CD8-4A6D-B7DF-DC4A081B04EB}" sibTransId="{59A397AA-2B5F-4A4C-A30E-5ACB15066AAA}"/>
    <dgm:cxn modelId="{85D1FC4C-DD78-4D7E-93EE-C91C9A9099CF}" type="presParOf" srcId="{C480AF9D-0243-408D-A454-9FE3AD0FC783}" destId="{246B82FF-47A4-4914-B527-63DEAC3B80CF}" srcOrd="0" destOrd="0" presId="urn:microsoft.com/office/officeart/2005/8/layout/list1"/>
    <dgm:cxn modelId="{431810BF-9837-4CBE-844E-35563A86B81C}" type="presParOf" srcId="{246B82FF-47A4-4914-B527-63DEAC3B80CF}" destId="{016B73C5-99B1-4EA2-835A-73EFB78E3502}" srcOrd="0" destOrd="0" presId="urn:microsoft.com/office/officeart/2005/8/layout/list1"/>
    <dgm:cxn modelId="{00AFB482-50E9-436A-96ED-BB255BB155F2}" type="presParOf" srcId="{246B82FF-47A4-4914-B527-63DEAC3B80CF}" destId="{8964EF08-A150-4ACB-ABA3-9420EC72AC4A}" srcOrd="1" destOrd="0" presId="urn:microsoft.com/office/officeart/2005/8/layout/list1"/>
    <dgm:cxn modelId="{504BC46A-DC78-4CB2-820D-28529772E613}" type="presParOf" srcId="{C480AF9D-0243-408D-A454-9FE3AD0FC783}" destId="{328F67A8-3815-47CA-89AA-8674994B6C97}" srcOrd="1" destOrd="0" presId="urn:microsoft.com/office/officeart/2005/8/layout/list1"/>
    <dgm:cxn modelId="{633E8E28-7219-4C0A-AF4F-F84BC5B120DD}" type="presParOf" srcId="{C480AF9D-0243-408D-A454-9FE3AD0FC783}" destId="{B6A24616-17B9-48CF-9A67-21FAAEAC8BC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F77BE9-80FB-4D01-A59B-CAA2439EFBF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61158F8-BB22-4847-9767-95F04FE487C7}">
      <dgm:prSet custT="1"/>
      <dgm:spPr/>
      <dgm:t>
        <a:bodyPr/>
        <a:lstStyle/>
        <a:p>
          <a:r>
            <a:rPr lang="pt-BR" sz="2800" b="1" dirty="0"/>
            <a:t>Valor presente líquido</a:t>
          </a:r>
          <a:r>
            <a:rPr lang="pt-BR" sz="2800" dirty="0"/>
            <a:t> é o valor presente dos fluxos de caixa futuros menos o valor presente do custo do investimento.</a:t>
          </a:r>
        </a:p>
      </dgm:t>
    </dgm:pt>
    <dgm:pt modelId="{5FDA5C8F-D65B-4009-92BE-C906556DA21A}" type="parTrans" cxnId="{09B51D9D-9B41-4067-8B41-CCAC44697144}">
      <dgm:prSet/>
      <dgm:spPr/>
      <dgm:t>
        <a:bodyPr/>
        <a:lstStyle/>
        <a:p>
          <a:endParaRPr lang="pt-BR" sz="4400"/>
        </a:p>
      </dgm:t>
    </dgm:pt>
    <dgm:pt modelId="{C0BB73B8-B1C9-4530-9763-3657426B7263}" type="sibTrans" cxnId="{09B51D9D-9B41-4067-8B41-CCAC44697144}">
      <dgm:prSet/>
      <dgm:spPr/>
      <dgm:t>
        <a:bodyPr/>
        <a:lstStyle/>
        <a:p>
          <a:endParaRPr lang="pt-BR" sz="4400"/>
        </a:p>
      </dgm:t>
    </dgm:pt>
    <dgm:pt modelId="{B4E5527B-2427-4A86-83C1-3435B886E902}">
      <dgm:prSet custT="1"/>
      <dgm:spPr/>
      <dgm:t>
        <a:bodyPr/>
        <a:lstStyle/>
        <a:p>
          <a:r>
            <a:rPr lang="pt-BR" sz="2800" b="1" dirty="0"/>
            <a:t>O VPL utiliza fluxos de caixa</a:t>
          </a:r>
          <a:r>
            <a:rPr lang="pt-BR" sz="2800" dirty="0"/>
            <a:t> (não confundir com lucro contábil)</a:t>
          </a:r>
        </a:p>
      </dgm:t>
    </dgm:pt>
    <dgm:pt modelId="{BB7FDDF8-B5E9-470C-BEB0-71A287C2CED3}" type="parTrans" cxnId="{8A9F9048-0618-4CCA-B05E-E1BA72CE6075}">
      <dgm:prSet/>
      <dgm:spPr/>
      <dgm:t>
        <a:bodyPr/>
        <a:lstStyle/>
        <a:p>
          <a:endParaRPr lang="pt-BR" sz="4400"/>
        </a:p>
      </dgm:t>
    </dgm:pt>
    <dgm:pt modelId="{1FBB9ADA-65A4-4183-B153-BED013EC07CE}" type="sibTrans" cxnId="{8A9F9048-0618-4CCA-B05E-E1BA72CE6075}">
      <dgm:prSet/>
      <dgm:spPr/>
      <dgm:t>
        <a:bodyPr/>
        <a:lstStyle/>
        <a:p>
          <a:endParaRPr lang="pt-BR" sz="4400"/>
        </a:p>
      </dgm:t>
    </dgm:pt>
    <dgm:pt modelId="{83EAA91F-1896-4DFE-BE84-4FEB566BDBD8}">
      <dgm:prSet custT="1"/>
      <dgm:spPr/>
      <dgm:t>
        <a:bodyPr/>
        <a:lstStyle/>
        <a:p>
          <a:r>
            <a:rPr lang="pt-BR" sz="2800" b="1" dirty="0"/>
            <a:t>O VPL usa todos os fluxos de caixa do projeto</a:t>
          </a:r>
          <a:endParaRPr lang="pt-BR" sz="2800" dirty="0"/>
        </a:p>
      </dgm:t>
    </dgm:pt>
    <dgm:pt modelId="{48A5FD7D-0D2B-4499-B8F6-E1122041B617}" type="parTrans" cxnId="{DC1A990D-3ED1-4687-9F7E-1FB5E9589CCC}">
      <dgm:prSet/>
      <dgm:spPr/>
      <dgm:t>
        <a:bodyPr/>
        <a:lstStyle/>
        <a:p>
          <a:endParaRPr lang="pt-BR" sz="4400"/>
        </a:p>
      </dgm:t>
    </dgm:pt>
    <dgm:pt modelId="{FE60BB09-53DB-45BE-BA27-16876CF42958}" type="sibTrans" cxnId="{DC1A990D-3ED1-4687-9F7E-1FB5E9589CCC}">
      <dgm:prSet/>
      <dgm:spPr/>
      <dgm:t>
        <a:bodyPr/>
        <a:lstStyle/>
        <a:p>
          <a:endParaRPr lang="pt-BR" sz="4400"/>
        </a:p>
      </dgm:t>
    </dgm:pt>
    <dgm:pt modelId="{701A8C94-A4A8-4A17-9398-76CA593C0E24}">
      <dgm:prSet custT="1"/>
      <dgm:spPr/>
      <dgm:t>
        <a:bodyPr/>
        <a:lstStyle/>
        <a:p>
          <a:r>
            <a:rPr lang="pt-BR" sz="2800" b="1" dirty="0"/>
            <a:t>O VPL desconta os fluxos de caixa</a:t>
          </a:r>
          <a:r>
            <a:rPr lang="pt-BR" sz="2800" dirty="0"/>
            <a:t> corretamente (considera o valor do dinheiro no tempo)</a:t>
          </a:r>
        </a:p>
      </dgm:t>
    </dgm:pt>
    <dgm:pt modelId="{002D50D3-E149-408D-B91C-B37D0B6B397A}" type="parTrans" cxnId="{84C93BDA-E0EB-443F-B7E7-9E546518A864}">
      <dgm:prSet/>
      <dgm:spPr/>
      <dgm:t>
        <a:bodyPr/>
        <a:lstStyle/>
        <a:p>
          <a:endParaRPr lang="pt-BR" sz="4400"/>
        </a:p>
      </dgm:t>
    </dgm:pt>
    <dgm:pt modelId="{77BC3259-479E-4093-9DCC-48FF5E130BF4}" type="sibTrans" cxnId="{84C93BDA-E0EB-443F-B7E7-9E546518A864}">
      <dgm:prSet/>
      <dgm:spPr/>
      <dgm:t>
        <a:bodyPr/>
        <a:lstStyle/>
        <a:p>
          <a:endParaRPr lang="pt-BR" sz="4400"/>
        </a:p>
      </dgm:t>
    </dgm:pt>
    <dgm:pt modelId="{28E62082-65E8-4B3B-917C-5AD46DD0669A}" type="pres">
      <dgm:prSet presAssocID="{B6F77BE9-80FB-4D01-A59B-CAA2439EFB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CB5208-4154-4E9B-8DC5-D7F60016E085}" type="pres">
      <dgm:prSet presAssocID="{E61158F8-BB22-4847-9767-95F04FE487C7}" presName="parentLin" presStyleCnt="0"/>
      <dgm:spPr/>
    </dgm:pt>
    <dgm:pt modelId="{16141621-6B7E-48B3-A5F5-99889D251DA4}" type="pres">
      <dgm:prSet presAssocID="{E61158F8-BB22-4847-9767-95F04FE487C7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903C823A-3583-4AD2-9137-0C28778610D9}" type="pres">
      <dgm:prSet presAssocID="{E61158F8-BB22-4847-9767-95F04FE487C7}" presName="parentText" presStyleLbl="node1" presStyleIdx="0" presStyleCnt="1" custScaleY="87761" custLinFactNeighborY="282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6573EA-E8CC-46DC-8FB9-C9467BF4129E}" type="pres">
      <dgm:prSet presAssocID="{E61158F8-BB22-4847-9767-95F04FE487C7}" presName="negativeSpace" presStyleCnt="0"/>
      <dgm:spPr/>
    </dgm:pt>
    <dgm:pt modelId="{486726B9-5D30-4BB3-971F-161B0FCEE8EF}" type="pres">
      <dgm:prSet presAssocID="{E61158F8-BB22-4847-9767-95F04FE487C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CECFA76-B20A-4249-BF89-E1CBA5669111}" type="presOf" srcId="{83EAA91F-1896-4DFE-BE84-4FEB566BDBD8}" destId="{486726B9-5D30-4BB3-971F-161B0FCEE8EF}" srcOrd="0" destOrd="1" presId="urn:microsoft.com/office/officeart/2005/8/layout/list1"/>
    <dgm:cxn modelId="{DC1A990D-3ED1-4687-9F7E-1FB5E9589CCC}" srcId="{E61158F8-BB22-4847-9767-95F04FE487C7}" destId="{83EAA91F-1896-4DFE-BE84-4FEB566BDBD8}" srcOrd="1" destOrd="0" parTransId="{48A5FD7D-0D2B-4499-B8F6-E1122041B617}" sibTransId="{FE60BB09-53DB-45BE-BA27-16876CF42958}"/>
    <dgm:cxn modelId="{3F3B5D74-2E69-4113-916C-7251A54B4AD0}" type="presOf" srcId="{B6F77BE9-80FB-4D01-A59B-CAA2439EFBFC}" destId="{28E62082-65E8-4B3B-917C-5AD46DD0669A}" srcOrd="0" destOrd="0" presId="urn:microsoft.com/office/officeart/2005/8/layout/list1"/>
    <dgm:cxn modelId="{76A27DAE-7998-4219-A83B-EE6BE717AB1D}" type="presOf" srcId="{E61158F8-BB22-4847-9767-95F04FE487C7}" destId="{16141621-6B7E-48B3-A5F5-99889D251DA4}" srcOrd="0" destOrd="0" presId="urn:microsoft.com/office/officeart/2005/8/layout/list1"/>
    <dgm:cxn modelId="{D82A268D-E490-444C-9897-4C0F83AD3553}" type="presOf" srcId="{B4E5527B-2427-4A86-83C1-3435B886E902}" destId="{486726B9-5D30-4BB3-971F-161B0FCEE8EF}" srcOrd="0" destOrd="0" presId="urn:microsoft.com/office/officeart/2005/8/layout/list1"/>
    <dgm:cxn modelId="{09B51D9D-9B41-4067-8B41-CCAC44697144}" srcId="{B6F77BE9-80FB-4D01-A59B-CAA2439EFBFC}" destId="{E61158F8-BB22-4847-9767-95F04FE487C7}" srcOrd="0" destOrd="0" parTransId="{5FDA5C8F-D65B-4009-92BE-C906556DA21A}" sibTransId="{C0BB73B8-B1C9-4530-9763-3657426B7263}"/>
    <dgm:cxn modelId="{84C93BDA-E0EB-443F-B7E7-9E546518A864}" srcId="{E61158F8-BB22-4847-9767-95F04FE487C7}" destId="{701A8C94-A4A8-4A17-9398-76CA593C0E24}" srcOrd="2" destOrd="0" parTransId="{002D50D3-E149-408D-B91C-B37D0B6B397A}" sibTransId="{77BC3259-479E-4093-9DCC-48FF5E130BF4}"/>
    <dgm:cxn modelId="{AD7F1C50-E61A-42C8-9CFA-9B3B78021F14}" type="presOf" srcId="{701A8C94-A4A8-4A17-9398-76CA593C0E24}" destId="{486726B9-5D30-4BB3-971F-161B0FCEE8EF}" srcOrd="0" destOrd="2" presId="urn:microsoft.com/office/officeart/2005/8/layout/list1"/>
    <dgm:cxn modelId="{BDF12163-65E2-4742-B689-836889E91B77}" type="presOf" srcId="{E61158F8-BB22-4847-9767-95F04FE487C7}" destId="{903C823A-3583-4AD2-9137-0C28778610D9}" srcOrd="1" destOrd="0" presId="urn:microsoft.com/office/officeart/2005/8/layout/list1"/>
    <dgm:cxn modelId="{8A9F9048-0618-4CCA-B05E-E1BA72CE6075}" srcId="{E61158F8-BB22-4847-9767-95F04FE487C7}" destId="{B4E5527B-2427-4A86-83C1-3435B886E902}" srcOrd="0" destOrd="0" parTransId="{BB7FDDF8-B5E9-470C-BEB0-71A287C2CED3}" sibTransId="{1FBB9ADA-65A4-4183-B153-BED013EC07CE}"/>
    <dgm:cxn modelId="{08230110-1964-46BF-B8F6-1E852E96717F}" type="presParOf" srcId="{28E62082-65E8-4B3B-917C-5AD46DD0669A}" destId="{53CB5208-4154-4E9B-8DC5-D7F60016E085}" srcOrd="0" destOrd="0" presId="urn:microsoft.com/office/officeart/2005/8/layout/list1"/>
    <dgm:cxn modelId="{38AF59DA-EF57-4F9E-80C0-2D8EE4614D50}" type="presParOf" srcId="{53CB5208-4154-4E9B-8DC5-D7F60016E085}" destId="{16141621-6B7E-48B3-A5F5-99889D251DA4}" srcOrd="0" destOrd="0" presId="urn:microsoft.com/office/officeart/2005/8/layout/list1"/>
    <dgm:cxn modelId="{423550B3-567F-4EF0-A810-1C27B4FA0209}" type="presParOf" srcId="{53CB5208-4154-4E9B-8DC5-D7F60016E085}" destId="{903C823A-3583-4AD2-9137-0C28778610D9}" srcOrd="1" destOrd="0" presId="urn:microsoft.com/office/officeart/2005/8/layout/list1"/>
    <dgm:cxn modelId="{185B446A-B5CB-499B-BE8B-63242E62DCE0}" type="presParOf" srcId="{28E62082-65E8-4B3B-917C-5AD46DD0669A}" destId="{326573EA-E8CC-46DC-8FB9-C9467BF4129E}" srcOrd="1" destOrd="0" presId="urn:microsoft.com/office/officeart/2005/8/layout/list1"/>
    <dgm:cxn modelId="{E001789E-AE5C-415F-A934-35D78F0EF493}" type="presParOf" srcId="{28E62082-65E8-4B3B-917C-5AD46DD0669A}" destId="{486726B9-5D30-4BB3-971F-161B0FCEE8E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A4353-0643-42B9-88BA-71F3B1A5F910}">
      <dsp:nvSpPr>
        <dsp:cNvPr id="0" name=""/>
        <dsp:cNvSpPr/>
      </dsp:nvSpPr>
      <dsp:spPr>
        <a:xfrm>
          <a:off x="0" y="1193351"/>
          <a:ext cx="7272808" cy="1398936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136685" rIns="564451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/>
            <a:t>Oferta 1: R$ 30.000 a vista.</a:t>
          </a:r>
          <a:endParaRPr lang="pt-B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/>
            <a:t>Oferta 2: R$ 34.160 para receber ao final de um ano.</a:t>
          </a:r>
          <a:endParaRPr lang="pt-BR" sz="2800" kern="1200" dirty="0"/>
        </a:p>
      </dsp:txBody>
      <dsp:txXfrm>
        <a:off x="0" y="1193351"/>
        <a:ext cx="7272808" cy="1398936"/>
      </dsp:txXfrm>
    </dsp:sp>
    <dsp:sp modelId="{0F8F4007-2583-44B7-BD37-163B39F3EEFE}">
      <dsp:nvSpPr>
        <dsp:cNvPr id="0" name=""/>
        <dsp:cNvSpPr/>
      </dsp:nvSpPr>
      <dsp:spPr>
        <a:xfrm>
          <a:off x="363285" y="71163"/>
          <a:ext cx="5240862" cy="9123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José está tentando vender seu carro. Ele recebeu duas ofertas:</a:t>
          </a:r>
          <a:endParaRPr lang="pt-BR" sz="2800" kern="1200" dirty="0"/>
        </a:p>
      </dsp:txBody>
      <dsp:txXfrm>
        <a:off x="407822" y="115700"/>
        <a:ext cx="5151788" cy="823279"/>
      </dsp:txXfrm>
    </dsp:sp>
    <dsp:sp modelId="{FCD510D0-CC87-482F-8302-CEA813E032C8}">
      <dsp:nvSpPr>
        <dsp:cNvPr id="0" name=""/>
        <dsp:cNvSpPr/>
      </dsp:nvSpPr>
      <dsp:spPr>
        <a:xfrm>
          <a:off x="0" y="2406925"/>
          <a:ext cx="7272808" cy="1141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55124-49F6-4B9C-8BF4-61AB19C8A50F}">
      <dsp:nvSpPr>
        <dsp:cNvPr id="0" name=""/>
        <dsp:cNvSpPr/>
      </dsp:nvSpPr>
      <dsp:spPr>
        <a:xfrm>
          <a:off x="363640" y="2340037"/>
          <a:ext cx="5090965" cy="13377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kern="1200" dirty="0"/>
        </a:p>
      </dsp:txBody>
      <dsp:txXfrm>
        <a:off x="370170" y="2346567"/>
        <a:ext cx="5077905" cy="120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A4353-0643-42B9-88BA-71F3B1A5F910}">
      <dsp:nvSpPr>
        <dsp:cNvPr id="0" name=""/>
        <dsp:cNvSpPr/>
      </dsp:nvSpPr>
      <dsp:spPr>
        <a:xfrm>
          <a:off x="0" y="1193351"/>
          <a:ext cx="7272808" cy="1398936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136685" rIns="564451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/>
            <a:t>Oferta 1: R$ 30.000 a vista.</a:t>
          </a:r>
          <a:endParaRPr lang="pt-B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/>
            <a:t>Oferta 2: R$ 34.160 para receber ao final de um ano.</a:t>
          </a:r>
          <a:endParaRPr lang="pt-BR" sz="2800" kern="1200" dirty="0"/>
        </a:p>
      </dsp:txBody>
      <dsp:txXfrm>
        <a:off x="0" y="1193351"/>
        <a:ext cx="7272808" cy="1398936"/>
      </dsp:txXfrm>
    </dsp:sp>
    <dsp:sp modelId="{0F8F4007-2583-44B7-BD37-163B39F3EEFE}">
      <dsp:nvSpPr>
        <dsp:cNvPr id="0" name=""/>
        <dsp:cNvSpPr/>
      </dsp:nvSpPr>
      <dsp:spPr>
        <a:xfrm>
          <a:off x="363285" y="71163"/>
          <a:ext cx="5240862" cy="9123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José está tentando vender seu carro. Ele recebeu duas ofertas:</a:t>
          </a:r>
          <a:endParaRPr lang="pt-BR" sz="2800" kern="1200" dirty="0"/>
        </a:p>
      </dsp:txBody>
      <dsp:txXfrm>
        <a:off x="407822" y="115700"/>
        <a:ext cx="5151788" cy="823279"/>
      </dsp:txXfrm>
    </dsp:sp>
    <dsp:sp modelId="{FCD510D0-CC87-482F-8302-CEA813E032C8}">
      <dsp:nvSpPr>
        <dsp:cNvPr id="0" name=""/>
        <dsp:cNvSpPr/>
      </dsp:nvSpPr>
      <dsp:spPr>
        <a:xfrm>
          <a:off x="0" y="2406925"/>
          <a:ext cx="7272808" cy="1141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55124-49F6-4B9C-8BF4-61AB19C8A50F}">
      <dsp:nvSpPr>
        <dsp:cNvPr id="0" name=""/>
        <dsp:cNvSpPr/>
      </dsp:nvSpPr>
      <dsp:spPr>
        <a:xfrm>
          <a:off x="363640" y="2340037"/>
          <a:ext cx="5090965" cy="13377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kern="1200" dirty="0"/>
        </a:p>
      </dsp:txBody>
      <dsp:txXfrm>
        <a:off x="370170" y="2346567"/>
        <a:ext cx="5077905" cy="120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CA19A-61AA-4F4D-AAA7-7ACA64779484}">
      <dsp:nvSpPr>
        <dsp:cNvPr id="0" name=""/>
        <dsp:cNvSpPr/>
      </dsp:nvSpPr>
      <dsp:spPr>
        <a:xfrm>
          <a:off x="6881" y="2"/>
          <a:ext cx="3845769" cy="1589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Método alternativo: empregar o conceito de </a:t>
          </a:r>
          <a:r>
            <a:rPr lang="pt-BR" sz="2800" b="1" kern="1200" dirty="0"/>
            <a:t>valor presente</a:t>
          </a:r>
          <a:r>
            <a:rPr lang="pt-BR" sz="2800" kern="1200" dirty="0"/>
            <a:t>:</a:t>
          </a:r>
        </a:p>
      </dsp:txBody>
      <dsp:txXfrm>
        <a:off x="53436" y="46557"/>
        <a:ext cx="3752659" cy="1496378"/>
      </dsp:txXfrm>
    </dsp:sp>
    <dsp:sp modelId="{A73760F2-21F8-4FDD-B775-6A0E3B81803B}">
      <dsp:nvSpPr>
        <dsp:cNvPr id="0" name=""/>
        <dsp:cNvSpPr/>
      </dsp:nvSpPr>
      <dsp:spPr>
        <a:xfrm>
          <a:off x="4460175" y="2"/>
          <a:ext cx="3813862" cy="15921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Quanto José precisaria aplicar hoje no banco para ter R$ 34.160 no próximo ano?</a:t>
          </a:r>
        </a:p>
      </dsp:txBody>
      <dsp:txXfrm>
        <a:off x="4506807" y="46634"/>
        <a:ext cx="3720598" cy="1498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24616-17B9-48CF-9A67-21FAAEAC8BC8}">
      <dsp:nvSpPr>
        <dsp:cNvPr id="0" name=""/>
        <dsp:cNvSpPr/>
      </dsp:nvSpPr>
      <dsp:spPr>
        <a:xfrm>
          <a:off x="0" y="0"/>
          <a:ext cx="8017320" cy="2208193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233" tIns="69417" rIns="622233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/>
            <a:t>Luiza está pensando em investir num terreno que </a:t>
          </a:r>
          <a:r>
            <a:rPr lang="pt-BR" sz="2800" kern="1200" dirty="0" smtClean="0"/>
            <a:t>custa R$ 85.000</a:t>
          </a:r>
          <a:r>
            <a:rPr lang="pt-BR" sz="2800" kern="1200" dirty="0"/>
            <a:t>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/>
            <a:t>Está segura de que no próximo ano esse terreno estará </a:t>
          </a:r>
          <a:r>
            <a:rPr lang="pt-BR" sz="2800" kern="1200" dirty="0" smtClean="0"/>
            <a:t>valendo  </a:t>
          </a:r>
          <a:r>
            <a:rPr lang="pt-BR" sz="2800" kern="1200" dirty="0"/>
            <a:t>R$ 91.000, o que significa um ganho certo de R$ 6.000.</a:t>
          </a:r>
        </a:p>
      </dsp:txBody>
      <dsp:txXfrm>
        <a:off x="0" y="0"/>
        <a:ext cx="8017320" cy="2208193"/>
      </dsp:txXfrm>
    </dsp:sp>
    <dsp:sp modelId="{8964EF08-A150-4ACB-ABA3-9420EC72AC4A}">
      <dsp:nvSpPr>
        <dsp:cNvPr id="0" name=""/>
        <dsp:cNvSpPr/>
      </dsp:nvSpPr>
      <dsp:spPr>
        <a:xfrm>
          <a:off x="35075" y="0"/>
          <a:ext cx="5612124" cy="5993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25" tIns="0" rIns="2121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 </a:t>
          </a:r>
          <a:endParaRPr lang="pt-BR" sz="2800" kern="1200" dirty="0"/>
        </a:p>
      </dsp:txBody>
      <dsp:txXfrm>
        <a:off x="38001" y="2926"/>
        <a:ext cx="5606272" cy="54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24616-17B9-48CF-9A67-21FAAEAC8BC8}">
      <dsp:nvSpPr>
        <dsp:cNvPr id="0" name=""/>
        <dsp:cNvSpPr/>
      </dsp:nvSpPr>
      <dsp:spPr>
        <a:xfrm>
          <a:off x="0" y="0"/>
          <a:ext cx="8017320" cy="2208193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233" tIns="69417" rIns="622233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/>
            <a:t>Luiza está pensando em investir num terreno que </a:t>
          </a:r>
          <a:r>
            <a:rPr lang="pt-BR" sz="2800" kern="1200" dirty="0" smtClean="0"/>
            <a:t>custa R$ 85.000</a:t>
          </a:r>
          <a:r>
            <a:rPr lang="pt-BR" sz="2800" kern="1200" dirty="0"/>
            <a:t>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/>
            <a:t>Está segura de que no próximo ano esse terreno estará </a:t>
          </a:r>
          <a:r>
            <a:rPr lang="pt-BR" sz="2800" kern="1200" dirty="0" smtClean="0"/>
            <a:t>valendo  </a:t>
          </a:r>
          <a:r>
            <a:rPr lang="pt-BR" sz="2800" kern="1200" dirty="0"/>
            <a:t>R$ 91.000, o que significa um ganho certo de R$ 6.000.</a:t>
          </a:r>
        </a:p>
      </dsp:txBody>
      <dsp:txXfrm>
        <a:off x="0" y="0"/>
        <a:ext cx="8017320" cy="2208193"/>
      </dsp:txXfrm>
    </dsp:sp>
    <dsp:sp modelId="{8964EF08-A150-4ACB-ABA3-9420EC72AC4A}">
      <dsp:nvSpPr>
        <dsp:cNvPr id="0" name=""/>
        <dsp:cNvSpPr/>
      </dsp:nvSpPr>
      <dsp:spPr>
        <a:xfrm>
          <a:off x="35075" y="0"/>
          <a:ext cx="5612124" cy="5993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25" tIns="0" rIns="2121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 </a:t>
          </a:r>
          <a:endParaRPr lang="pt-BR" sz="2800" kern="1200" dirty="0"/>
        </a:p>
      </dsp:txBody>
      <dsp:txXfrm>
        <a:off x="38001" y="2926"/>
        <a:ext cx="5606272" cy="54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726B9-5D30-4BB3-971F-161B0FCEE8EF}">
      <dsp:nvSpPr>
        <dsp:cNvPr id="0" name=""/>
        <dsp:cNvSpPr/>
      </dsp:nvSpPr>
      <dsp:spPr>
        <a:xfrm>
          <a:off x="0" y="704717"/>
          <a:ext cx="7920880" cy="4394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1291336" rIns="61474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/>
            <a:t>O VPL utiliza fluxos de caixa</a:t>
          </a:r>
          <a:r>
            <a:rPr lang="pt-BR" sz="2800" kern="1200" dirty="0"/>
            <a:t> (não confundir com lucro contábil)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/>
            <a:t>O VPL usa todos os fluxos de caixa do projeto</a:t>
          </a:r>
          <a:endParaRPr lang="pt-B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/>
            <a:t>O VPL desconta os fluxos de caixa</a:t>
          </a:r>
          <a:r>
            <a:rPr lang="pt-BR" sz="2800" kern="1200" dirty="0"/>
            <a:t> corretamente (considera o valor do dinheiro no tempo)</a:t>
          </a:r>
        </a:p>
      </dsp:txBody>
      <dsp:txXfrm>
        <a:off x="0" y="704717"/>
        <a:ext cx="7920880" cy="4394250"/>
      </dsp:txXfrm>
    </dsp:sp>
    <dsp:sp modelId="{903C823A-3583-4AD2-9137-0C28778610D9}">
      <dsp:nvSpPr>
        <dsp:cNvPr id="0" name=""/>
        <dsp:cNvSpPr/>
      </dsp:nvSpPr>
      <dsp:spPr>
        <a:xfrm>
          <a:off x="396044" y="65213"/>
          <a:ext cx="5544616" cy="160623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Valor presente líquido</a:t>
          </a:r>
          <a:r>
            <a:rPr lang="pt-BR" sz="2800" kern="1200" dirty="0"/>
            <a:t> é o valor presente dos fluxos de caixa futuros menos o valor presente do custo do investimento.</a:t>
          </a:r>
        </a:p>
      </dsp:txBody>
      <dsp:txXfrm>
        <a:off x="474454" y="143623"/>
        <a:ext cx="5387796" cy="1449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5648-A3D7-44F7-9565-D6ADCC023532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B45BC-612D-4625-97A3-7CCD6A08C7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195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2EEE-ADA9-4F22-AD43-27000524FE41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8022B-64B3-4C32-9C6B-54607A029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1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E57E3A-9FB8-45F9-A443-8185725A71EC}" type="slidenum">
              <a:rPr lang="pt-BR" altLang="pt-BR" smtClean="0"/>
              <a:t>8</a:t>
            </a:fld>
            <a:endParaRPr lang="pt-BR" altLang="pt-BR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0313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36A8DE-847F-4710-83B7-647E79421DF2}" type="slidenum">
              <a:rPr lang="pt-BR" altLang="pt-BR" smtClean="0"/>
              <a:pPr eaLnBrk="1" hangingPunct="1">
                <a:spcBef>
                  <a:spcPct val="0"/>
                </a:spcBef>
              </a:pPr>
              <a:t>28</a:t>
            </a:fld>
            <a:endParaRPr lang="pt-BR" altLang="pt-BR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7043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CC9F5A-9DD1-4A36-873C-A031C11C71AC}" type="slidenum">
              <a:rPr lang="pt-BR" altLang="pt-BR" smtClean="0"/>
              <a:pPr eaLnBrk="1" hangingPunct="1">
                <a:spcBef>
                  <a:spcPct val="0"/>
                </a:spcBef>
              </a:pPr>
              <a:t>29</a:t>
            </a:fld>
            <a:endParaRPr lang="pt-BR" altLang="pt-BR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8528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7AC292-46C4-4249-9D15-710836F7AE78}" type="slidenum">
              <a:rPr lang="pt-BR" altLang="pt-BR" smtClean="0"/>
              <a:pPr eaLnBrk="1" hangingPunct="1">
                <a:spcBef>
                  <a:spcPct val="0"/>
                </a:spcBef>
              </a:pPr>
              <a:t>32</a:t>
            </a:fld>
            <a:endParaRPr lang="pt-BR" altLang="pt-BR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3140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7AC292-46C4-4249-9D15-710836F7AE78}" type="slidenum">
              <a:rPr lang="pt-BR" altLang="pt-BR" smtClean="0"/>
              <a:pPr eaLnBrk="1" hangingPunct="1">
                <a:spcBef>
                  <a:spcPct val="0"/>
                </a:spcBef>
              </a:pPr>
              <a:t>33</a:t>
            </a:fld>
            <a:endParaRPr lang="pt-BR" altLang="pt-BR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1522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06848D-1DEA-48A3-915C-510C30084958}" type="slidenum">
              <a:rPr lang="pt-BR" altLang="pt-BR" smtClean="0"/>
              <a:pPr eaLnBrk="1" hangingPunct="1">
                <a:spcBef>
                  <a:spcPct val="0"/>
                </a:spcBef>
              </a:pPr>
              <a:t>34</a:t>
            </a:fld>
            <a:endParaRPr lang="pt-BR" altLang="pt-BR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7455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06848D-1DEA-48A3-915C-510C30084958}" type="slidenum">
              <a:rPr lang="pt-BR" altLang="pt-BR" smtClean="0"/>
              <a:pPr eaLnBrk="1" hangingPunct="1">
                <a:spcBef>
                  <a:spcPct val="0"/>
                </a:spcBef>
              </a:pPr>
              <a:t>35</a:t>
            </a:fld>
            <a:endParaRPr lang="pt-BR" altLang="pt-BR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0657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9AE124-F98B-46CA-B793-D138DE52BF0C}" type="slidenum">
              <a:rPr lang="pt-BR" altLang="pt-BR" smtClean="0"/>
              <a:t>36</a:t>
            </a:fld>
            <a:endParaRPr lang="pt-BR" altLang="pt-BR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19549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9AE124-F98B-46CA-B793-D138DE52BF0C}" type="slidenum">
              <a:rPr lang="pt-BR" altLang="pt-BR" smtClean="0"/>
              <a:t>37</a:t>
            </a:fld>
            <a:endParaRPr lang="pt-BR" altLang="pt-BR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37901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9AE124-F98B-46CA-B793-D138DE52BF0C}" type="slidenum">
              <a:rPr lang="pt-BR" altLang="pt-BR" smtClean="0"/>
              <a:t>38</a:t>
            </a:fld>
            <a:endParaRPr lang="pt-BR" altLang="pt-BR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743473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9AE124-F98B-46CA-B793-D138DE52BF0C}" type="slidenum">
              <a:rPr lang="pt-BR" altLang="pt-BR" smtClean="0"/>
              <a:t>39</a:t>
            </a:fld>
            <a:endParaRPr lang="pt-BR" altLang="pt-BR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2413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68CD63-F769-4151-A923-DF76B5A700E7}" type="slidenum">
              <a:rPr lang="pt-BR" altLang="pt-BR" smtClean="0"/>
              <a:pPr eaLnBrk="1" hangingPunct="1">
                <a:spcBef>
                  <a:spcPct val="0"/>
                </a:spcBef>
              </a:pPr>
              <a:t>20</a:t>
            </a:fld>
            <a:endParaRPr lang="pt-BR" altLang="pt-B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0292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9AE124-F98B-46CA-B793-D138DE52BF0C}" type="slidenum">
              <a:rPr lang="pt-BR" altLang="pt-BR" smtClean="0"/>
              <a:t>40</a:t>
            </a:fld>
            <a:endParaRPr lang="pt-BR" altLang="pt-BR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72150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9AE124-F98B-46CA-B793-D138DE52BF0C}" type="slidenum">
              <a:rPr lang="pt-BR" altLang="pt-BR" smtClean="0"/>
              <a:t>41</a:t>
            </a:fld>
            <a:endParaRPr lang="pt-BR" altLang="pt-BR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64284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9AE124-F98B-46CA-B793-D138DE52BF0C}" type="slidenum">
              <a:rPr lang="pt-BR" altLang="pt-BR" smtClean="0"/>
              <a:t>42</a:t>
            </a:fld>
            <a:endParaRPr lang="pt-BR" altLang="pt-BR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89880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9AE124-F98B-46CA-B793-D138DE52BF0C}" type="slidenum">
              <a:rPr lang="pt-BR" altLang="pt-BR" smtClean="0"/>
              <a:t>43</a:t>
            </a:fld>
            <a:endParaRPr lang="pt-BR" altLang="pt-BR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1801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68CD63-F769-4151-A923-DF76B5A700E7}" type="slidenum">
              <a:rPr lang="pt-BR" altLang="pt-BR" smtClean="0"/>
              <a:pPr eaLnBrk="1" hangingPunct="1">
                <a:spcBef>
                  <a:spcPct val="0"/>
                </a:spcBef>
              </a:pPr>
              <a:t>21</a:t>
            </a:fld>
            <a:endParaRPr lang="pt-BR" altLang="pt-B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156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85616D-B51D-4D46-A386-2E0E12F6EE35}" type="slidenum">
              <a:rPr lang="pt-BR" altLang="pt-BR" smtClean="0"/>
              <a:pPr eaLnBrk="1" hangingPunct="1">
                <a:spcBef>
                  <a:spcPct val="0"/>
                </a:spcBef>
              </a:pPr>
              <a:t>22</a:t>
            </a:fld>
            <a:endParaRPr lang="pt-BR" altLang="pt-BR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634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229C6B-E5B8-46FD-8E78-1F6556FA9A5D}" type="slidenum">
              <a:rPr lang="pt-BR" altLang="pt-BR" smtClean="0"/>
              <a:pPr eaLnBrk="1" hangingPunct="1">
                <a:spcBef>
                  <a:spcPct val="0"/>
                </a:spcBef>
              </a:pPr>
              <a:t>23</a:t>
            </a:fld>
            <a:endParaRPr lang="pt-BR" altLang="pt-BR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847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9A47CC-51E6-4F94-ABB1-9229572DDDE3}" type="slidenum">
              <a:rPr lang="pt-BR" altLang="pt-BR" smtClean="0"/>
              <a:pPr eaLnBrk="1" hangingPunct="1">
                <a:spcBef>
                  <a:spcPct val="0"/>
                </a:spcBef>
              </a:pPr>
              <a:t>24</a:t>
            </a:fld>
            <a:endParaRPr lang="pt-BR" altLang="pt-BR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536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3F9CF3-DB92-43D5-BC7F-F2692D54DD64}" type="slidenum">
              <a:rPr lang="pt-BR" altLang="pt-BR" smtClean="0"/>
              <a:pPr eaLnBrk="1" hangingPunct="1">
                <a:spcBef>
                  <a:spcPct val="0"/>
                </a:spcBef>
              </a:pPr>
              <a:t>25</a:t>
            </a:fld>
            <a:endParaRPr lang="pt-BR" altLang="pt-BR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283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3F9CF3-DB92-43D5-BC7F-F2692D54DD64}" type="slidenum">
              <a:rPr lang="pt-BR" altLang="pt-BR" smtClean="0"/>
              <a:pPr eaLnBrk="1" hangingPunct="1">
                <a:spcBef>
                  <a:spcPct val="0"/>
                </a:spcBef>
              </a:pPr>
              <a:t>26</a:t>
            </a:fld>
            <a:endParaRPr lang="pt-BR" altLang="pt-BR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9343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8EA801-D26E-43CE-8C57-AA0AED995151}" type="slidenum">
              <a:rPr lang="pt-BR" altLang="pt-BR" smtClean="0"/>
              <a:pPr eaLnBrk="1" hangingPunct="1">
                <a:spcBef>
                  <a:spcPct val="0"/>
                </a:spcBef>
              </a:pPr>
              <a:t>27</a:t>
            </a:fld>
            <a:endParaRPr lang="pt-BR" altLang="pt-BR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911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51"/>
            <a:ext cx="7772400" cy="76808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611560" y="1316765"/>
            <a:ext cx="7777163" cy="4320117"/>
          </a:xfrm>
        </p:spPr>
        <p:txBody>
          <a:bodyPr/>
          <a:lstStyle/>
          <a:p>
            <a:pPr lvl="0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3B2E-DFA4-47C9-A5AE-30165794CFBD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3.xml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3.xml"/><Relationship Id="rId11" Type="http://schemas.openxmlformats.org/officeDocument/2006/relationships/oleObject" Target="../embeddings/oleObject2.bin"/><Relationship Id="rId5" Type="http://schemas.openxmlformats.org/officeDocument/2006/relationships/diagramLayout" Target="../diagrams/layout3.xml"/><Relationship Id="rId10" Type="http://schemas.openxmlformats.org/officeDocument/2006/relationships/image" Target="../media/image10.wmf"/><Relationship Id="rId4" Type="http://schemas.openxmlformats.org/officeDocument/2006/relationships/diagramData" Target="../diagrams/data3.xml"/><Relationship Id="rId9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3.wmf"/><Relationship Id="rId4" Type="http://schemas.openxmlformats.org/officeDocument/2006/relationships/diagramData" Target="../diagrams/data5.xml"/><Relationship Id="rId9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sil-agro.com/brasilagro2011/web/conteudo_pt.asp?idioma=0&amp;conta=28&amp;tipo=3681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LES0187 </a:t>
            </a:r>
            <a:r>
              <a:rPr lang="pt-BR" b="1" dirty="0"/>
              <a:t>- </a:t>
            </a:r>
            <a:r>
              <a:rPr lang="pt-BR" b="1" dirty="0" smtClean="0"/>
              <a:t>Finanças </a:t>
            </a:r>
            <a:r>
              <a:rPr lang="pt-BR" b="1" dirty="0"/>
              <a:t>Aplicadas ao</a:t>
            </a:r>
            <a:r>
              <a:rPr lang="pt-BR" dirty="0"/>
              <a:t> </a:t>
            </a:r>
            <a:r>
              <a:rPr lang="pt-BR" b="1" dirty="0"/>
              <a:t>Agronegócio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9036496" cy="1752600"/>
          </a:xfrm>
        </p:spPr>
        <p:txBody>
          <a:bodyPr>
            <a:normAutofit/>
          </a:bodyPr>
          <a:lstStyle/>
          <a:p>
            <a:r>
              <a:rPr lang="pt-BR" dirty="0"/>
              <a:t>2</a:t>
            </a:r>
            <a:r>
              <a:rPr lang="pt-BR" dirty="0" smtClean="0"/>
              <a:t>º Semestre 2020</a:t>
            </a:r>
          </a:p>
          <a:p>
            <a:r>
              <a:rPr lang="pt-BR" dirty="0" smtClean="0"/>
              <a:t>Professor: Roberto Arruda de Souza Lima</a:t>
            </a:r>
          </a:p>
          <a:p>
            <a:r>
              <a:rPr lang="pt-BR" dirty="0" smtClean="0"/>
              <a:t>Aluno PAE: </a:t>
            </a:r>
            <a:r>
              <a:rPr lang="pt-BR" dirty="0" err="1"/>
              <a:t>Adirson</a:t>
            </a:r>
            <a:r>
              <a:rPr lang="pt-BR" dirty="0"/>
              <a:t> Maciel de Freitas Junior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Finanças </a:t>
            </a:r>
            <a:r>
              <a:rPr lang="pt-BR" b="1" dirty="0">
                <a:solidFill>
                  <a:srgbClr val="FF0000"/>
                </a:solidFill>
              </a:rPr>
              <a:t>Aplicadas</a:t>
            </a:r>
            <a:r>
              <a:rPr lang="pt-BR" b="1" dirty="0"/>
              <a:t> ao</a:t>
            </a:r>
            <a:r>
              <a:rPr lang="pt-BR" dirty="0"/>
              <a:t> </a:t>
            </a:r>
            <a:r>
              <a:rPr lang="pt-BR" b="1" dirty="0" smtClean="0"/>
              <a:t>Agronegócio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316360"/>
            <a:ext cx="7772400" cy="17526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solidFill>
                  <a:srgbClr val="FF0000"/>
                </a:solidFill>
              </a:rPr>
              <a:t>Aplicações: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Escolha de forma de pagamento de insumos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Aplicação do excesso de caixa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FF0000"/>
                </a:solidFill>
              </a:rPr>
              <a:t>Avaliação de projetos e de empresas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Contratação de empréstimos e financiamentos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...</a:t>
            </a:r>
          </a:p>
          <a:p>
            <a:pPr algn="l"/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PROGRAMA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PROGRAMA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t-BR" b="1" dirty="0"/>
              <a:t>OBJETIVO</a:t>
            </a:r>
          </a:p>
          <a:p>
            <a:pPr marL="0" indent="0">
              <a:buNone/>
            </a:pPr>
            <a:r>
              <a:rPr lang="pt-BR" dirty="0"/>
              <a:t> </a:t>
            </a:r>
            <a:endParaRPr lang="pt-BR" b="1" dirty="0"/>
          </a:p>
          <a:p>
            <a:r>
              <a:rPr lang="pt-BR" dirty="0"/>
              <a:t>Capacitar </a:t>
            </a:r>
            <a:r>
              <a:rPr lang="pt-BR" dirty="0" smtClean="0"/>
              <a:t>quanto </a:t>
            </a:r>
            <a:r>
              <a:rPr lang="pt-BR" dirty="0"/>
              <a:t>aos princípios e às técnicas de matemática financeira e sua utilização em finanças, análise de investimentos e engenharia econômica. Adicionalmente, serão introduzidos conceitos e aplicações de crédito rural, além de preparar o aluno para as disciplinas Gestão dos Negócios Agroindustriais e Elaboração e Análise de Projetos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PROGRAMA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300" b="1" dirty="0" smtClean="0"/>
              <a:t>PROGRAMA ANALÍTICO</a:t>
            </a:r>
          </a:p>
          <a:p>
            <a:pPr lvl="0"/>
            <a:r>
              <a:rPr lang="pt-BR" sz="2300" dirty="0" smtClean="0"/>
              <a:t>Introdução à matemática financeira e suas aplicações</a:t>
            </a:r>
            <a:endParaRPr lang="pt-BR" sz="2300" b="1" dirty="0" smtClean="0"/>
          </a:p>
          <a:p>
            <a:pPr lvl="0"/>
            <a:r>
              <a:rPr lang="pt-BR" sz="2300" dirty="0" smtClean="0"/>
              <a:t>Juros </a:t>
            </a:r>
            <a:r>
              <a:rPr lang="pt-BR" sz="2300" dirty="0"/>
              <a:t>simples e compostos</a:t>
            </a:r>
            <a:endParaRPr lang="pt-BR" sz="2300" b="1" dirty="0"/>
          </a:p>
          <a:p>
            <a:pPr lvl="0"/>
            <a:r>
              <a:rPr lang="pt-BR" sz="2300" dirty="0"/>
              <a:t>Inflação, juros nominais e juros reais</a:t>
            </a:r>
            <a:endParaRPr lang="pt-BR" sz="2300" b="1" dirty="0"/>
          </a:p>
          <a:p>
            <a:pPr lvl="0"/>
            <a:r>
              <a:rPr lang="pt-BR" sz="2300" dirty="0"/>
              <a:t>Séries elementares e aplicações em matemática financeira</a:t>
            </a:r>
            <a:endParaRPr lang="pt-BR" sz="2300" b="1" dirty="0"/>
          </a:p>
          <a:p>
            <a:pPr lvl="0"/>
            <a:r>
              <a:rPr lang="pt-BR" sz="2300" dirty="0"/>
              <a:t>Valor presente e aplicações </a:t>
            </a:r>
            <a:endParaRPr lang="pt-BR" sz="2300" b="1" dirty="0"/>
          </a:p>
          <a:p>
            <a:pPr lvl="0"/>
            <a:r>
              <a:rPr lang="pt-BR" sz="2300" dirty="0"/>
              <a:t>Introdução ao uso de planilhas eletrônicas e calculadoras financeiras</a:t>
            </a:r>
            <a:endParaRPr lang="pt-BR" sz="2300" b="1" dirty="0"/>
          </a:p>
          <a:p>
            <a:pPr lvl="0"/>
            <a:r>
              <a:rPr lang="pt-BR" sz="2300" dirty="0"/>
              <a:t>Indicadores de avaliação de investimentos: </a:t>
            </a:r>
            <a:r>
              <a:rPr lang="pt-BR" sz="2300" dirty="0" err="1"/>
              <a:t>vpl</a:t>
            </a:r>
            <a:r>
              <a:rPr lang="pt-BR" sz="2300" dirty="0"/>
              <a:t>, </a:t>
            </a:r>
            <a:r>
              <a:rPr lang="pt-BR" sz="2300" dirty="0" err="1"/>
              <a:t>payback</a:t>
            </a:r>
            <a:r>
              <a:rPr lang="pt-BR" sz="2300" dirty="0"/>
              <a:t>, </a:t>
            </a:r>
            <a:r>
              <a:rPr lang="pt-BR" sz="2300" dirty="0" err="1"/>
              <a:t>tir</a:t>
            </a:r>
            <a:r>
              <a:rPr lang="pt-BR" sz="2300" dirty="0"/>
              <a:t> e </a:t>
            </a:r>
            <a:r>
              <a:rPr lang="pt-BR" sz="2300" dirty="0" err="1"/>
              <a:t>tir</a:t>
            </a:r>
            <a:r>
              <a:rPr lang="pt-BR" sz="2300" dirty="0"/>
              <a:t> modificada</a:t>
            </a:r>
            <a:endParaRPr lang="pt-BR" sz="2300" b="1" dirty="0"/>
          </a:p>
          <a:p>
            <a:pPr lvl="0"/>
            <a:r>
              <a:rPr lang="pt-BR" sz="2300" dirty="0"/>
              <a:t>Sistemas de amortização de dívidas e construção de planos de pagamentos </a:t>
            </a:r>
            <a:endParaRPr lang="pt-BR" sz="2300" b="1" dirty="0"/>
          </a:p>
          <a:p>
            <a:pPr lvl="0"/>
            <a:r>
              <a:rPr lang="pt-BR" sz="2300" dirty="0"/>
              <a:t>Introdução à análise de investimentos em situações determinísticas e envolvendo riscos</a:t>
            </a:r>
            <a:endParaRPr lang="pt-BR" sz="2300" b="1" dirty="0"/>
          </a:p>
          <a:p>
            <a:pPr lvl="0"/>
            <a:r>
              <a:rPr lang="pt-BR" sz="2300" dirty="0"/>
              <a:t>Crédito rural e contratos bancários</a:t>
            </a:r>
            <a:endParaRPr lang="pt-BR" sz="23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t-B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PROGRAMA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63277"/>
            <a:ext cx="84969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b="1" dirty="0" smtClean="0"/>
              <a:t>TEXTO </a:t>
            </a:r>
            <a:r>
              <a:rPr lang="pt-BR" sz="2200" b="1" dirty="0"/>
              <a:t>BÁSICO RECOMENDADO</a:t>
            </a:r>
          </a:p>
          <a:p>
            <a:pPr marL="0" lvl="0" indent="0">
              <a:buNone/>
            </a:pPr>
            <a:endParaRPr lang="pt-BR" sz="22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200" dirty="0" smtClean="0"/>
              <a:t>ASSAF </a:t>
            </a:r>
            <a:r>
              <a:rPr lang="pt-BR" sz="2200" dirty="0"/>
              <a:t>NETO, A. Matemática Financeira e suas Aplicações. Atlas, 2009.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200" dirty="0"/>
              <a:t>CARVALHO, L. C. S. Matemática Financeira Aplicada. Editora FGV, 2009.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200" dirty="0"/>
              <a:t>HUMMEL, P. R. Matemática Financeira e Engenharia Econômica. 1ª. Edição, Thomson Pioneira.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200" dirty="0"/>
              <a:t>LIMA, R.A.S.; NISHIYAMA, A.M. Contratos bancários aspectos jurídicos e técnicos da matemática financeira para advogados. São Paulo: Atlas, 2007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200" dirty="0"/>
              <a:t>ROSS, Stephen A.; WESTERFIELD, </a:t>
            </a:r>
            <a:r>
              <a:rPr lang="pt-BR" sz="2200" dirty="0" err="1"/>
              <a:t>Randolph</a:t>
            </a:r>
            <a:r>
              <a:rPr lang="pt-BR" sz="2200" dirty="0"/>
              <a:t> W.; JAFFE, Jeffrey F. Administração financeira. São Paulo: Atlas, 2002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200" dirty="0"/>
              <a:t>TORRES, Oswaldo F.F. Fundamentos de Engenharia Econômica. São Paulo: Thomson Learning, 2006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PROGRAMA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51309"/>
            <a:ext cx="84969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/>
              <a:t>CRITÉRIO </a:t>
            </a:r>
            <a:r>
              <a:rPr lang="pt-BR" sz="2400" b="1" dirty="0"/>
              <a:t>DE AVALIAÇÃO</a:t>
            </a:r>
          </a:p>
          <a:p>
            <a:pPr marL="0" indent="0">
              <a:buNone/>
            </a:pPr>
            <a:r>
              <a:rPr lang="pt-BR" sz="2400" b="1" dirty="0"/>
              <a:t> </a:t>
            </a:r>
          </a:p>
          <a:p>
            <a:pPr marL="0" indent="0" algn="ctr">
              <a:buNone/>
            </a:pPr>
            <a:r>
              <a:rPr lang="pt-BR" sz="2400" dirty="0" smtClean="0"/>
              <a:t>Nota </a:t>
            </a:r>
            <a:r>
              <a:rPr lang="pt-BR" sz="2400" dirty="0"/>
              <a:t>final = 0,8 x P + 0,2 x T </a:t>
            </a:r>
            <a:endParaRPr lang="pt-BR" sz="2400" dirty="0" smtClean="0"/>
          </a:p>
          <a:p>
            <a:pPr marL="0" indent="0" algn="ctr">
              <a:buNone/>
            </a:pPr>
            <a:r>
              <a:rPr lang="pt-BR" sz="2400" dirty="0"/>
              <a:t> </a:t>
            </a:r>
            <a:endParaRPr lang="pt-BR" sz="2400" b="1" dirty="0"/>
          </a:p>
          <a:p>
            <a:pPr marL="0" indent="0">
              <a:buNone/>
            </a:pPr>
            <a:r>
              <a:rPr lang="pt-BR" sz="2400" dirty="0"/>
              <a:t>Em que P é a média aritmética das três provas e T é a nota média dos trabalhos</a:t>
            </a:r>
            <a:r>
              <a:rPr lang="pt-BR" sz="2400" dirty="0" smtClean="0"/>
              <a:t>.</a:t>
            </a:r>
            <a:endParaRPr lang="pt-BR" sz="2400" b="1" dirty="0"/>
          </a:p>
        </p:txBody>
      </p:sp>
      <p:pic>
        <p:nvPicPr>
          <p:cNvPr id="4" name="Picture 2" descr="http://ve.i.uol.com.br/vestibular/2010/01/04/candidata-mostra-cansaco-e-apreensao-durante-segundo-dia-de-provas-da-segunda-fase-da-fuvest-2010-1262625838968_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636" y="4829823"/>
            <a:ext cx="2028177" cy="20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PROGRAMA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51309"/>
            <a:ext cx="84969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/>
              <a:t>CRITÉRIO </a:t>
            </a:r>
            <a:r>
              <a:rPr lang="pt-BR" sz="2400" b="1" dirty="0"/>
              <a:t>DE AVALIAÇÃO</a:t>
            </a:r>
          </a:p>
          <a:p>
            <a:pPr marL="0" indent="0">
              <a:buNone/>
            </a:pPr>
            <a:r>
              <a:rPr lang="pt-BR" sz="2400" b="1" dirty="0"/>
              <a:t> </a:t>
            </a:r>
          </a:p>
          <a:p>
            <a:pPr marL="0" indent="0" algn="ctr">
              <a:buNone/>
            </a:pPr>
            <a:r>
              <a:rPr lang="pt-BR" sz="2400" dirty="0" smtClean="0"/>
              <a:t>Nota </a:t>
            </a:r>
            <a:r>
              <a:rPr lang="pt-BR" sz="2400" dirty="0"/>
              <a:t>final = 0,8 x P + 0,2 x T </a:t>
            </a:r>
            <a:endParaRPr lang="pt-BR" sz="2400" dirty="0" smtClean="0"/>
          </a:p>
          <a:p>
            <a:pPr marL="0" indent="0" algn="ctr">
              <a:buNone/>
            </a:pPr>
            <a:r>
              <a:rPr lang="pt-BR" sz="2400" dirty="0"/>
              <a:t> </a:t>
            </a:r>
            <a:endParaRPr lang="pt-BR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2400" b="1" u="sng" dirty="0" smtClean="0"/>
              <a:t>Datas </a:t>
            </a:r>
            <a:r>
              <a:rPr lang="pt-BR" sz="2400" b="1" u="sng" dirty="0"/>
              <a:t>das Provas</a:t>
            </a:r>
            <a:r>
              <a:rPr lang="pt-BR" sz="2400" b="1" u="sng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pt-BR" sz="2400" b="1" dirty="0"/>
          </a:p>
          <a:p>
            <a:pPr>
              <a:spcBef>
                <a:spcPts val="0"/>
              </a:spcBef>
            </a:pPr>
            <a:r>
              <a:rPr lang="pt-BR" sz="2400" dirty="0"/>
              <a:t>P</a:t>
            </a:r>
            <a:r>
              <a:rPr lang="pt-BR" sz="2400" baseline="-25000" dirty="0"/>
              <a:t>1</a:t>
            </a:r>
            <a:r>
              <a:rPr lang="pt-BR" sz="2400" dirty="0"/>
              <a:t>: </a:t>
            </a:r>
            <a:r>
              <a:rPr lang="pt-BR" sz="2400" dirty="0" smtClean="0"/>
              <a:t>23 </a:t>
            </a:r>
            <a:r>
              <a:rPr lang="pt-BR" sz="2400" dirty="0"/>
              <a:t>de </a:t>
            </a:r>
            <a:r>
              <a:rPr lang="pt-BR" sz="2400" dirty="0" smtClean="0"/>
              <a:t>setembro</a:t>
            </a:r>
            <a:endParaRPr lang="pt-BR" sz="2400" b="1" dirty="0"/>
          </a:p>
          <a:p>
            <a:pPr>
              <a:spcBef>
                <a:spcPts val="0"/>
              </a:spcBef>
            </a:pPr>
            <a:r>
              <a:rPr lang="pt-BR" sz="2400" dirty="0"/>
              <a:t>P</a:t>
            </a:r>
            <a:r>
              <a:rPr lang="pt-BR" sz="2400" baseline="-25000" dirty="0"/>
              <a:t>2</a:t>
            </a:r>
            <a:r>
              <a:rPr lang="pt-BR" sz="2400" dirty="0"/>
              <a:t>: </a:t>
            </a:r>
            <a:r>
              <a:rPr lang="pt-BR" sz="2400" dirty="0" smtClean="0"/>
              <a:t>04 de novembro</a:t>
            </a:r>
            <a:endParaRPr lang="pt-BR" sz="2400" b="1" dirty="0"/>
          </a:p>
          <a:p>
            <a:pPr>
              <a:spcBef>
                <a:spcPts val="0"/>
              </a:spcBef>
            </a:pPr>
            <a:r>
              <a:rPr lang="pt-BR" sz="2400" dirty="0"/>
              <a:t>P</a:t>
            </a:r>
            <a:r>
              <a:rPr lang="pt-BR" sz="2400" baseline="-25000" dirty="0"/>
              <a:t>3</a:t>
            </a:r>
            <a:r>
              <a:rPr lang="pt-BR" sz="2400" dirty="0"/>
              <a:t>: </a:t>
            </a:r>
            <a:r>
              <a:rPr lang="pt-BR" sz="2400" dirty="0" smtClean="0"/>
              <a:t>09 </a:t>
            </a:r>
            <a:r>
              <a:rPr lang="pt-BR" sz="2400" dirty="0"/>
              <a:t>de </a:t>
            </a:r>
            <a:r>
              <a:rPr lang="pt-BR" sz="2400" dirty="0" smtClean="0"/>
              <a:t>dezembro</a:t>
            </a:r>
            <a:endParaRPr lang="pt-BR" sz="2400" b="1" dirty="0"/>
          </a:p>
        </p:txBody>
      </p:sp>
      <p:pic>
        <p:nvPicPr>
          <p:cNvPr id="4" name="Picture 2" descr="http://ve.i.uol.com.br/vestibular/2010/01/04/candidata-mostra-cansaco-e-apreensao-durante-segundo-dia-de-provas-da-segunda-fase-da-fuvest-2010-1262625838968_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636" y="4829823"/>
            <a:ext cx="2028177" cy="20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PROGRAMA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51309"/>
            <a:ext cx="84969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/>
              <a:t>CRITÉRIO </a:t>
            </a:r>
            <a:r>
              <a:rPr lang="pt-BR" sz="2400" b="1" dirty="0"/>
              <a:t>DE AVALIAÇÃO</a:t>
            </a:r>
          </a:p>
          <a:p>
            <a:pPr marL="0" indent="0">
              <a:buNone/>
            </a:pPr>
            <a:r>
              <a:rPr lang="pt-BR" sz="2400" b="1" dirty="0"/>
              <a:t> </a:t>
            </a:r>
          </a:p>
          <a:p>
            <a:pPr marL="0" indent="0" algn="ctr">
              <a:buNone/>
            </a:pPr>
            <a:r>
              <a:rPr lang="pt-BR" sz="2400" dirty="0" smtClean="0"/>
              <a:t>Nota </a:t>
            </a:r>
            <a:r>
              <a:rPr lang="pt-BR" sz="2400" dirty="0"/>
              <a:t>final = 0,8 x P + 0,2 x T </a:t>
            </a:r>
            <a:endParaRPr lang="pt-BR" sz="2400" dirty="0" smtClean="0"/>
          </a:p>
          <a:p>
            <a:pPr marL="0" indent="0" algn="ctr">
              <a:buNone/>
            </a:pPr>
            <a:r>
              <a:rPr lang="pt-BR" sz="2400" dirty="0"/>
              <a:t> </a:t>
            </a:r>
            <a:endParaRPr lang="pt-BR" sz="2400" b="1" dirty="0"/>
          </a:p>
          <a:p>
            <a:pPr>
              <a:spcBef>
                <a:spcPts val="0"/>
              </a:spcBef>
            </a:pPr>
            <a:r>
              <a:rPr lang="pt-BR" sz="2400" dirty="0"/>
              <a:t>P</a:t>
            </a:r>
            <a:r>
              <a:rPr lang="pt-BR" sz="2400" baseline="-25000" dirty="0"/>
              <a:t>1</a:t>
            </a:r>
            <a:r>
              <a:rPr lang="pt-BR" sz="2400" dirty="0"/>
              <a:t>: 23 de setembro</a:t>
            </a:r>
            <a:endParaRPr lang="pt-BR" sz="2400" b="1" dirty="0"/>
          </a:p>
          <a:p>
            <a:pPr>
              <a:spcBef>
                <a:spcPts val="0"/>
              </a:spcBef>
            </a:pPr>
            <a:r>
              <a:rPr lang="pt-BR" sz="2400" dirty="0"/>
              <a:t>P</a:t>
            </a:r>
            <a:r>
              <a:rPr lang="pt-BR" sz="2400" baseline="-25000" dirty="0"/>
              <a:t>2</a:t>
            </a:r>
            <a:r>
              <a:rPr lang="pt-BR" sz="2400" dirty="0"/>
              <a:t>: 04 de novembro</a:t>
            </a:r>
            <a:endParaRPr lang="pt-BR" sz="2400" b="1" dirty="0"/>
          </a:p>
          <a:p>
            <a:pPr>
              <a:spcBef>
                <a:spcPts val="0"/>
              </a:spcBef>
            </a:pPr>
            <a:r>
              <a:rPr lang="pt-BR" sz="2400" dirty="0"/>
              <a:t>P</a:t>
            </a:r>
            <a:r>
              <a:rPr lang="pt-BR" sz="2400" baseline="-25000" dirty="0"/>
              <a:t>3</a:t>
            </a:r>
            <a:r>
              <a:rPr lang="pt-BR" sz="2400" dirty="0"/>
              <a:t>: 09 de dezembro</a:t>
            </a:r>
            <a:endParaRPr lang="pt-BR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2400" b="1" dirty="0"/>
              <a:t> </a:t>
            </a:r>
          </a:p>
          <a:p>
            <a:pPr>
              <a:spcBef>
                <a:spcPts val="0"/>
              </a:spcBef>
            </a:pPr>
            <a:r>
              <a:rPr lang="pt-BR" sz="2400" b="1" u="sng" dirty="0"/>
              <a:t>REVISÃO DE PROVA</a:t>
            </a:r>
            <a:r>
              <a:rPr lang="pt-BR" sz="2400" b="1" dirty="0"/>
              <a:t>: SERÃO REALIZADAS </a:t>
            </a:r>
            <a:r>
              <a:rPr lang="pt-BR" sz="2400" b="1" u="sng" dirty="0"/>
              <a:t>EXCLUSIVAMENTE</a:t>
            </a:r>
            <a:r>
              <a:rPr lang="pt-BR" sz="2400" b="1" dirty="0"/>
              <a:t> NOS DIAS AGENDADOS POR OCASIÃO DA DIVULGAÇÃO DAS NOTAS. NÃO HAVERÁ EXCEÇÃO A ESSA REGRA.</a:t>
            </a:r>
          </a:p>
          <a:p>
            <a:pPr marL="0" indent="0">
              <a:spcBef>
                <a:spcPts val="0"/>
              </a:spcBef>
              <a:buNone/>
            </a:pPr>
            <a:endParaRPr lang="pt-BR" sz="2400" b="1" dirty="0"/>
          </a:p>
          <a:p>
            <a:pPr>
              <a:spcBef>
                <a:spcPts val="0"/>
              </a:spcBef>
            </a:pPr>
            <a:r>
              <a:rPr lang="pt-BR" sz="2400" b="1" dirty="0"/>
              <a:t>Haverá prova </a:t>
            </a:r>
            <a:r>
              <a:rPr lang="pt-BR" sz="2400" b="1" dirty="0" err="1"/>
              <a:t>repositiva</a:t>
            </a:r>
            <a:r>
              <a:rPr lang="pt-BR" sz="2400" b="1" dirty="0"/>
              <a:t> no dia </a:t>
            </a:r>
            <a:r>
              <a:rPr lang="pt-BR" sz="2400" b="1" dirty="0" smtClean="0"/>
              <a:t>16/dezembro/2020 </a:t>
            </a:r>
            <a:r>
              <a:rPr lang="pt-BR" sz="2400" b="1" dirty="0"/>
              <a:t>(não é substitutiva</a:t>
            </a:r>
            <a:r>
              <a:rPr lang="pt-BR" sz="2400" b="1" dirty="0" smtClean="0"/>
              <a:t>!) </a:t>
            </a:r>
            <a:endParaRPr lang="pt-BR" sz="2400" b="1" dirty="0"/>
          </a:p>
          <a:p>
            <a:pPr marL="0" indent="0">
              <a:spcBef>
                <a:spcPts val="0"/>
              </a:spcBef>
              <a:buNone/>
            </a:pPr>
            <a:endParaRPr lang="pt-B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luno pens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73021"/>
            <a:ext cx="4723698" cy="339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que é melhor?</a:t>
            </a:r>
            <a:endParaRPr lang="pt-BR" dirty="0"/>
          </a:p>
        </p:txBody>
      </p:sp>
      <p:sp>
        <p:nvSpPr>
          <p:cNvPr id="4" name="Texto Explicativo em Elipse 3"/>
          <p:cNvSpPr/>
          <p:nvPr/>
        </p:nvSpPr>
        <p:spPr>
          <a:xfrm>
            <a:off x="5615608" y="1394812"/>
            <a:ext cx="3528392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Receber               R$ 1.000,00 hoje e R$ 1.000,00 daqui um ano</a:t>
            </a:r>
            <a:endParaRPr lang="pt-BR" sz="2400" dirty="0"/>
          </a:p>
        </p:txBody>
      </p:sp>
      <p:sp>
        <p:nvSpPr>
          <p:cNvPr id="6" name="Texto Explicativo em Elipse 5"/>
          <p:cNvSpPr/>
          <p:nvPr/>
        </p:nvSpPr>
        <p:spPr>
          <a:xfrm flipH="1">
            <a:off x="179512" y="1400813"/>
            <a:ext cx="3528392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Receber R$ 2.000,00 hoje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5354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Conceitos Iniciais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Valor do dinheiro no tempo</a:t>
            </a:r>
          </a:p>
          <a:p>
            <a:r>
              <a:rPr lang="pt-BR" dirty="0" smtClean="0"/>
              <a:t>Custo de Oportunidade</a:t>
            </a:r>
          </a:p>
          <a:p>
            <a:r>
              <a:rPr lang="pt-BR" dirty="0" smtClean="0"/>
              <a:t>Valor Presente e Valor Futuro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50" y="1071245"/>
            <a:ext cx="8931910" cy="503364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90170"/>
            <a:ext cx="8898890" cy="432244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3223260"/>
            <a:ext cx="8787130" cy="352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Valor do dinheiro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FCFFD79-55A9-4003-B435-3A555B618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358920"/>
              </p:ext>
            </p:extLst>
          </p:nvPr>
        </p:nvGraphicFramePr>
        <p:xfrm>
          <a:off x="935596" y="2060848"/>
          <a:ext cx="727280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35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8F4007-2583-44B7-BD37-163B39F3E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F8F4007-2583-44B7-BD37-163B39F3E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EA4353-0643-42B9-88BA-71F3B1A5F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45EA4353-0643-42B9-88BA-71F3B1A5F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Valor do dinheiro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FCFFD79-55A9-4003-B435-3A555B618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358920"/>
              </p:ext>
            </p:extLst>
          </p:nvPr>
        </p:nvGraphicFramePr>
        <p:xfrm>
          <a:off x="935596" y="2060848"/>
          <a:ext cx="727280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tângulo 3"/>
          <p:cNvSpPr/>
          <p:nvPr/>
        </p:nvSpPr>
        <p:spPr>
          <a:xfrm>
            <a:off x="932485" y="5877272"/>
            <a:ext cx="7272808" cy="396900"/>
          </a:xfrm>
          <a:prstGeom prst="rect">
            <a:avLst/>
          </a:pr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upo 4"/>
          <p:cNvGrpSpPr/>
          <p:nvPr/>
        </p:nvGrpSpPr>
        <p:grpSpPr>
          <a:xfrm>
            <a:off x="1043608" y="4880056"/>
            <a:ext cx="7056784" cy="1166218"/>
            <a:chOff x="381564" y="2438922"/>
            <a:chExt cx="5320219" cy="1554957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381564" y="2438922"/>
              <a:ext cx="5320219" cy="1554957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457471" y="2514829"/>
              <a:ext cx="5168405" cy="1403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1582" tIns="0" rIns="151582" bIns="0" numCol="1" spcCol="1270" anchor="ctr" anchorCtr="0">
              <a:noAutofit/>
            </a:bodyPr>
            <a:lstStyle/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/>
                <a:t>Considerando que José pode aplicar seu dinheiro no banco, a uma taxa de 12% a.a., qual proposta ele deve aceitar?</a:t>
              </a:r>
              <a:endParaRPr lang="pt-BR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112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8F4007-2583-44B7-BD37-163B39F3E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F8F4007-2583-44B7-BD37-163B39F3E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EA4353-0643-42B9-88BA-71F3B1A5F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45EA4353-0643-42B9-88BA-71F3B1A5F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5" name="Rectangle 7"/>
          <p:cNvSpPr>
            <a:spLocks noChangeArrowheads="1"/>
          </p:cNvSpPr>
          <p:nvPr/>
        </p:nvSpPr>
        <p:spPr bwMode="auto">
          <a:xfrm>
            <a:off x="755576" y="2708920"/>
            <a:ext cx="8222179" cy="117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Se aceitar a oferta para receber a vista e aplicar o dinheiro, em um ano ele terá: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+mn-lt"/>
              </a:rPr>
              <a:t>30.000 + 0,12 x 30.000 = 33.600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Melhor alternativa: Vender por R$ 34.160 (recebendo em um ano).</a:t>
            </a:r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 flipV="1">
            <a:off x="3562745" y="1602904"/>
            <a:ext cx="0" cy="5143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2800"/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2933750" y="1138474"/>
            <a:ext cx="18522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R$ 30.000</a:t>
            </a:r>
          </a:p>
        </p:txBody>
      </p:sp>
      <p:sp>
        <p:nvSpPr>
          <p:cNvPr id="7175" name="Line 10"/>
          <p:cNvSpPr>
            <a:spLocks noChangeShapeType="1"/>
          </p:cNvSpPr>
          <p:nvPr/>
        </p:nvSpPr>
        <p:spPr bwMode="auto">
          <a:xfrm flipV="1">
            <a:off x="6008323" y="1574249"/>
            <a:ext cx="0" cy="5572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2800"/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5260682" y="1121275"/>
            <a:ext cx="18130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R$ 34.160</a:t>
            </a:r>
          </a:p>
        </p:txBody>
      </p:sp>
      <p:sp>
        <p:nvSpPr>
          <p:cNvPr id="7177" name="Line 12"/>
          <p:cNvSpPr>
            <a:spLocks noChangeShapeType="1"/>
          </p:cNvSpPr>
          <p:nvPr/>
        </p:nvSpPr>
        <p:spPr bwMode="auto">
          <a:xfrm>
            <a:off x="3562745" y="2117254"/>
            <a:ext cx="2445578" cy="463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2800"/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-16720" y="991278"/>
            <a:ext cx="29977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Preços alternativos de venda</a:t>
            </a: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1172548" y="2030870"/>
            <a:ext cx="20501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chemeClr val="tx1"/>
                </a:solidFill>
                <a:latin typeface="+mn-lt"/>
              </a:rPr>
              <a:t>Data</a:t>
            </a:r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3391295" y="2117255"/>
            <a:ext cx="4969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chemeClr val="tx1"/>
                </a:solidFill>
                <a:latin typeface="+mn-lt"/>
              </a:rPr>
              <a:t>0</a:t>
            </a: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5724080" y="2117254"/>
            <a:ext cx="4969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595985" name="Text Box 17"/>
          <p:cNvSpPr txBox="1">
            <a:spLocks noChangeArrowheads="1"/>
          </p:cNvSpPr>
          <p:nvPr/>
        </p:nvSpPr>
        <p:spPr bwMode="auto">
          <a:xfrm>
            <a:off x="5991913" y="1690504"/>
            <a:ext cx="26092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+mn-lt"/>
              </a:rPr>
              <a:t>Valor Futuro</a:t>
            </a:r>
          </a:p>
        </p:txBody>
      </p:sp>
      <p:sp>
        <p:nvSpPr>
          <p:cNvPr id="595986" name="Freeform 18"/>
          <p:cNvSpPr>
            <a:spLocks/>
          </p:cNvSpPr>
          <p:nvPr/>
        </p:nvSpPr>
        <p:spPr bwMode="auto">
          <a:xfrm>
            <a:off x="6134063" y="2183867"/>
            <a:ext cx="2843692" cy="1528495"/>
          </a:xfrm>
          <a:custGeom>
            <a:avLst/>
            <a:gdLst>
              <a:gd name="T0" fmla="*/ 2147483647 w 1168"/>
              <a:gd name="T1" fmla="*/ 0 h 1344"/>
              <a:gd name="T2" fmla="*/ 2147483647 w 1168"/>
              <a:gd name="T3" fmla="*/ 2147483647 h 1344"/>
              <a:gd name="T4" fmla="*/ 0 w 1168"/>
              <a:gd name="T5" fmla="*/ 2147483647 h 1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8" h="1344">
                <a:moveTo>
                  <a:pt x="672" y="0"/>
                </a:moveTo>
                <a:cubicBezTo>
                  <a:pt x="920" y="392"/>
                  <a:pt x="1168" y="784"/>
                  <a:pt x="1056" y="1008"/>
                </a:cubicBezTo>
                <a:cubicBezTo>
                  <a:pt x="944" y="1232"/>
                  <a:pt x="472" y="1288"/>
                  <a:pt x="0" y="1344"/>
                </a:cubicBezTo>
              </a:path>
            </a:pathLst>
          </a:custGeom>
          <a:noFill/>
          <a:ln w="28575">
            <a:solidFill>
              <a:srgbClr val="C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2800"/>
          </a:p>
        </p:txBody>
      </p:sp>
      <p:sp>
        <p:nvSpPr>
          <p:cNvPr id="595987" name="Freeform 19"/>
          <p:cNvSpPr>
            <a:spLocks/>
          </p:cNvSpPr>
          <p:nvPr/>
        </p:nvSpPr>
        <p:spPr bwMode="auto">
          <a:xfrm>
            <a:off x="7005139" y="1264330"/>
            <a:ext cx="582785" cy="493363"/>
          </a:xfrm>
          <a:custGeom>
            <a:avLst/>
            <a:gdLst>
              <a:gd name="T0" fmla="*/ 2147483647 w 1008"/>
              <a:gd name="T1" fmla="*/ 2147483647 h 536"/>
              <a:gd name="T2" fmla="*/ 2147483647 w 1008"/>
              <a:gd name="T3" fmla="*/ 2147483647 h 536"/>
              <a:gd name="T4" fmla="*/ 0 w 1008"/>
              <a:gd name="T5" fmla="*/ 2147483647 h 5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536">
                <a:moveTo>
                  <a:pt x="1008" y="536"/>
                </a:moveTo>
                <a:cubicBezTo>
                  <a:pt x="852" y="324"/>
                  <a:pt x="696" y="112"/>
                  <a:pt x="528" y="56"/>
                </a:cubicBezTo>
                <a:cubicBezTo>
                  <a:pt x="360" y="0"/>
                  <a:pt x="180" y="100"/>
                  <a:pt x="0" y="200"/>
                </a:cubicBezTo>
              </a:path>
            </a:pathLst>
          </a:custGeom>
          <a:noFill/>
          <a:ln w="28575">
            <a:solidFill>
              <a:srgbClr val="C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96430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95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95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5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5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9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9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95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5" grpId="0" build="p" bldLvl="2"/>
      <p:bldP spid="595985" grpId="0"/>
      <p:bldP spid="595986" grpId="0" animBg="1"/>
      <p:bldP spid="59598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DFFEB4D-B96F-45E7-8D1C-39B66CF9D6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269457"/>
              </p:ext>
            </p:extLst>
          </p:nvPr>
        </p:nvGraphicFramePr>
        <p:xfrm>
          <a:off x="467544" y="1714500"/>
          <a:ext cx="8280920" cy="1592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980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778918"/>
              </p:ext>
            </p:extLst>
          </p:nvPr>
        </p:nvGraphicFramePr>
        <p:xfrm>
          <a:off x="2915816" y="3933056"/>
          <a:ext cx="3079249" cy="537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ção" r:id="rId9" imgW="1168200" imgH="203040" progId="Equation.3">
                  <p:embed/>
                </p:oleObj>
              </mc:Choice>
              <mc:Fallback>
                <p:oleObj name="Equação" r:id="rId9" imgW="1168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933056"/>
                        <a:ext cx="3079249" cy="5373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852667"/>
              </p:ext>
            </p:extLst>
          </p:nvPr>
        </p:nvGraphicFramePr>
        <p:xfrm>
          <a:off x="2813352" y="4797152"/>
          <a:ext cx="3517295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ção" r:id="rId11" imgW="1422360" imgH="419040" progId="Equation.3">
                  <p:embed/>
                </p:oleObj>
              </mc:Choice>
              <mc:Fallback>
                <p:oleObj name="Equação" r:id="rId11" imgW="1422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352" y="4797152"/>
                        <a:ext cx="3517295" cy="11521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86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3760F2-21F8-4FDD-B775-6A0E3B818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73760F2-21F8-4FDD-B775-6A0E3B818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683568" y="986338"/>
            <a:ext cx="7272808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Método alternativo: empregar o conceito de </a:t>
            </a:r>
            <a:r>
              <a:rPr lang="pt-BR" altLang="pt-BR" sz="2800" b="1" dirty="0">
                <a:solidFill>
                  <a:schemeClr val="tx1"/>
                </a:solidFill>
                <a:latin typeface="+mn-lt"/>
              </a:rPr>
              <a:t>valor presente</a:t>
            </a: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graphicFrame>
        <p:nvGraphicFramePr>
          <p:cNvPr id="92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904197"/>
              </p:ext>
            </p:extLst>
          </p:nvPr>
        </p:nvGraphicFramePr>
        <p:xfrm>
          <a:off x="3658591" y="2533913"/>
          <a:ext cx="1826817" cy="1052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ção" r:id="rId4" imgW="723600" imgH="393480" progId="Equation.3">
                  <p:embed/>
                </p:oleObj>
              </mc:Choice>
              <mc:Fallback>
                <p:oleObj name="Equação" r:id="rId4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8591" y="2533913"/>
                        <a:ext cx="1826817" cy="105208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2577292" y="3871080"/>
            <a:ext cx="566711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Em que: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	FV</a:t>
            </a:r>
            <a:r>
              <a:rPr lang="pt-BR" altLang="pt-BR" sz="2800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 = fluxo de caixa na data 1;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	r = taxa de juros</a:t>
            </a:r>
          </a:p>
        </p:txBody>
      </p:sp>
    </p:spTree>
    <p:extLst>
      <p:ext uri="{BB962C8B-B14F-4D97-AF65-F5344CB8AC3E}">
        <p14:creationId xmlns:p14="http://schemas.microsoft.com/office/powerpoint/2010/main" val="11146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EAA3BE4-E4AC-4FDD-B6CA-F3B0E775F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858695"/>
              </p:ext>
            </p:extLst>
          </p:nvPr>
        </p:nvGraphicFramePr>
        <p:xfrm>
          <a:off x="803152" y="891418"/>
          <a:ext cx="8017320" cy="2210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850488" y="548088"/>
            <a:ext cx="4270688" cy="431730"/>
            <a:chOff x="542309" y="168099"/>
            <a:chExt cx="7592333" cy="76752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542309" y="168099"/>
              <a:ext cx="7592333" cy="76752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579776" y="205566"/>
              <a:ext cx="7517399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422" tIns="0" rIns="161422" bIns="0" numCol="1" spcCol="1270" anchor="ctr" anchorCtr="0">
              <a:noAutofit/>
            </a:bodyPr>
            <a:lstStyle/>
            <a:p>
              <a:pPr defTabSz="7000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/>
                <a:t>Exemplo: </a:t>
              </a:r>
            </a:p>
          </p:txBody>
        </p:sp>
      </p:grp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4008743" y="4852894"/>
            <a:ext cx="0" cy="34048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280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987824" y="5224212"/>
            <a:ext cx="1806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R$ 85.000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5123168" y="4532193"/>
            <a:ext cx="0" cy="31534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280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349517" y="4097662"/>
            <a:ext cx="1890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R$ 91.000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08743" y="4852892"/>
            <a:ext cx="11144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2800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663718" y="4847535"/>
            <a:ext cx="34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951718" y="4847535"/>
            <a:ext cx="34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03152" y="3102015"/>
            <a:ext cx="801732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Considere que, alternativamente, Luiza tem a possibilidade seu dinheiro numa aplicação que rende 10% aa.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5088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" grpId="0" animBg="1"/>
      <p:bldP spid="11" grpId="0"/>
      <p:bldP spid="12" grpId="0" animBg="1"/>
      <p:bldP spid="13" grpId="0"/>
      <p:bldP spid="15" grpId="0" animBg="1"/>
      <p:bldP spid="16" grpId="0"/>
      <p:bldP spid="17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EAA3BE4-E4AC-4FDD-B6CA-F3B0E775F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858695"/>
              </p:ext>
            </p:extLst>
          </p:nvPr>
        </p:nvGraphicFramePr>
        <p:xfrm>
          <a:off x="803152" y="891418"/>
          <a:ext cx="8017320" cy="2210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850488" y="548088"/>
            <a:ext cx="4270688" cy="431730"/>
            <a:chOff x="542309" y="168099"/>
            <a:chExt cx="7592333" cy="76752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542309" y="168099"/>
              <a:ext cx="7592333" cy="76752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579776" y="205566"/>
              <a:ext cx="7517399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422" tIns="0" rIns="161422" bIns="0" numCol="1" spcCol="1270" anchor="ctr" anchorCtr="0">
              <a:noAutofit/>
            </a:bodyPr>
            <a:lstStyle/>
            <a:p>
              <a:pPr defTabSz="7000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/>
                <a:t>Exemplo: </a:t>
              </a:r>
            </a:p>
          </p:txBody>
        </p:sp>
      </p:grp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222400"/>
              </p:ext>
            </p:extLst>
          </p:nvPr>
        </p:nvGraphicFramePr>
        <p:xfrm>
          <a:off x="2339752" y="4004298"/>
          <a:ext cx="4019396" cy="84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ção" r:id="rId9" imgW="2209680" imgH="419040" progId="Equation.3">
                  <p:embed/>
                </p:oleObj>
              </mc:Choice>
              <mc:Fallback>
                <p:oleObj name="Equação" r:id="rId9" imgW="2209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004298"/>
                        <a:ext cx="4019396" cy="84005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03152" y="3102015"/>
            <a:ext cx="801732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Considere que, alternativamente, Luiza tem a possibilidade seu dinheiro numa aplicação que rende 10% aa.</a:t>
            </a:r>
            <a:endParaRPr lang="pt-BR" sz="2400" dirty="0"/>
          </a:p>
        </p:txBody>
      </p:sp>
      <p:sp>
        <p:nvSpPr>
          <p:cNvPr id="18" name="Forma livre 17"/>
          <p:cNvSpPr/>
          <p:nvPr/>
        </p:nvSpPr>
        <p:spPr>
          <a:xfrm flipV="1">
            <a:off x="4811812" y="1547653"/>
            <a:ext cx="2376997" cy="2745442"/>
          </a:xfrm>
          <a:custGeom>
            <a:avLst/>
            <a:gdLst>
              <a:gd name="connsiteX0" fmla="*/ 2205318 w 3239992"/>
              <a:gd name="connsiteY0" fmla="*/ 0 h 2971800"/>
              <a:gd name="connsiteX1" fmla="*/ 3133165 w 3239992"/>
              <a:gd name="connsiteY1" fmla="*/ 968189 h 2971800"/>
              <a:gd name="connsiteX2" fmla="*/ 0 w 3239992"/>
              <a:gd name="connsiteY2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9992" h="2971800">
                <a:moveTo>
                  <a:pt x="2205318" y="0"/>
                </a:moveTo>
                <a:cubicBezTo>
                  <a:pt x="2853018" y="236444"/>
                  <a:pt x="3500718" y="472889"/>
                  <a:pt x="3133165" y="968189"/>
                </a:cubicBezTo>
                <a:cubicBezTo>
                  <a:pt x="2765612" y="1463489"/>
                  <a:pt x="1382806" y="2217644"/>
                  <a:pt x="0" y="297180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/>
          </a:p>
        </p:txBody>
      </p:sp>
    </p:spTree>
    <p:extLst>
      <p:ext uri="{BB962C8B-B14F-4D97-AF65-F5344CB8AC3E}">
        <p14:creationId xmlns:p14="http://schemas.microsoft.com/office/powerpoint/2010/main" val="12665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899592" y="1844824"/>
            <a:ext cx="750513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Muitas vezes desejamos determinar o custo ou benefício exato de uma decisão. </a:t>
            </a:r>
          </a:p>
        </p:txBody>
      </p:sp>
      <p:graphicFrame>
        <p:nvGraphicFramePr>
          <p:cNvPr id="1229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845885"/>
              </p:ext>
            </p:extLst>
          </p:nvPr>
        </p:nvGraphicFramePr>
        <p:xfrm>
          <a:off x="2850997" y="624288"/>
          <a:ext cx="3481408" cy="728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ção" r:id="rId4" imgW="2209680" imgH="419040" progId="Equation.3">
                  <p:embed/>
                </p:oleObj>
              </mc:Choice>
              <mc:Fallback>
                <p:oleObj name="Equação" r:id="rId4" imgW="2209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997" y="624288"/>
                        <a:ext cx="3481408" cy="7283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69" name="Rectangle 9"/>
          <p:cNvSpPr>
            <a:spLocks noChangeArrowheads="1"/>
          </p:cNvSpPr>
          <p:nvPr/>
        </p:nvSpPr>
        <p:spPr bwMode="auto">
          <a:xfrm>
            <a:off x="937320" y="4361613"/>
            <a:ext cx="698426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R$ 2.273 é o valor do investimento depois de se considerar todos os benefícios e todos os custos usando como base a data 0. </a:t>
            </a:r>
          </a:p>
        </p:txBody>
      </p:sp>
      <p:graphicFrame>
        <p:nvGraphicFramePr>
          <p:cNvPr id="6041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076841"/>
              </p:ext>
            </p:extLst>
          </p:nvPr>
        </p:nvGraphicFramePr>
        <p:xfrm>
          <a:off x="2659174" y="3127209"/>
          <a:ext cx="3865054" cy="78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ção" r:id="rId6" imgW="1892160" imgH="419040" progId="Equation.3">
                  <p:embed/>
                </p:oleObj>
              </mc:Choice>
              <mc:Fallback>
                <p:oleObj name="Equação" r:id="rId6" imgW="1892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174" y="3127209"/>
                        <a:ext cx="3865054" cy="7850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71" name="Text Box 11"/>
          <p:cNvSpPr txBox="1">
            <a:spLocks noChangeArrowheads="1"/>
          </p:cNvSpPr>
          <p:nvPr/>
        </p:nvSpPr>
        <p:spPr bwMode="auto">
          <a:xfrm>
            <a:off x="6948264" y="3189989"/>
            <a:ext cx="1301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+mn-lt"/>
              </a:rPr>
              <a:t>VPL</a:t>
            </a:r>
          </a:p>
        </p:txBody>
      </p:sp>
    </p:spTree>
    <p:extLst>
      <p:ext uri="{BB962C8B-B14F-4D97-AF65-F5344CB8AC3E}">
        <p14:creationId xmlns:p14="http://schemas.microsoft.com/office/powerpoint/2010/main" val="29355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0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0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9" grpId="0"/>
      <p:bldP spid="6041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6F8C5E7-A6D5-4C9B-B8C8-E52D0D12F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531045"/>
              </p:ext>
            </p:extLst>
          </p:nvPr>
        </p:nvGraphicFramePr>
        <p:xfrm>
          <a:off x="611560" y="980728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65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6726B9-5D30-4BB3-971F-161B0FCEE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86726B9-5D30-4BB3-971F-161B0FCEE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7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325050"/>
              </p:ext>
            </p:extLst>
          </p:nvPr>
        </p:nvGraphicFramePr>
        <p:xfrm>
          <a:off x="3782472" y="1696665"/>
          <a:ext cx="1579056" cy="911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ção" r:id="rId4" imgW="723600" imgH="393480" progId="Equation.3">
                  <p:embed/>
                </p:oleObj>
              </mc:Choice>
              <mc:Fallback>
                <p:oleObj name="Equação" r:id="rId4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472" y="1696665"/>
                        <a:ext cx="1579056" cy="9119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0718" name="Text Box 14"/>
          <p:cNvSpPr txBox="1">
            <a:spLocks noChangeArrowheads="1"/>
          </p:cNvSpPr>
          <p:nvPr/>
        </p:nvSpPr>
        <p:spPr bwMode="auto">
          <a:xfrm>
            <a:off x="3406729" y="3632721"/>
            <a:ext cx="3577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latin typeface="Arial" pitchFamily="34" charset="0"/>
              </a:rPr>
              <a:t>Como calcular os juros?</a:t>
            </a:r>
          </a:p>
        </p:txBody>
      </p:sp>
      <p:sp>
        <p:nvSpPr>
          <p:cNvPr id="840719" name="Oval 15"/>
          <p:cNvSpPr>
            <a:spLocks noChangeArrowheads="1"/>
          </p:cNvSpPr>
          <p:nvPr/>
        </p:nvSpPr>
        <p:spPr bwMode="auto">
          <a:xfrm>
            <a:off x="5029237" y="2204864"/>
            <a:ext cx="332291" cy="398276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50">
              <a:solidFill>
                <a:schemeClr val="tx1"/>
              </a:solidFill>
            </a:endParaRPr>
          </a:p>
        </p:txBody>
      </p:sp>
      <p:sp>
        <p:nvSpPr>
          <p:cNvPr id="840721" name="Freeform 17"/>
          <p:cNvSpPr>
            <a:spLocks/>
          </p:cNvSpPr>
          <p:nvPr/>
        </p:nvSpPr>
        <p:spPr bwMode="auto">
          <a:xfrm>
            <a:off x="2699792" y="2562119"/>
            <a:ext cx="2417959" cy="1175012"/>
          </a:xfrm>
          <a:custGeom>
            <a:avLst/>
            <a:gdLst>
              <a:gd name="T0" fmla="*/ 2147483647 w 2444"/>
              <a:gd name="T1" fmla="*/ 0 h 732"/>
              <a:gd name="T2" fmla="*/ 2147483647 w 2444"/>
              <a:gd name="T3" fmla="*/ 2147483647 h 732"/>
              <a:gd name="T4" fmla="*/ 2147483647 w 2444"/>
              <a:gd name="T5" fmla="*/ 2147483647 h 7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44" h="732">
                <a:moveTo>
                  <a:pt x="2444" y="0"/>
                </a:moveTo>
                <a:cubicBezTo>
                  <a:pt x="1499" y="126"/>
                  <a:pt x="554" y="253"/>
                  <a:pt x="277" y="375"/>
                </a:cubicBezTo>
                <a:cubicBezTo>
                  <a:pt x="0" y="497"/>
                  <a:pt x="696" y="673"/>
                  <a:pt x="780" y="732"/>
                </a:cubicBezTo>
              </a:path>
            </a:pathLst>
          </a:custGeom>
          <a:noFill/>
          <a:ln w="28575" cmpd="sng">
            <a:solidFill>
              <a:srgbClr val="C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013"/>
          </a:p>
        </p:txBody>
      </p:sp>
    </p:spTree>
    <p:extLst>
      <p:ext uri="{BB962C8B-B14F-4D97-AF65-F5344CB8AC3E}">
        <p14:creationId xmlns:p14="http://schemas.microsoft.com/office/powerpoint/2010/main" val="1671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0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0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4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4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18" grpId="0"/>
      <p:bldP spid="840719" grpId="0" animBg="1"/>
      <p:bldP spid="8407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415" y="13970"/>
            <a:ext cx="6727190" cy="6830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179512" y="1729358"/>
            <a:ext cx="4039373" cy="3337560"/>
          </a:xfrm>
          <a:custGeom>
            <a:avLst/>
            <a:gdLst>
              <a:gd name="connsiteX0" fmla="*/ 845829 w 3703329"/>
              <a:gd name="connsiteY0" fmla="*/ 388620 h 3337560"/>
              <a:gd name="connsiteX1" fmla="*/ 1543059 w 3703329"/>
              <a:gd name="connsiteY1" fmla="*/ 0 h 3337560"/>
              <a:gd name="connsiteX2" fmla="*/ 2571759 w 3703329"/>
              <a:gd name="connsiteY2" fmla="*/ 34290 h 3337560"/>
              <a:gd name="connsiteX3" fmla="*/ 3371859 w 3703329"/>
              <a:gd name="connsiteY3" fmla="*/ 811530 h 3337560"/>
              <a:gd name="connsiteX4" fmla="*/ 3463299 w 3703329"/>
              <a:gd name="connsiteY4" fmla="*/ 845820 h 3337560"/>
              <a:gd name="connsiteX5" fmla="*/ 3474729 w 3703329"/>
              <a:gd name="connsiteY5" fmla="*/ 880110 h 3337560"/>
              <a:gd name="connsiteX6" fmla="*/ 3520449 w 3703329"/>
              <a:gd name="connsiteY6" fmla="*/ 948690 h 3337560"/>
              <a:gd name="connsiteX7" fmla="*/ 3589029 w 3703329"/>
              <a:gd name="connsiteY7" fmla="*/ 1051560 h 3337560"/>
              <a:gd name="connsiteX8" fmla="*/ 3634749 w 3703329"/>
              <a:gd name="connsiteY8" fmla="*/ 1131570 h 3337560"/>
              <a:gd name="connsiteX9" fmla="*/ 3646179 w 3703329"/>
              <a:gd name="connsiteY9" fmla="*/ 1177290 h 3337560"/>
              <a:gd name="connsiteX10" fmla="*/ 3669039 w 3703329"/>
              <a:gd name="connsiteY10" fmla="*/ 1211580 h 3337560"/>
              <a:gd name="connsiteX11" fmla="*/ 3691899 w 3703329"/>
              <a:gd name="connsiteY11" fmla="*/ 1280160 h 3337560"/>
              <a:gd name="connsiteX12" fmla="*/ 3703329 w 3703329"/>
              <a:gd name="connsiteY12" fmla="*/ 1314450 h 3337560"/>
              <a:gd name="connsiteX13" fmla="*/ 3691899 w 3703329"/>
              <a:gd name="connsiteY13" fmla="*/ 1908810 h 3337560"/>
              <a:gd name="connsiteX14" fmla="*/ 3669039 w 3703329"/>
              <a:gd name="connsiteY14" fmla="*/ 2011680 h 3337560"/>
              <a:gd name="connsiteX15" fmla="*/ 3623319 w 3703329"/>
              <a:gd name="connsiteY15" fmla="*/ 2103120 h 3337560"/>
              <a:gd name="connsiteX16" fmla="*/ 3611889 w 3703329"/>
              <a:gd name="connsiteY16" fmla="*/ 2137410 h 3337560"/>
              <a:gd name="connsiteX17" fmla="*/ 3589029 w 3703329"/>
              <a:gd name="connsiteY17" fmla="*/ 2183130 h 3337560"/>
              <a:gd name="connsiteX18" fmla="*/ 3063249 w 3703329"/>
              <a:gd name="connsiteY18" fmla="*/ 3143250 h 3337560"/>
              <a:gd name="connsiteX19" fmla="*/ 2971809 w 3703329"/>
              <a:gd name="connsiteY19" fmla="*/ 3177540 h 3337560"/>
              <a:gd name="connsiteX20" fmla="*/ 2926089 w 3703329"/>
              <a:gd name="connsiteY20" fmla="*/ 3200400 h 3337560"/>
              <a:gd name="connsiteX21" fmla="*/ 1645929 w 3703329"/>
              <a:gd name="connsiteY21" fmla="*/ 3337560 h 3337560"/>
              <a:gd name="connsiteX22" fmla="*/ 1543059 w 3703329"/>
              <a:gd name="connsiteY22" fmla="*/ 3314700 h 3337560"/>
              <a:gd name="connsiteX23" fmla="*/ 1508769 w 3703329"/>
              <a:gd name="connsiteY23" fmla="*/ 3291840 h 3337560"/>
              <a:gd name="connsiteX24" fmla="*/ 1451619 w 3703329"/>
              <a:gd name="connsiteY24" fmla="*/ 3280410 h 3337560"/>
              <a:gd name="connsiteX25" fmla="*/ 1405899 w 3703329"/>
              <a:gd name="connsiteY25" fmla="*/ 3257550 h 3337560"/>
              <a:gd name="connsiteX26" fmla="*/ 1291599 w 3703329"/>
              <a:gd name="connsiteY26" fmla="*/ 3177540 h 3337560"/>
              <a:gd name="connsiteX27" fmla="*/ 1257309 w 3703329"/>
              <a:gd name="connsiteY27" fmla="*/ 3154680 h 3337560"/>
              <a:gd name="connsiteX28" fmla="*/ 1223019 w 3703329"/>
              <a:gd name="connsiteY28" fmla="*/ 3120390 h 3337560"/>
              <a:gd name="connsiteX29" fmla="*/ 1188729 w 3703329"/>
              <a:gd name="connsiteY29" fmla="*/ 3074670 h 3337560"/>
              <a:gd name="connsiteX30" fmla="*/ 1154439 w 3703329"/>
              <a:gd name="connsiteY30" fmla="*/ 3063240 h 3337560"/>
              <a:gd name="connsiteX31" fmla="*/ 1074429 w 3703329"/>
              <a:gd name="connsiteY31" fmla="*/ 3051810 h 3337560"/>
              <a:gd name="connsiteX32" fmla="*/ 1005849 w 3703329"/>
              <a:gd name="connsiteY32" fmla="*/ 3040380 h 3337560"/>
              <a:gd name="connsiteX33" fmla="*/ 880119 w 3703329"/>
              <a:gd name="connsiteY33" fmla="*/ 3006090 h 3337560"/>
              <a:gd name="connsiteX34" fmla="*/ 754389 w 3703329"/>
              <a:gd name="connsiteY34" fmla="*/ 2948940 h 3337560"/>
              <a:gd name="connsiteX35" fmla="*/ 674379 w 3703329"/>
              <a:gd name="connsiteY35" fmla="*/ 2811780 h 3337560"/>
              <a:gd name="connsiteX36" fmla="*/ 640089 w 3703329"/>
              <a:gd name="connsiteY36" fmla="*/ 2766060 h 3337560"/>
              <a:gd name="connsiteX37" fmla="*/ 571509 w 3703329"/>
              <a:gd name="connsiteY37" fmla="*/ 2663190 h 3337560"/>
              <a:gd name="connsiteX38" fmla="*/ 560079 w 3703329"/>
              <a:gd name="connsiteY38" fmla="*/ 2628900 h 3337560"/>
              <a:gd name="connsiteX39" fmla="*/ 502929 w 3703329"/>
              <a:gd name="connsiteY39" fmla="*/ 2606040 h 3337560"/>
              <a:gd name="connsiteX40" fmla="*/ 468639 w 3703329"/>
              <a:gd name="connsiteY40" fmla="*/ 2571750 h 3337560"/>
              <a:gd name="connsiteX41" fmla="*/ 411489 w 3703329"/>
              <a:gd name="connsiteY41" fmla="*/ 2537460 h 3337560"/>
              <a:gd name="connsiteX42" fmla="*/ 377199 w 3703329"/>
              <a:gd name="connsiteY42" fmla="*/ 2468880 h 3337560"/>
              <a:gd name="connsiteX43" fmla="*/ 320049 w 3703329"/>
              <a:gd name="connsiteY43" fmla="*/ 2411730 h 3337560"/>
              <a:gd name="connsiteX44" fmla="*/ 285759 w 3703329"/>
              <a:gd name="connsiteY44" fmla="*/ 2354580 h 3337560"/>
              <a:gd name="connsiteX45" fmla="*/ 262899 w 3703329"/>
              <a:gd name="connsiteY45" fmla="*/ 2320290 h 3337560"/>
              <a:gd name="connsiteX46" fmla="*/ 240039 w 3703329"/>
              <a:gd name="connsiteY46" fmla="*/ 2274570 h 3337560"/>
              <a:gd name="connsiteX47" fmla="*/ 171459 w 3703329"/>
              <a:gd name="connsiteY47" fmla="*/ 2183130 h 3337560"/>
              <a:gd name="connsiteX48" fmla="*/ 148599 w 3703329"/>
              <a:gd name="connsiteY48" fmla="*/ 2148840 h 3337560"/>
              <a:gd name="connsiteX49" fmla="*/ 114309 w 3703329"/>
              <a:gd name="connsiteY49" fmla="*/ 2114550 h 3337560"/>
              <a:gd name="connsiteX50" fmla="*/ 57159 w 3703329"/>
              <a:gd name="connsiteY50" fmla="*/ 2045970 h 3337560"/>
              <a:gd name="connsiteX51" fmla="*/ 45729 w 3703329"/>
              <a:gd name="connsiteY51" fmla="*/ 2000250 h 3337560"/>
              <a:gd name="connsiteX52" fmla="*/ 34299 w 3703329"/>
              <a:gd name="connsiteY52" fmla="*/ 1965960 h 3337560"/>
              <a:gd name="connsiteX53" fmla="*/ 22869 w 3703329"/>
              <a:gd name="connsiteY53" fmla="*/ 1920240 h 3337560"/>
              <a:gd name="connsiteX54" fmla="*/ 9 w 3703329"/>
              <a:gd name="connsiteY54" fmla="*/ 1840230 h 3337560"/>
              <a:gd name="connsiteX55" fmla="*/ 9 w 3703329"/>
              <a:gd name="connsiteY55" fmla="*/ 1805940 h 3337560"/>
              <a:gd name="connsiteX56" fmla="*/ 11439 w 3703329"/>
              <a:gd name="connsiteY56" fmla="*/ 1314450 h 3337560"/>
              <a:gd name="connsiteX57" fmla="*/ 22869 w 3703329"/>
              <a:gd name="connsiteY57" fmla="*/ 1280160 h 3337560"/>
              <a:gd name="connsiteX58" fmla="*/ 57159 w 3703329"/>
              <a:gd name="connsiteY58" fmla="*/ 1154430 h 3337560"/>
              <a:gd name="connsiteX59" fmla="*/ 114309 w 3703329"/>
              <a:gd name="connsiteY59" fmla="*/ 1051560 h 3337560"/>
              <a:gd name="connsiteX60" fmla="*/ 125739 w 3703329"/>
              <a:gd name="connsiteY60" fmla="*/ 1017270 h 3337560"/>
              <a:gd name="connsiteX61" fmla="*/ 148599 w 3703329"/>
              <a:gd name="connsiteY61" fmla="*/ 982980 h 3337560"/>
              <a:gd name="connsiteX62" fmla="*/ 205749 w 3703329"/>
              <a:gd name="connsiteY62" fmla="*/ 891540 h 3337560"/>
              <a:gd name="connsiteX63" fmla="*/ 251469 w 3703329"/>
              <a:gd name="connsiteY63" fmla="*/ 822960 h 3337560"/>
              <a:gd name="connsiteX64" fmla="*/ 285759 w 3703329"/>
              <a:gd name="connsiteY64" fmla="*/ 800100 h 3337560"/>
              <a:gd name="connsiteX65" fmla="*/ 331479 w 3703329"/>
              <a:gd name="connsiteY65" fmla="*/ 697230 h 3337560"/>
              <a:gd name="connsiteX66" fmla="*/ 377199 w 3703329"/>
              <a:gd name="connsiteY66" fmla="*/ 605790 h 3337560"/>
              <a:gd name="connsiteX67" fmla="*/ 411489 w 3703329"/>
              <a:gd name="connsiteY67" fmla="*/ 571500 h 3337560"/>
              <a:gd name="connsiteX68" fmla="*/ 434349 w 3703329"/>
              <a:gd name="connsiteY68" fmla="*/ 537210 h 3337560"/>
              <a:gd name="connsiteX69" fmla="*/ 502929 w 3703329"/>
              <a:gd name="connsiteY69" fmla="*/ 491490 h 3337560"/>
              <a:gd name="connsiteX70" fmla="*/ 537219 w 3703329"/>
              <a:gd name="connsiteY70" fmla="*/ 457200 h 3337560"/>
              <a:gd name="connsiteX71" fmla="*/ 845829 w 3703329"/>
              <a:gd name="connsiteY71" fmla="*/ 388620 h 333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03329" h="3337560">
                <a:moveTo>
                  <a:pt x="845829" y="388620"/>
                </a:moveTo>
                <a:lnTo>
                  <a:pt x="1543059" y="0"/>
                </a:lnTo>
                <a:lnTo>
                  <a:pt x="2571759" y="34290"/>
                </a:lnTo>
                <a:lnTo>
                  <a:pt x="3371859" y="811530"/>
                </a:lnTo>
                <a:cubicBezTo>
                  <a:pt x="3402339" y="822960"/>
                  <a:pt x="3436214" y="827763"/>
                  <a:pt x="3463299" y="845820"/>
                </a:cubicBezTo>
                <a:cubicBezTo>
                  <a:pt x="3473324" y="852503"/>
                  <a:pt x="3468878" y="869578"/>
                  <a:pt x="3474729" y="880110"/>
                </a:cubicBezTo>
                <a:cubicBezTo>
                  <a:pt x="3488072" y="904127"/>
                  <a:pt x="3505209" y="925830"/>
                  <a:pt x="3520449" y="948690"/>
                </a:cubicBezTo>
                <a:lnTo>
                  <a:pt x="3589029" y="1051560"/>
                </a:lnTo>
                <a:cubicBezTo>
                  <a:pt x="3607979" y="1079984"/>
                  <a:pt x="3622319" y="1098423"/>
                  <a:pt x="3634749" y="1131570"/>
                </a:cubicBezTo>
                <a:cubicBezTo>
                  <a:pt x="3640265" y="1146279"/>
                  <a:pt x="3639991" y="1162851"/>
                  <a:pt x="3646179" y="1177290"/>
                </a:cubicBezTo>
                <a:cubicBezTo>
                  <a:pt x="3651590" y="1189916"/>
                  <a:pt x="3663460" y="1199027"/>
                  <a:pt x="3669039" y="1211580"/>
                </a:cubicBezTo>
                <a:cubicBezTo>
                  <a:pt x="3678826" y="1233600"/>
                  <a:pt x="3684279" y="1257300"/>
                  <a:pt x="3691899" y="1280160"/>
                </a:cubicBezTo>
                <a:lnTo>
                  <a:pt x="3703329" y="1314450"/>
                </a:lnTo>
                <a:cubicBezTo>
                  <a:pt x="3699519" y="1512570"/>
                  <a:pt x="3698848" y="1710775"/>
                  <a:pt x="3691899" y="1908810"/>
                </a:cubicBezTo>
                <a:cubicBezTo>
                  <a:pt x="3691677" y="1915130"/>
                  <a:pt x="3673627" y="2000670"/>
                  <a:pt x="3669039" y="2011680"/>
                </a:cubicBezTo>
                <a:cubicBezTo>
                  <a:pt x="3655932" y="2043136"/>
                  <a:pt x="3634095" y="2070791"/>
                  <a:pt x="3623319" y="2103120"/>
                </a:cubicBezTo>
                <a:cubicBezTo>
                  <a:pt x="3619509" y="2114550"/>
                  <a:pt x="3617277" y="2126634"/>
                  <a:pt x="3611889" y="2137410"/>
                </a:cubicBezTo>
                <a:cubicBezTo>
                  <a:pt x="3586916" y="2187357"/>
                  <a:pt x="3589029" y="2154500"/>
                  <a:pt x="3589029" y="2183130"/>
                </a:cubicBezTo>
                <a:lnTo>
                  <a:pt x="3063249" y="3143250"/>
                </a:lnTo>
                <a:cubicBezTo>
                  <a:pt x="3032769" y="3154680"/>
                  <a:pt x="3001858" y="3165020"/>
                  <a:pt x="2971809" y="3177540"/>
                </a:cubicBezTo>
                <a:cubicBezTo>
                  <a:pt x="2956081" y="3184093"/>
                  <a:pt x="2926089" y="3200400"/>
                  <a:pt x="2926089" y="3200400"/>
                </a:cubicBezTo>
                <a:lnTo>
                  <a:pt x="1645929" y="3337560"/>
                </a:lnTo>
                <a:cubicBezTo>
                  <a:pt x="1611639" y="3329940"/>
                  <a:pt x="1576383" y="3325808"/>
                  <a:pt x="1543059" y="3314700"/>
                </a:cubicBezTo>
                <a:cubicBezTo>
                  <a:pt x="1530027" y="3310356"/>
                  <a:pt x="1521631" y="3296663"/>
                  <a:pt x="1508769" y="3291840"/>
                </a:cubicBezTo>
                <a:cubicBezTo>
                  <a:pt x="1490579" y="3285019"/>
                  <a:pt x="1470669" y="3284220"/>
                  <a:pt x="1451619" y="3280410"/>
                </a:cubicBezTo>
                <a:cubicBezTo>
                  <a:pt x="1436379" y="3272790"/>
                  <a:pt x="1420510" y="3266316"/>
                  <a:pt x="1405899" y="3257550"/>
                </a:cubicBezTo>
                <a:cubicBezTo>
                  <a:pt x="1340208" y="3218135"/>
                  <a:pt x="1346305" y="3216616"/>
                  <a:pt x="1291599" y="3177540"/>
                </a:cubicBezTo>
                <a:cubicBezTo>
                  <a:pt x="1280421" y="3169555"/>
                  <a:pt x="1267862" y="3163474"/>
                  <a:pt x="1257309" y="3154680"/>
                </a:cubicBezTo>
                <a:cubicBezTo>
                  <a:pt x="1244891" y="3144332"/>
                  <a:pt x="1233539" y="3132663"/>
                  <a:pt x="1223019" y="3120390"/>
                </a:cubicBezTo>
                <a:cubicBezTo>
                  <a:pt x="1210621" y="3105926"/>
                  <a:pt x="1203364" y="3086866"/>
                  <a:pt x="1188729" y="3074670"/>
                </a:cubicBezTo>
                <a:cubicBezTo>
                  <a:pt x="1179473" y="3066957"/>
                  <a:pt x="1166253" y="3065603"/>
                  <a:pt x="1154439" y="3063240"/>
                </a:cubicBezTo>
                <a:cubicBezTo>
                  <a:pt x="1128021" y="3057956"/>
                  <a:pt x="1101056" y="3055907"/>
                  <a:pt x="1074429" y="3051810"/>
                </a:cubicBezTo>
                <a:cubicBezTo>
                  <a:pt x="1051523" y="3048286"/>
                  <a:pt x="1028651" y="3044526"/>
                  <a:pt x="1005849" y="3040380"/>
                </a:cubicBezTo>
                <a:cubicBezTo>
                  <a:pt x="958098" y="3031698"/>
                  <a:pt x="926164" y="3025823"/>
                  <a:pt x="880119" y="3006090"/>
                </a:cubicBezTo>
                <a:cubicBezTo>
                  <a:pt x="701240" y="2929428"/>
                  <a:pt x="848112" y="2980181"/>
                  <a:pt x="754389" y="2948940"/>
                </a:cubicBezTo>
                <a:cubicBezTo>
                  <a:pt x="721729" y="2883620"/>
                  <a:pt x="727323" y="2891197"/>
                  <a:pt x="674379" y="2811780"/>
                </a:cubicBezTo>
                <a:cubicBezTo>
                  <a:pt x="663812" y="2795929"/>
                  <a:pt x="650932" y="2781723"/>
                  <a:pt x="640089" y="2766060"/>
                </a:cubicBezTo>
                <a:cubicBezTo>
                  <a:pt x="616631" y="2732176"/>
                  <a:pt x="584541" y="2702287"/>
                  <a:pt x="571509" y="2663190"/>
                </a:cubicBezTo>
                <a:cubicBezTo>
                  <a:pt x="567699" y="2651760"/>
                  <a:pt x="569335" y="2636613"/>
                  <a:pt x="560079" y="2628900"/>
                </a:cubicBezTo>
                <a:cubicBezTo>
                  <a:pt x="544317" y="2615765"/>
                  <a:pt x="521979" y="2613660"/>
                  <a:pt x="502929" y="2606040"/>
                </a:cubicBezTo>
                <a:cubicBezTo>
                  <a:pt x="491499" y="2594610"/>
                  <a:pt x="481571" y="2581449"/>
                  <a:pt x="468639" y="2571750"/>
                </a:cubicBezTo>
                <a:cubicBezTo>
                  <a:pt x="450866" y="2558420"/>
                  <a:pt x="426248" y="2554064"/>
                  <a:pt x="411489" y="2537460"/>
                </a:cubicBezTo>
                <a:cubicBezTo>
                  <a:pt x="394509" y="2518358"/>
                  <a:pt x="392232" y="2489550"/>
                  <a:pt x="377199" y="2468880"/>
                </a:cubicBezTo>
                <a:cubicBezTo>
                  <a:pt x="361353" y="2447092"/>
                  <a:pt x="336879" y="2432767"/>
                  <a:pt x="320049" y="2411730"/>
                </a:cubicBezTo>
                <a:cubicBezTo>
                  <a:pt x="306171" y="2394382"/>
                  <a:pt x="297533" y="2373419"/>
                  <a:pt x="285759" y="2354580"/>
                </a:cubicBezTo>
                <a:cubicBezTo>
                  <a:pt x="278478" y="2342931"/>
                  <a:pt x="269715" y="2332217"/>
                  <a:pt x="262899" y="2320290"/>
                </a:cubicBezTo>
                <a:cubicBezTo>
                  <a:pt x="254445" y="2305496"/>
                  <a:pt x="249490" y="2288747"/>
                  <a:pt x="240039" y="2274570"/>
                </a:cubicBezTo>
                <a:cubicBezTo>
                  <a:pt x="218905" y="2242869"/>
                  <a:pt x="192593" y="2214831"/>
                  <a:pt x="171459" y="2183130"/>
                </a:cubicBezTo>
                <a:cubicBezTo>
                  <a:pt x="163839" y="2171700"/>
                  <a:pt x="157393" y="2159393"/>
                  <a:pt x="148599" y="2148840"/>
                </a:cubicBezTo>
                <a:cubicBezTo>
                  <a:pt x="138251" y="2136422"/>
                  <a:pt x="124657" y="2126968"/>
                  <a:pt x="114309" y="2114550"/>
                </a:cubicBezTo>
                <a:cubicBezTo>
                  <a:pt x="34743" y="2019071"/>
                  <a:pt x="157338" y="2146149"/>
                  <a:pt x="57159" y="2045970"/>
                </a:cubicBezTo>
                <a:cubicBezTo>
                  <a:pt x="53349" y="2030730"/>
                  <a:pt x="50045" y="2015355"/>
                  <a:pt x="45729" y="2000250"/>
                </a:cubicBezTo>
                <a:cubicBezTo>
                  <a:pt x="42419" y="1988665"/>
                  <a:pt x="37609" y="1977545"/>
                  <a:pt x="34299" y="1965960"/>
                </a:cubicBezTo>
                <a:cubicBezTo>
                  <a:pt x="29983" y="1950855"/>
                  <a:pt x="27383" y="1935287"/>
                  <a:pt x="22869" y="1920240"/>
                </a:cubicBezTo>
                <a:cubicBezTo>
                  <a:pt x="-1196" y="1840024"/>
                  <a:pt x="9" y="1877025"/>
                  <a:pt x="9" y="1840230"/>
                </a:cubicBezTo>
                <a:lnTo>
                  <a:pt x="9" y="1805940"/>
                </a:lnTo>
                <a:cubicBezTo>
                  <a:pt x="3819" y="1642110"/>
                  <a:pt x="4321" y="1478170"/>
                  <a:pt x="11439" y="1314450"/>
                </a:cubicBezTo>
                <a:cubicBezTo>
                  <a:pt x="11962" y="1302413"/>
                  <a:pt x="19947" y="1291849"/>
                  <a:pt x="22869" y="1280160"/>
                </a:cubicBezTo>
                <a:cubicBezTo>
                  <a:pt x="32587" y="1241289"/>
                  <a:pt x="36141" y="1189460"/>
                  <a:pt x="57159" y="1154430"/>
                </a:cubicBezTo>
                <a:cubicBezTo>
                  <a:pt x="78836" y="1118302"/>
                  <a:pt x="97911" y="1089821"/>
                  <a:pt x="114309" y="1051560"/>
                </a:cubicBezTo>
                <a:cubicBezTo>
                  <a:pt x="119055" y="1040486"/>
                  <a:pt x="120351" y="1028046"/>
                  <a:pt x="125739" y="1017270"/>
                </a:cubicBezTo>
                <a:cubicBezTo>
                  <a:pt x="131882" y="1004983"/>
                  <a:pt x="141783" y="994907"/>
                  <a:pt x="148599" y="982980"/>
                </a:cubicBezTo>
                <a:cubicBezTo>
                  <a:pt x="216181" y="864711"/>
                  <a:pt x="120760" y="1012953"/>
                  <a:pt x="205749" y="891540"/>
                </a:cubicBezTo>
                <a:cubicBezTo>
                  <a:pt x="221504" y="869032"/>
                  <a:pt x="228609" y="838200"/>
                  <a:pt x="251469" y="822960"/>
                </a:cubicBezTo>
                <a:lnTo>
                  <a:pt x="285759" y="800100"/>
                </a:lnTo>
                <a:cubicBezTo>
                  <a:pt x="331119" y="664020"/>
                  <a:pt x="284902" y="782621"/>
                  <a:pt x="331479" y="697230"/>
                </a:cubicBezTo>
                <a:cubicBezTo>
                  <a:pt x="347797" y="667313"/>
                  <a:pt x="353102" y="629887"/>
                  <a:pt x="377199" y="605790"/>
                </a:cubicBezTo>
                <a:cubicBezTo>
                  <a:pt x="388629" y="594360"/>
                  <a:pt x="401141" y="583918"/>
                  <a:pt x="411489" y="571500"/>
                </a:cubicBezTo>
                <a:cubicBezTo>
                  <a:pt x="420283" y="560947"/>
                  <a:pt x="424011" y="546256"/>
                  <a:pt x="434349" y="537210"/>
                </a:cubicBezTo>
                <a:cubicBezTo>
                  <a:pt x="455026" y="519118"/>
                  <a:pt x="483502" y="510917"/>
                  <a:pt x="502929" y="491490"/>
                </a:cubicBezTo>
                <a:lnTo>
                  <a:pt x="537219" y="457200"/>
                </a:lnTo>
                <a:lnTo>
                  <a:pt x="845829" y="38862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Multiplicar 5"/>
          <p:cNvSpPr/>
          <p:nvPr/>
        </p:nvSpPr>
        <p:spPr>
          <a:xfrm>
            <a:off x="1043608" y="2780928"/>
            <a:ext cx="432048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Multiplicar 6"/>
          <p:cNvSpPr/>
          <p:nvPr/>
        </p:nvSpPr>
        <p:spPr>
          <a:xfrm>
            <a:off x="1259632" y="3501008"/>
            <a:ext cx="432048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>
            <a:stCxn id="5" idx="2"/>
          </p:cNvCxnSpPr>
          <p:nvPr/>
        </p:nvCxnSpPr>
        <p:spPr>
          <a:xfrm flipH="1">
            <a:off x="2915816" y="1763648"/>
            <a:ext cx="68819" cy="32495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stCxn id="5" idx="8"/>
          </p:cNvCxnSpPr>
          <p:nvPr/>
        </p:nvCxnSpPr>
        <p:spPr>
          <a:xfrm flipH="1">
            <a:off x="2931810" y="2860928"/>
            <a:ext cx="1212272" cy="39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2931810" y="3756650"/>
            <a:ext cx="1212272" cy="39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3203848" y="2348880"/>
            <a:ext cx="216024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3348334" y="3201355"/>
            <a:ext cx="216024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3277724" y="4123948"/>
            <a:ext cx="216024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orma livre 19"/>
          <p:cNvSpPr/>
          <p:nvPr/>
        </p:nvSpPr>
        <p:spPr>
          <a:xfrm>
            <a:off x="4935502" y="1729358"/>
            <a:ext cx="4039373" cy="3337560"/>
          </a:xfrm>
          <a:custGeom>
            <a:avLst/>
            <a:gdLst>
              <a:gd name="connsiteX0" fmla="*/ 845829 w 3703329"/>
              <a:gd name="connsiteY0" fmla="*/ 388620 h 3337560"/>
              <a:gd name="connsiteX1" fmla="*/ 1543059 w 3703329"/>
              <a:gd name="connsiteY1" fmla="*/ 0 h 3337560"/>
              <a:gd name="connsiteX2" fmla="*/ 2571759 w 3703329"/>
              <a:gd name="connsiteY2" fmla="*/ 34290 h 3337560"/>
              <a:gd name="connsiteX3" fmla="*/ 3371859 w 3703329"/>
              <a:gd name="connsiteY3" fmla="*/ 811530 h 3337560"/>
              <a:gd name="connsiteX4" fmla="*/ 3463299 w 3703329"/>
              <a:gd name="connsiteY4" fmla="*/ 845820 h 3337560"/>
              <a:gd name="connsiteX5" fmla="*/ 3474729 w 3703329"/>
              <a:gd name="connsiteY5" fmla="*/ 880110 h 3337560"/>
              <a:gd name="connsiteX6" fmla="*/ 3520449 w 3703329"/>
              <a:gd name="connsiteY6" fmla="*/ 948690 h 3337560"/>
              <a:gd name="connsiteX7" fmla="*/ 3589029 w 3703329"/>
              <a:gd name="connsiteY7" fmla="*/ 1051560 h 3337560"/>
              <a:gd name="connsiteX8" fmla="*/ 3634749 w 3703329"/>
              <a:gd name="connsiteY8" fmla="*/ 1131570 h 3337560"/>
              <a:gd name="connsiteX9" fmla="*/ 3646179 w 3703329"/>
              <a:gd name="connsiteY9" fmla="*/ 1177290 h 3337560"/>
              <a:gd name="connsiteX10" fmla="*/ 3669039 w 3703329"/>
              <a:gd name="connsiteY10" fmla="*/ 1211580 h 3337560"/>
              <a:gd name="connsiteX11" fmla="*/ 3691899 w 3703329"/>
              <a:gd name="connsiteY11" fmla="*/ 1280160 h 3337560"/>
              <a:gd name="connsiteX12" fmla="*/ 3703329 w 3703329"/>
              <a:gd name="connsiteY12" fmla="*/ 1314450 h 3337560"/>
              <a:gd name="connsiteX13" fmla="*/ 3691899 w 3703329"/>
              <a:gd name="connsiteY13" fmla="*/ 1908810 h 3337560"/>
              <a:gd name="connsiteX14" fmla="*/ 3669039 w 3703329"/>
              <a:gd name="connsiteY14" fmla="*/ 2011680 h 3337560"/>
              <a:gd name="connsiteX15" fmla="*/ 3623319 w 3703329"/>
              <a:gd name="connsiteY15" fmla="*/ 2103120 h 3337560"/>
              <a:gd name="connsiteX16" fmla="*/ 3611889 w 3703329"/>
              <a:gd name="connsiteY16" fmla="*/ 2137410 h 3337560"/>
              <a:gd name="connsiteX17" fmla="*/ 3589029 w 3703329"/>
              <a:gd name="connsiteY17" fmla="*/ 2183130 h 3337560"/>
              <a:gd name="connsiteX18" fmla="*/ 3063249 w 3703329"/>
              <a:gd name="connsiteY18" fmla="*/ 3143250 h 3337560"/>
              <a:gd name="connsiteX19" fmla="*/ 2971809 w 3703329"/>
              <a:gd name="connsiteY19" fmla="*/ 3177540 h 3337560"/>
              <a:gd name="connsiteX20" fmla="*/ 2926089 w 3703329"/>
              <a:gd name="connsiteY20" fmla="*/ 3200400 h 3337560"/>
              <a:gd name="connsiteX21" fmla="*/ 1645929 w 3703329"/>
              <a:gd name="connsiteY21" fmla="*/ 3337560 h 3337560"/>
              <a:gd name="connsiteX22" fmla="*/ 1543059 w 3703329"/>
              <a:gd name="connsiteY22" fmla="*/ 3314700 h 3337560"/>
              <a:gd name="connsiteX23" fmla="*/ 1508769 w 3703329"/>
              <a:gd name="connsiteY23" fmla="*/ 3291840 h 3337560"/>
              <a:gd name="connsiteX24" fmla="*/ 1451619 w 3703329"/>
              <a:gd name="connsiteY24" fmla="*/ 3280410 h 3337560"/>
              <a:gd name="connsiteX25" fmla="*/ 1405899 w 3703329"/>
              <a:gd name="connsiteY25" fmla="*/ 3257550 h 3337560"/>
              <a:gd name="connsiteX26" fmla="*/ 1291599 w 3703329"/>
              <a:gd name="connsiteY26" fmla="*/ 3177540 h 3337560"/>
              <a:gd name="connsiteX27" fmla="*/ 1257309 w 3703329"/>
              <a:gd name="connsiteY27" fmla="*/ 3154680 h 3337560"/>
              <a:gd name="connsiteX28" fmla="*/ 1223019 w 3703329"/>
              <a:gd name="connsiteY28" fmla="*/ 3120390 h 3337560"/>
              <a:gd name="connsiteX29" fmla="*/ 1188729 w 3703329"/>
              <a:gd name="connsiteY29" fmla="*/ 3074670 h 3337560"/>
              <a:gd name="connsiteX30" fmla="*/ 1154439 w 3703329"/>
              <a:gd name="connsiteY30" fmla="*/ 3063240 h 3337560"/>
              <a:gd name="connsiteX31" fmla="*/ 1074429 w 3703329"/>
              <a:gd name="connsiteY31" fmla="*/ 3051810 h 3337560"/>
              <a:gd name="connsiteX32" fmla="*/ 1005849 w 3703329"/>
              <a:gd name="connsiteY32" fmla="*/ 3040380 h 3337560"/>
              <a:gd name="connsiteX33" fmla="*/ 880119 w 3703329"/>
              <a:gd name="connsiteY33" fmla="*/ 3006090 h 3337560"/>
              <a:gd name="connsiteX34" fmla="*/ 754389 w 3703329"/>
              <a:gd name="connsiteY34" fmla="*/ 2948940 h 3337560"/>
              <a:gd name="connsiteX35" fmla="*/ 674379 w 3703329"/>
              <a:gd name="connsiteY35" fmla="*/ 2811780 h 3337560"/>
              <a:gd name="connsiteX36" fmla="*/ 640089 w 3703329"/>
              <a:gd name="connsiteY36" fmla="*/ 2766060 h 3337560"/>
              <a:gd name="connsiteX37" fmla="*/ 571509 w 3703329"/>
              <a:gd name="connsiteY37" fmla="*/ 2663190 h 3337560"/>
              <a:gd name="connsiteX38" fmla="*/ 560079 w 3703329"/>
              <a:gd name="connsiteY38" fmla="*/ 2628900 h 3337560"/>
              <a:gd name="connsiteX39" fmla="*/ 502929 w 3703329"/>
              <a:gd name="connsiteY39" fmla="*/ 2606040 h 3337560"/>
              <a:gd name="connsiteX40" fmla="*/ 468639 w 3703329"/>
              <a:gd name="connsiteY40" fmla="*/ 2571750 h 3337560"/>
              <a:gd name="connsiteX41" fmla="*/ 411489 w 3703329"/>
              <a:gd name="connsiteY41" fmla="*/ 2537460 h 3337560"/>
              <a:gd name="connsiteX42" fmla="*/ 377199 w 3703329"/>
              <a:gd name="connsiteY42" fmla="*/ 2468880 h 3337560"/>
              <a:gd name="connsiteX43" fmla="*/ 320049 w 3703329"/>
              <a:gd name="connsiteY43" fmla="*/ 2411730 h 3337560"/>
              <a:gd name="connsiteX44" fmla="*/ 285759 w 3703329"/>
              <a:gd name="connsiteY44" fmla="*/ 2354580 h 3337560"/>
              <a:gd name="connsiteX45" fmla="*/ 262899 w 3703329"/>
              <a:gd name="connsiteY45" fmla="*/ 2320290 h 3337560"/>
              <a:gd name="connsiteX46" fmla="*/ 240039 w 3703329"/>
              <a:gd name="connsiteY46" fmla="*/ 2274570 h 3337560"/>
              <a:gd name="connsiteX47" fmla="*/ 171459 w 3703329"/>
              <a:gd name="connsiteY47" fmla="*/ 2183130 h 3337560"/>
              <a:gd name="connsiteX48" fmla="*/ 148599 w 3703329"/>
              <a:gd name="connsiteY48" fmla="*/ 2148840 h 3337560"/>
              <a:gd name="connsiteX49" fmla="*/ 114309 w 3703329"/>
              <a:gd name="connsiteY49" fmla="*/ 2114550 h 3337560"/>
              <a:gd name="connsiteX50" fmla="*/ 57159 w 3703329"/>
              <a:gd name="connsiteY50" fmla="*/ 2045970 h 3337560"/>
              <a:gd name="connsiteX51" fmla="*/ 45729 w 3703329"/>
              <a:gd name="connsiteY51" fmla="*/ 2000250 h 3337560"/>
              <a:gd name="connsiteX52" fmla="*/ 34299 w 3703329"/>
              <a:gd name="connsiteY52" fmla="*/ 1965960 h 3337560"/>
              <a:gd name="connsiteX53" fmla="*/ 22869 w 3703329"/>
              <a:gd name="connsiteY53" fmla="*/ 1920240 h 3337560"/>
              <a:gd name="connsiteX54" fmla="*/ 9 w 3703329"/>
              <a:gd name="connsiteY54" fmla="*/ 1840230 h 3337560"/>
              <a:gd name="connsiteX55" fmla="*/ 9 w 3703329"/>
              <a:gd name="connsiteY55" fmla="*/ 1805940 h 3337560"/>
              <a:gd name="connsiteX56" fmla="*/ 11439 w 3703329"/>
              <a:gd name="connsiteY56" fmla="*/ 1314450 h 3337560"/>
              <a:gd name="connsiteX57" fmla="*/ 22869 w 3703329"/>
              <a:gd name="connsiteY57" fmla="*/ 1280160 h 3337560"/>
              <a:gd name="connsiteX58" fmla="*/ 57159 w 3703329"/>
              <a:gd name="connsiteY58" fmla="*/ 1154430 h 3337560"/>
              <a:gd name="connsiteX59" fmla="*/ 114309 w 3703329"/>
              <a:gd name="connsiteY59" fmla="*/ 1051560 h 3337560"/>
              <a:gd name="connsiteX60" fmla="*/ 125739 w 3703329"/>
              <a:gd name="connsiteY60" fmla="*/ 1017270 h 3337560"/>
              <a:gd name="connsiteX61" fmla="*/ 148599 w 3703329"/>
              <a:gd name="connsiteY61" fmla="*/ 982980 h 3337560"/>
              <a:gd name="connsiteX62" fmla="*/ 205749 w 3703329"/>
              <a:gd name="connsiteY62" fmla="*/ 891540 h 3337560"/>
              <a:gd name="connsiteX63" fmla="*/ 251469 w 3703329"/>
              <a:gd name="connsiteY63" fmla="*/ 822960 h 3337560"/>
              <a:gd name="connsiteX64" fmla="*/ 285759 w 3703329"/>
              <a:gd name="connsiteY64" fmla="*/ 800100 h 3337560"/>
              <a:gd name="connsiteX65" fmla="*/ 331479 w 3703329"/>
              <a:gd name="connsiteY65" fmla="*/ 697230 h 3337560"/>
              <a:gd name="connsiteX66" fmla="*/ 377199 w 3703329"/>
              <a:gd name="connsiteY66" fmla="*/ 605790 h 3337560"/>
              <a:gd name="connsiteX67" fmla="*/ 411489 w 3703329"/>
              <a:gd name="connsiteY67" fmla="*/ 571500 h 3337560"/>
              <a:gd name="connsiteX68" fmla="*/ 434349 w 3703329"/>
              <a:gd name="connsiteY68" fmla="*/ 537210 h 3337560"/>
              <a:gd name="connsiteX69" fmla="*/ 502929 w 3703329"/>
              <a:gd name="connsiteY69" fmla="*/ 491490 h 3337560"/>
              <a:gd name="connsiteX70" fmla="*/ 537219 w 3703329"/>
              <a:gd name="connsiteY70" fmla="*/ 457200 h 3337560"/>
              <a:gd name="connsiteX71" fmla="*/ 845829 w 3703329"/>
              <a:gd name="connsiteY71" fmla="*/ 388620 h 333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03329" h="3337560">
                <a:moveTo>
                  <a:pt x="845829" y="388620"/>
                </a:moveTo>
                <a:lnTo>
                  <a:pt x="1543059" y="0"/>
                </a:lnTo>
                <a:lnTo>
                  <a:pt x="2571759" y="34290"/>
                </a:lnTo>
                <a:lnTo>
                  <a:pt x="3371859" y="811530"/>
                </a:lnTo>
                <a:cubicBezTo>
                  <a:pt x="3402339" y="822960"/>
                  <a:pt x="3436214" y="827763"/>
                  <a:pt x="3463299" y="845820"/>
                </a:cubicBezTo>
                <a:cubicBezTo>
                  <a:pt x="3473324" y="852503"/>
                  <a:pt x="3468878" y="869578"/>
                  <a:pt x="3474729" y="880110"/>
                </a:cubicBezTo>
                <a:cubicBezTo>
                  <a:pt x="3488072" y="904127"/>
                  <a:pt x="3505209" y="925830"/>
                  <a:pt x="3520449" y="948690"/>
                </a:cubicBezTo>
                <a:lnTo>
                  <a:pt x="3589029" y="1051560"/>
                </a:lnTo>
                <a:cubicBezTo>
                  <a:pt x="3607979" y="1079984"/>
                  <a:pt x="3622319" y="1098423"/>
                  <a:pt x="3634749" y="1131570"/>
                </a:cubicBezTo>
                <a:cubicBezTo>
                  <a:pt x="3640265" y="1146279"/>
                  <a:pt x="3639991" y="1162851"/>
                  <a:pt x="3646179" y="1177290"/>
                </a:cubicBezTo>
                <a:cubicBezTo>
                  <a:pt x="3651590" y="1189916"/>
                  <a:pt x="3663460" y="1199027"/>
                  <a:pt x="3669039" y="1211580"/>
                </a:cubicBezTo>
                <a:cubicBezTo>
                  <a:pt x="3678826" y="1233600"/>
                  <a:pt x="3684279" y="1257300"/>
                  <a:pt x="3691899" y="1280160"/>
                </a:cubicBezTo>
                <a:lnTo>
                  <a:pt x="3703329" y="1314450"/>
                </a:lnTo>
                <a:cubicBezTo>
                  <a:pt x="3699519" y="1512570"/>
                  <a:pt x="3698848" y="1710775"/>
                  <a:pt x="3691899" y="1908810"/>
                </a:cubicBezTo>
                <a:cubicBezTo>
                  <a:pt x="3691677" y="1915130"/>
                  <a:pt x="3673627" y="2000670"/>
                  <a:pt x="3669039" y="2011680"/>
                </a:cubicBezTo>
                <a:cubicBezTo>
                  <a:pt x="3655932" y="2043136"/>
                  <a:pt x="3634095" y="2070791"/>
                  <a:pt x="3623319" y="2103120"/>
                </a:cubicBezTo>
                <a:cubicBezTo>
                  <a:pt x="3619509" y="2114550"/>
                  <a:pt x="3617277" y="2126634"/>
                  <a:pt x="3611889" y="2137410"/>
                </a:cubicBezTo>
                <a:cubicBezTo>
                  <a:pt x="3586916" y="2187357"/>
                  <a:pt x="3589029" y="2154500"/>
                  <a:pt x="3589029" y="2183130"/>
                </a:cubicBezTo>
                <a:lnTo>
                  <a:pt x="3063249" y="3143250"/>
                </a:lnTo>
                <a:cubicBezTo>
                  <a:pt x="3032769" y="3154680"/>
                  <a:pt x="3001858" y="3165020"/>
                  <a:pt x="2971809" y="3177540"/>
                </a:cubicBezTo>
                <a:cubicBezTo>
                  <a:pt x="2956081" y="3184093"/>
                  <a:pt x="2926089" y="3200400"/>
                  <a:pt x="2926089" y="3200400"/>
                </a:cubicBezTo>
                <a:lnTo>
                  <a:pt x="1645929" y="3337560"/>
                </a:lnTo>
                <a:cubicBezTo>
                  <a:pt x="1611639" y="3329940"/>
                  <a:pt x="1576383" y="3325808"/>
                  <a:pt x="1543059" y="3314700"/>
                </a:cubicBezTo>
                <a:cubicBezTo>
                  <a:pt x="1530027" y="3310356"/>
                  <a:pt x="1521631" y="3296663"/>
                  <a:pt x="1508769" y="3291840"/>
                </a:cubicBezTo>
                <a:cubicBezTo>
                  <a:pt x="1490579" y="3285019"/>
                  <a:pt x="1470669" y="3284220"/>
                  <a:pt x="1451619" y="3280410"/>
                </a:cubicBezTo>
                <a:cubicBezTo>
                  <a:pt x="1436379" y="3272790"/>
                  <a:pt x="1420510" y="3266316"/>
                  <a:pt x="1405899" y="3257550"/>
                </a:cubicBezTo>
                <a:cubicBezTo>
                  <a:pt x="1340208" y="3218135"/>
                  <a:pt x="1346305" y="3216616"/>
                  <a:pt x="1291599" y="3177540"/>
                </a:cubicBezTo>
                <a:cubicBezTo>
                  <a:pt x="1280421" y="3169555"/>
                  <a:pt x="1267862" y="3163474"/>
                  <a:pt x="1257309" y="3154680"/>
                </a:cubicBezTo>
                <a:cubicBezTo>
                  <a:pt x="1244891" y="3144332"/>
                  <a:pt x="1233539" y="3132663"/>
                  <a:pt x="1223019" y="3120390"/>
                </a:cubicBezTo>
                <a:cubicBezTo>
                  <a:pt x="1210621" y="3105926"/>
                  <a:pt x="1203364" y="3086866"/>
                  <a:pt x="1188729" y="3074670"/>
                </a:cubicBezTo>
                <a:cubicBezTo>
                  <a:pt x="1179473" y="3066957"/>
                  <a:pt x="1166253" y="3065603"/>
                  <a:pt x="1154439" y="3063240"/>
                </a:cubicBezTo>
                <a:cubicBezTo>
                  <a:pt x="1128021" y="3057956"/>
                  <a:pt x="1101056" y="3055907"/>
                  <a:pt x="1074429" y="3051810"/>
                </a:cubicBezTo>
                <a:cubicBezTo>
                  <a:pt x="1051523" y="3048286"/>
                  <a:pt x="1028651" y="3044526"/>
                  <a:pt x="1005849" y="3040380"/>
                </a:cubicBezTo>
                <a:cubicBezTo>
                  <a:pt x="958098" y="3031698"/>
                  <a:pt x="926164" y="3025823"/>
                  <a:pt x="880119" y="3006090"/>
                </a:cubicBezTo>
                <a:cubicBezTo>
                  <a:pt x="701240" y="2929428"/>
                  <a:pt x="848112" y="2980181"/>
                  <a:pt x="754389" y="2948940"/>
                </a:cubicBezTo>
                <a:cubicBezTo>
                  <a:pt x="721729" y="2883620"/>
                  <a:pt x="727323" y="2891197"/>
                  <a:pt x="674379" y="2811780"/>
                </a:cubicBezTo>
                <a:cubicBezTo>
                  <a:pt x="663812" y="2795929"/>
                  <a:pt x="650932" y="2781723"/>
                  <a:pt x="640089" y="2766060"/>
                </a:cubicBezTo>
                <a:cubicBezTo>
                  <a:pt x="616631" y="2732176"/>
                  <a:pt x="584541" y="2702287"/>
                  <a:pt x="571509" y="2663190"/>
                </a:cubicBezTo>
                <a:cubicBezTo>
                  <a:pt x="567699" y="2651760"/>
                  <a:pt x="569335" y="2636613"/>
                  <a:pt x="560079" y="2628900"/>
                </a:cubicBezTo>
                <a:cubicBezTo>
                  <a:pt x="544317" y="2615765"/>
                  <a:pt x="521979" y="2613660"/>
                  <a:pt x="502929" y="2606040"/>
                </a:cubicBezTo>
                <a:cubicBezTo>
                  <a:pt x="491499" y="2594610"/>
                  <a:pt x="481571" y="2581449"/>
                  <a:pt x="468639" y="2571750"/>
                </a:cubicBezTo>
                <a:cubicBezTo>
                  <a:pt x="450866" y="2558420"/>
                  <a:pt x="426248" y="2554064"/>
                  <a:pt x="411489" y="2537460"/>
                </a:cubicBezTo>
                <a:cubicBezTo>
                  <a:pt x="394509" y="2518358"/>
                  <a:pt x="392232" y="2489550"/>
                  <a:pt x="377199" y="2468880"/>
                </a:cubicBezTo>
                <a:cubicBezTo>
                  <a:pt x="361353" y="2447092"/>
                  <a:pt x="336879" y="2432767"/>
                  <a:pt x="320049" y="2411730"/>
                </a:cubicBezTo>
                <a:cubicBezTo>
                  <a:pt x="306171" y="2394382"/>
                  <a:pt x="297533" y="2373419"/>
                  <a:pt x="285759" y="2354580"/>
                </a:cubicBezTo>
                <a:cubicBezTo>
                  <a:pt x="278478" y="2342931"/>
                  <a:pt x="269715" y="2332217"/>
                  <a:pt x="262899" y="2320290"/>
                </a:cubicBezTo>
                <a:cubicBezTo>
                  <a:pt x="254445" y="2305496"/>
                  <a:pt x="249490" y="2288747"/>
                  <a:pt x="240039" y="2274570"/>
                </a:cubicBezTo>
                <a:cubicBezTo>
                  <a:pt x="218905" y="2242869"/>
                  <a:pt x="192593" y="2214831"/>
                  <a:pt x="171459" y="2183130"/>
                </a:cubicBezTo>
                <a:cubicBezTo>
                  <a:pt x="163839" y="2171700"/>
                  <a:pt x="157393" y="2159393"/>
                  <a:pt x="148599" y="2148840"/>
                </a:cubicBezTo>
                <a:cubicBezTo>
                  <a:pt x="138251" y="2136422"/>
                  <a:pt x="124657" y="2126968"/>
                  <a:pt x="114309" y="2114550"/>
                </a:cubicBezTo>
                <a:cubicBezTo>
                  <a:pt x="34743" y="2019071"/>
                  <a:pt x="157338" y="2146149"/>
                  <a:pt x="57159" y="2045970"/>
                </a:cubicBezTo>
                <a:cubicBezTo>
                  <a:pt x="53349" y="2030730"/>
                  <a:pt x="50045" y="2015355"/>
                  <a:pt x="45729" y="2000250"/>
                </a:cubicBezTo>
                <a:cubicBezTo>
                  <a:pt x="42419" y="1988665"/>
                  <a:pt x="37609" y="1977545"/>
                  <a:pt x="34299" y="1965960"/>
                </a:cubicBezTo>
                <a:cubicBezTo>
                  <a:pt x="29983" y="1950855"/>
                  <a:pt x="27383" y="1935287"/>
                  <a:pt x="22869" y="1920240"/>
                </a:cubicBezTo>
                <a:cubicBezTo>
                  <a:pt x="-1196" y="1840024"/>
                  <a:pt x="9" y="1877025"/>
                  <a:pt x="9" y="1840230"/>
                </a:cubicBezTo>
                <a:lnTo>
                  <a:pt x="9" y="1805940"/>
                </a:lnTo>
                <a:cubicBezTo>
                  <a:pt x="3819" y="1642110"/>
                  <a:pt x="4321" y="1478170"/>
                  <a:pt x="11439" y="1314450"/>
                </a:cubicBezTo>
                <a:cubicBezTo>
                  <a:pt x="11962" y="1302413"/>
                  <a:pt x="19947" y="1291849"/>
                  <a:pt x="22869" y="1280160"/>
                </a:cubicBezTo>
                <a:cubicBezTo>
                  <a:pt x="32587" y="1241289"/>
                  <a:pt x="36141" y="1189460"/>
                  <a:pt x="57159" y="1154430"/>
                </a:cubicBezTo>
                <a:cubicBezTo>
                  <a:pt x="78836" y="1118302"/>
                  <a:pt x="97911" y="1089821"/>
                  <a:pt x="114309" y="1051560"/>
                </a:cubicBezTo>
                <a:cubicBezTo>
                  <a:pt x="119055" y="1040486"/>
                  <a:pt x="120351" y="1028046"/>
                  <a:pt x="125739" y="1017270"/>
                </a:cubicBezTo>
                <a:cubicBezTo>
                  <a:pt x="131882" y="1004983"/>
                  <a:pt x="141783" y="994907"/>
                  <a:pt x="148599" y="982980"/>
                </a:cubicBezTo>
                <a:cubicBezTo>
                  <a:pt x="216181" y="864711"/>
                  <a:pt x="120760" y="1012953"/>
                  <a:pt x="205749" y="891540"/>
                </a:cubicBezTo>
                <a:cubicBezTo>
                  <a:pt x="221504" y="869032"/>
                  <a:pt x="228609" y="838200"/>
                  <a:pt x="251469" y="822960"/>
                </a:cubicBezTo>
                <a:lnTo>
                  <a:pt x="285759" y="800100"/>
                </a:lnTo>
                <a:cubicBezTo>
                  <a:pt x="331119" y="664020"/>
                  <a:pt x="284902" y="782621"/>
                  <a:pt x="331479" y="697230"/>
                </a:cubicBezTo>
                <a:cubicBezTo>
                  <a:pt x="347797" y="667313"/>
                  <a:pt x="353102" y="629887"/>
                  <a:pt x="377199" y="605790"/>
                </a:cubicBezTo>
                <a:cubicBezTo>
                  <a:pt x="388629" y="594360"/>
                  <a:pt x="401141" y="583918"/>
                  <a:pt x="411489" y="571500"/>
                </a:cubicBezTo>
                <a:cubicBezTo>
                  <a:pt x="420283" y="560947"/>
                  <a:pt x="424011" y="546256"/>
                  <a:pt x="434349" y="537210"/>
                </a:cubicBezTo>
                <a:cubicBezTo>
                  <a:pt x="455026" y="519118"/>
                  <a:pt x="483502" y="510917"/>
                  <a:pt x="502929" y="491490"/>
                </a:cubicBezTo>
                <a:lnTo>
                  <a:pt x="537219" y="457200"/>
                </a:lnTo>
                <a:lnTo>
                  <a:pt x="845829" y="38862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Multiplicar 20"/>
          <p:cNvSpPr/>
          <p:nvPr/>
        </p:nvSpPr>
        <p:spPr>
          <a:xfrm>
            <a:off x="5799598" y="2780928"/>
            <a:ext cx="432048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Multiplicar 21"/>
          <p:cNvSpPr/>
          <p:nvPr/>
        </p:nvSpPr>
        <p:spPr>
          <a:xfrm>
            <a:off x="6015622" y="3501008"/>
            <a:ext cx="432048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6847176" y="2452318"/>
            <a:ext cx="216024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7557809" y="3110106"/>
            <a:ext cx="216024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7158021" y="4008223"/>
            <a:ext cx="216024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isósceles 28"/>
          <p:cNvSpPr/>
          <p:nvPr/>
        </p:nvSpPr>
        <p:spPr>
          <a:xfrm>
            <a:off x="7991507" y="2435163"/>
            <a:ext cx="216024" cy="28803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riângulo isósceles 29"/>
          <p:cNvSpPr/>
          <p:nvPr/>
        </p:nvSpPr>
        <p:spPr>
          <a:xfrm>
            <a:off x="8100392" y="3717032"/>
            <a:ext cx="216024" cy="28803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2915816" y="15322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Anatocismo</a:t>
            </a:r>
            <a:endParaRPr lang="pt-BR" sz="32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551611" y="616205"/>
            <a:ext cx="405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Tokos</a:t>
            </a:r>
            <a:r>
              <a:rPr lang="pt-BR" sz="2800" dirty="0" smtClean="0"/>
              <a:t> = dar à luz, filhotes</a:t>
            </a:r>
            <a:endParaRPr lang="pt-BR" sz="2800" dirty="0"/>
          </a:p>
        </p:txBody>
      </p:sp>
      <p:sp>
        <p:nvSpPr>
          <p:cNvPr id="35" name="Seta dobrada para cima 34"/>
          <p:cNvSpPr/>
          <p:nvPr/>
        </p:nvSpPr>
        <p:spPr>
          <a:xfrm rot="5400000">
            <a:off x="4437510" y="696858"/>
            <a:ext cx="228202" cy="310491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8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179512" y="1729358"/>
            <a:ext cx="4039373" cy="3337560"/>
          </a:xfrm>
          <a:custGeom>
            <a:avLst/>
            <a:gdLst>
              <a:gd name="connsiteX0" fmla="*/ 845829 w 3703329"/>
              <a:gd name="connsiteY0" fmla="*/ 388620 h 3337560"/>
              <a:gd name="connsiteX1" fmla="*/ 1543059 w 3703329"/>
              <a:gd name="connsiteY1" fmla="*/ 0 h 3337560"/>
              <a:gd name="connsiteX2" fmla="*/ 2571759 w 3703329"/>
              <a:gd name="connsiteY2" fmla="*/ 34290 h 3337560"/>
              <a:gd name="connsiteX3" fmla="*/ 3371859 w 3703329"/>
              <a:gd name="connsiteY3" fmla="*/ 811530 h 3337560"/>
              <a:gd name="connsiteX4" fmla="*/ 3463299 w 3703329"/>
              <a:gd name="connsiteY4" fmla="*/ 845820 h 3337560"/>
              <a:gd name="connsiteX5" fmla="*/ 3474729 w 3703329"/>
              <a:gd name="connsiteY5" fmla="*/ 880110 h 3337560"/>
              <a:gd name="connsiteX6" fmla="*/ 3520449 w 3703329"/>
              <a:gd name="connsiteY6" fmla="*/ 948690 h 3337560"/>
              <a:gd name="connsiteX7" fmla="*/ 3589029 w 3703329"/>
              <a:gd name="connsiteY7" fmla="*/ 1051560 h 3337560"/>
              <a:gd name="connsiteX8" fmla="*/ 3634749 w 3703329"/>
              <a:gd name="connsiteY8" fmla="*/ 1131570 h 3337560"/>
              <a:gd name="connsiteX9" fmla="*/ 3646179 w 3703329"/>
              <a:gd name="connsiteY9" fmla="*/ 1177290 h 3337560"/>
              <a:gd name="connsiteX10" fmla="*/ 3669039 w 3703329"/>
              <a:gd name="connsiteY10" fmla="*/ 1211580 h 3337560"/>
              <a:gd name="connsiteX11" fmla="*/ 3691899 w 3703329"/>
              <a:gd name="connsiteY11" fmla="*/ 1280160 h 3337560"/>
              <a:gd name="connsiteX12" fmla="*/ 3703329 w 3703329"/>
              <a:gd name="connsiteY12" fmla="*/ 1314450 h 3337560"/>
              <a:gd name="connsiteX13" fmla="*/ 3691899 w 3703329"/>
              <a:gd name="connsiteY13" fmla="*/ 1908810 h 3337560"/>
              <a:gd name="connsiteX14" fmla="*/ 3669039 w 3703329"/>
              <a:gd name="connsiteY14" fmla="*/ 2011680 h 3337560"/>
              <a:gd name="connsiteX15" fmla="*/ 3623319 w 3703329"/>
              <a:gd name="connsiteY15" fmla="*/ 2103120 h 3337560"/>
              <a:gd name="connsiteX16" fmla="*/ 3611889 w 3703329"/>
              <a:gd name="connsiteY16" fmla="*/ 2137410 h 3337560"/>
              <a:gd name="connsiteX17" fmla="*/ 3589029 w 3703329"/>
              <a:gd name="connsiteY17" fmla="*/ 2183130 h 3337560"/>
              <a:gd name="connsiteX18" fmla="*/ 3063249 w 3703329"/>
              <a:gd name="connsiteY18" fmla="*/ 3143250 h 3337560"/>
              <a:gd name="connsiteX19" fmla="*/ 2971809 w 3703329"/>
              <a:gd name="connsiteY19" fmla="*/ 3177540 h 3337560"/>
              <a:gd name="connsiteX20" fmla="*/ 2926089 w 3703329"/>
              <a:gd name="connsiteY20" fmla="*/ 3200400 h 3337560"/>
              <a:gd name="connsiteX21" fmla="*/ 1645929 w 3703329"/>
              <a:gd name="connsiteY21" fmla="*/ 3337560 h 3337560"/>
              <a:gd name="connsiteX22" fmla="*/ 1543059 w 3703329"/>
              <a:gd name="connsiteY22" fmla="*/ 3314700 h 3337560"/>
              <a:gd name="connsiteX23" fmla="*/ 1508769 w 3703329"/>
              <a:gd name="connsiteY23" fmla="*/ 3291840 h 3337560"/>
              <a:gd name="connsiteX24" fmla="*/ 1451619 w 3703329"/>
              <a:gd name="connsiteY24" fmla="*/ 3280410 h 3337560"/>
              <a:gd name="connsiteX25" fmla="*/ 1405899 w 3703329"/>
              <a:gd name="connsiteY25" fmla="*/ 3257550 h 3337560"/>
              <a:gd name="connsiteX26" fmla="*/ 1291599 w 3703329"/>
              <a:gd name="connsiteY26" fmla="*/ 3177540 h 3337560"/>
              <a:gd name="connsiteX27" fmla="*/ 1257309 w 3703329"/>
              <a:gd name="connsiteY27" fmla="*/ 3154680 h 3337560"/>
              <a:gd name="connsiteX28" fmla="*/ 1223019 w 3703329"/>
              <a:gd name="connsiteY28" fmla="*/ 3120390 h 3337560"/>
              <a:gd name="connsiteX29" fmla="*/ 1188729 w 3703329"/>
              <a:gd name="connsiteY29" fmla="*/ 3074670 h 3337560"/>
              <a:gd name="connsiteX30" fmla="*/ 1154439 w 3703329"/>
              <a:gd name="connsiteY30" fmla="*/ 3063240 h 3337560"/>
              <a:gd name="connsiteX31" fmla="*/ 1074429 w 3703329"/>
              <a:gd name="connsiteY31" fmla="*/ 3051810 h 3337560"/>
              <a:gd name="connsiteX32" fmla="*/ 1005849 w 3703329"/>
              <a:gd name="connsiteY32" fmla="*/ 3040380 h 3337560"/>
              <a:gd name="connsiteX33" fmla="*/ 880119 w 3703329"/>
              <a:gd name="connsiteY33" fmla="*/ 3006090 h 3337560"/>
              <a:gd name="connsiteX34" fmla="*/ 754389 w 3703329"/>
              <a:gd name="connsiteY34" fmla="*/ 2948940 h 3337560"/>
              <a:gd name="connsiteX35" fmla="*/ 674379 w 3703329"/>
              <a:gd name="connsiteY35" fmla="*/ 2811780 h 3337560"/>
              <a:gd name="connsiteX36" fmla="*/ 640089 w 3703329"/>
              <a:gd name="connsiteY36" fmla="*/ 2766060 h 3337560"/>
              <a:gd name="connsiteX37" fmla="*/ 571509 w 3703329"/>
              <a:gd name="connsiteY37" fmla="*/ 2663190 h 3337560"/>
              <a:gd name="connsiteX38" fmla="*/ 560079 w 3703329"/>
              <a:gd name="connsiteY38" fmla="*/ 2628900 h 3337560"/>
              <a:gd name="connsiteX39" fmla="*/ 502929 w 3703329"/>
              <a:gd name="connsiteY39" fmla="*/ 2606040 h 3337560"/>
              <a:gd name="connsiteX40" fmla="*/ 468639 w 3703329"/>
              <a:gd name="connsiteY40" fmla="*/ 2571750 h 3337560"/>
              <a:gd name="connsiteX41" fmla="*/ 411489 w 3703329"/>
              <a:gd name="connsiteY41" fmla="*/ 2537460 h 3337560"/>
              <a:gd name="connsiteX42" fmla="*/ 377199 w 3703329"/>
              <a:gd name="connsiteY42" fmla="*/ 2468880 h 3337560"/>
              <a:gd name="connsiteX43" fmla="*/ 320049 w 3703329"/>
              <a:gd name="connsiteY43" fmla="*/ 2411730 h 3337560"/>
              <a:gd name="connsiteX44" fmla="*/ 285759 w 3703329"/>
              <a:gd name="connsiteY44" fmla="*/ 2354580 h 3337560"/>
              <a:gd name="connsiteX45" fmla="*/ 262899 w 3703329"/>
              <a:gd name="connsiteY45" fmla="*/ 2320290 h 3337560"/>
              <a:gd name="connsiteX46" fmla="*/ 240039 w 3703329"/>
              <a:gd name="connsiteY46" fmla="*/ 2274570 h 3337560"/>
              <a:gd name="connsiteX47" fmla="*/ 171459 w 3703329"/>
              <a:gd name="connsiteY47" fmla="*/ 2183130 h 3337560"/>
              <a:gd name="connsiteX48" fmla="*/ 148599 w 3703329"/>
              <a:gd name="connsiteY48" fmla="*/ 2148840 h 3337560"/>
              <a:gd name="connsiteX49" fmla="*/ 114309 w 3703329"/>
              <a:gd name="connsiteY49" fmla="*/ 2114550 h 3337560"/>
              <a:gd name="connsiteX50" fmla="*/ 57159 w 3703329"/>
              <a:gd name="connsiteY50" fmla="*/ 2045970 h 3337560"/>
              <a:gd name="connsiteX51" fmla="*/ 45729 w 3703329"/>
              <a:gd name="connsiteY51" fmla="*/ 2000250 h 3337560"/>
              <a:gd name="connsiteX52" fmla="*/ 34299 w 3703329"/>
              <a:gd name="connsiteY52" fmla="*/ 1965960 h 3337560"/>
              <a:gd name="connsiteX53" fmla="*/ 22869 w 3703329"/>
              <a:gd name="connsiteY53" fmla="*/ 1920240 h 3337560"/>
              <a:gd name="connsiteX54" fmla="*/ 9 w 3703329"/>
              <a:gd name="connsiteY54" fmla="*/ 1840230 h 3337560"/>
              <a:gd name="connsiteX55" fmla="*/ 9 w 3703329"/>
              <a:gd name="connsiteY55" fmla="*/ 1805940 h 3337560"/>
              <a:gd name="connsiteX56" fmla="*/ 11439 w 3703329"/>
              <a:gd name="connsiteY56" fmla="*/ 1314450 h 3337560"/>
              <a:gd name="connsiteX57" fmla="*/ 22869 w 3703329"/>
              <a:gd name="connsiteY57" fmla="*/ 1280160 h 3337560"/>
              <a:gd name="connsiteX58" fmla="*/ 57159 w 3703329"/>
              <a:gd name="connsiteY58" fmla="*/ 1154430 h 3337560"/>
              <a:gd name="connsiteX59" fmla="*/ 114309 w 3703329"/>
              <a:gd name="connsiteY59" fmla="*/ 1051560 h 3337560"/>
              <a:gd name="connsiteX60" fmla="*/ 125739 w 3703329"/>
              <a:gd name="connsiteY60" fmla="*/ 1017270 h 3337560"/>
              <a:gd name="connsiteX61" fmla="*/ 148599 w 3703329"/>
              <a:gd name="connsiteY61" fmla="*/ 982980 h 3337560"/>
              <a:gd name="connsiteX62" fmla="*/ 205749 w 3703329"/>
              <a:gd name="connsiteY62" fmla="*/ 891540 h 3337560"/>
              <a:gd name="connsiteX63" fmla="*/ 251469 w 3703329"/>
              <a:gd name="connsiteY63" fmla="*/ 822960 h 3337560"/>
              <a:gd name="connsiteX64" fmla="*/ 285759 w 3703329"/>
              <a:gd name="connsiteY64" fmla="*/ 800100 h 3337560"/>
              <a:gd name="connsiteX65" fmla="*/ 331479 w 3703329"/>
              <a:gd name="connsiteY65" fmla="*/ 697230 h 3337560"/>
              <a:gd name="connsiteX66" fmla="*/ 377199 w 3703329"/>
              <a:gd name="connsiteY66" fmla="*/ 605790 h 3337560"/>
              <a:gd name="connsiteX67" fmla="*/ 411489 w 3703329"/>
              <a:gd name="connsiteY67" fmla="*/ 571500 h 3337560"/>
              <a:gd name="connsiteX68" fmla="*/ 434349 w 3703329"/>
              <a:gd name="connsiteY68" fmla="*/ 537210 h 3337560"/>
              <a:gd name="connsiteX69" fmla="*/ 502929 w 3703329"/>
              <a:gd name="connsiteY69" fmla="*/ 491490 h 3337560"/>
              <a:gd name="connsiteX70" fmla="*/ 537219 w 3703329"/>
              <a:gd name="connsiteY70" fmla="*/ 457200 h 3337560"/>
              <a:gd name="connsiteX71" fmla="*/ 845829 w 3703329"/>
              <a:gd name="connsiteY71" fmla="*/ 388620 h 333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03329" h="3337560">
                <a:moveTo>
                  <a:pt x="845829" y="388620"/>
                </a:moveTo>
                <a:lnTo>
                  <a:pt x="1543059" y="0"/>
                </a:lnTo>
                <a:lnTo>
                  <a:pt x="2571759" y="34290"/>
                </a:lnTo>
                <a:lnTo>
                  <a:pt x="3371859" y="811530"/>
                </a:lnTo>
                <a:cubicBezTo>
                  <a:pt x="3402339" y="822960"/>
                  <a:pt x="3436214" y="827763"/>
                  <a:pt x="3463299" y="845820"/>
                </a:cubicBezTo>
                <a:cubicBezTo>
                  <a:pt x="3473324" y="852503"/>
                  <a:pt x="3468878" y="869578"/>
                  <a:pt x="3474729" y="880110"/>
                </a:cubicBezTo>
                <a:cubicBezTo>
                  <a:pt x="3488072" y="904127"/>
                  <a:pt x="3505209" y="925830"/>
                  <a:pt x="3520449" y="948690"/>
                </a:cubicBezTo>
                <a:lnTo>
                  <a:pt x="3589029" y="1051560"/>
                </a:lnTo>
                <a:cubicBezTo>
                  <a:pt x="3607979" y="1079984"/>
                  <a:pt x="3622319" y="1098423"/>
                  <a:pt x="3634749" y="1131570"/>
                </a:cubicBezTo>
                <a:cubicBezTo>
                  <a:pt x="3640265" y="1146279"/>
                  <a:pt x="3639991" y="1162851"/>
                  <a:pt x="3646179" y="1177290"/>
                </a:cubicBezTo>
                <a:cubicBezTo>
                  <a:pt x="3651590" y="1189916"/>
                  <a:pt x="3663460" y="1199027"/>
                  <a:pt x="3669039" y="1211580"/>
                </a:cubicBezTo>
                <a:cubicBezTo>
                  <a:pt x="3678826" y="1233600"/>
                  <a:pt x="3684279" y="1257300"/>
                  <a:pt x="3691899" y="1280160"/>
                </a:cubicBezTo>
                <a:lnTo>
                  <a:pt x="3703329" y="1314450"/>
                </a:lnTo>
                <a:cubicBezTo>
                  <a:pt x="3699519" y="1512570"/>
                  <a:pt x="3698848" y="1710775"/>
                  <a:pt x="3691899" y="1908810"/>
                </a:cubicBezTo>
                <a:cubicBezTo>
                  <a:pt x="3691677" y="1915130"/>
                  <a:pt x="3673627" y="2000670"/>
                  <a:pt x="3669039" y="2011680"/>
                </a:cubicBezTo>
                <a:cubicBezTo>
                  <a:pt x="3655932" y="2043136"/>
                  <a:pt x="3634095" y="2070791"/>
                  <a:pt x="3623319" y="2103120"/>
                </a:cubicBezTo>
                <a:cubicBezTo>
                  <a:pt x="3619509" y="2114550"/>
                  <a:pt x="3617277" y="2126634"/>
                  <a:pt x="3611889" y="2137410"/>
                </a:cubicBezTo>
                <a:cubicBezTo>
                  <a:pt x="3586916" y="2187357"/>
                  <a:pt x="3589029" y="2154500"/>
                  <a:pt x="3589029" y="2183130"/>
                </a:cubicBezTo>
                <a:lnTo>
                  <a:pt x="3063249" y="3143250"/>
                </a:lnTo>
                <a:cubicBezTo>
                  <a:pt x="3032769" y="3154680"/>
                  <a:pt x="3001858" y="3165020"/>
                  <a:pt x="2971809" y="3177540"/>
                </a:cubicBezTo>
                <a:cubicBezTo>
                  <a:pt x="2956081" y="3184093"/>
                  <a:pt x="2926089" y="3200400"/>
                  <a:pt x="2926089" y="3200400"/>
                </a:cubicBezTo>
                <a:lnTo>
                  <a:pt x="1645929" y="3337560"/>
                </a:lnTo>
                <a:cubicBezTo>
                  <a:pt x="1611639" y="3329940"/>
                  <a:pt x="1576383" y="3325808"/>
                  <a:pt x="1543059" y="3314700"/>
                </a:cubicBezTo>
                <a:cubicBezTo>
                  <a:pt x="1530027" y="3310356"/>
                  <a:pt x="1521631" y="3296663"/>
                  <a:pt x="1508769" y="3291840"/>
                </a:cubicBezTo>
                <a:cubicBezTo>
                  <a:pt x="1490579" y="3285019"/>
                  <a:pt x="1470669" y="3284220"/>
                  <a:pt x="1451619" y="3280410"/>
                </a:cubicBezTo>
                <a:cubicBezTo>
                  <a:pt x="1436379" y="3272790"/>
                  <a:pt x="1420510" y="3266316"/>
                  <a:pt x="1405899" y="3257550"/>
                </a:cubicBezTo>
                <a:cubicBezTo>
                  <a:pt x="1340208" y="3218135"/>
                  <a:pt x="1346305" y="3216616"/>
                  <a:pt x="1291599" y="3177540"/>
                </a:cubicBezTo>
                <a:cubicBezTo>
                  <a:pt x="1280421" y="3169555"/>
                  <a:pt x="1267862" y="3163474"/>
                  <a:pt x="1257309" y="3154680"/>
                </a:cubicBezTo>
                <a:cubicBezTo>
                  <a:pt x="1244891" y="3144332"/>
                  <a:pt x="1233539" y="3132663"/>
                  <a:pt x="1223019" y="3120390"/>
                </a:cubicBezTo>
                <a:cubicBezTo>
                  <a:pt x="1210621" y="3105926"/>
                  <a:pt x="1203364" y="3086866"/>
                  <a:pt x="1188729" y="3074670"/>
                </a:cubicBezTo>
                <a:cubicBezTo>
                  <a:pt x="1179473" y="3066957"/>
                  <a:pt x="1166253" y="3065603"/>
                  <a:pt x="1154439" y="3063240"/>
                </a:cubicBezTo>
                <a:cubicBezTo>
                  <a:pt x="1128021" y="3057956"/>
                  <a:pt x="1101056" y="3055907"/>
                  <a:pt x="1074429" y="3051810"/>
                </a:cubicBezTo>
                <a:cubicBezTo>
                  <a:pt x="1051523" y="3048286"/>
                  <a:pt x="1028651" y="3044526"/>
                  <a:pt x="1005849" y="3040380"/>
                </a:cubicBezTo>
                <a:cubicBezTo>
                  <a:pt x="958098" y="3031698"/>
                  <a:pt x="926164" y="3025823"/>
                  <a:pt x="880119" y="3006090"/>
                </a:cubicBezTo>
                <a:cubicBezTo>
                  <a:pt x="701240" y="2929428"/>
                  <a:pt x="848112" y="2980181"/>
                  <a:pt x="754389" y="2948940"/>
                </a:cubicBezTo>
                <a:cubicBezTo>
                  <a:pt x="721729" y="2883620"/>
                  <a:pt x="727323" y="2891197"/>
                  <a:pt x="674379" y="2811780"/>
                </a:cubicBezTo>
                <a:cubicBezTo>
                  <a:pt x="663812" y="2795929"/>
                  <a:pt x="650932" y="2781723"/>
                  <a:pt x="640089" y="2766060"/>
                </a:cubicBezTo>
                <a:cubicBezTo>
                  <a:pt x="616631" y="2732176"/>
                  <a:pt x="584541" y="2702287"/>
                  <a:pt x="571509" y="2663190"/>
                </a:cubicBezTo>
                <a:cubicBezTo>
                  <a:pt x="567699" y="2651760"/>
                  <a:pt x="569335" y="2636613"/>
                  <a:pt x="560079" y="2628900"/>
                </a:cubicBezTo>
                <a:cubicBezTo>
                  <a:pt x="544317" y="2615765"/>
                  <a:pt x="521979" y="2613660"/>
                  <a:pt x="502929" y="2606040"/>
                </a:cubicBezTo>
                <a:cubicBezTo>
                  <a:pt x="491499" y="2594610"/>
                  <a:pt x="481571" y="2581449"/>
                  <a:pt x="468639" y="2571750"/>
                </a:cubicBezTo>
                <a:cubicBezTo>
                  <a:pt x="450866" y="2558420"/>
                  <a:pt x="426248" y="2554064"/>
                  <a:pt x="411489" y="2537460"/>
                </a:cubicBezTo>
                <a:cubicBezTo>
                  <a:pt x="394509" y="2518358"/>
                  <a:pt x="392232" y="2489550"/>
                  <a:pt x="377199" y="2468880"/>
                </a:cubicBezTo>
                <a:cubicBezTo>
                  <a:pt x="361353" y="2447092"/>
                  <a:pt x="336879" y="2432767"/>
                  <a:pt x="320049" y="2411730"/>
                </a:cubicBezTo>
                <a:cubicBezTo>
                  <a:pt x="306171" y="2394382"/>
                  <a:pt x="297533" y="2373419"/>
                  <a:pt x="285759" y="2354580"/>
                </a:cubicBezTo>
                <a:cubicBezTo>
                  <a:pt x="278478" y="2342931"/>
                  <a:pt x="269715" y="2332217"/>
                  <a:pt x="262899" y="2320290"/>
                </a:cubicBezTo>
                <a:cubicBezTo>
                  <a:pt x="254445" y="2305496"/>
                  <a:pt x="249490" y="2288747"/>
                  <a:pt x="240039" y="2274570"/>
                </a:cubicBezTo>
                <a:cubicBezTo>
                  <a:pt x="218905" y="2242869"/>
                  <a:pt x="192593" y="2214831"/>
                  <a:pt x="171459" y="2183130"/>
                </a:cubicBezTo>
                <a:cubicBezTo>
                  <a:pt x="163839" y="2171700"/>
                  <a:pt x="157393" y="2159393"/>
                  <a:pt x="148599" y="2148840"/>
                </a:cubicBezTo>
                <a:cubicBezTo>
                  <a:pt x="138251" y="2136422"/>
                  <a:pt x="124657" y="2126968"/>
                  <a:pt x="114309" y="2114550"/>
                </a:cubicBezTo>
                <a:cubicBezTo>
                  <a:pt x="34743" y="2019071"/>
                  <a:pt x="157338" y="2146149"/>
                  <a:pt x="57159" y="2045970"/>
                </a:cubicBezTo>
                <a:cubicBezTo>
                  <a:pt x="53349" y="2030730"/>
                  <a:pt x="50045" y="2015355"/>
                  <a:pt x="45729" y="2000250"/>
                </a:cubicBezTo>
                <a:cubicBezTo>
                  <a:pt x="42419" y="1988665"/>
                  <a:pt x="37609" y="1977545"/>
                  <a:pt x="34299" y="1965960"/>
                </a:cubicBezTo>
                <a:cubicBezTo>
                  <a:pt x="29983" y="1950855"/>
                  <a:pt x="27383" y="1935287"/>
                  <a:pt x="22869" y="1920240"/>
                </a:cubicBezTo>
                <a:cubicBezTo>
                  <a:pt x="-1196" y="1840024"/>
                  <a:pt x="9" y="1877025"/>
                  <a:pt x="9" y="1840230"/>
                </a:cubicBezTo>
                <a:lnTo>
                  <a:pt x="9" y="1805940"/>
                </a:lnTo>
                <a:cubicBezTo>
                  <a:pt x="3819" y="1642110"/>
                  <a:pt x="4321" y="1478170"/>
                  <a:pt x="11439" y="1314450"/>
                </a:cubicBezTo>
                <a:cubicBezTo>
                  <a:pt x="11962" y="1302413"/>
                  <a:pt x="19947" y="1291849"/>
                  <a:pt x="22869" y="1280160"/>
                </a:cubicBezTo>
                <a:cubicBezTo>
                  <a:pt x="32587" y="1241289"/>
                  <a:pt x="36141" y="1189460"/>
                  <a:pt x="57159" y="1154430"/>
                </a:cubicBezTo>
                <a:cubicBezTo>
                  <a:pt x="78836" y="1118302"/>
                  <a:pt x="97911" y="1089821"/>
                  <a:pt x="114309" y="1051560"/>
                </a:cubicBezTo>
                <a:cubicBezTo>
                  <a:pt x="119055" y="1040486"/>
                  <a:pt x="120351" y="1028046"/>
                  <a:pt x="125739" y="1017270"/>
                </a:cubicBezTo>
                <a:cubicBezTo>
                  <a:pt x="131882" y="1004983"/>
                  <a:pt x="141783" y="994907"/>
                  <a:pt x="148599" y="982980"/>
                </a:cubicBezTo>
                <a:cubicBezTo>
                  <a:pt x="216181" y="864711"/>
                  <a:pt x="120760" y="1012953"/>
                  <a:pt x="205749" y="891540"/>
                </a:cubicBezTo>
                <a:cubicBezTo>
                  <a:pt x="221504" y="869032"/>
                  <a:pt x="228609" y="838200"/>
                  <a:pt x="251469" y="822960"/>
                </a:cubicBezTo>
                <a:lnTo>
                  <a:pt x="285759" y="800100"/>
                </a:lnTo>
                <a:cubicBezTo>
                  <a:pt x="331119" y="664020"/>
                  <a:pt x="284902" y="782621"/>
                  <a:pt x="331479" y="697230"/>
                </a:cubicBezTo>
                <a:cubicBezTo>
                  <a:pt x="347797" y="667313"/>
                  <a:pt x="353102" y="629887"/>
                  <a:pt x="377199" y="605790"/>
                </a:cubicBezTo>
                <a:cubicBezTo>
                  <a:pt x="388629" y="594360"/>
                  <a:pt x="401141" y="583918"/>
                  <a:pt x="411489" y="571500"/>
                </a:cubicBezTo>
                <a:cubicBezTo>
                  <a:pt x="420283" y="560947"/>
                  <a:pt x="424011" y="546256"/>
                  <a:pt x="434349" y="537210"/>
                </a:cubicBezTo>
                <a:cubicBezTo>
                  <a:pt x="455026" y="519118"/>
                  <a:pt x="483502" y="510917"/>
                  <a:pt x="502929" y="491490"/>
                </a:cubicBezTo>
                <a:lnTo>
                  <a:pt x="537219" y="457200"/>
                </a:lnTo>
                <a:lnTo>
                  <a:pt x="845829" y="38862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Multiplicar 5"/>
          <p:cNvSpPr/>
          <p:nvPr/>
        </p:nvSpPr>
        <p:spPr>
          <a:xfrm>
            <a:off x="1043608" y="2780928"/>
            <a:ext cx="432048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Multiplicar 6"/>
          <p:cNvSpPr/>
          <p:nvPr/>
        </p:nvSpPr>
        <p:spPr>
          <a:xfrm>
            <a:off x="1259632" y="3501008"/>
            <a:ext cx="432048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>
            <a:stCxn id="5" idx="2"/>
          </p:cNvCxnSpPr>
          <p:nvPr/>
        </p:nvCxnSpPr>
        <p:spPr>
          <a:xfrm flipH="1">
            <a:off x="2915816" y="1763648"/>
            <a:ext cx="68819" cy="32495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stCxn id="5" idx="8"/>
          </p:cNvCxnSpPr>
          <p:nvPr/>
        </p:nvCxnSpPr>
        <p:spPr>
          <a:xfrm flipH="1">
            <a:off x="2931810" y="2860928"/>
            <a:ext cx="1212272" cy="39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2931810" y="3756650"/>
            <a:ext cx="1212272" cy="39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3203848" y="2348880"/>
            <a:ext cx="216024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3348334" y="3201355"/>
            <a:ext cx="216024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3277724" y="4123948"/>
            <a:ext cx="216024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orma livre 19"/>
          <p:cNvSpPr/>
          <p:nvPr/>
        </p:nvSpPr>
        <p:spPr>
          <a:xfrm>
            <a:off x="4935502" y="1729358"/>
            <a:ext cx="4039373" cy="3337560"/>
          </a:xfrm>
          <a:custGeom>
            <a:avLst/>
            <a:gdLst>
              <a:gd name="connsiteX0" fmla="*/ 845829 w 3703329"/>
              <a:gd name="connsiteY0" fmla="*/ 388620 h 3337560"/>
              <a:gd name="connsiteX1" fmla="*/ 1543059 w 3703329"/>
              <a:gd name="connsiteY1" fmla="*/ 0 h 3337560"/>
              <a:gd name="connsiteX2" fmla="*/ 2571759 w 3703329"/>
              <a:gd name="connsiteY2" fmla="*/ 34290 h 3337560"/>
              <a:gd name="connsiteX3" fmla="*/ 3371859 w 3703329"/>
              <a:gd name="connsiteY3" fmla="*/ 811530 h 3337560"/>
              <a:gd name="connsiteX4" fmla="*/ 3463299 w 3703329"/>
              <a:gd name="connsiteY4" fmla="*/ 845820 h 3337560"/>
              <a:gd name="connsiteX5" fmla="*/ 3474729 w 3703329"/>
              <a:gd name="connsiteY5" fmla="*/ 880110 h 3337560"/>
              <a:gd name="connsiteX6" fmla="*/ 3520449 w 3703329"/>
              <a:gd name="connsiteY6" fmla="*/ 948690 h 3337560"/>
              <a:gd name="connsiteX7" fmla="*/ 3589029 w 3703329"/>
              <a:gd name="connsiteY7" fmla="*/ 1051560 h 3337560"/>
              <a:gd name="connsiteX8" fmla="*/ 3634749 w 3703329"/>
              <a:gd name="connsiteY8" fmla="*/ 1131570 h 3337560"/>
              <a:gd name="connsiteX9" fmla="*/ 3646179 w 3703329"/>
              <a:gd name="connsiteY9" fmla="*/ 1177290 h 3337560"/>
              <a:gd name="connsiteX10" fmla="*/ 3669039 w 3703329"/>
              <a:gd name="connsiteY10" fmla="*/ 1211580 h 3337560"/>
              <a:gd name="connsiteX11" fmla="*/ 3691899 w 3703329"/>
              <a:gd name="connsiteY11" fmla="*/ 1280160 h 3337560"/>
              <a:gd name="connsiteX12" fmla="*/ 3703329 w 3703329"/>
              <a:gd name="connsiteY12" fmla="*/ 1314450 h 3337560"/>
              <a:gd name="connsiteX13" fmla="*/ 3691899 w 3703329"/>
              <a:gd name="connsiteY13" fmla="*/ 1908810 h 3337560"/>
              <a:gd name="connsiteX14" fmla="*/ 3669039 w 3703329"/>
              <a:gd name="connsiteY14" fmla="*/ 2011680 h 3337560"/>
              <a:gd name="connsiteX15" fmla="*/ 3623319 w 3703329"/>
              <a:gd name="connsiteY15" fmla="*/ 2103120 h 3337560"/>
              <a:gd name="connsiteX16" fmla="*/ 3611889 w 3703329"/>
              <a:gd name="connsiteY16" fmla="*/ 2137410 h 3337560"/>
              <a:gd name="connsiteX17" fmla="*/ 3589029 w 3703329"/>
              <a:gd name="connsiteY17" fmla="*/ 2183130 h 3337560"/>
              <a:gd name="connsiteX18" fmla="*/ 3063249 w 3703329"/>
              <a:gd name="connsiteY18" fmla="*/ 3143250 h 3337560"/>
              <a:gd name="connsiteX19" fmla="*/ 2971809 w 3703329"/>
              <a:gd name="connsiteY19" fmla="*/ 3177540 h 3337560"/>
              <a:gd name="connsiteX20" fmla="*/ 2926089 w 3703329"/>
              <a:gd name="connsiteY20" fmla="*/ 3200400 h 3337560"/>
              <a:gd name="connsiteX21" fmla="*/ 1645929 w 3703329"/>
              <a:gd name="connsiteY21" fmla="*/ 3337560 h 3337560"/>
              <a:gd name="connsiteX22" fmla="*/ 1543059 w 3703329"/>
              <a:gd name="connsiteY22" fmla="*/ 3314700 h 3337560"/>
              <a:gd name="connsiteX23" fmla="*/ 1508769 w 3703329"/>
              <a:gd name="connsiteY23" fmla="*/ 3291840 h 3337560"/>
              <a:gd name="connsiteX24" fmla="*/ 1451619 w 3703329"/>
              <a:gd name="connsiteY24" fmla="*/ 3280410 h 3337560"/>
              <a:gd name="connsiteX25" fmla="*/ 1405899 w 3703329"/>
              <a:gd name="connsiteY25" fmla="*/ 3257550 h 3337560"/>
              <a:gd name="connsiteX26" fmla="*/ 1291599 w 3703329"/>
              <a:gd name="connsiteY26" fmla="*/ 3177540 h 3337560"/>
              <a:gd name="connsiteX27" fmla="*/ 1257309 w 3703329"/>
              <a:gd name="connsiteY27" fmla="*/ 3154680 h 3337560"/>
              <a:gd name="connsiteX28" fmla="*/ 1223019 w 3703329"/>
              <a:gd name="connsiteY28" fmla="*/ 3120390 h 3337560"/>
              <a:gd name="connsiteX29" fmla="*/ 1188729 w 3703329"/>
              <a:gd name="connsiteY29" fmla="*/ 3074670 h 3337560"/>
              <a:gd name="connsiteX30" fmla="*/ 1154439 w 3703329"/>
              <a:gd name="connsiteY30" fmla="*/ 3063240 h 3337560"/>
              <a:gd name="connsiteX31" fmla="*/ 1074429 w 3703329"/>
              <a:gd name="connsiteY31" fmla="*/ 3051810 h 3337560"/>
              <a:gd name="connsiteX32" fmla="*/ 1005849 w 3703329"/>
              <a:gd name="connsiteY32" fmla="*/ 3040380 h 3337560"/>
              <a:gd name="connsiteX33" fmla="*/ 880119 w 3703329"/>
              <a:gd name="connsiteY33" fmla="*/ 3006090 h 3337560"/>
              <a:gd name="connsiteX34" fmla="*/ 754389 w 3703329"/>
              <a:gd name="connsiteY34" fmla="*/ 2948940 h 3337560"/>
              <a:gd name="connsiteX35" fmla="*/ 674379 w 3703329"/>
              <a:gd name="connsiteY35" fmla="*/ 2811780 h 3337560"/>
              <a:gd name="connsiteX36" fmla="*/ 640089 w 3703329"/>
              <a:gd name="connsiteY36" fmla="*/ 2766060 h 3337560"/>
              <a:gd name="connsiteX37" fmla="*/ 571509 w 3703329"/>
              <a:gd name="connsiteY37" fmla="*/ 2663190 h 3337560"/>
              <a:gd name="connsiteX38" fmla="*/ 560079 w 3703329"/>
              <a:gd name="connsiteY38" fmla="*/ 2628900 h 3337560"/>
              <a:gd name="connsiteX39" fmla="*/ 502929 w 3703329"/>
              <a:gd name="connsiteY39" fmla="*/ 2606040 h 3337560"/>
              <a:gd name="connsiteX40" fmla="*/ 468639 w 3703329"/>
              <a:gd name="connsiteY40" fmla="*/ 2571750 h 3337560"/>
              <a:gd name="connsiteX41" fmla="*/ 411489 w 3703329"/>
              <a:gd name="connsiteY41" fmla="*/ 2537460 h 3337560"/>
              <a:gd name="connsiteX42" fmla="*/ 377199 w 3703329"/>
              <a:gd name="connsiteY42" fmla="*/ 2468880 h 3337560"/>
              <a:gd name="connsiteX43" fmla="*/ 320049 w 3703329"/>
              <a:gd name="connsiteY43" fmla="*/ 2411730 h 3337560"/>
              <a:gd name="connsiteX44" fmla="*/ 285759 w 3703329"/>
              <a:gd name="connsiteY44" fmla="*/ 2354580 h 3337560"/>
              <a:gd name="connsiteX45" fmla="*/ 262899 w 3703329"/>
              <a:gd name="connsiteY45" fmla="*/ 2320290 h 3337560"/>
              <a:gd name="connsiteX46" fmla="*/ 240039 w 3703329"/>
              <a:gd name="connsiteY46" fmla="*/ 2274570 h 3337560"/>
              <a:gd name="connsiteX47" fmla="*/ 171459 w 3703329"/>
              <a:gd name="connsiteY47" fmla="*/ 2183130 h 3337560"/>
              <a:gd name="connsiteX48" fmla="*/ 148599 w 3703329"/>
              <a:gd name="connsiteY48" fmla="*/ 2148840 h 3337560"/>
              <a:gd name="connsiteX49" fmla="*/ 114309 w 3703329"/>
              <a:gd name="connsiteY49" fmla="*/ 2114550 h 3337560"/>
              <a:gd name="connsiteX50" fmla="*/ 57159 w 3703329"/>
              <a:gd name="connsiteY50" fmla="*/ 2045970 h 3337560"/>
              <a:gd name="connsiteX51" fmla="*/ 45729 w 3703329"/>
              <a:gd name="connsiteY51" fmla="*/ 2000250 h 3337560"/>
              <a:gd name="connsiteX52" fmla="*/ 34299 w 3703329"/>
              <a:gd name="connsiteY52" fmla="*/ 1965960 h 3337560"/>
              <a:gd name="connsiteX53" fmla="*/ 22869 w 3703329"/>
              <a:gd name="connsiteY53" fmla="*/ 1920240 h 3337560"/>
              <a:gd name="connsiteX54" fmla="*/ 9 w 3703329"/>
              <a:gd name="connsiteY54" fmla="*/ 1840230 h 3337560"/>
              <a:gd name="connsiteX55" fmla="*/ 9 w 3703329"/>
              <a:gd name="connsiteY55" fmla="*/ 1805940 h 3337560"/>
              <a:gd name="connsiteX56" fmla="*/ 11439 w 3703329"/>
              <a:gd name="connsiteY56" fmla="*/ 1314450 h 3337560"/>
              <a:gd name="connsiteX57" fmla="*/ 22869 w 3703329"/>
              <a:gd name="connsiteY57" fmla="*/ 1280160 h 3337560"/>
              <a:gd name="connsiteX58" fmla="*/ 57159 w 3703329"/>
              <a:gd name="connsiteY58" fmla="*/ 1154430 h 3337560"/>
              <a:gd name="connsiteX59" fmla="*/ 114309 w 3703329"/>
              <a:gd name="connsiteY59" fmla="*/ 1051560 h 3337560"/>
              <a:gd name="connsiteX60" fmla="*/ 125739 w 3703329"/>
              <a:gd name="connsiteY60" fmla="*/ 1017270 h 3337560"/>
              <a:gd name="connsiteX61" fmla="*/ 148599 w 3703329"/>
              <a:gd name="connsiteY61" fmla="*/ 982980 h 3337560"/>
              <a:gd name="connsiteX62" fmla="*/ 205749 w 3703329"/>
              <a:gd name="connsiteY62" fmla="*/ 891540 h 3337560"/>
              <a:gd name="connsiteX63" fmla="*/ 251469 w 3703329"/>
              <a:gd name="connsiteY63" fmla="*/ 822960 h 3337560"/>
              <a:gd name="connsiteX64" fmla="*/ 285759 w 3703329"/>
              <a:gd name="connsiteY64" fmla="*/ 800100 h 3337560"/>
              <a:gd name="connsiteX65" fmla="*/ 331479 w 3703329"/>
              <a:gd name="connsiteY65" fmla="*/ 697230 h 3337560"/>
              <a:gd name="connsiteX66" fmla="*/ 377199 w 3703329"/>
              <a:gd name="connsiteY66" fmla="*/ 605790 h 3337560"/>
              <a:gd name="connsiteX67" fmla="*/ 411489 w 3703329"/>
              <a:gd name="connsiteY67" fmla="*/ 571500 h 3337560"/>
              <a:gd name="connsiteX68" fmla="*/ 434349 w 3703329"/>
              <a:gd name="connsiteY68" fmla="*/ 537210 h 3337560"/>
              <a:gd name="connsiteX69" fmla="*/ 502929 w 3703329"/>
              <a:gd name="connsiteY69" fmla="*/ 491490 h 3337560"/>
              <a:gd name="connsiteX70" fmla="*/ 537219 w 3703329"/>
              <a:gd name="connsiteY70" fmla="*/ 457200 h 3337560"/>
              <a:gd name="connsiteX71" fmla="*/ 845829 w 3703329"/>
              <a:gd name="connsiteY71" fmla="*/ 388620 h 333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03329" h="3337560">
                <a:moveTo>
                  <a:pt x="845829" y="388620"/>
                </a:moveTo>
                <a:lnTo>
                  <a:pt x="1543059" y="0"/>
                </a:lnTo>
                <a:lnTo>
                  <a:pt x="2571759" y="34290"/>
                </a:lnTo>
                <a:lnTo>
                  <a:pt x="3371859" y="811530"/>
                </a:lnTo>
                <a:cubicBezTo>
                  <a:pt x="3402339" y="822960"/>
                  <a:pt x="3436214" y="827763"/>
                  <a:pt x="3463299" y="845820"/>
                </a:cubicBezTo>
                <a:cubicBezTo>
                  <a:pt x="3473324" y="852503"/>
                  <a:pt x="3468878" y="869578"/>
                  <a:pt x="3474729" y="880110"/>
                </a:cubicBezTo>
                <a:cubicBezTo>
                  <a:pt x="3488072" y="904127"/>
                  <a:pt x="3505209" y="925830"/>
                  <a:pt x="3520449" y="948690"/>
                </a:cubicBezTo>
                <a:lnTo>
                  <a:pt x="3589029" y="1051560"/>
                </a:lnTo>
                <a:cubicBezTo>
                  <a:pt x="3607979" y="1079984"/>
                  <a:pt x="3622319" y="1098423"/>
                  <a:pt x="3634749" y="1131570"/>
                </a:cubicBezTo>
                <a:cubicBezTo>
                  <a:pt x="3640265" y="1146279"/>
                  <a:pt x="3639991" y="1162851"/>
                  <a:pt x="3646179" y="1177290"/>
                </a:cubicBezTo>
                <a:cubicBezTo>
                  <a:pt x="3651590" y="1189916"/>
                  <a:pt x="3663460" y="1199027"/>
                  <a:pt x="3669039" y="1211580"/>
                </a:cubicBezTo>
                <a:cubicBezTo>
                  <a:pt x="3678826" y="1233600"/>
                  <a:pt x="3684279" y="1257300"/>
                  <a:pt x="3691899" y="1280160"/>
                </a:cubicBezTo>
                <a:lnTo>
                  <a:pt x="3703329" y="1314450"/>
                </a:lnTo>
                <a:cubicBezTo>
                  <a:pt x="3699519" y="1512570"/>
                  <a:pt x="3698848" y="1710775"/>
                  <a:pt x="3691899" y="1908810"/>
                </a:cubicBezTo>
                <a:cubicBezTo>
                  <a:pt x="3691677" y="1915130"/>
                  <a:pt x="3673627" y="2000670"/>
                  <a:pt x="3669039" y="2011680"/>
                </a:cubicBezTo>
                <a:cubicBezTo>
                  <a:pt x="3655932" y="2043136"/>
                  <a:pt x="3634095" y="2070791"/>
                  <a:pt x="3623319" y="2103120"/>
                </a:cubicBezTo>
                <a:cubicBezTo>
                  <a:pt x="3619509" y="2114550"/>
                  <a:pt x="3617277" y="2126634"/>
                  <a:pt x="3611889" y="2137410"/>
                </a:cubicBezTo>
                <a:cubicBezTo>
                  <a:pt x="3586916" y="2187357"/>
                  <a:pt x="3589029" y="2154500"/>
                  <a:pt x="3589029" y="2183130"/>
                </a:cubicBezTo>
                <a:lnTo>
                  <a:pt x="3063249" y="3143250"/>
                </a:lnTo>
                <a:cubicBezTo>
                  <a:pt x="3032769" y="3154680"/>
                  <a:pt x="3001858" y="3165020"/>
                  <a:pt x="2971809" y="3177540"/>
                </a:cubicBezTo>
                <a:cubicBezTo>
                  <a:pt x="2956081" y="3184093"/>
                  <a:pt x="2926089" y="3200400"/>
                  <a:pt x="2926089" y="3200400"/>
                </a:cubicBezTo>
                <a:lnTo>
                  <a:pt x="1645929" y="3337560"/>
                </a:lnTo>
                <a:cubicBezTo>
                  <a:pt x="1611639" y="3329940"/>
                  <a:pt x="1576383" y="3325808"/>
                  <a:pt x="1543059" y="3314700"/>
                </a:cubicBezTo>
                <a:cubicBezTo>
                  <a:pt x="1530027" y="3310356"/>
                  <a:pt x="1521631" y="3296663"/>
                  <a:pt x="1508769" y="3291840"/>
                </a:cubicBezTo>
                <a:cubicBezTo>
                  <a:pt x="1490579" y="3285019"/>
                  <a:pt x="1470669" y="3284220"/>
                  <a:pt x="1451619" y="3280410"/>
                </a:cubicBezTo>
                <a:cubicBezTo>
                  <a:pt x="1436379" y="3272790"/>
                  <a:pt x="1420510" y="3266316"/>
                  <a:pt x="1405899" y="3257550"/>
                </a:cubicBezTo>
                <a:cubicBezTo>
                  <a:pt x="1340208" y="3218135"/>
                  <a:pt x="1346305" y="3216616"/>
                  <a:pt x="1291599" y="3177540"/>
                </a:cubicBezTo>
                <a:cubicBezTo>
                  <a:pt x="1280421" y="3169555"/>
                  <a:pt x="1267862" y="3163474"/>
                  <a:pt x="1257309" y="3154680"/>
                </a:cubicBezTo>
                <a:cubicBezTo>
                  <a:pt x="1244891" y="3144332"/>
                  <a:pt x="1233539" y="3132663"/>
                  <a:pt x="1223019" y="3120390"/>
                </a:cubicBezTo>
                <a:cubicBezTo>
                  <a:pt x="1210621" y="3105926"/>
                  <a:pt x="1203364" y="3086866"/>
                  <a:pt x="1188729" y="3074670"/>
                </a:cubicBezTo>
                <a:cubicBezTo>
                  <a:pt x="1179473" y="3066957"/>
                  <a:pt x="1166253" y="3065603"/>
                  <a:pt x="1154439" y="3063240"/>
                </a:cubicBezTo>
                <a:cubicBezTo>
                  <a:pt x="1128021" y="3057956"/>
                  <a:pt x="1101056" y="3055907"/>
                  <a:pt x="1074429" y="3051810"/>
                </a:cubicBezTo>
                <a:cubicBezTo>
                  <a:pt x="1051523" y="3048286"/>
                  <a:pt x="1028651" y="3044526"/>
                  <a:pt x="1005849" y="3040380"/>
                </a:cubicBezTo>
                <a:cubicBezTo>
                  <a:pt x="958098" y="3031698"/>
                  <a:pt x="926164" y="3025823"/>
                  <a:pt x="880119" y="3006090"/>
                </a:cubicBezTo>
                <a:cubicBezTo>
                  <a:pt x="701240" y="2929428"/>
                  <a:pt x="848112" y="2980181"/>
                  <a:pt x="754389" y="2948940"/>
                </a:cubicBezTo>
                <a:cubicBezTo>
                  <a:pt x="721729" y="2883620"/>
                  <a:pt x="727323" y="2891197"/>
                  <a:pt x="674379" y="2811780"/>
                </a:cubicBezTo>
                <a:cubicBezTo>
                  <a:pt x="663812" y="2795929"/>
                  <a:pt x="650932" y="2781723"/>
                  <a:pt x="640089" y="2766060"/>
                </a:cubicBezTo>
                <a:cubicBezTo>
                  <a:pt x="616631" y="2732176"/>
                  <a:pt x="584541" y="2702287"/>
                  <a:pt x="571509" y="2663190"/>
                </a:cubicBezTo>
                <a:cubicBezTo>
                  <a:pt x="567699" y="2651760"/>
                  <a:pt x="569335" y="2636613"/>
                  <a:pt x="560079" y="2628900"/>
                </a:cubicBezTo>
                <a:cubicBezTo>
                  <a:pt x="544317" y="2615765"/>
                  <a:pt x="521979" y="2613660"/>
                  <a:pt x="502929" y="2606040"/>
                </a:cubicBezTo>
                <a:cubicBezTo>
                  <a:pt x="491499" y="2594610"/>
                  <a:pt x="481571" y="2581449"/>
                  <a:pt x="468639" y="2571750"/>
                </a:cubicBezTo>
                <a:cubicBezTo>
                  <a:pt x="450866" y="2558420"/>
                  <a:pt x="426248" y="2554064"/>
                  <a:pt x="411489" y="2537460"/>
                </a:cubicBezTo>
                <a:cubicBezTo>
                  <a:pt x="394509" y="2518358"/>
                  <a:pt x="392232" y="2489550"/>
                  <a:pt x="377199" y="2468880"/>
                </a:cubicBezTo>
                <a:cubicBezTo>
                  <a:pt x="361353" y="2447092"/>
                  <a:pt x="336879" y="2432767"/>
                  <a:pt x="320049" y="2411730"/>
                </a:cubicBezTo>
                <a:cubicBezTo>
                  <a:pt x="306171" y="2394382"/>
                  <a:pt x="297533" y="2373419"/>
                  <a:pt x="285759" y="2354580"/>
                </a:cubicBezTo>
                <a:cubicBezTo>
                  <a:pt x="278478" y="2342931"/>
                  <a:pt x="269715" y="2332217"/>
                  <a:pt x="262899" y="2320290"/>
                </a:cubicBezTo>
                <a:cubicBezTo>
                  <a:pt x="254445" y="2305496"/>
                  <a:pt x="249490" y="2288747"/>
                  <a:pt x="240039" y="2274570"/>
                </a:cubicBezTo>
                <a:cubicBezTo>
                  <a:pt x="218905" y="2242869"/>
                  <a:pt x="192593" y="2214831"/>
                  <a:pt x="171459" y="2183130"/>
                </a:cubicBezTo>
                <a:cubicBezTo>
                  <a:pt x="163839" y="2171700"/>
                  <a:pt x="157393" y="2159393"/>
                  <a:pt x="148599" y="2148840"/>
                </a:cubicBezTo>
                <a:cubicBezTo>
                  <a:pt x="138251" y="2136422"/>
                  <a:pt x="124657" y="2126968"/>
                  <a:pt x="114309" y="2114550"/>
                </a:cubicBezTo>
                <a:cubicBezTo>
                  <a:pt x="34743" y="2019071"/>
                  <a:pt x="157338" y="2146149"/>
                  <a:pt x="57159" y="2045970"/>
                </a:cubicBezTo>
                <a:cubicBezTo>
                  <a:pt x="53349" y="2030730"/>
                  <a:pt x="50045" y="2015355"/>
                  <a:pt x="45729" y="2000250"/>
                </a:cubicBezTo>
                <a:cubicBezTo>
                  <a:pt x="42419" y="1988665"/>
                  <a:pt x="37609" y="1977545"/>
                  <a:pt x="34299" y="1965960"/>
                </a:cubicBezTo>
                <a:cubicBezTo>
                  <a:pt x="29983" y="1950855"/>
                  <a:pt x="27383" y="1935287"/>
                  <a:pt x="22869" y="1920240"/>
                </a:cubicBezTo>
                <a:cubicBezTo>
                  <a:pt x="-1196" y="1840024"/>
                  <a:pt x="9" y="1877025"/>
                  <a:pt x="9" y="1840230"/>
                </a:cubicBezTo>
                <a:lnTo>
                  <a:pt x="9" y="1805940"/>
                </a:lnTo>
                <a:cubicBezTo>
                  <a:pt x="3819" y="1642110"/>
                  <a:pt x="4321" y="1478170"/>
                  <a:pt x="11439" y="1314450"/>
                </a:cubicBezTo>
                <a:cubicBezTo>
                  <a:pt x="11962" y="1302413"/>
                  <a:pt x="19947" y="1291849"/>
                  <a:pt x="22869" y="1280160"/>
                </a:cubicBezTo>
                <a:cubicBezTo>
                  <a:pt x="32587" y="1241289"/>
                  <a:pt x="36141" y="1189460"/>
                  <a:pt x="57159" y="1154430"/>
                </a:cubicBezTo>
                <a:cubicBezTo>
                  <a:pt x="78836" y="1118302"/>
                  <a:pt x="97911" y="1089821"/>
                  <a:pt x="114309" y="1051560"/>
                </a:cubicBezTo>
                <a:cubicBezTo>
                  <a:pt x="119055" y="1040486"/>
                  <a:pt x="120351" y="1028046"/>
                  <a:pt x="125739" y="1017270"/>
                </a:cubicBezTo>
                <a:cubicBezTo>
                  <a:pt x="131882" y="1004983"/>
                  <a:pt x="141783" y="994907"/>
                  <a:pt x="148599" y="982980"/>
                </a:cubicBezTo>
                <a:cubicBezTo>
                  <a:pt x="216181" y="864711"/>
                  <a:pt x="120760" y="1012953"/>
                  <a:pt x="205749" y="891540"/>
                </a:cubicBezTo>
                <a:cubicBezTo>
                  <a:pt x="221504" y="869032"/>
                  <a:pt x="228609" y="838200"/>
                  <a:pt x="251469" y="822960"/>
                </a:cubicBezTo>
                <a:lnTo>
                  <a:pt x="285759" y="800100"/>
                </a:lnTo>
                <a:cubicBezTo>
                  <a:pt x="331119" y="664020"/>
                  <a:pt x="284902" y="782621"/>
                  <a:pt x="331479" y="697230"/>
                </a:cubicBezTo>
                <a:cubicBezTo>
                  <a:pt x="347797" y="667313"/>
                  <a:pt x="353102" y="629887"/>
                  <a:pt x="377199" y="605790"/>
                </a:cubicBezTo>
                <a:cubicBezTo>
                  <a:pt x="388629" y="594360"/>
                  <a:pt x="401141" y="583918"/>
                  <a:pt x="411489" y="571500"/>
                </a:cubicBezTo>
                <a:cubicBezTo>
                  <a:pt x="420283" y="560947"/>
                  <a:pt x="424011" y="546256"/>
                  <a:pt x="434349" y="537210"/>
                </a:cubicBezTo>
                <a:cubicBezTo>
                  <a:pt x="455026" y="519118"/>
                  <a:pt x="483502" y="510917"/>
                  <a:pt x="502929" y="491490"/>
                </a:cubicBezTo>
                <a:lnTo>
                  <a:pt x="537219" y="457200"/>
                </a:lnTo>
                <a:lnTo>
                  <a:pt x="845829" y="38862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Multiplicar 20"/>
          <p:cNvSpPr/>
          <p:nvPr/>
        </p:nvSpPr>
        <p:spPr>
          <a:xfrm>
            <a:off x="5799598" y="2780928"/>
            <a:ext cx="432048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Multiplicar 21"/>
          <p:cNvSpPr/>
          <p:nvPr/>
        </p:nvSpPr>
        <p:spPr>
          <a:xfrm>
            <a:off x="6015622" y="3501008"/>
            <a:ext cx="432048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6847176" y="2452318"/>
            <a:ext cx="216024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7557809" y="3110106"/>
            <a:ext cx="216024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7158021" y="4008223"/>
            <a:ext cx="216024" cy="2880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isósceles 28"/>
          <p:cNvSpPr/>
          <p:nvPr/>
        </p:nvSpPr>
        <p:spPr>
          <a:xfrm>
            <a:off x="7991507" y="2435163"/>
            <a:ext cx="216024" cy="28803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riângulo isósceles 29"/>
          <p:cNvSpPr/>
          <p:nvPr/>
        </p:nvSpPr>
        <p:spPr>
          <a:xfrm>
            <a:off x="8100392" y="3717032"/>
            <a:ext cx="216024" cy="28803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539552" y="544522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Juros Simples</a:t>
            </a:r>
            <a:endParaRPr lang="pt-BR" sz="28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190992" y="5463107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Juros Compostos</a:t>
            </a:r>
            <a:endParaRPr lang="pt-BR" sz="28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2915816" y="15322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Anatocismo</a:t>
            </a:r>
            <a:endParaRPr lang="pt-BR" sz="32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551611" y="616205"/>
            <a:ext cx="405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Tokos</a:t>
            </a:r>
            <a:r>
              <a:rPr lang="pt-BR" sz="2800" dirty="0" smtClean="0"/>
              <a:t> = dar à luz, filhotes</a:t>
            </a:r>
            <a:endParaRPr lang="pt-BR" sz="2800" dirty="0"/>
          </a:p>
        </p:txBody>
      </p:sp>
      <p:sp>
        <p:nvSpPr>
          <p:cNvPr id="35" name="Seta dobrada para cima 34"/>
          <p:cNvSpPr/>
          <p:nvPr/>
        </p:nvSpPr>
        <p:spPr>
          <a:xfrm rot="5400000">
            <a:off x="4437510" y="696858"/>
            <a:ext cx="228202" cy="310491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10">
            <a:extLst>
              <a:ext uri="{FF2B5EF4-FFF2-40B4-BE49-F238E27FC236}">
                <a16:creationId xmlns:a16="http://schemas.microsoft.com/office/drawing/2014/main" id="{8C853F4F-0B69-4118-B2AA-3A5C1C7B32C6}"/>
              </a:ext>
            </a:extLst>
          </p:cNvPr>
          <p:cNvSpPr/>
          <p:nvPr/>
        </p:nvSpPr>
        <p:spPr bwMode="auto">
          <a:xfrm>
            <a:off x="719572" y="692696"/>
            <a:ext cx="7704856" cy="5184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0018" tIns="140018" rIns="140018" bIns="1740217" spcCol="1270" anchor="ctr"/>
          <a:lstStyle/>
          <a:p>
            <a:pPr algn="ctr" defTabSz="87511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2800"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2033749" y="801507"/>
            <a:ext cx="507650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+mn-lt"/>
              </a:rPr>
              <a:t>JUROS SIMPLES</a:t>
            </a:r>
          </a:p>
        </p:txBody>
      </p:sp>
      <p:sp>
        <p:nvSpPr>
          <p:cNvPr id="608265" name="Rectangle 9"/>
          <p:cNvSpPr>
            <a:spLocks noChangeArrowheads="1"/>
          </p:cNvSpPr>
          <p:nvPr/>
        </p:nvSpPr>
        <p:spPr bwMode="auto">
          <a:xfrm>
            <a:off x="974622" y="1444445"/>
            <a:ext cx="7125770" cy="74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Juros calculados (e pagos) unicamente sobre o capital inicial (principal) e ao tempo em que é aplicado.</a:t>
            </a:r>
          </a:p>
        </p:txBody>
      </p:sp>
      <p:sp>
        <p:nvSpPr>
          <p:cNvPr id="608266" name="Rectangle 10"/>
          <p:cNvSpPr>
            <a:spLocks noChangeArrowheads="1"/>
          </p:cNvSpPr>
          <p:nvPr/>
        </p:nvSpPr>
        <p:spPr bwMode="auto">
          <a:xfrm>
            <a:off x="3347864" y="2735989"/>
            <a:ext cx="2191299" cy="40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+mn-lt"/>
              </a:rPr>
              <a:t>J  =  P . i . n</a:t>
            </a:r>
          </a:p>
        </p:txBody>
      </p:sp>
      <p:sp>
        <p:nvSpPr>
          <p:cNvPr id="608267" name="Rectangle 11"/>
          <p:cNvSpPr>
            <a:spLocks noChangeArrowheads="1"/>
          </p:cNvSpPr>
          <p:nvPr/>
        </p:nvSpPr>
        <p:spPr bwMode="auto">
          <a:xfrm>
            <a:off x="1691680" y="3284984"/>
            <a:ext cx="6148211" cy="130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Sendo:</a:t>
            </a:r>
          </a:p>
          <a:p>
            <a:pPr algn="just" eaLnBrk="1" hangingPunct="1"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J   =  valor do juro pago </a:t>
            </a:r>
          </a:p>
          <a:p>
            <a:pPr algn="just" eaLnBrk="1" hangingPunct="1"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P = Principal (capital)</a:t>
            </a:r>
          </a:p>
          <a:p>
            <a:pPr algn="just" eaLnBrk="1" hangingPunct="1"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 i   = taxa de juro (forma unitária) </a:t>
            </a:r>
          </a:p>
          <a:p>
            <a:pPr algn="just" eaLnBrk="1" hangingPunct="1"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 n  = número de períodos</a:t>
            </a:r>
          </a:p>
        </p:txBody>
      </p:sp>
    </p:spTree>
    <p:extLst>
      <p:ext uri="{BB962C8B-B14F-4D97-AF65-F5344CB8AC3E}">
        <p14:creationId xmlns:p14="http://schemas.microsoft.com/office/powerpoint/2010/main" val="230013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8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8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8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08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08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08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08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08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5" grpId="0" build="p" autoUpdateAnimBg="0"/>
      <p:bldP spid="608266" grpId="0" autoUpdateAnimBg="0"/>
      <p:bldP spid="608267" grpId="0" build="p" autoUpdateAnimBg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10">
            <a:extLst>
              <a:ext uri="{FF2B5EF4-FFF2-40B4-BE49-F238E27FC236}">
                <a16:creationId xmlns:a16="http://schemas.microsoft.com/office/drawing/2014/main" id="{8C853F4F-0B69-4118-B2AA-3A5C1C7B32C6}"/>
              </a:ext>
            </a:extLst>
          </p:cNvPr>
          <p:cNvSpPr/>
          <p:nvPr/>
        </p:nvSpPr>
        <p:spPr bwMode="auto">
          <a:xfrm>
            <a:off x="719572" y="692696"/>
            <a:ext cx="7704856" cy="5184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0018" tIns="140018" rIns="140018" bIns="1740217" spcCol="1270" anchor="ctr"/>
          <a:lstStyle/>
          <a:p>
            <a:pPr algn="ctr" defTabSz="87511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2800"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2033749" y="801507"/>
            <a:ext cx="507650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+mn-lt"/>
              </a:rPr>
              <a:t>JUROS SIMPLES</a:t>
            </a:r>
          </a:p>
        </p:txBody>
      </p:sp>
      <p:sp>
        <p:nvSpPr>
          <p:cNvPr id="608265" name="Rectangle 9"/>
          <p:cNvSpPr>
            <a:spLocks noChangeArrowheads="1"/>
          </p:cNvSpPr>
          <p:nvPr/>
        </p:nvSpPr>
        <p:spPr bwMode="auto">
          <a:xfrm>
            <a:off x="974622" y="1444445"/>
            <a:ext cx="7125770" cy="74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Juros calculados (e pagos) unicamente sobre o capital inicial (principal) e ao tempo em que é aplicado.</a:t>
            </a:r>
          </a:p>
        </p:txBody>
      </p:sp>
      <p:sp>
        <p:nvSpPr>
          <p:cNvPr id="608266" name="Rectangle 10"/>
          <p:cNvSpPr>
            <a:spLocks noChangeArrowheads="1"/>
          </p:cNvSpPr>
          <p:nvPr/>
        </p:nvSpPr>
        <p:spPr bwMode="auto">
          <a:xfrm>
            <a:off x="3347864" y="2735989"/>
            <a:ext cx="2191299" cy="40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+mn-lt"/>
              </a:rPr>
              <a:t>J  =  P . i . n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256282" y="3689996"/>
            <a:ext cx="4631435" cy="67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Saldo Devedor = P + J</a:t>
            </a:r>
          </a:p>
          <a:p>
            <a:pPr algn="just" eaLnBrk="1" hangingPunct="1"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Saldo Devedor = P + P . i . n</a:t>
            </a:r>
          </a:p>
          <a:p>
            <a:pPr algn="just" eaLnBrk="1" hangingPunct="1"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+mn-lt"/>
              </a:rPr>
              <a:t>Saldo Devedor = P . (1 + i . n)</a:t>
            </a:r>
          </a:p>
        </p:txBody>
      </p:sp>
    </p:spTree>
    <p:extLst>
      <p:ext uri="{BB962C8B-B14F-4D97-AF65-F5344CB8AC3E}">
        <p14:creationId xmlns:p14="http://schemas.microsoft.com/office/powerpoint/2010/main" val="12890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8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8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8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5" grpId="0" build="p" autoUpdateAnimBg="0"/>
      <p:bldP spid="608266" grpId="0" autoUpdateAnimBg="0"/>
      <p:bldP spid="8" grpId="0" build="p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10">
            <a:extLst>
              <a:ext uri="{FF2B5EF4-FFF2-40B4-BE49-F238E27FC236}">
                <a16:creationId xmlns:a16="http://schemas.microsoft.com/office/drawing/2014/main" id="{398070B2-2673-454A-861D-7AAA8D794CA1}"/>
              </a:ext>
            </a:extLst>
          </p:cNvPr>
          <p:cNvSpPr/>
          <p:nvPr/>
        </p:nvSpPr>
        <p:spPr bwMode="auto">
          <a:xfrm>
            <a:off x="683568" y="544800"/>
            <a:ext cx="8064896" cy="5548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0018" tIns="140018" rIns="140018" bIns="1740217" spcCol="1270" anchor="ctr"/>
          <a:lstStyle/>
          <a:p>
            <a:pPr algn="ctr" defTabSz="87511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2800"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610314" name="Rectangle 10"/>
          <p:cNvSpPr>
            <a:spLocks noChangeArrowheads="1"/>
          </p:cNvSpPr>
          <p:nvPr/>
        </p:nvSpPr>
        <p:spPr bwMode="auto">
          <a:xfrm>
            <a:off x="3019999" y="3189422"/>
            <a:ext cx="3480033" cy="38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+mn-lt"/>
              </a:rPr>
              <a:t>J = P . [( 1 + i) </a:t>
            </a:r>
            <a:r>
              <a:rPr lang="pt-BR" altLang="pt-BR" sz="2800" b="1" baseline="30000" dirty="0">
                <a:solidFill>
                  <a:schemeClr val="tx1"/>
                </a:solidFill>
                <a:latin typeface="+mn-lt"/>
              </a:rPr>
              <a:t>n</a:t>
            </a:r>
            <a:r>
              <a:rPr lang="pt-BR" altLang="pt-BR" sz="2800" b="1" dirty="0">
                <a:solidFill>
                  <a:schemeClr val="tx1"/>
                </a:solidFill>
                <a:latin typeface="+mn-lt"/>
              </a:rPr>
              <a:t>  – 1]</a:t>
            </a:r>
            <a:endParaRPr lang="pt-BR" altLang="pt-BR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0315" name="Rectangle 11"/>
          <p:cNvSpPr>
            <a:spLocks noChangeArrowheads="1"/>
          </p:cNvSpPr>
          <p:nvPr/>
        </p:nvSpPr>
        <p:spPr bwMode="auto">
          <a:xfrm>
            <a:off x="2546335" y="3861048"/>
            <a:ext cx="5818093" cy="130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Sendo:</a:t>
            </a:r>
          </a:p>
          <a:p>
            <a:pPr algn="just" eaLnBrk="1" hangingPunct="1">
              <a:spcBef>
                <a:spcPts val="0"/>
              </a:spcBef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J   =  valor do juro pago </a:t>
            </a:r>
          </a:p>
          <a:p>
            <a:pPr algn="just" eaLnBrk="1" hangingPunct="1">
              <a:spcBef>
                <a:spcPts val="0"/>
              </a:spcBef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P = Principal (capital)</a:t>
            </a:r>
          </a:p>
          <a:p>
            <a:pPr algn="just" eaLnBrk="1" hangingPunct="1">
              <a:spcBef>
                <a:spcPts val="0"/>
              </a:spcBef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 i   = taxa de juro (forma unitária) </a:t>
            </a:r>
          </a:p>
          <a:p>
            <a:pPr algn="just" eaLnBrk="1" hangingPunct="1">
              <a:spcBef>
                <a:spcPts val="0"/>
              </a:spcBef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 n  = número de períodos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399173" y="785723"/>
            <a:ext cx="43719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+mn-lt"/>
              </a:rPr>
              <a:t>JUROS COMPOSTOS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131608" y="1576673"/>
            <a:ext cx="7256816" cy="77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Neste caso, o juro gerado pela aplicação é incorporado à mesma, passando a participar da geração de juros no período seguinte</a:t>
            </a: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1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0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10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10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10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10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14" grpId="0" autoUpdateAnimBg="0"/>
      <p:bldP spid="610315" grpId="0" build="p" autoUpdateAnimBg="0" advAuto="0"/>
      <p:bldP spid="1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10">
            <a:extLst>
              <a:ext uri="{FF2B5EF4-FFF2-40B4-BE49-F238E27FC236}">
                <a16:creationId xmlns:a16="http://schemas.microsoft.com/office/drawing/2014/main" id="{398070B2-2673-454A-861D-7AAA8D794CA1}"/>
              </a:ext>
            </a:extLst>
          </p:cNvPr>
          <p:cNvSpPr/>
          <p:nvPr/>
        </p:nvSpPr>
        <p:spPr bwMode="auto">
          <a:xfrm>
            <a:off x="683568" y="544800"/>
            <a:ext cx="8064896" cy="5548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0018" tIns="140018" rIns="140018" bIns="1740217" spcCol="1270" anchor="ctr"/>
          <a:lstStyle/>
          <a:p>
            <a:pPr algn="ctr" defTabSz="875110">
              <a:lnSpc>
                <a:spcPct val="90000"/>
              </a:lnSpc>
              <a:spcAft>
                <a:spcPct val="35000"/>
              </a:spcAft>
              <a:defRPr/>
            </a:pPr>
            <a:endParaRPr lang="ko-KR" altLang="en-US" sz="2800"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610314" name="Rectangle 10"/>
          <p:cNvSpPr>
            <a:spLocks noChangeArrowheads="1"/>
          </p:cNvSpPr>
          <p:nvPr/>
        </p:nvSpPr>
        <p:spPr bwMode="auto">
          <a:xfrm>
            <a:off x="3019999" y="3189422"/>
            <a:ext cx="3480033" cy="38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+mn-lt"/>
              </a:rPr>
              <a:t>J = P . [( 1 + i) </a:t>
            </a:r>
            <a:r>
              <a:rPr lang="pt-BR" altLang="pt-BR" sz="2800" b="1" baseline="30000" dirty="0">
                <a:solidFill>
                  <a:schemeClr val="tx1"/>
                </a:solidFill>
                <a:latin typeface="+mn-lt"/>
              </a:rPr>
              <a:t>n</a:t>
            </a:r>
            <a:r>
              <a:rPr lang="pt-BR" altLang="pt-BR" sz="2800" b="1" dirty="0">
                <a:solidFill>
                  <a:schemeClr val="tx1"/>
                </a:solidFill>
                <a:latin typeface="+mn-lt"/>
              </a:rPr>
              <a:t>  – 1]</a:t>
            </a:r>
            <a:endParaRPr lang="pt-BR" altLang="pt-BR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399173" y="785723"/>
            <a:ext cx="43719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+mn-lt"/>
              </a:rPr>
              <a:t>JUROS COMPOSTOS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131608" y="1576673"/>
            <a:ext cx="7256816" cy="77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Neste caso, o juro gerado pela aplicação é incorporado à mesma, passando a participar da geração de juros no período seguinte</a:t>
            </a: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</a:rPr>
              <a:t>.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399173" y="3882312"/>
            <a:ext cx="6109819" cy="67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92100" indent="-2921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Saldo Devedor = P + J</a:t>
            </a:r>
          </a:p>
          <a:p>
            <a:pPr algn="just" eaLnBrk="1" hangingPunct="1"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Saldo Devedor = P + P . [( 1 + i) </a:t>
            </a:r>
            <a:r>
              <a:rPr lang="pt-BR" altLang="pt-BR" sz="2800" baseline="30000" dirty="0">
                <a:solidFill>
                  <a:schemeClr val="tx1"/>
                </a:solidFill>
                <a:latin typeface="+mn-lt"/>
              </a:rPr>
              <a:t>n</a:t>
            </a: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  – 1]</a:t>
            </a:r>
          </a:p>
          <a:p>
            <a:pPr algn="just" eaLnBrk="1" hangingPunct="1"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Saldo Devedor = P + P . ( 1 + i) </a:t>
            </a:r>
            <a:r>
              <a:rPr lang="pt-BR" altLang="pt-BR" sz="2800" baseline="30000" dirty="0">
                <a:solidFill>
                  <a:schemeClr val="tx1"/>
                </a:solidFill>
                <a:latin typeface="+mn-lt"/>
              </a:rPr>
              <a:t>n</a:t>
            </a: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  – P</a:t>
            </a:r>
          </a:p>
          <a:p>
            <a:pPr algn="just" eaLnBrk="1" hangingPunct="1"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Saldo Devedor = P . ( 1 + i) </a:t>
            </a:r>
            <a:r>
              <a:rPr lang="pt-BR" altLang="pt-BR" sz="2800" baseline="30000" dirty="0">
                <a:solidFill>
                  <a:schemeClr val="tx1"/>
                </a:solidFill>
                <a:latin typeface="+mn-lt"/>
              </a:rPr>
              <a:t>n</a:t>
            </a: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26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14" grpId="0" autoUpdateAnimBg="0"/>
      <p:bldP spid="17" grpId="0" build="p" autoUpdateAnimBg="0"/>
      <p:bldP spid="8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Juros</a:t>
            </a:r>
            <a:endParaRPr lang="pt-BR" dirty="0"/>
          </a:p>
        </p:txBody>
      </p:sp>
      <p:sp>
        <p:nvSpPr>
          <p:cNvPr id="612360" name="Rectangle 8"/>
          <p:cNvSpPr>
            <a:spLocks noChangeArrowheads="1"/>
          </p:cNvSpPr>
          <p:nvPr/>
        </p:nvSpPr>
        <p:spPr bwMode="auto">
          <a:xfrm>
            <a:off x="1657350" y="841276"/>
            <a:ext cx="5829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Exercícios</a:t>
            </a:r>
          </a:p>
        </p:txBody>
      </p:sp>
      <p:sp>
        <p:nvSpPr>
          <p:cNvPr id="612362" name="Text Box 10"/>
          <p:cNvSpPr txBox="1">
            <a:spLocks noChangeArrowheads="1"/>
          </p:cNvSpPr>
          <p:nvPr/>
        </p:nvSpPr>
        <p:spPr bwMode="auto">
          <a:xfrm>
            <a:off x="347531" y="1508787"/>
            <a:ext cx="8448939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Qual será o montante de um capital de R$ 5.000, aplicado a 12% ao ano, </a:t>
            </a:r>
            <a:r>
              <a:rPr lang="pt-BR" altLang="pt-BR" dirty="0">
                <a:solidFill>
                  <a:srgbClr val="FF0000"/>
                </a:solidFill>
                <a:latin typeface="Arial" panose="020B0604020202020204" pitchFamily="34" charset="0"/>
              </a:rPr>
              <a:t>juros simples</a:t>
            </a: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, por dois anos?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	  </a:t>
            </a:r>
          </a:p>
          <a:p>
            <a:pPr eaLnBrk="1" hangingPunct="1">
              <a:spcBef>
                <a:spcPct val="50000"/>
              </a:spcBef>
              <a:buFont typeface="+mj-lt"/>
              <a:buAutoNum type="arabicPeriod" startAt="2"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Qual será o montante de um capital de R$ 5.000, aplicado a 12% ao ano, </a:t>
            </a:r>
            <a:r>
              <a:rPr lang="pt-BR" altLang="pt-BR" dirty="0">
                <a:solidFill>
                  <a:srgbClr val="FF0000"/>
                </a:solidFill>
                <a:latin typeface="Arial" panose="020B0604020202020204" pitchFamily="34" charset="0"/>
              </a:rPr>
              <a:t>juros compostos</a:t>
            </a: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, por dois anos?	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2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2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60" grpId="0"/>
      <p:bldP spid="61236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Juros</a:t>
            </a:r>
            <a:endParaRPr lang="pt-BR" dirty="0"/>
          </a:p>
        </p:txBody>
      </p:sp>
      <p:sp>
        <p:nvSpPr>
          <p:cNvPr id="612360" name="Rectangle 8"/>
          <p:cNvSpPr>
            <a:spLocks noChangeArrowheads="1"/>
          </p:cNvSpPr>
          <p:nvPr/>
        </p:nvSpPr>
        <p:spPr bwMode="auto">
          <a:xfrm>
            <a:off x="1657350" y="841276"/>
            <a:ext cx="5829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Exercícios</a:t>
            </a:r>
          </a:p>
        </p:txBody>
      </p:sp>
      <p:sp>
        <p:nvSpPr>
          <p:cNvPr id="612362" name="Text Box 10"/>
          <p:cNvSpPr txBox="1">
            <a:spLocks noChangeArrowheads="1"/>
          </p:cNvSpPr>
          <p:nvPr/>
        </p:nvSpPr>
        <p:spPr bwMode="auto">
          <a:xfrm>
            <a:off x="347531" y="1508787"/>
            <a:ext cx="8448939" cy="427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Qual será o montante de um capital de R$ 5.000, aplicado a 12% ao ano, </a:t>
            </a:r>
            <a:r>
              <a:rPr lang="pt-BR" altLang="pt-BR" dirty="0">
                <a:solidFill>
                  <a:srgbClr val="FF0000"/>
                </a:solidFill>
                <a:latin typeface="Arial" panose="020B0604020202020204" pitchFamily="34" charset="0"/>
              </a:rPr>
              <a:t>juros simples</a:t>
            </a: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, por dois anos</a:t>
            </a: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</a:p>
          <a:p>
            <a:pPr marL="444500" lvl="1" indent="0" eaLnBrk="1" hangingPunct="1">
              <a:spcBef>
                <a:spcPct val="50000"/>
              </a:spcBef>
              <a:buNone/>
            </a:pP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S = P (1+ </a:t>
            </a:r>
            <a:r>
              <a:rPr lang="pt-BR" altLang="pt-BR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j.n</a:t>
            </a: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  <a:p>
            <a:pPr marL="444500" lvl="1" indent="0" eaLnBrk="1" hangingPunct="1">
              <a:spcBef>
                <a:spcPct val="50000"/>
              </a:spcBef>
              <a:buNone/>
            </a:pP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S = 5.000 x (1 + 0,12 x 2)</a:t>
            </a:r>
          </a:p>
          <a:p>
            <a:pPr marL="444500" lvl="1" indent="0" eaLnBrk="1" hangingPunct="1">
              <a:spcBef>
                <a:spcPct val="50000"/>
              </a:spcBef>
              <a:buNone/>
            </a:pP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S = 6.200,00</a:t>
            </a:r>
            <a:endParaRPr lang="pt-BR" altLang="pt-B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	  </a:t>
            </a:r>
          </a:p>
        </p:txBody>
      </p:sp>
    </p:spTree>
    <p:extLst>
      <p:ext uri="{BB962C8B-B14F-4D97-AF65-F5344CB8AC3E}">
        <p14:creationId xmlns:p14="http://schemas.microsoft.com/office/powerpoint/2010/main" val="148887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2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12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12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62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Juros</a:t>
            </a:r>
            <a:endParaRPr lang="pt-BR" dirty="0"/>
          </a:p>
        </p:txBody>
      </p:sp>
      <p:sp>
        <p:nvSpPr>
          <p:cNvPr id="612360" name="Rectangle 8"/>
          <p:cNvSpPr>
            <a:spLocks noChangeArrowheads="1"/>
          </p:cNvSpPr>
          <p:nvPr/>
        </p:nvSpPr>
        <p:spPr bwMode="auto">
          <a:xfrm>
            <a:off x="1657350" y="841276"/>
            <a:ext cx="5829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Exercícios</a:t>
            </a:r>
          </a:p>
        </p:txBody>
      </p:sp>
      <p:sp>
        <p:nvSpPr>
          <p:cNvPr id="612362" name="Text Box 10"/>
          <p:cNvSpPr txBox="1">
            <a:spLocks noChangeArrowheads="1"/>
          </p:cNvSpPr>
          <p:nvPr/>
        </p:nvSpPr>
        <p:spPr bwMode="auto">
          <a:xfrm>
            <a:off x="347531" y="1508787"/>
            <a:ext cx="8448939" cy="48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Qual será o montante de um capital de R$ 5.000, aplicado a 12% ao ano, </a:t>
            </a:r>
            <a:r>
              <a:rPr lang="pt-BR" altLang="pt-BR" dirty="0">
                <a:solidFill>
                  <a:srgbClr val="FF0000"/>
                </a:solidFill>
                <a:latin typeface="Arial" panose="020B0604020202020204" pitchFamily="34" charset="0"/>
              </a:rPr>
              <a:t>juros simples</a:t>
            </a: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, por dois anos?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	  </a:t>
            </a:r>
          </a:p>
          <a:p>
            <a:pPr eaLnBrk="1" hangingPunct="1">
              <a:spcBef>
                <a:spcPct val="50000"/>
              </a:spcBef>
              <a:buFont typeface="+mj-lt"/>
              <a:buAutoNum type="arabicPeriod" startAt="2"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Qual será o montante de um capital de R$ 5.000, aplicado a 12% ao ano, </a:t>
            </a:r>
            <a:r>
              <a:rPr lang="pt-BR" altLang="pt-BR" dirty="0">
                <a:solidFill>
                  <a:srgbClr val="FF0000"/>
                </a:solidFill>
                <a:latin typeface="Arial" panose="020B0604020202020204" pitchFamily="34" charset="0"/>
              </a:rPr>
              <a:t>juros compostos</a:t>
            </a: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, por dois anos</a:t>
            </a: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</a:p>
          <a:p>
            <a:pPr marL="444500" indent="0" eaLnBrk="1" hangingPunct="1">
              <a:spcBef>
                <a:spcPct val="50000"/>
              </a:spcBef>
              <a:buNone/>
            </a:pP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S = P.(1+i)</a:t>
            </a:r>
            <a:r>
              <a:rPr lang="pt-BR" altLang="pt-BR" baseline="30000" dirty="0" smtClean="0">
                <a:solidFill>
                  <a:schemeClr val="tx1"/>
                </a:solidFill>
                <a:latin typeface="Arial" panose="020B0604020202020204" pitchFamily="34" charset="0"/>
              </a:rPr>
              <a:t>n</a:t>
            </a: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 =&gt;     S = 5.000 x 1,12²  </a:t>
            </a:r>
            <a:endParaRPr lang="pt-BR" altLang="pt-B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19605" y="3101480"/>
            <a:ext cx="2976331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R$ 6.200,00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5576" y="6152745"/>
            <a:ext cx="2976331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R$ 6.272,00</a:t>
            </a:r>
          </a:p>
        </p:txBody>
      </p:sp>
    </p:spTree>
    <p:extLst>
      <p:ext uri="{BB962C8B-B14F-4D97-AF65-F5344CB8AC3E}">
        <p14:creationId xmlns:p14="http://schemas.microsoft.com/office/powerpoint/2010/main" val="29163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2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768084"/>
          </a:xfrm>
        </p:spPr>
        <p:txBody>
          <a:bodyPr/>
          <a:lstStyle/>
          <a:p>
            <a:r>
              <a:rPr lang="pt-BR" dirty="0" smtClean="0"/>
              <a:t>Juros</a:t>
            </a:r>
            <a:endParaRPr lang="pt-BR" dirty="0"/>
          </a:p>
        </p:txBody>
      </p:sp>
      <p:sp>
        <p:nvSpPr>
          <p:cNvPr id="612360" name="Rectangle 8"/>
          <p:cNvSpPr>
            <a:spLocks noChangeArrowheads="1"/>
          </p:cNvSpPr>
          <p:nvPr/>
        </p:nvSpPr>
        <p:spPr bwMode="auto">
          <a:xfrm>
            <a:off x="1657350" y="841276"/>
            <a:ext cx="5829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Exercícios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1521" y="1696014"/>
            <a:ext cx="8718772" cy="490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Um indivíduo toma um empréstimo de R$ 160,00 pelo prazo de 100 dias. O banco cobra </a:t>
            </a:r>
            <a:r>
              <a:rPr lang="pt-BR" altLang="pt-BR" sz="2700" dirty="0">
                <a:solidFill>
                  <a:srgbClr val="FF0000"/>
                </a:solidFill>
                <a:latin typeface="Arial" panose="020B0604020202020204" pitchFamily="34" charset="0"/>
              </a:rPr>
              <a:t>juros simples </a:t>
            </a: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de 9,0% ao ano. Calcule o valor total (principal acrescido de juros) que deverá ser pago no vencimento desta operação. 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Um indivíduo toma um empréstimo de R$ 160,00 pelo prazo de 100 dias. O banco cobra </a:t>
            </a:r>
            <a:r>
              <a:rPr lang="pt-BR" altLang="pt-BR" sz="2700" dirty="0">
                <a:solidFill>
                  <a:srgbClr val="FF0000"/>
                </a:solidFill>
                <a:latin typeface="Arial" panose="020B0604020202020204" pitchFamily="34" charset="0"/>
              </a:rPr>
              <a:t>juros compostos</a:t>
            </a: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 de 9,0% ao ano. Calcule o valor total (principal acrescido de juros) que deverá ser pago no vencimento desta operação. Considere que ocorre capitalização diária dos juros.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Finanças </a:t>
            </a:r>
            <a:r>
              <a:rPr lang="pt-BR" b="1" dirty="0">
                <a:solidFill>
                  <a:srgbClr val="FF0000"/>
                </a:solidFill>
              </a:rPr>
              <a:t>Aplicadas</a:t>
            </a:r>
            <a:r>
              <a:rPr lang="pt-BR" b="1" dirty="0"/>
              <a:t> ao</a:t>
            </a:r>
            <a:r>
              <a:rPr lang="pt-BR" dirty="0"/>
              <a:t> </a:t>
            </a:r>
            <a:r>
              <a:rPr lang="pt-BR" b="1" dirty="0" smtClean="0"/>
              <a:t>Agronegócio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64" y="1067668"/>
            <a:ext cx="5220072" cy="5761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768084"/>
          </a:xfrm>
        </p:spPr>
        <p:txBody>
          <a:bodyPr/>
          <a:lstStyle/>
          <a:p>
            <a:r>
              <a:rPr lang="pt-BR" dirty="0" smtClean="0"/>
              <a:t>Juros</a:t>
            </a:r>
            <a:endParaRPr lang="pt-BR" dirty="0"/>
          </a:p>
        </p:txBody>
      </p:sp>
      <p:sp>
        <p:nvSpPr>
          <p:cNvPr id="612360" name="Rectangle 8"/>
          <p:cNvSpPr>
            <a:spLocks noChangeArrowheads="1"/>
          </p:cNvSpPr>
          <p:nvPr/>
        </p:nvSpPr>
        <p:spPr bwMode="auto">
          <a:xfrm>
            <a:off x="1657350" y="841276"/>
            <a:ext cx="5829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Exercícios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1521" y="1696014"/>
            <a:ext cx="8718772" cy="476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Um indivíduo toma um empréstimo de R$ 160,00 pelo prazo de 100 dias. O banco cobra </a:t>
            </a:r>
            <a:r>
              <a:rPr lang="pt-BR" altLang="pt-BR" sz="2700" dirty="0">
                <a:solidFill>
                  <a:srgbClr val="FF0000"/>
                </a:solidFill>
                <a:latin typeface="Arial" panose="020B0604020202020204" pitchFamily="34" charset="0"/>
              </a:rPr>
              <a:t>juros simples </a:t>
            </a: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de 9,0% ao ano. Calcule o valor total (principal acrescido de juros) que deverá ser pago no vencimento desta operação. </a:t>
            </a:r>
            <a:endParaRPr lang="pt-BR" altLang="pt-BR" sz="27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44500" lvl="1" indent="0" eaLnBrk="1" hangingPunct="1">
              <a:spcBef>
                <a:spcPct val="50000"/>
              </a:spcBef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S = P</a:t>
            </a: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.(1+j.n)</a:t>
            </a:r>
            <a:endParaRPr lang="pt-BR" altLang="pt-B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44500" lvl="1" indent="0" eaLnBrk="1" hangingPunct="1">
              <a:spcBef>
                <a:spcPct val="50000"/>
              </a:spcBef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S = </a:t>
            </a: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160 </a:t>
            </a: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x </a:t>
            </a: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[1 + </a:t>
            </a:r>
            <a:r>
              <a:rPr lang="pt-BR" altLang="pt-BR" dirty="0" smtClean="0">
                <a:solidFill>
                  <a:srgbClr val="FF0000"/>
                </a:solidFill>
                <a:latin typeface="Arial" panose="020B0604020202020204" pitchFamily="34" charset="0"/>
              </a:rPr>
              <a:t>(0,09÷360) </a:t>
            </a: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x </a:t>
            </a: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100]</a:t>
            </a:r>
            <a:endParaRPr lang="pt-BR" altLang="pt-B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44500" lvl="1" indent="0" eaLnBrk="1" hangingPunct="1">
              <a:spcBef>
                <a:spcPct val="50000"/>
              </a:spcBef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S = </a:t>
            </a: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164,00</a:t>
            </a:r>
            <a:endParaRPr lang="pt-BR" altLang="pt-B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44500" indent="0" eaLnBrk="1" hangingPunct="1">
              <a:spcBef>
                <a:spcPct val="50000"/>
              </a:spcBef>
              <a:buNone/>
            </a:pPr>
            <a:endParaRPr lang="pt-BR" altLang="pt-BR" sz="27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4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768084"/>
          </a:xfrm>
        </p:spPr>
        <p:txBody>
          <a:bodyPr/>
          <a:lstStyle/>
          <a:p>
            <a:r>
              <a:rPr lang="pt-BR" dirty="0" smtClean="0"/>
              <a:t>Juros</a:t>
            </a:r>
            <a:endParaRPr lang="pt-BR" dirty="0"/>
          </a:p>
        </p:txBody>
      </p:sp>
      <p:sp>
        <p:nvSpPr>
          <p:cNvPr id="612360" name="Rectangle 8"/>
          <p:cNvSpPr>
            <a:spLocks noChangeArrowheads="1"/>
          </p:cNvSpPr>
          <p:nvPr/>
        </p:nvSpPr>
        <p:spPr bwMode="auto">
          <a:xfrm>
            <a:off x="1657350" y="841276"/>
            <a:ext cx="5829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Exercícios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1521" y="1696014"/>
            <a:ext cx="8718772" cy="490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Um indivíduo toma um empréstimo de R$ 160,00 pelo prazo de 100 dias. O banco cobra </a:t>
            </a:r>
            <a:r>
              <a:rPr lang="pt-BR" altLang="pt-BR" sz="2700" dirty="0">
                <a:solidFill>
                  <a:srgbClr val="FF0000"/>
                </a:solidFill>
                <a:latin typeface="Arial" panose="020B0604020202020204" pitchFamily="34" charset="0"/>
              </a:rPr>
              <a:t>juros simples </a:t>
            </a: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de 9,0% ao ano. Calcule o valor total (principal acrescido de juros) que deverá ser pago no vencimento desta operação. 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Um indivíduo toma um empréstimo de R$ 160,00 pelo prazo de 100 dias. O banco cobra </a:t>
            </a:r>
            <a:r>
              <a:rPr lang="pt-BR" altLang="pt-BR" sz="2700" dirty="0">
                <a:solidFill>
                  <a:srgbClr val="FF0000"/>
                </a:solidFill>
                <a:latin typeface="Arial" panose="020B0604020202020204" pitchFamily="34" charset="0"/>
              </a:rPr>
              <a:t>juros compostos</a:t>
            </a: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 de 9,0% ao ano. Calcule o valor total (principal acrescido de juros) que deverá ser pago no vencimento desta operação. Considere que ocorre capitalização diária dos juros.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84235" y="3424205"/>
            <a:ext cx="192021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R$ 164,00</a:t>
            </a:r>
          </a:p>
        </p:txBody>
      </p:sp>
    </p:spTree>
    <p:extLst>
      <p:ext uri="{BB962C8B-B14F-4D97-AF65-F5344CB8AC3E}">
        <p14:creationId xmlns:p14="http://schemas.microsoft.com/office/powerpoint/2010/main" val="20137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768084"/>
          </a:xfrm>
        </p:spPr>
        <p:txBody>
          <a:bodyPr/>
          <a:lstStyle/>
          <a:p>
            <a:r>
              <a:rPr lang="pt-BR" dirty="0" smtClean="0"/>
              <a:t>Juros</a:t>
            </a:r>
            <a:endParaRPr lang="pt-BR" dirty="0"/>
          </a:p>
        </p:txBody>
      </p:sp>
      <p:sp>
        <p:nvSpPr>
          <p:cNvPr id="612360" name="Rectangle 8"/>
          <p:cNvSpPr>
            <a:spLocks noChangeArrowheads="1"/>
          </p:cNvSpPr>
          <p:nvPr/>
        </p:nvSpPr>
        <p:spPr bwMode="auto">
          <a:xfrm>
            <a:off x="1657350" y="841276"/>
            <a:ext cx="5829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Exercícios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1521" y="1696014"/>
            <a:ext cx="8718772" cy="397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 typeface="+mj-lt"/>
              <a:buAutoNum type="arabicPeriod" startAt="4"/>
            </a:pPr>
            <a:r>
              <a:rPr lang="pt-BR" altLang="pt-BR" sz="2700" dirty="0" smtClean="0">
                <a:solidFill>
                  <a:schemeClr val="tx1"/>
                </a:solidFill>
                <a:latin typeface="Arial" panose="020B0604020202020204" pitchFamily="34" charset="0"/>
              </a:rPr>
              <a:t>Um </a:t>
            </a: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indivíduo toma um empréstimo de R$ 160,00 pelo prazo de 100 dias. O banco cobra </a:t>
            </a:r>
            <a:r>
              <a:rPr lang="pt-BR" altLang="pt-BR" sz="2700" dirty="0">
                <a:solidFill>
                  <a:srgbClr val="FF0000"/>
                </a:solidFill>
                <a:latin typeface="Arial" panose="020B0604020202020204" pitchFamily="34" charset="0"/>
              </a:rPr>
              <a:t>juros compostos</a:t>
            </a: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 de 9,0% ao ano. Calcule o valor total (principal acrescido de juros) que deverá ser pago no vencimento desta operação. Considere que ocorre capitalização diária dos juros</a:t>
            </a:r>
            <a:r>
              <a:rPr lang="pt-BR" altLang="pt-BR" sz="27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marL="0" indent="538163" eaLnBrk="1" hangingPunct="1">
              <a:spcBef>
                <a:spcPct val="50000"/>
              </a:spcBef>
              <a:buNone/>
            </a:pP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</a:rPr>
              <a:t>S = P.(1+i)</a:t>
            </a:r>
            <a:r>
              <a:rPr lang="pt-BR" altLang="pt-BR" sz="28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n</a:t>
            </a: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</a:rPr>
              <a:t>	 =&gt;     S = </a:t>
            </a:r>
            <a:r>
              <a:rPr lang="pt-BR" altLang="pt-BR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160 </a:t>
            </a: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</a:rPr>
              <a:t>x </a:t>
            </a:r>
            <a:r>
              <a:rPr lang="pt-BR" altLang="pt-BR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[</a:t>
            </a:r>
            <a:r>
              <a:rPr lang="pt-BR" altLang="pt-BR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(1,09)</a:t>
            </a:r>
            <a:r>
              <a:rPr lang="pt-BR" altLang="pt-BR" sz="2800" baseline="30000" dirty="0" smtClean="0">
                <a:solidFill>
                  <a:srgbClr val="FF0000"/>
                </a:solidFill>
                <a:latin typeface="Arial" panose="020B0604020202020204" pitchFamily="34" charset="0"/>
              </a:rPr>
              <a:t>(1/360)</a:t>
            </a:r>
            <a:r>
              <a:rPr lang="pt-BR" altLang="pt-BR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]</a:t>
            </a:r>
            <a:r>
              <a:rPr lang="pt-BR" altLang="pt-BR" sz="2800" baseline="30000" dirty="0" smtClean="0">
                <a:solidFill>
                  <a:schemeClr val="tx1"/>
                </a:solidFill>
                <a:latin typeface="Arial" panose="020B0604020202020204" pitchFamily="34" charset="0"/>
              </a:rPr>
              <a:t>100</a:t>
            </a:r>
            <a:r>
              <a:rPr lang="pt-BR" altLang="pt-BR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endParaRPr lang="pt-BR" altLang="pt-BR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538163" eaLnBrk="1" hangingPunct="1">
              <a:spcBef>
                <a:spcPct val="50000"/>
              </a:spcBef>
              <a:buNone/>
            </a:pPr>
            <a:endParaRPr lang="pt-BR" altLang="pt-BR" sz="27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7584" y="5013176"/>
            <a:ext cx="192021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R$ 163,88</a:t>
            </a:r>
          </a:p>
        </p:txBody>
      </p:sp>
    </p:spTree>
    <p:extLst>
      <p:ext uri="{BB962C8B-B14F-4D97-AF65-F5344CB8AC3E}">
        <p14:creationId xmlns:p14="http://schemas.microsoft.com/office/powerpoint/2010/main" val="34376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768084"/>
          </a:xfrm>
        </p:spPr>
        <p:txBody>
          <a:bodyPr/>
          <a:lstStyle/>
          <a:p>
            <a:r>
              <a:rPr lang="pt-BR" dirty="0" smtClean="0"/>
              <a:t>Juros</a:t>
            </a:r>
            <a:endParaRPr lang="pt-BR" dirty="0"/>
          </a:p>
        </p:txBody>
      </p:sp>
      <p:sp>
        <p:nvSpPr>
          <p:cNvPr id="612360" name="Rectangle 8"/>
          <p:cNvSpPr>
            <a:spLocks noChangeArrowheads="1"/>
          </p:cNvSpPr>
          <p:nvPr/>
        </p:nvSpPr>
        <p:spPr bwMode="auto">
          <a:xfrm>
            <a:off x="1657350" y="841276"/>
            <a:ext cx="5829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Exercícios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1521" y="1696014"/>
            <a:ext cx="8718772" cy="490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Um indivíduo toma um empréstimo de R$ 160,00 pelo prazo de 100 dias. O banco cobra </a:t>
            </a:r>
            <a:r>
              <a:rPr lang="pt-BR" altLang="pt-BR" sz="2700" dirty="0">
                <a:solidFill>
                  <a:srgbClr val="FF0000"/>
                </a:solidFill>
                <a:latin typeface="Arial" panose="020B0604020202020204" pitchFamily="34" charset="0"/>
              </a:rPr>
              <a:t>juros simples </a:t>
            </a: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de 9,0% ao ano. Calcule o valor total (principal acrescido de juros) que deverá ser pago no vencimento desta operação. 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Um indivíduo toma um empréstimo de R$ 160,00 pelo prazo de 100 dias. O banco cobra </a:t>
            </a:r>
            <a:r>
              <a:rPr lang="pt-BR" altLang="pt-BR" sz="2700" dirty="0">
                <a:solidFill>
                  <a:srgbClr val="FF0000"/>
                </a:solidFill>
                <a:latin typeface="Arial" panose="020B0604020202020204" pitchFamily="34" charset="0"/>
              </a:rPr>
              <a:t>juros compostos</a:t>
            </a: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 de 9,0% ao ano. Calcule o valor total (principal acrescido de juros) que deverá ser pago no vencimento desta operação. Considere que ocorre capitalização diária dos juros.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84235" y="3424205"/>
            <a:ext cx="192021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R$ 164,00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684235" y="6059077"/>
            <a:ext cx="192021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R$ 163,88</a:t>
            </a:r>
          </a:p>
        </p:txBody>
      </p:sp>
    </p:spTree>
    <p:extLst>
      <p:ext uri="{BB962C8B-B14F-4D97-AF65-F5344CB8AC3E}">
        <p14:creationId xmlns:p14="http://schemas.microsoft.com/office/powerpoint/2010/main" val="32983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Finanças </a:t>
            </a:r>
            <a:r>
              <a:rPr lang="pt-BR" b="1" dirty="0">
                <a:solidFill>
                  <a:srgbClr val="FF0000"/>
                </a:solidFill>
              </a:rPr>
              <a:t>Aplicadas</a:t>
            </a:r>
            <a:r>
              <a:rPr lang="pt-BR" b="1" dirty="0"/>
              <a:t> ao</a:t>
            </a:r>
            <a:r>
              <a:rPr lang="pt-BR" dirty="0"/>
              <a:t> </a:t>
            </a:r>
            <a:r>
              <a:rPr lang="pt-BR" b="1" dirty="0" smtClean="0"/>
              <a:t>Agronegócio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316360"/>
            <a:ext cx="7772400" cy="17526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solidFill>
                  <a:srgbClr val="FF0000"/>
                </a:solidFill>
              </a:rPr>
              <a:t>Aplicações: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Escolha de forma de pagamento de insumos</a:t>
            </a:r>
          </a:p>
        </p:txBody>
      </p:sp>
      <p:pic>
        <p:nvPicPr>
          <p:cNvPr id="1026" name="Picture 2" descr="Resultado de imagem para lucro agronego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8" y="302518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Finanças </a:t>
            </a:r>
            <a:r>
              <a:rPr lang="pt-BR" b="1" dirty="0">
                <a:solidFill>
                  <a:srgbClr val="FF0000"/>
                </a:solidFill>
              </a:rPr>
              <a:t>Aplicadas</a:t>
            </a:r>
            <a:r>
              <a:rPr lang="pt-BR" b="1" dirty="0"/>
              <a:t> ao</a:t>
            </a:r>
            <a:r>
              <a:rPr lang="pt-BR" dirty="0"/>
              <a:t> </a:t>
            </a:r>
            <a:r>
              <a:rPr lang="pt-BR" b="1" dirty="0" smtClean="0"/>
              <a:t>Agronegócio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316360"/>
            <a:ext cx="7772400" cy="17526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solidFill>
                  <a:srgbClr val="FF0000"/>
                </a:solidFill>
              </a:rPr>
              <a:t>Aplicações: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Escolha de forma de pagamento de insumos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Aplicação do excesso de caixa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  <a:hlinkClick r:id="rId2"/>
              </a:rPr>
              <a:t>Avaliação de projetos e de empresas</a:t>
            </a:r>
            <a:endParaRPr lang="pt-BR" sz="3600" b="1" dirty="0" smtClean="0">
              <a:solidFill>
                <a:srgbClr val="FF0000"/>
              </a:solidFill>
            </a:endParaRPr>
          </a:p>
          <a:p>
            <a:pPr algn="l"/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Finanças </a:t>
            </a:r>
            <a:r>
              <a:rPr lang="pt-BR" b="1" dirty="0">
                <a:solidFill>
                  <a:srgbClr val="FF0000"/>
                </a:solidFill>
              </a:rPr>
              <a:t>Aplicadas</a:t>
            </a:r>
            <a:r>
              <a:rPr lang="pt-BR" b="1" dirty="0"/>
              <a:t> ao</a:t>
            </a:r>
            <a:r>
              <a:rPr lang="pt-BR" dirty="0"/>
              <a:t> </a:t>
            </a:r>
            <a:r>
              <a:rPr lang="pt-BR" b="1" dirty="0" smtClean="0"/>
              <a:t>Agronegócio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316360"/>
            <a:ext cx="7772400" cy="17526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solidFill>
                  <a:srgbClr val="FF0000"/>
                </a:solidFill>
              </a:rPr>
              <a:t>Aplicações: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Escolha de forma de pagamento de insumos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Aplicação do excesso de caixa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FF0000"/>
                </a:solidFill>
              </a:rPr>
              <a:t>Avaliação de projetos e de empresas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Contratação de empréstimos e financiamentos</a:t>
            </a:r>
          </a:p>
          <a:p>
            <a:pPr algn="l"/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142"/>
            <a:ext cx="9152018" cy="595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6054160" y="4520564"/>
            <a:ext cx="678079" cy="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flipV="1">
            <a:off x="3419872" y="6381328"/>
            <a:ext cx="1008112" cy="28803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7123205" y="4520564"/>
            <a:ext cx="401123" cy="41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0871" y="1949593"/>
            <a:ext cx="432048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Seja 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 = 2 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B = 1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 </a:t>
            </a: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 = 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 . A = B . A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        </a:t>
            </a: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A² = AB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A² 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B² = AB 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B²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(A + B) . (A 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B)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 =  B . (A 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B)</a:t>
            </a: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12160" y="2273796"/>
            <a:ext cx="21562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(A + B)  =  B</a:t>
            </a: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(B + B)  =  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2 . B  =  B</a:t>
            </a: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71325" y="4518306"/>
            <a:ext cx="249324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B         </a:t>
            </a:r>
            <a:r>
              <a:rPr kumimoji="0" lang="pt-BR" altLang="pt-B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</a:t>
            </a: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Ou seja,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  2 = 1</a:t>
            </a: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60871" y="100071"/>
            <a:ext cx="8617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70C0"/>
                </a:solidFill>
                <a:ea typeface="Times New Roman" panose="02020603050405020304" pitchFamily="18" charset="0"/>
              </a:rPr>
              <a:t>Um devedor deseja provar que sua dívida de R$ 2.000.000 corresponde, na realidade, a metade deste valor, ou seja, R$ 1.000.000. Em outras palavras, deseja provar que 2 é igual a 1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1547664" y="6381328"/>
            <a:ext cx="1008112" cy="28803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5076056" y="2043359"/>
            <a:ext cx="0" cy="4721716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 flipV="1">
            <a:off x="7152931" y="4147681"/>
            <a:ext cx="359631" cy="71794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6313412" y="4126000"/>
            <a:ext cx="486482" cy="8013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89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1715</Words>
  <Application>Microsoft Office PowerPoint</Application>
  <PresentationFormat>Apresentação na tela (4:3)</PresentationFormat>
  <Paragraphs>260</Paragraphs>
  <Slides>43</Slides>
  <Notes>23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1" baseType="lpstr">
      <vt:lpstr>맑은 고딕</vt:lpstr>
      <vt:lpstr>Arial</vt:lpstr>
      <vt:lpstr>Calibri</vt:lpstr>
      <vt:lpstr>Lucida Sans Unicode</vt:lpstr>
      <vt:lpstr>Symbol</vt:lpstr>
      <vt:lpstr>Times New Roman</vt:lpstr>
      <vt:lpstr>Tema do Office</vt:lpstr>
      <vt:lpstr>Equação</vt:lpstr>
      <vt:lpstr>LES0187 - Finanças Aplicadas ao Agronegócio </vt:lpstr>
      <vt:lpstr>Apresentação do PowerPoint</vt:lpstr>
      <vt:lpstr>Apresentação do PowerPoint</vt:lpstr>
      <vt:lpstr>Finanças Aplicadas ao Agronegócio </vt:lpstr>
      <vt:lpstr>Finanças Aplicadas ao Agronegócio </vt:lpstr>
      <vt:lpstr>Finanças Aplicadas ao Agronegócio </vt:lpstr>
      <vt:lpstr>Finanças Aplicadas ao Agronegócio </vt:lpstr>
      <vt:lpstr>Apresentação do PowerPoint</vt:lpstr>
      <vt:lpstr>Apresentação do PowerPoint</vt:lpstr>
      <vt:lpstr>Finanças Aplicadas ao Agronegócio </vt:lpstr>
      <vt:lpstr>PROGRAMA </vt:lpstr>
      <vt:lpstr>PROGRAMA </vt:lpstr>
      <vt:lpstr>PROGRAMA </vt:lpstr>
      <vt:lpstr>PROGRAMA </vt:lpstr>
      <vt:lpstr>PROGRAMA </vt:lpstr>
      <vt:lpstr>PROGRAMA </vt:lpstr>
      <vt:lpstr>PROGRAMA </vt:lpstr>
      <vt:lpstr>O que é melhor?</vt:lpstr>
      <vt:lpstr>Conceitos Iniciais</vt:lpstr>
      <vt:lpstr>Valor do dinheiro</vt:lpstr>
      <vt:lpstr>Valor do dinheiro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Juros</vt:lpstr>
      <vt:lpstr>Juros</vt:lpstr>
      <vt:lpstr>Juros</vt:lpstr>
      <vt:lpstr>Juros</vt:lpstr>
      <vt:lpstr>Juros</vt:lpstr>
      <vt:lpstr>Juros</vt:lpstr>
      <vt:lpstr>Juros</vt:lpstr>
      <vt:lpstr>Juros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LES0160 - Matemática Aplicada a Finanças</dc:title>
  <dc:creator>Roberto</dc:creator>
  <cp:lastModifiedBy>Roberto Arruda de Souza Lima</cp:lastModifiedBy>
  <cp:revision>62</cp:revision>
  <cp:lastPrinted>2020-08-26T11:14:26Z</cp:lastPrinted>
  <dcterms:created xsi:type="dcterms:W3CDTF">2015-02-20T17:46:00Z</dcterms:created>
  <dcterms:modified xsi:type="dcterms:W3CDTF">2020-08-26T14:48:30Z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1046-11.2.0.9144</vt:lpwstr>
  </property>
</Properties>
</file>