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4872" r:id="rId2"/>
    <p:sldId id="4873" r:id="rId3"/>
    <p:sldId id="4874" r:id="rId4"/>
    <p:sldId id="4875" r:id="rId5"/>
    <p:sldId id="4914" r:id="rId6"/>
    <p:sldId id="4856" r:id="rId7"/>
    <p:sldId id="4868" r:id="rId8"/>
    <p:sldId id="4869" r:id="rId9"/>
    <p:sldId id="4870" r:id="rId10"/>
    <p:sldId id="4871" r:id="rId11"/>
    <p:sldId id="4857" r:id="rId12"/>
    <p:sldId id="4858" r:id="rId13"/>
    <p:sldId id="4859" r:id="rId14"/>
    <p:sldId id="4860" r:id="rId15"/>
    <p:sldId id="4861" r:id="rId16"/>
    <p:sldId id="4876" r:id="rId17"/>
    <p:sldId id="4877" r:id="rId18"/>
    <p:sldId id="4878" r:id="rId19"/>
    <p:sldId id="4911" r:id="rId20"/>
    <p:sldId id="4912" r:id="rId21"/>
    <p:sldId id="4913" r:id="rId22"/>
    <p:sldId id="4879" r:id="rId23"/>
    <p:sldId id="4880" r:id="rId24"/>
    <p:sldId id="4881" r:id="rId25"/>
    <p:sldId id="4882" r:id="rId26"/>
    <p:sldId id="4883" r:id="rId27"/>
    <p:sldId id="4884" r:id="rId28"/>
    <p:sldId id="4885" r:id="rId29"/>
    <p:sldId id="4886" r:id="rId30"/>
    <p:sldId id="4887" r:id="rId31"/>
    <p:sldId id="4888" r:id="rId32"/>
    <p:sldId id="4889" r:id="rId33"/>
    <p:sldId id="4890" r:id="rId34"/>
    <p:sldId id="4891" r:id="rId35"/>
    <p:sldId id="4892" r:id="rId36"/>
    <p:sldId id="4893" r:id="rId37"/>
    <p:sldId id="4894" r:id="rId38"/>
    <p:sldId id="4895" r:id="rId39"/>
    <p:sldId id="4896" r:id="rId40"/>
    <p:sldId id="4897" r:id="rId41"/>
    <p:sldId id="4898" r:id="rId42"/>
    <p:sldId id="4899" r:id="rId43"/>
    <p:sldId id="4900" r:id="rId44"/>
    <p:sldId id="4901" r:id="rId45"/>
    <p:sldId id="4902" r:id="rId46"/>
    <p:sldId id="4903" r:id="rId47"/>
    <p:sldId id="4904" r:id="rId48"/>
    <p:sldId id="4905" r:id="rId49"/>
    <p:sldId id="4906" r:id="rId50"/>
    <p:sldId id="4907" r:id="rId51"/>
    <p:sldId id="4908" r:id="rId52"/>
    <p:sldId id="4909" r:id="rId53"/>
    <p:sldId id="4910" r:id="rId54"/>
    <p:sldId id="4844" r:id="rId55"/>
    <p:sldId id="4845" r:id="rId56"/>
    <p:sldId id="4846" r:id="rId57"/>
    <p:sldId id="4847" r:id="rId58"/>
    <p:sldId id="4848" r:id="rId59"/>
    <p:sldId id="4849" r:id="rId60"/>
    <p:sldId id="4850" r:id="rId61"/>
    <p:sldId id="4851" r:id="rId62"/>
    <p:sldId id="4852" r:id="rId63"/>
    <p:sldId id="4853" r:id="rId64"/>
    <p:sldId id="4854" r:id="rId65"/>
    <p:sldId id="4855" r:id="rId66"/>
    <p:sldId id="4862" r:id="rId67"/>
    <p:sldId id="4863" r:id="rId68"/>
    <p:sldId id="4864" r:id="rId69"/>
    <p:sldId id="4865" r:id="rId70"/>
    <p:sldId id="4866" r:id="rId71"/>
    <p:sldId id="4867" r:id="rId72"/>
  </p:sldIdLst>
  <p:sldSz cx="9144000" cy="6858000" type="screen4x3"/>
  <p:notesSz cx="6794500" cy="9931400"/>
  <p:defaultTextStyle>
    <a:defPPr>
      <a:defRPr lang="pt-BR"/>
    </a:defPPr>
    <a:lvl1pPr algn="l" rtl="0" fontAlgn="base">
      <a:spcBef>
        <a:spcPct val="0"/>
      </a:spcBef>
      <a:spcAft>
        <a:spcPct val="0"/>
      </a:spcAft>
      <a:defRPr sz="1200" kern="1200">
        <a:solidFill>
          <a:schemeClr val="tx1"/>
        </a:solidFill>
        <a:latin typeface="Garamond" pitchFamily="18" charset="0"/>
        <a:ea typeface="+mn-ea"/>
        <a:cs typeface="+mn-cs"/>
      </a:defRPr>
    </a:lvl1pPr>
    <a:lvl2pPr marL="457200" algn="l" rtl="0" fontAlgn="base">
      <a:spcBef>
        <a:spcPct val="0"/>
      </a:spcBef>
      <a:spcAft>
        <a:spcPct val="0"/>
      </a:spcAft>
      <a:defRPr sz="1200" kern="1200">
        <a:solidFill>
          <a:schemeClr val="tx1"/>
        </a:solidFill>
        <a:latin typeface="Garamond" pitchFamily="18" charset="0"/>
        <a:ea typeface="+mn-ea"/>
        <a:cs typeface="+mn-cs"/>
      </a:defRPr>
    </a:lvl2pPr>
    <a:lvl3pPr marL="914400" algn="l" rtl="0" fontAlgn="base">
      <a:spcBef>
        <a:spcPct val="0"/>
      </a:spcBef>
      <a:spcAft>
        <a:spcPct val="0"/>
      </a:spcAft>
      <a:defRPr sz="1200" kern="1200">
        <a:solidFill>
          <a:schemeClr val="tx1"/>
        </a:solidFill>
        <a:latin typeface="Garamond" pitchFamily="18" charset="0"/>
        <a:ea typeface="+mn-ea"/>
        <a:cs typeface="+mn-cs"/>
      </a:defRPr>
    </a:lvl3pPr>
    <a:lvl4pPr marL="1371600" algn="l" rtl="0" fontAlgn="base">
      <a:spcBef>
        <a:spcPct val="0"/>
      </a:spcBef>
      <a:spcAft>
        <a:spcPct val="0"/>
      </a:spcAft>
      <a:defRPr sz="1200" kern="1200">
        <a:solidFill>
          <a:schemeClr val="tx1"/>
        </a:solidFill>
        <a:latin typeface="Garamond" pitchFamily="18" charset="0"/>
        <a:ea typeface="+mn-ea"/>
        <a:cs typeface="+mn-cs"/>
      </a:defRPr>
    </a:lvl4pPr>
    <a:lvl5pPr marL="1828800" algn="l" rtl="0" fontAlgn="base">
      <a:spcBef>
        <a:spcPct val="0"/>
      </a:spcBef>
      <a:spcAft>
        <a:spcPct val="0"/>
      </a:spcAft>
      <a:defRPr sz="12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Garamond" pitchFamily="18" charset="0"/>
        <a:ea typeface="+mn-ea"/>
        <a:cs typeface="+mn-cs"/>
      </a:defRPr>
    </a:lvl6pPr>
    <a:lvl7pPr marL="2743200" algn="l" defTabSz="914400" rtl="0" eaLnBrk="1" latinLnBrk="0" hangingPunct="1">
      <a:defRPr sz="1200" kern="1200">
        <a:solidFill>
          <a:schemeClr val="tx1"/>
        </a:solidFill>
        <a:latin typeface="Garamond" pitchFamily="18" charset="0"/>
        <a:ea typeface="+mn-ea"/>
        <a:cs typeface="+mn-cs"/>
      </a:defRPr>
    </a:lvl7pPr>
    <a:lvl8pPr marL="3200400" algn="l" defTabSz="914400" rtl="0" eaLnBrk="1" latinLnBrk="0" hangingPunct="1">
      <a:defRPr sz="1200" kern="1200">
        <a:solidFill>
          <a:schemeClr val="tx1"/>
        </a:solidFill>
        <a:latin typeface="Garamond" pitchFamily="18" charset="0"/>
        <a:ea typeface="+mn-ea"/>
        <a:cs typeface="+mn-cs"/>
      </a:defRPr>
    </a:lvl8pPr>
    <a:lvl9pPr marL="3657600" algn="l" defTabSz="914400" rtl="0" eaLnBrk="1" latinLnBrk="0" hangingPunct="1">
      <a:defRPr sz="12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FF1D1D"/>
    <a:srgbClr val="FF3300"/>
    <a:srgbClr val="FFFFCC"/>
    <a:srgbClr val="A40000"/>
    <a:srgbClr val="FF5050"/>
    <a:srgbClr val="860000"/>
    <a:srgbClr val="A5A8C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2" autoAdjust="0"/>
    <p:restoredTop sz="87238" autoAdjust="0"/>
  </p:normalViewPr>
  <p:slideViewPr>
    <p:cSldViewPr>
      <p:cViewPr varScale="1">
        <p:scale>
          <a:sx n="65" d="100"/>
          <a:sy n="65" d="100"/>
        </p:scale>
        <p:origin x="5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5284"/>
    </p:cViewPr>
  </p:sorterViewPr>
  <p:notesViewPr>
    <p:cSldViewPr>
      <p:cViewPr varScale="1">
        <p:scale>
          <a:sx n="39" d="100"/>
          <a:sy n="39" d="100"/>
        </p:scale>
        <p:origin x="-1518"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dirty="0">
                <a:latin typeface="Arial" charset="0"/>
              </a:defRPr>
            </a:lvl1pPr>
          </a:lstStyle>
          <a:p>
            <a:pPr>
              <a:defRPr/>
            </a:pPr>
            <a:endParaRPr lang="pt-BR" dirty="0"/>
          </a:p>
        </p:txBody>
      </p:sp>
      <p:sp>
        <p:nvSpPr>
          <p:cNvPr id="268291"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dirty="0">
                <a:latin typeface="Arial" charset="0"/>
              </a:defRPr>
            </a:lvl1pPr>
          </a:lstStyle>
          <a:p>
            <a:pPr>
              <a:defRPr/>
            </a:pPr>
            <a:endParaRPr lang="pt-BR" dirty="0"/>
          </a:p>
        </p:txBody>
      </p:sp>
      <p:sp>
        <p:nvSpPr>
          <p:cNvPr id="268292"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dirty="0">
                <a:latin typeface="Arial" charset="0"/>
              </a:defRPr>
            </a:lvl1pPr>
          </a:lstStyle>
          <a:p>
            <a:pPr>
              <a:defRPr/>
            </a:pPr>
            <a:endParaRPr lang="pt-BR" dirty="0"/>
          </a:p>
        </p:txBody>
      </p:sp>
      <p:sp>
        <p:nvSpPr>
          <p:cNvPr id="268293"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3D6EBC09-BC25-4ABF-8EBD-0CEB3308C9D5}" type="slidenum">
              <a:rPr lang="pt-BR"/>
              <a:pPr>
                <a:defRPr/>
              </a:pPr>
              <a:t>‹nº›</a:t>
            </a:fld>
            <a:endParaRPr lang="pt-BR" dirty="0"/>
          </a:p>
        </p:txBody>
      </p:sp>
    </p:spTree>
    <p:extLst>
      <p:ext uri="{BB962C8B-B14F-4D97-AF65-F5344CB8AC3E}">
        <p14:creationId xmlns:p14="http://schemas.microsoft.com/office/powerpoint/2010/main" val="285580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dirty="0">
                <a:latin typeface="Arial" charset="0"/>
              </a:defRPr>
            </a:lvl1pPr>
          </a:lstStyle>
          <a:p>
            <a:pPr>
              <a:defRPr/>
            </a:pPr>
            <a:endParaRPr lang="pt-BR" dirty="0"/>
          </a:p>
        </p:txBody>
      </p:sp>
      <p:sp>
        <p:nvSpPr>
          <p:cNvPr id="266243"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dirty="0">
                <a:latin typeface="Arial" charset="0"/>
              </a:defRPr>
            </a:lvl1pPr>
          </a:lstStyle>
          <a:p>
            <a:pPr>
              <a:defRPr/>
            </a:pPr>
            <a:endParaRPr lang="pt-BR" dirty="0"/>
          </a:p>
        </p:txBody>
      </p:sp>
      <p:sp>
        <p:nvSpPr>
          <p:cNvPr id="129536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26624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66246"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dirty="0">
                <a:latin typeface="Arial" charset="0"/>
              </a:defRPr>
            </a:lvl1pPr>
          </a:lstStyle>
          <a:p>
            <a:pPr>
              <a:defRPr/>
            </a:pPr>
            <a:endParaRPr lang="pt-BR" dirty="0"/>
          </a:p>
        </p:txBody>
      </p:sp>
      <p:sp>
        <p:nvSpPr>
          <p:cNvPr id="266247"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47716535-ED7D-47AE-BF5E-88F486B7112E}" type="slidenum">
              <a:rPr lang="pt-BR"/>
              <a:pPr>
                <a:defRPr/>
              </a:pPr>
              <a:t>‹nº›</a:t>
            </a:fld>
            <a:endParaRPr lang="pt-BR" dirty="0"/>
          </a:p>
        </p:txBody>
      </p:sp>
    </p:spTree>
    <p:extLst>
      <p:ext uri="{BB962C8B-B14F-4D97-AF65-F5344CB8AC3E}">
        <p14:creationId xmlns:p14="http://schemas.microsoft.com/office/powerpoint/2010/main" val="4154000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7716535-ED7D-47AE-BF5E-88F486B7112E}" type="slidenum">
              <a:rPr lang="pt-BR" smtClean="0"/>
              <a:pPr>
                <a:defRPr/>
              </a:pPr>
              <a:t>29</a:t>
            </a:fld>
            <a:endParaRPr lang="pt-BR" dirty="0"/>
          </a:p>
        </p:txBody>
      </p:sp>
    </p:spTree>
    <p:extLst>
      <p:ext uri="{BB962C8B-B14F-4D97-AF65-F5344CB8AC3E}">
        <p14:creationId xmlns:p14="http://schemas.microsoft.com/office/powerpoint/2010/main" val="241740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Espaço Reservado para Imagem de Slide 1"/>
          <p:cNvSpPr>
            <a:spLocks noGrp="1" noRot="1" noChangeAspect="1" noTextEdit="1"/>
          </p:cNvSpPr>
          <p:nvPr>
            <p:ph type="sldImg"/>
          </p:nvPr>
        </p:nvSpPr>
        <p:spPr>
          <a:ln/>
        </p:spPr>
      </p:sp>
      <p:sp>
        <p:nvSpPr>
          <p:cNvPr id="1309699" name="Espaço Reservado para Anotações 2"/>
          <p:cNvSpPr>
            <a:spLocks noGrp="1"/>
          </p:cNvSpPr>
          <p:nvPr>
            <p:ph type="body" idx="1"/>
          </p:nvPr>
        </p:nvSpPr>
        <p:spPr>
          <a:noFill/>
          <a:ln/>
        </p:spPr>
        <p:txBody>
          <a:bodyPr/>
          <a:lstStyle/>
          <a:p>
            <a:endParaRPr lang="pt-BR" dirty="0" smtClean="0"/>
          </a:p>
        </p:txBody>
      </p:sp>
      <p:sp>
        <p:nvSpPr>
          <p:cNvPr id="1309700" name="Espaço Reservado para Número de Slide 3"/>
          <p:cNvSpPr>
            <a:spLocks noGrp="1"/>
          </p:cNvSpPr>
          <p:nvPr>
            <p:ph type="sldNum" sz="quarter" idx="5"/>
          </p:nvPr>
        </p:nvSpPr>
        <p:spPr>
          <a:noFill/>
        </p:spPr>
        <p:txBody>
          <a:bodyPr/>
          <a:lstStyle/>
          <a:p>
            <a:fld id="{A8921E2A-B3E0-4644-A7C0-43C156FAF9F9}" type="slidenum">
              <a:rPr lang="pt-BR" smtClean="0"/>
              <a:pPr/>
              <a:t>67</a:t>
            </a:fld>
            <a:endParaRPr lang="pt-BR" dirty="0" smtClean="0"/>
          </a:p>
        </p:txBody>
      </p:sp>
    </p:spTree>
    <p:extLst>
      <p:ext uri="{BB962C8B-B14F-4D97-AF65-F5344CB8AC3E}">
        <p14:creationId xmlns:p14="http://schemas.microsoft.com/office/powerpoint/2010/main" val="51446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Espaço Reservado para Imagem de Slide 1"/>
          <p:cNvSpPr>
            <a:spLocks noGrp="1" noRot="1" noChangeAspect="1" noTextEdit="1"/>
          </p:cNvSpPr>
          <p:nvPr>
            <p:ph type="sldImg"/>
          </p:nvPr>
        </p:nvSpPr>
        <p:spPr>
          <a:ln/>
        </p:spPr>
      </p:sp>
      <p:sp>
        <p:nvSpPr>
          <p:cNvPr id="1310723" name="Espaço Reservado para Anotações 2"/>
          <p:cNvSpPr>
            <a:spLocks noGrp="1"/>
          </p:cNvSpPr>
          <p:nvPr>
            <p:ph type="body" idx="1"/>
          </p:nvPr>
        </p:nvSpPr>
        <p:spPr>
          <a:noFill/>
          <a:ln/>
        </p:spPr>
        <p:txBody>
          <a:bodyPr/>
          <a:lstStyle/>
          <a:p>
            <a:endParaRPr lang="pt-BR" dirty="0" smtClean="0"/>
          </a:p>
        </p:txBody>
      </p:sp>
      <p:sp>
        <p:nvSpPr>
          <p:cNvPr id="1310724" name="Espaço Reservado para Número de Slide 3"/>
          <p:cNvSpPr>
            <a:spLocks noGrp="1"/>
          </p:cNvSpPr>
          <p:nvPr>
            <p:ph type="sldNum" sz="quarter" idx="5"/>
          </p:nvPr>
        </p:nvSpPr>
        <p:spPr>
          <a:noFill/>
        </p:spPr>
        <p:txBody>
          <a:bodyPr/>
          <a:lstStyle/>
          <a:p>
            <a:fld id="{D6DD7661-F6E1-49CF-84E2-5A1194E60473}" type="slidenum">
              <a:rPr lang="pt-BR" smtClean="0"/>
              <a:pPr/>
              <a:t>69</a:t>
            </a:fld>
            <a:endParaRPr lang="pt-BR" dirty="0" smtClean="0"/>
          </a:p>
        </p:txBody>
      </p:sp>
    </p:spTree>
    <p:extLst>
      <p:ext uri="{BB962C8B-B14F-4D97-AF65-F5344CB8AC3E}">
        <p14:creationId xmlns:p14="http://schemas.microsoft.com/office/powerpoint/2010/main" val="53798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5"/>
          <p:cNvSpPr>
            <a:spLocks noGrp="1" noChangeArrowheads="1"/>
          </p:cNvSpPr>
          <p:nvPr>
            <p:ph type="sldNum" sz="quarter" idx="5"/>
          </p:nvPr>
        </p:nvSpPr>
        <p:spPr>
          <a:noFill/>
        </p:spPr>
        <p:txBody>
          <a:bodyPr/>
          <a:lstStyle/>
          <a:p>
            <a:fld id="{7D714C2D-FAB8-4AF6-942E-4ECD06A17562}" type="slidenum">
              <a:rPr lang="en-GB" smtClean="0"/>
              <a:pPr/>
              <a:t>70</a:t>
            </a:fld>
            <a:endParaRPr lang="en-GB" dirty="0" smtClean="0"/>
          </a:p>
        </p:txBody>
      </p:sp>
      <p:sp>
        <p:nvSpPr>
          <p:cNvPr id="1311747" name="Rectangle 2"/>
          <p:cNvSpPr>
            <a:spLocks noGrp="1" noRot="1" noChangeAspect="1" noChangeArrowheads="1" noTextEdit="1"/>
          </p:cNvSpPr>
          <p:nvPr>
            <p:ph type="sldImg"/>
          </p:nvPr>
        </p:nvSpPr>
        <p:spPr>
          <a:xfrm>
            <a:off x="915988" y="744538"/>
            <a:ext cx="4965700" cy="3724275"/>
          </a:xfrm>
          <a:ln/>
        </p:spPr>
      </p:sp>
    </p:spTree>
    <p:extLst>
      <p:ext uri="{BB962C8B-B14F-4D97-AF65-F5344CB8AC3E}">
        <p14:creationId xmlns:p14="http://schemas.microsoft.com/office/powerpoint/2010/main" val="253586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5"/>
          <p:cNvSpPr>
            <a:spLocks noGrp="1" noChangeArrowheads="1"/>
          </p:cNvSpPr>
          <p:nvPr>
            <p:ph type="sldNum" sz="quarter" idx="5"/>
          </p:nvPr>
        </p:nvSpPr>
        <p:spPr>
          <a:noFill/>
        </p:spPr>
        <p:txBody>
          <a:bodyPr/>
          <a:lstStyle/>
          <a:p>
            <a:fld id="{ED4420CD-9ED3-4B8D-BB3F-C949B2D676AE}" type="slidenum">
              <a:rPr lang="en-GB" smtClean="0"/>
              <a:pPr/>
              <a:t>71</a:t>
            </a:fld>
            <a:endParaRPr lang="en-GB" dirty="0" smtClean="0"/>
          </a:p>
        </p:txBody>
      </p:sp>
      <p:sp>
        <p:nvSpPr>
          <p:cNvPr id="1312771" name="Rectangle 1026"/>
          <p:cNvSpPr>
            <a:spLocks noGrp="1" noRot="1" noChangeAspect="1" noChangeArrowheads="1" noTextEdit="1"/>
          </p:cNvSpPr>
          <p:nvPr>
            <p:ph type="sldImg"/>
          </p:nvPr>
        </p:nvSpPr>
        <p:spPr>
          <a:ln/>
        </p:spPr>
      </p:sp>
    </p:spTree>
    <p:extLst>
      <p:ext uri="{BB962C8B-B14F-4D97-AF65-F5344CB8AC3E}">
        <p14:creationId xmlns:p14="http://schemas.microsoft.com/office/powerpoint/2010/main" val="153469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t-BR"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t-BR"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t-BR"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pt-BR"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t-BR"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dirty="0"/>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pt-BR"/>
              <a:t>Clique para editar o estilo do título mestre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t-BR"/>
              <a:t>Clique para editar o estilo do subtítulo mestre</a:t>
            </a:r>
          </a:p>
        </p:txBody>
      </p:sp>
      <p:sp>
        <p:nvSpPr>
          <p:cNvPr id="13" name="Rectangle 13"/>
          <p:cNvSpPr>
            <a:spLocks noGrp="1" noChangeArrowheads="1"/>
          </p:cNvSpPr>
          <p:nvPr>
            <p:ph type="dt" sz="quarter" idx="10"/>
          </p:nvPr>
        </p:nvSpPr>
        <p:spPr>
          <a:xfrm>
            <a:off x="457200" y="6248400"/>
            <a:ext cx="2133600" cy="476250"/>
          </a:xfrm>
        </p:spPr>
        <p:txBody>
          <a:bodyPr/>
          <a:lstStyle>
            <a:lvl1pPr>
              <a:defRPr dirty="0"/>
            </a:lvl1pPr>
          </a:lstStyle>
          <a:p>
            <a:pPr>
              <a:defRPr/>
            </a:pPr>
            <a:endParaRPr lang="pt-BR"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dirty="0"/>
            </a:lvl1pPr>
          </a:lstStyle>
          <a:p>
            <a:pPr>
              <a:defRPr/>
            </a:pPr>
            <a:endParaRPr lang="pt-BR"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FDE4618-1D6E-460B-9773-EBD5E924D169}"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
          <p:cNvSpPr>
            <a:spLocks noGrp="1" noChangeArrowheads="1"/>
          </p:cNvSpPr>
          <p:nvPr>
            <p:ph type="dt" sz="half" idx="10"/>
          </p:nvPr>
        </p:nvSpPr>
        <p:spPr>
          <a:ln/>
        </p:spPr>
        <p:txBody>
          <a:bodyPr/>
          <a:lstStyle>
            <a:lvl1pPr>
              <a:defRPr/>
            </a:lvl1pPr>
          </a:lstStyle>
          <a:p>
            <a:pPr>
              <a:defRPr/>
            </a:pPr>
            <a:endParaRPr lang="pt-BR" dirty="0"/>
          </a:p>
        </p:txBody>
      </p:sp>
      <p:sp>
        <p:nvSpPr>
          <p:cNvPr id="5" name="Rectangle 3"/>
          <p:cNvSpPr>
            <a:spLocks noGrp="1" noChangeArrowheads="1"/>
          </p:cNvSpPr>
          <p:nvPr>
            <p:ph type="sldNum" sz="quarter" idx="11"/>
          </p:nvPr>
        </p:nvSpPr>
        <p:spPr>
          <a:ln/>
        </p:spPr>
        <p:txBody>
          <a:bodyPr/>
          <a:lstStyle>
            <a:lvl1pPr>
              <a:defRPr/>
            </a:lvl1pPr>
          </a:lstStyle>
          <a:p>
            <a:pPr>
              <a:defRPr/>
            </a:pPr>
            <a:fld id="{2700B41A-721C-46E3-AAA1-BD11AD98FA81}" type="slidenum">
              <a:rPr lang="pt-BR"/>
              <a:pPr>
                <a:defRPr/>
              </a:pPr>
              <a:t>‹nº›</a:t>
            </a:fld>
            <a:endParaRPr lang="pt-BR"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
          <p:cNvSpPr>
            <a:spLocks noGrp="1" noChangeArrowheads="1"/>
          </p:cNvSpPr>
          <p:nvPr>
            <p:ph type="dt" sz="half" idx="10"/>
          </p:nvPr>
        </p:nvSpPr>
        <p:spPr>
          <a:ln/>
        </p:spPr>
        <p:txBody>
          <a:bodyPr/>
          <a:lstStyle>
            <a:lvl1pPr>
              <a:defRPr/>
            </a:lvl1pPr>
          </a:lstStyle>
          <a:p>
            <a:pPr>
              <a:defRPr/>
            </a:pPr>
            <a:endParaRPr lang="pt-BR" dirty="0"/>
          </a:p>
        </p:txBody>
      </p:sp>
      <p:sp>
        <p:nvSpPr>
          <p:cNvPr id="5" name="Rectangle 3"/>
          <p:cNvSpPr>
            <a:spLocks noGrp="1" noChangeArrowheads="1"/>
          </p:cNvSpPr>
          <p:nvPr>
            <p:ph type="sldNum" sz="quarter" idx="11"/>
          </p:nvPr>
        </p:nvSpPr>
        <p:spPr>
          <a:ln/>
        </p:spPr>
        <p:txBody>
          <a:bodyPr/>
          <a:lstStyle>
            <a:lvl1pPr>
              <a:defRPr/>
            </a:lvl1pPr>
          </a:lstStyle>
          <a:p>
            <a:pPr>
              <a:defRPr/>
            </a:pPr>
            <a:fld id="{AF195F72-0FA3-4322-B1D2-3A4B69534B6B}" type="slidenum">
              <a:rPr lang="pt-BR"/>
              <a:pPr>
                <a:defRPr/>
              </a:pPr>
              <a:t>‹nº›</a:t>
            </a:fld>
            <a:endParaRPr lang="pt-BR"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2"/>
          <p:cNvSpPr>
            <a:spLocks noGrp="1" noChangeArrowheads="1"/>
          </p:cNvSpPr>
          <p:nvPr>
            <p:ph type="dt" sz="half" idx="10"/>
          </p:nvPr>
        </p:nvSpPr>
        <p:spPr>
          <a:ln/>
        </p:spPr>
        <p:txBody>
          <a:bodyPr/>
          <a:lstStyle>
            <a:lvl1pPr>
              <a:defRPr/>
            </a:lvl1pPr>
          </a:lstStyle>
          <a:p>
            <a:pPr>
              <a:defRPr/>
            </a:pPr>
            <a:endParaRPr lang="pt-BR" dirty="0"/>
          </a:p>
        </p:txBody>
      </p:sp>
      <p:sp>
        <p:nvSpPr>
          <p:cNvPr id="4" name="Rectangle 3"/>
          <p:cNvSpPr>
            <a:spLocks noGrp="1" noChangeArrowheads="1"/>
          </p:cNvSpPr>
          <p:nvPr>
            <p:ph type="sldNum" sz="quarter" idx="11"/>
          </p:nvPr>
        </p:nvSpPr>
        <p:spPr>
          <a:ln/>
        </p:spPr>
        <p:txBody>
          <a:bodyPr/>
          <a:lstStyle>
            <a:lvl1pPr>
              <a:defRPr/>
            </a:lvl1pPr>
          </a:lstStyle>
          <a:p>
            <a:pPr>
              <a:defRPr/>
            </a:pPr>
            <a:fld id="{EF26A2E2-A6C9-4772-A480-F6A868DCF626}" type="slidenum">
              <a:rPr lang="pt-BR"/>
              <a:pPr>
                <a:defRPr/>
              </a:pPr>
              <a:t>‹nº›</a:t>
            </a:fld>
            <a:endParaRPr lang="pt-BR"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pPr lvl="0"/>
            <a:endParaRPr lang="pt-BR"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pt-BR" dirty="0"/>
          </a:p>
        </p:txBody>
      </p:sp>
      <p:sp>
        <p:nvSpPr>
          <p:cNvPr id="5" name="Rectangle 3"/>
          <p:cNvSpPr>
            <a:spLocks noGrp="1" noChangeArrowheads="1"/>
          </p:cNvSpPr>
          <p:nvPr>
            <p:ph type="sldNum" sz="quarter" idx="11"/>
          </p:nvPr>
        </p:nvSpPr>
        <p:spPr>
          <a:ln/>
        </p:spPr>
        <p:txBody>
          <a:bodyPr/>
          <a:lstStyle>
            <a:lvl1pPr>
              <a:defRPr/>
            </a:lvl1pPr>
          </a:lstStyle>
          <a:p>
            <a:pPr>
              <a:defRPr/>
            </a:pPr>
            <a:fld id="{DA9F659C-F23C-40BB-9C47-8AA5B664D54F}" type="slidenum">
              <a:rPr lang="pt-BR"/>
              <a:pPr>
                <a:defRPr/>
              </a:pPr>
              <a:t>‹nº›</a:t>
            </a:fld>
            <a:endParaRPr lang="pt-BR"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41C45F3D-52A6-42A0-AFBA-607876248B8A}"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ítulo, text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Gráfico 3"/>
          <p:cNvSpPr>
            <a:spLocks noGrp="1"/>
          </p:cNvSpPr>
          <p:nvPr>
            <p:ph type="chart" sz="half" idx="2"/>
          </p:nvPr>
        </p:nvSpPr>
        <p:spPr>
          <a:xfrm>
            <a:off x="4648200" y="1600200"/>
            <a:ext cx="4038600" cy="4525963"/>
          </a:xfrm>
        </p:spPr>
        <p:txBody>
          <a:bodyPr/>
          <a:lstStyle/>
          <a:p>
            <a:pPr lvl="0"/>
            <a:endParaRPr lang="pt-BR" noProof="0" dirty="0" smtClean="0"/>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733F9CA8-24AB-4D82-8E02-5F0E1328E955}"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2"/>
          <p:cNvSpPr>
            <a:spLocks noGrp="1" noChangeArrowheads="1"/>
          </p:cNvSpPr>
          <p:nvPr>
            <p:ph type="dt" sz="half" idx="10"/>
          </p:nvPr>
        </p:nvSpPr>
        <p:spPr>
          <a:ln/>
        </p:spPr>
        <p:txBody>
          <a:bodyPr/>
          <a:lstStyle>
            <a:lvl1pPr>
              <a:defRPr/>
            </a:lvl1pPr>
          </a:lstStyle>
          <a:p>
            <a:pPr>
              <a:defRPr/>
            </a:pPr>
            <a:endParaRPr lang="pt-BR" dirty="0"/>
          </a:p>
        </p:txBody>
      </p:sp>
      <p:sp>
        <p:nvSpPr>
          <p:cNvPr id="7" name="Rectangle 3"/>
          <p:cNvSpPr>
            <a:spLocks noGrp="1" noChangeArrowheads="1"/>
          </p:cNvSpPr>
          <p:nvPr>
            <p:ph type="sldNum" sz="quarter" idx="11"/>
          </p:nvPr>
        </p:nvSpPr>
        <p:spPr>
          <a:ln/>
        </p:spPr>
        <p:txBody>
          <a:bodyPr/>
          <a:lstStyle>
            <a:lvl1pPr>
              <a:defRPr/>
            </a:lvl1pPr>
          </a:lstStyle>
          <a:p>
            <a:pPr>
              <a:defRPr/>
            </a:pPr>
            <a:fld id="{D4F71A87-2460-4204-980B-43D96F9F4C16}" type="slidenum">
              <a:rPr lang="pt-BR"/>
              <a:pPr>
                <a:defRPr/>
              </a:pPr>
              <a:t>‹nº›</a:t>
            </a:fld>
            <a:endParaRPr lang="pt-BR"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457200" y="1600200"/>
            <a:ext cx="4038600" cy="4525963"/>
          </a:xfrm>
        </p:spPr>
        <p:txBody>
          <a:bodyPr/>
          <a:lstStyle/>
          <a:p>
            <a:pPr lvl="0"/>
            <a:endParaRPr lang="pt-BR" noProof="0" dirty="0" smtClean="0"/>
          </a:p>
        </p:txBody>
      </p:sp>
      <p:sp>
        <p:nvSpPr>
          <p:cNvPr id="4" name="Espaço Reservado para Texto 3"/>
          <p:cNvSpPr>
            <a:spLocks noGrp="1"/>
          </p:cNvSpPr>
          <p:nvPr>
            <p:ph type="body" sz="half" idx="2"/>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5D095966-E9FE-408F-B0BB-C88A93AA3270}"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
          <p:cNvSpPr>
            <a:spLocks noGrp="1" noChangeArrowheads="1"/>
          </p:cNvSpPr>
          <p:nvPr>
            <p:ph type="dt" sz="half" idx="10"/>
          </p:nvPr>
        </p:nvSpPr>
        <p:spPr>
          <a:ln/>
        </p:spPr>
        <p:txBody>
          <a:bodyPr/>
          <a:lstStyle>
            <a:lvl1pPr>
              <a:defRPr/>
            </a:lvl1pPr>
          </a:lstStyle>
          <a:p>
            <a:pPr>
              <a:defRPr/>
            </a:pPr>
            <a:endParaRPr lang="pt-BR" dirty="0"/>
          </a:p>
        </p:txBody>
      </p:sp>
      <p:sp>
        <p:nvSpPr>
          <p:cNvPr id="5" name="Rectangle 3"/>
          <p:cNvSpPr>
            <a:spLocks noGrp="1" noChangeArrowheads="1"/>
          </p:cNvSpPr>
          <p:nvPr>
            <p:ph type="sldNum" sz="quarter" idx="11"/>
          </p:nvPr>
        </p:nvSpPr>
        <p:spPr>
          <a:ln/>
        </p:spPr>
        <p:txBody>
          <a:bodyPr/>
          <a:lstStyle>
            <a:lvl1pPr>
              <a:defRPr/>
            </a:lvl1pPr>
          </a:lstStyle>
          <a:p>
            <a:pPr>
              <a:defRPr/>
            </a:pPr>
            <a:fld id="{0C4AE77C-8CA3-4DB8-9FA7-456935493F27}" type="slidenum">
              <a:rPr lang="pt-BR"/>
              <a:pPr>
                <a:defRPr/>
              </a:pPr>
              <a:t>‹nº›</a:t>
            </a:fld>
            <a:endParaRPr lang="pt-BR"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2"/>
          <p:cNvSpPr>
            <a:spLocks noGrp="1" noChangeArrowheads="1"/>
          </p:cNvSpPr>
          <p:nvPr>
            <p:ph type="dt" sz="half" idx="10"/>
          </p:nvPr>
        </p:nvSpPr>
        <p:spPr>
          <a:ln/>
        </p:spPr>
        <p:txBody>
          <a:bodyPr/>
          <a:lstStyle>
            <a:lvl1pPr>
              <a:defRPr/>
            </a:lvl1pPr>
          </a:lstStyle>
          <a:p>
            <a:pPr>
              <a:defRPr/>
            </a:pPr>
            <a:endParaRPr lang="pt-BR" dirty="0"/>
          </a:p>
        </p:txBody>
      </p:sp>
      <p:sp>
        <p:nvSpPr>
          <p:cNvPr id="5" name="Rectangle 3"/>
          <p:cNvSpPr>
            <a:spLocks noGrp="1" noChangeArrowheads="1"/>
          </p:cNvSpPr>
          <p:nvPr>
            <p:ph type="sldNum" sz="quarter" idx="11"/>
          </p:nvPr>
        </p:nvSpPr>
        <p:spPr>
          <a:ln/>
        </p:spPr>
        <p:txBody>
          <a:bodyPr/>
          <a:lstStyle>
            <a:lvl1pPr>
              <a:defRPr/>
            </a:lvl1pPr>
          </a:lstStyle>
          <a:p>
            <a:pPr>
              <a:defRPr/>
            </a:pPr>
            <a:fld id="{B137DFF6-6653-4889-8EF3-D009F04AFB1B}" type="slidenum">
              <a:rPr lang="pt-BR"/>
              <a:pPr>
                <a:defRPr/>
              </a:pPr>
              <a:t>‹nº›</a:t>
            </a:fld>
            <a:endParaRPr lang="pt-BR"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524545DC-06EB-4B95-94A8-9CD0F667441E}"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2"/>
          <p:cNvSpPr>
            <a:spLocks noGrp="1" noChangeArrowheads="1"/>
          </p:cNvSpPr>
          <p:nvPr>
            <p:ph type="dt" sz="half" idx="10"/>
          </p:nvPr>
        </p:nvSpPr>
        <p:spPr>
          <a:ln/>
        </p:spPr>
        <p:txBody>
          <a:bodyPr/>
          <a:lstStyle>
            <a:lvl1pPr>
              <a:defRPr/>
            </a:lvl1pPr>
          </a:lstStyle>
          <a:p>
            <a:pPr>
              <a:defRPr/>
            </a:pPr>
            <a:endParaRPr lang="pt-BR" dirty="0"/>
          </a:p>
        </p:txBody>
      </p:sp>
      <p:sp>
        <p:nvSpPr>
          <p:cNvPr id="8" name="Rectangle 3"/>
          <p:cNvSpPr>
            <a:spLocks noGrp="1" noChangeArrowheads="1"/>
          </p:cNvSpPr>
          <p:nvPr>
            <p:ph type="sldNum" sz="quarter" idx="11"/>
          </p:nvPr>
        </p:nvSpPr>
        <p:spPr>
          <a:ln/>
        </p:spPr>
        <p:txBody>
          <a:bodyPr/>
          <a:lstStyle>
            <a:lvl1pPr>
              <a:defRPr/>
            </a:lvl1pPr>
          </a:lstStyle>
          <a:p>
            <a:pPr>
              <a:defRPr/>
            </a:pPr>
            <a:fld id="{A0528F71-751D-4926-B7EA-2FA71A4DA982}" type="slidenum">
              <a:rPr lang="pt-BR"/>
              <a:pPr>
                <a:defRPr/>
              </a:pPr>
              <a:t>‹nº›</a:t>
            </a:fld>
            <a:endParaRPr lang="pt-BR"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2"/>
          <p:cNvSpPr>
            <a:spLocks noGrp="1" noChangeArrowheads="1"/>
          </p:cNvSpPr>
          <p:nvPr>
            <p:ph type="dt" sz="half" idx="10"/>
          </p:nvPr>
        </p:nvSpPr>
        <p:spPr>
          <a:ln/>
        </p:spPr>
        <p:txBody>
          <a:bodyPr/>
          <a:lstStyle>
            <a:lvl1pPr>
              <a:defRPr/>
            </a:lvl1pPr>
          </a:lstStyle>
          <a:p>
            <a:pPr>
              <a:defRPr/>
            </a:pPr>
            <a:endParaRPr lang="pt-BR" dirty="0"/>
          </a:p>
        </p:txBody>
      </p:sp>
      <p:sp>
        <p:nvSpPr>
          <p:cNvPr id="4" name="Rectangle 3"/>
          <p:cNvSpPr>
            <a:spLocks noGrp="1" noChangeArrowheads="1"/>
          </p:cNvSpPr>
          <p:nvPr>
            <p:ph type="sldNum" sz="quarter" idx="11"/>
          </p:nvPr>
        </p:nvSpPr>
        <p:spPr>
          <a:ln/>
        </p:spPr>
        <p:txBody>
          <a:bodyPr/>
          <a:lstStyle>
            <a:lvl1pPr>
              <a:defRPr/>
            </a:lvl1pPr>
          </a:lstStyle>
          <a:p>
            <a:pPr>
              <a:defRPr/>
            </a:pPr>
            <a:fld id="{0994B05B-620A-448F-9588-4E21CC6EF124}" type="slidenum">
              <a:rPr lang="pt-BR"/>
              <a:pPr>
                <a:defRPr/>
              </a:pPr>
              <a:t>‹nº›</a:t>
            </a:fld>
            <a:endParaRPr lang="pt-BR"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t-BR" dirty="0"/>
          </a:p>
        </p:txBody>
      </p:sp>
      <p:sp>
        <p:nvSpPr>
          <p:cNvPr id="3" name="Rectangle 3"/>
          <p:cNvSpPr>
            <a:spLocks noGrp="1" noChangeArrowheads="1"/>
          </p:cNvSpPr>
          <p:nvPr>
            <p:ph type="sldNum" sz="quarter" idx="11"/>
          </p:nvPr>
        </p:nvSpPr>
        <p:spPr>
          <a:ln/>
        </p:spPr>
        <p:txBody>
          <a:bodyPr/>
          <a:lstStyle>
            <a:lvl1pPr>
              <a:defRPr/>
            </a:lvl1pPr>
          </a:lstStyle>
          <a:p>
            <a:pPr>
              <a:defRPr/>
            </a:pPr>
            <a:fld id="{C94B9B0D-A935-4EBD-BB6B-0BFC500F00FC}" type="slidenum">
              <a:rPr lang="pt-BR"/>
              <a:pPr>
                <a:defRPr/>
              </a:pPr>
              <a:t>‹nº›</a:t>
            </a:fld>
            <a:endParaRPr lang="pt-BR"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6645DF28-DDA2-4DED-A6F3-3BEBAED69E18}"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2"/>
          <p:cNvSpPr>
            <a:spLocks noGrp="1" noChangeArrowheads="1"/>
          </p:cNvSpPr>
          <p:nvPr>
            <p:ph type="dt" sz="half" idx="10"/>
          </p:nvPr>
        </p:nvSpPr>
        <p:spPr>
          <a:ln/>
        </p:spPr>
        <p:txBody>
          <a:bodyPr/>
          <a:lstStyle>
            <a:lvl1pPr>
              <a:defRPr/>
            </a:lvl1pPr>
          </a:lstStyle>
          <a:p>
            <a:pPr>
              <a:defRPr/>
            </a:pPr>
            <a:endParaRPr lang="pt-BR" dirty="0"/>
          </a:p>
        </p:txBody>
      </p:sp>
      <p:sp>
        <p:nvSpPr>
          <p:cNvPr id="6" name="Rectangle 3"/>
          <p:cNvSpPr>
            <a:spLocks noGrp="1" noChangeArrowheads="1"/>
          </p:cNvSpPr>
          <p:nvPr>
            <p:ph type="sldNum" sz="quarter" idx="11"/>
          </p:nvPr>
        </p:nvSpPr>
        <p:spPr>
          <a:ln/>
        </p:spPr>
        <p:txBody>
          <a:bodyPr/>
          <a:lstStyle>
            <a:lvl1pPr>
              <a:defRPr/>
            </a:lvl1pPr>
          </a:lstStyle>
          <a:p>
            <a:pPr>
              <a:defRPr/>
            </a:pPr>
            <a:fld id="{B2275A06-665D-4C96-A93B-E0E8075FE95E}" type="slidenum">
              <a:rPr lang="pt-BR"/>
              <a:pPr>
                <a:defRPr/>
              </a:pPr>
              <a:t>‹nº›</a:t>
            </a:fld>
            <a:endParaRPr lang="pt-BR"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dirty="0">
                <a:latin typeface="Arial" charset="0"/>
              </a:defRPr>
            </a:lvl1pPr>
          </a:lstStyle>
          <a:p>
            <a:pPr>
              <a:defRPr/>
            </a:pPr>
            <a:endParaRPr lang="pt-BR" dirty="0"/>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7148FCFD-6856-4351-B8AD-0700FF66E990}" type="slidenum">
              <a:rPr lang="pt-BR"/>
              <a:pPr>
                <a:defRPr/>
              </a:pPr>
              <a:t>‹nº›</a:t>
            </a:fld>
            <a:endParaRPr lang="pt-BR" dirty="0"/>
          </a:p>
        </p:txBody>
      </p:sp>
      <p:grpSp>
        <p:nvGrpSpPr>
          <p:cNvPr id="26628" name="Group 4"/>
          <p:cNvGrpSpPr>
            <a:grpSpLocks/>
          </p:cNvGrpSpPr>
          <p:nvPr/>
        </p:nvGrpSpPr>
        <p:grpSpPr bwMode="auto">
          <a:xfrm>
            <a:off x="0" y="0"/>
            <a:ext cx="9140825" cy="6850063"/>
            <a:chOff x="0" y="0"/>
            <a:chExt cx="5758" cy="4315"/>
          </a:xfrm>
        </p:grpSpPr>
        <p:grpSp>
          <p:nvGrpSpPr>
            <p:cNvPr id="266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t-BR" dirty="0"/>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t-BR" dirty="0"/>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t-BR" dirty="0"/>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pt-BR" dirty="0"/>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t-BR" dirty="0"/>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dirty="0"/>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dirty="0"/>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dirty="0">
                <a:latin typeface="Arial" charset="0"/>
              </a:defRPr>
            </a:lvl1pPr>
          </a:lstStyle>
          <a:p>
            <a:pPr>
              <a:defRPr/>
            </a:pPr>
            <a:endParaRPr lang="pt-BR" dirty="0"/>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cSld>
  <p:clrMap bg1="dk2" tx1="lt1" bg2="dk1" tx2="lt2" accent1="accent1" accent2="accent2" accent3="accent3" accent4="accent4" accent5="accent5" accent6="accent6" hlink="hlink" folHlink="folHlink"/>
  <p:sldLayoutIdLst>
    <p:sldLayoutId id="2147484576"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 id="2147484572" r:id="rId14"/>
    <p:sldLayoutId id="2147484573" r:id="rId15"/>
    <p:sldLayoutId id="2147484574" r:id="rId16"/>
    <p:sldLayoutId id="2147484575"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4.wmf"/><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wmf"/><Relationship Id="rId11" Type="http://schemas.openxmlformats.org/officeDocument/2006/relationships/image" Target="../media/image33.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audio" Target="../media/audio1.wav"/><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p:txBody>
          <a:bodyPr/>
          <a:lstStyle/>
          <a:p>
            <a:r>
              <a:rPr lang="pt-BR" i="1" dirty="0" smtClean="0"/>
              <a:t>Técnicas de PCP</a:t>
            </a:r>
            <a:endParaRPr lang="pt-BR" i="1" dirty="0"/>
          </a:p>
        </p:txBody>
      </p:sp>
      <p:sp>
        <p:nvSpPr>
          <p:cNvPr id="3" name="Subtítulo 2"/>
          <p:cNvSpPr>
            <a:spLocks noGrp="1"/>
          </p:cNvSpPr>
          <p:nvPr>
            <p:ph type="subTitle" sz="quarter" idx="1"/>
          </p:nvPr>
        </p:nvSpPr>
        <p:spPr>
          <a:xfrm>
            <a:off x="1043608" y="3886200"/>
            <a:ext cx="7344816" cy="1752600"/>
          </a:xfrm>
        </p:spPr>
        <p:txBody>
          <a:bodyPr/>
          <a:lstStyle/>
          <a:p>
            <a:r>
              <a:rPr lang="pt-BR" dirty="0" smtClean="0"/>
              <a:t>Desagregação da informação</a:t>
            </a:r>
            <a:endParaRPr lang="pt-BR" dirty="0"/>
          </a:p>
        </p:txBody>
      </p:sp>
      <p:sp>
        <p:nvSpPr>
          <p:cNvPr id="4" name="Espaço Reservado para Número de Slide 3"/>
          <p:cNvSpPr>
            <a:spLocks noGrp="1"/>
          </p:cNvSpPr>
          <p:nvPr>
            <p:ph type="sldNum" sz="quarter" idx="12"/>
          </p:nvPr>
        </p:nvSpPr>
        <p:spPr/>
        <p:txBody>
          <a:bodyPr/>
          <a:lstStyle/>
          <a:p>
            <a:pPr>
              <a:defRPr/>
            </a:pPr>
            <a:fld id="{8FDE4618-1D6E-460B-9773-EBD5E924D169}" type="slidenum">
              <a:rPr lang="pt-BR" smtClean="0"/>
              <a:pPr>
                <a:defRPr/>
              </a:pPr>
              <a:t>1</a:t>
            </a:fld>
            <a:endParaRPr lang="pt-BR" dirty="0"/>
          </a:p>
        </p:txBody>
      </p:sp>
    </p:spTree>
    <p:extLst>
      <p:ext uri="{BB962C8B-B14F-4D97-AF65-F5344CB8AC3E}">
        <p14:creationId xmlns:p14="http://schemas.microsoft.com/office/powerpoint/2010/main" val="5209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p:cNvGrpSpPr/>
          <p:nvPr/>
        </p:nvGrpSpPr>
        <p:grpSpPr>
          <a:xfrm>
            <a:off x="142845" y="1785926"/>
            <a:ext cx="6500857" cy="4917229"/>
            <a:chOff x="428597" y="71414"/>
            <a:chExt cx="6500857" cy="4917229"/>
          </a:xfrm>
        </p:grpSpPr>
        <p:sp>
          <p:nvSpPr>
            <p:cNvPr id="2" name="CaixaDeTexto 1"/>
            <p:cNvSpPr txBox="1"/>
            <p:nvPr/>
          </p:nvSpPr>
          <p:spPr>
            <a:xfrm>
              <a:off x="4001970" y="3684972"/>
              <a:ext cx="2115259" cy="338554"/>
            </a:xfrm>
            <a:prstGeom prst="rect">
              <a:avLst/>
            </a:prstGeom>
            <a:noFill/>
            <a:ln>
              <a:solidFill>
                <a:schemeClr val="tx1"/>
              </a:solidFill>
            </a:ln>
          </p:spPr>
          <p:txBody>
            <a:bodyPr wrap="none" rtlCol="0" anchor="ctr" anchorCtr="1">
              <a:spAutoFit/>
            </a:bodyPr>
            <a:lstStyle/>
            <a:p>
              <a:r>
                <a:rPr lang="pt-BR" sz="1600" b="1" dirty="0" smtClean="0">
                  <a:latin typeface="Times New Roman" pitchFamily="18" charset="0"/>
                  <a:cs typeface="Times New Roman" pitchFamily="18" charset="0"/>
                </a:rPr>
                <a:t>Controle da Produção</a:t>
              </a:r>
              <a:endParaRPr lang="pt-BR" sz="1600" b="1" dirty="0">
                <a:latin typeface="Times New Roman" pitchFamily="18" charset="0"/>
                <a:cs typeface="Times New Roman" pitchFamily="18" charset="0"/>
              </a:endParaRPr>
            </a:p>
          </p:txBody>
        </p:sp>
        <p:sp>
          <p:nvSpPr>
            <p:cNvPr id="3" name="CaixaDeTexto 2"/>
            <p:cNvSpPr txBox="1"/>
            <p:nvPr/>
          </p:nvSpPr>
          <p:spPr>
            <a:xfrm>
              <a:off x="857224" y="4714884"/>
              <a:ext cx="4639108" cy="273759"/>
            </a:xfrm>
            <a:prstGeom prst="rect">
              <a:avLst/>
            </a:prstGeom>
            <a:noFill/>
          </p:spPr>
          <p:txBody>
            <a:bodyPr wrap="none" rtlCol="0">
              <a:spAutoFit/>
            </a:bodyPr>
            <a:lstStyle/>
            <a:p>
              <a:r>
                <a:rPr lang="pt-BR" sz="2000" b="1" dirty="0" smtClean="0">
                  <a:latin typeface="Times New Roman" pitchFamily="18" charset="0"/>
                  <a:cs typeface="Times New Roman" pitchFamily="18" charset="0"/>
                </a:rPr>
                <a:t>A estrutura do planejamento e controle da produção</a:t>
              </a:r>
              <a:endParaRPr lang="pt-BR" sz="2000" b="1" dirty="0">
                <a:latin typeface="Times New Roman" pitchFamily="18" charset="0"/>
                <a:cs typeface="Times New Roman" pitchFamily="18" charset="0"/>
              </a:endParaRPr>
            </a:p>
          </p:txBody>
        </p:sp>
        <p:sp>
          <p:nvSpPr>
            <p:cNvPr id="4" name="CaixaDeTexto 3"/>
            <p:cNvSpPr txBox="1"/>
            <p:nvPr/>
          </p:nvSpPr>
          <p:spPr>
            <a:xfrm>
              <a:off x="428597" y="4265896"/>
              <a:ext cx="930511"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Roteiros de</a:t>
              </a:r>
            </a:p>
            <a:p>
              <a:pPr algn="ctr"/>
              <a:r>
                <a:rPr lang="pt-BR" b="1" dirty="0" smtClean="0">
                  <a:latin typeface="Times New Roman" pitchFamily="18" charset="0"/>
                  <a:cs typeface="Times New Roman" pitchFamily="18" charset="0"/>
                </a:rPr>
                <a:t>fabricação</a:t>
              </a:r>
              <a:endParaRPr lang="pt-BR" b="1" dirty="0">
                <a:latin typeface="Times New Roman" pitchFamily="18" charset="0"/>
                <a:cs typeface="Times New Roman" pitchFamily="18" charset="0"/>
              </a:endParaRPr>
            </a:p>
          </p:txBody>
        </p:sp>
        <p:sp>
          <p:nvSpPr>
            <p:cNvPr id="5" name="CaixaDeTexto 4"/>
            <p:cNvSpPr txBox="1"/>
            <p:nvPr/>
          </p:nvSpPr>
          <p:spPr>
            <a:xfrm>
              <a:off x="428598" y="3679353"/>
              <a:ext cx="1026242"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Estrutura de</a:t>
              </a:r>
            </a:p>
            <a:p>
              <a:pPr algn="ctr"/>
              <a:r>
                <a:rPr lang="pt-BR" b="1" dirty="0" smtClean="0">
                  <a:latin typeface="Times New Roman" pitchFamily="18" charset="0"/>
                  <a:cs typeface="Times New Roman" pitchFamily="18" charset="0"/>
                </a:rPr>
                <a:t>produtos</a:t>
              </a:r>
            </a:p>
          </p:txBody>
        </p:sp>
        <p:sp>
          <p:nvSpPr>
            <p:cNvPr id="6" name="CaixaDeTexto 5"/>
            <p:cNvSpPr txBox="1"/>
            <p:nvPr/>
          </p:nvSpPr>
          <p:spPr>
            <a:xfrm>
              <a:off x="428598" y="3092809"/>
              <a:ext cx="942887"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Carteira de</a:t>
              </a:r>
            </a:p>
            <a:p>
              <a:pPr algn="ctr"/>
              <a:r>
                <a:rPr lang="pt-BR" b="1" dirty="0" smtClean="0">
                  <a:latin typeface="Times New Roman" pitchFamily="18" charset="0"/>
                  <a:cs typeface="Times New Roman" pitchFamily="18" charset="0"/>
                </a:rPr>
                <a:t>pedidos</a:t>
              </a:r>
            </a:p>
          </p:txBody>
        </p:sp>
        <p:cxnSp>
          <p:nvCxnSpPr>
            <p:cNvPr id="8" name="Conector reto 7"/>
            <p:cNvCxnSpPr>
              <a:stCxn id="6" idx="3"/>
              <a:endCxn id="2" idx="1"/>
            </p:cNvCxnSpPr>
            <p:nvPr/>
          </p:nvCxnSpPr>
          <p:spPr>
            <a:xfrm>
              <a:off x="1371485" y="3323642"/>
              <a:ext cx="2630485" cy="530607"/>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to 9"/>
            <p:cNvCxnSpPr>
              <a:stCxn id="5" idx="3"/>
              <a:endCxn id="2" idx="1"/>
            </p:cNvCxnSpPr>
            <p:nvPr/>
          </p:nvCxnSpPr>
          <p:spPr>
            <a:xfrm flipV="1">
              <a:off x="1454840" y="3854249"/>
              <a:ext cx="2547130" cy="55937"/>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4" idx="3"/>
              <a:endCxn id="2" idx="1"/>
            </p:cNvCxnSpPr>
            <p:nvPr/>
          </p:nvCxnSpPr>
          <p:spPr>
            <a:xfrm flipV="1">
              <a:off x="1359108" y="3854249"/>
              <a:ext cx="2642862" cy="64248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1775233" y="2952934"/>
              <a:ext cx="1159292" cy="507831"/>
            </a:xfrm>
            <a:prstGeom prst="rect">
              <a:avLst/>
            </a:prstGeom>
            <a:noFill/>
          </p:spPr>
          <p:txBody>
            <a:bodyPr wrap="none" rtlCol="0">
              <a:spAutoFit/>
            </a:bodyPr>
            <a:lstStyle/>
            <a:p>
              <a:pPr algn="ctr"/>
              <a:r>
                <a:rPr lang="pt-BR" sz="900" dirty="0" smtClean="0">
                  <a:latin typeface="Times New Roman" pitchFamily="18" charset="0"/>
                  <a:cs typeface="Times New Roman" pitchFamily="18" charset="0"/>
                </a:rPr>
                <a:t>Casos </a:t>
              </a:r>
              <a:r>
                <a:rPr lang="pt-BR" sz="900" i="1" dirty="0" smtClean="0">
                  <a:latin typeface="Times New Roman" pitchFamily="18" charset="0"/>
                  <a:cs typeface="Times New Roman" pitchFamily="18" charset="0"/>
                </a:rPr>
                <a:t>make to order,</a:t>
              </a:r>
            </a:p>
            <a:p>
              <a:pPr algn="ctr"/>
              <a:r>
                <a:rPr lang="pt-BR" sz="900" i="1" dirty="0" smtClean="0">
                  <a:latin typeface="Times New Roman" pitchFamily="18" charset="0"/>
                  <a:cs typeface="Times New Roman" pitchFamily="18" charset="0"/>
                </a:rPr>
                <a:t>Resources to order e</a:t>
              </a:r>
            </a:p>
            <a:p>
              <a:pPr algn="ctr"/>
              <a:r>
                <a:rPr lang="pt-BR" sz="900" i="1" dirty="0" smtClean="0">
                  <a:latin typeface="Times New Roman" pitchFamily="18" charset="0"/>
                  <a:cs typeface="Times New Roman" pitchFamily="18" charset="0"/>
                </a:rPr>
                <a:t>Engineering to order</a:t>
              </a:r>
              <a:endParaRPr lang="pt-BR" sz="900" i="1" dirty="0">
                <a:latin typeface="Times New Roman" pitchFamily="18" charset="0"/>
                <a:cs typeface="Times New Roman" pitchFamily="18" charset="0"/>
              </a:endParaRPr>
            </a:p>
          </p:txBody>
        </p:sp>
        <p:sp>
          <p:nvSpPr>
            <p:cNvPr id="14" name="CaixaDeTexto 13"/>
            <p:cNvSpPr txBox="1"/>
            <p:nvPr/>
          </p:nvSpPr>
          <p:spPr>
            <a:xfrm>
              <a:off x="3256516" y="1919722"/>
              <a:ext cx="1417824"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Plano desagregado</a:t>
              </a:r>
            </a:p>
            <a:p>
              <a:pPr algn="ctr"/>
              <a:r>
                <a:rPr lang="pt-BR" b="1" dirty="0">
                  <a:latin typeface="Times New Roman" pitchFamily="18" charset="0"/>
                  <a:cs typeface="Times New Roman" pitchFamily="18" charset="0"/>
                </a:rPr>
                <a:t>d</a:t>
              </a:r>
              <a:r>
                <a:rPr lang="pt-BR" b="1" dirty="0" smtClean="0">
                  <a:latin typeface="Times New Roman" pitchFamily="18" charset="0"/>
                  <a:cs typeface="Times New Roman" pitchFamily="18" charset="0"/>
                </a:rPr>
                <a:t>a produção</a:t>
              </a:r>
            </a:p>
          </p:txBody>
        </p:sp>
        <p:sp>
          <p:nvSpPr>
            <p:cNvPr id="15" name="CaixaDeTexto 14"/>
            <p:cNvSpPr txBox="1"/>
            <p:nvPr/>
          </p:nvSpPr>
          <p:spPr>
            <a:xfrm>
              <a:off x="5809360" y="1870843"/>
              <a:ext cx="962123"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Capacidade</a:t>
              </a:r>
            </a:p>
            <a:p>
              <a:pPr algn="ctr"/>
              <a:r>
                <a:rPr lang="pt-BR" b="1" dirty="0" smtClean="0">
                  <a:latin typeface="Times New Roman" pitchFamily="18" charset="0"/>
                  <a:cs typeface="Times New Roman" pitchFamily="18" charset="0"/>
                </a:rPr>
                <a:t>instalada</a:t>
              </a:r>
            </a:p>
          </p:txBody>
        </p:sp>
        <p:sp>
          <p:nvSpPr>
            <p:cNvPr id="16" name="CaixaDeTexto 15"/>
            <p:cNvSpPr txBox="1"/>
            <p:nvPr/>
          </p:nvSpPr>
          <p:spPr>
            <a:xfrm>
              <a:off x="2616881" y="2386676"/>
              <a:ext cx="1636987" cy="707886"/>
            </a:xfrm>
            <a:prstGeom prst="rect">
              <a:avLst/>
            </a:prstGeom>
            <a:noFill/>
          </p:spPr>
          <p:txBody>
            <a:bodyPr wrap="none" rtlCol="0">
              <a:spAutoFit/>
            </a:bodyPr>
            <a:lstStyle/>
            <a:p>
              <a:pPr algn="ctr"/>
              <a:r>
                <a:rPr lang="pt-BR" sz="1000" dirty="0" smtClean="0">
                  <a:latin typeface="Times New Roman" pitchFamily="18" charset="0"/>
                  <a:cs typeface="Times New Roman" pitchFamily="18" charset="0"/>
                </a:rPr>
                <a:t>Caso </a:t>
              </a:r>
              <a:r>
                <a:rPr lang="pt-BR" sz="1000" i="1" dirty="0" smtClean="0">
                  <a:latin typeface="Times New Roman" pitchFamily="18" charset="0"/>
                  <a:cs typeface="Times New Roman" pitchFamily="18" charset="0"/>
                </a:rPr>
                <a:t>make to stock</a:t>
              </a:r>
            </a:p>
            <a:p>
              <a:pPr algn="ctr"/>
              <a:r>
                <a:rPr lang="pt-BR" sz="1000" dirty="0" smtClean="0">
                  <a:latin typeface="Times New Roman" pitchFamily="18" charset="0"/>
                  <a:cs typeface="Times New Roman" pitchFamily="18" charset="0"/>
                </a:rPr>
                <a:t>(entrada: plano desagregado</a:t>
              </a:r>
            </a:p>
            <a:p>
              <a:pPr algn="ctr"/>
              <a:r>
                <a:rPr lang="pt-BR" sz="1000" dirty="0">
                  <a:latin typeface="Times New Roman" pitchFamily="18" charset="0"/>
                  <a:cs typeface="Times New Roman" pitchFamily="18" charset="0"/>
                </a:rPr>
                <a:t>o</a:t>
              </a:r>
              <a:r>
                <a:rPr lang="pt-BR" sz="1000" dirty="0" smtClean="0">
                  <a:latin typeface="Times New Roman" pitchFamily="18" charset="0"/>
                  <a:cs typeface="Times New Roman" pitchFamily="18" charset="0"/>
                </a:rPr>
                <a:t>u gestão da demanda</a:t>
              </a:r>
            </a:p>
            <a:p>
              <a:pPr algn="ctr"/>
              <a:r>
                <a:rPr lang="pt-BR" sz="1000" dirty="0">
                  <a:latin typeface="Times New Roman" pitchFamily="18" charset="0"/>
                  <a:cs typeface="Times New Roman" pitchFamily="18" charset="0"/>
                </a:rPr>
                <a:t>d</a:t>
              </a:r>
              <a:r>
                <a:rPr lang="pt-BR" sz="1000" dirty="0" smtClean="0">
                  <a:latin typeface="Times New Roman" pitchFamily="18" charset="0"/>
                  <a:cs typeface="Times New Roman" pitchFamily="18" charset="0"/>
                </a:rPr>
                <a:t>e curto prazo)</a:t>
              </a:r>
              <a:endParaRPr lang="pt-BR" sz="1000" dirty="0">
                <a:latin typeface="Times New Roman" pitchFamily="18" charset="0"/>
                <a:cs typeface="Times New Roman" pitchFamily="18" charset="0"/>
              </a:endParaRPr>
            </a:p>
          </p:txBody>
        </p:sp>
        <p:sp>
          <p:nvSpPr>
            <p:cNvPr id="17" name="CaixaDeTexto 16"/>
            <p:cNvSpPr txBox="1"/>
            <p:nvPr/>
          </p:nvSpPr>
          <p:spPr>
            <a:xfrm>
              <a:off x="3122533" y="1000108"/>
              <a:ext cx="1735219"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Planejamento agregado</a:t>
              </a:r>
            </a:p>
            <a:p>
              <a:pPr algn="ctr"/>
              <a:r>
                <a:rPr lang="pt-BR" b="1" dirty="0">
                  <a:latin typeface="Times New Roman" pitchFamily="18" charset="0"/>
                  <a:cs typeface="Times New Roman" pitchFamily="18" charset="0"/>
                </a:rPr>
                <a:t>d</a:t>
              </a:r>
              <a:r>
                <a:rPr lang="pt-BR" b="1" dirty="0" smtClean="0">
                  <a:latin typeface="Times New Roman" pitchFamily="18" charset="0"/>
                  <a:cs typeface="Times New Roman" pitchFamily="18" charset="0"/>
                </a:rPr>
                <a:t>a produção</a:t>
              </a:r>
            </a:p>
          </p:txBody>
        </p:sp>
        <p:sp>
          <p:nvSpPr>
            <p:cNvPr id="18" name="CaixaDeTexto 17"/>
            <p:cNvSpPr txBox="1"/>
            <p:nvPr/>
          </p:nvSpPr>
          <p:spPr>
            <a:xfrm>
              <a:off x="2224112" y="71414"/>
              <a:ext cx="1475083" cy="461665"/>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Gestão de demanda</a:t>
              </a:r>
            </a:p>
            <a:p>
              <a:pPr algn="ctr"/>
              <a:r>
                <a:rPr lang="pt-BR" b="1" dirty="0">
                  <a:latin typeface="Times New Roman" pitchFamily="18" charset="0"/>
                  <a:cs typeface="Times New Roman" pitchFamily="18" charset="0"/>
                </a:rPr>
                <a:t>d</a:t>
              </a:r>
              <a:r>
                <a:rPr lang="pt-BR" b="1" dirty="0" smtClean="0">
                  <a:latin typeface="Times New Roman" pitchFamily="18" charset="0"/>
                  <a:cs typeface="Times New Roman" pitchFamily="18" charset="0"/>
                </a:rPr>
                <a:t>e médio prazo</a:t>
              </a:r>
            </a:p>
          </p:txBody>
        </p:sp>
        <p:sp>
          <p:nvSpPr>
            <p:cNvPr id="19" name="CaixaDeTexto 18"/>
            <p:cNvSpPr txBox="1"/>
            <p:nvPr/>
          </p:nvSpPr>
          <p:spPr>
            <a:xfrm>
              <a:off x="4692945" y="71414"/>
              <a:ext cx="1345240" cy="461665"/>
            </a:xfrm>
            <a:prstGeom prst="rect">
              <a:avLst/>
            </a:prstGeom>
            <a:solidFill>
              <a:schemeClr val="tx1">
                <a:lumMod val="75000"/>
              </a:schemeClr>
            </a:solidFill>
            <a:ln>
              <a:solidFill>
                <a:schemeClr val="bg2"/>
              </a:solidFill>
            </a:ln>
          </p:spPr>
          <p:txBody>
            <a:bodyPr wrap="none" rtlCol="0" anchor="ctr" anchorCtr="1">
              <a:spAutoFit/>
            </a:bodyPr>
            <a:lstStyle/>
            <a:p>
              <a:pPr algn="ctr"/>
              <a:r>
                <a:rPr lang="pt-BR" b="1" dirty="0" smtClean="0">
                  <a:solidFill>
                    <a:schemeClr val="bg2"/>
                  </a:solidFill>
                  <a:latin typeface="Times New Roman" pitchFamily="18" charset="0"/>
                  <a:cs typeface="Times New Roman" pitchFamily="18" charset="0"/>
                </a:rPr>
                <a:t>Gestão financeira</a:t>
              </a:r>
            </a:p>
            <a:p>
              <a:pPr algn="ctr"/>
              <a:r>
                <a:rPr lang="pt-BR" b="1" dirty="0" smtClean="0">
                  <a:solidFill>
                    <a:schemeClr val="bg2"/>
                  </a:solidFill>
                  <a:latin typeface="Times New Roman" pitchFamily="18" charset="0"/>
                  <a:cs typeface="Times New Roman" pitchFamily="18" charset="0"/>
                </a:rPr>
                <a:t>de médio prazo</a:t>
              </a:r>
            </a:p>
          </p:txBody>
        </p:sp>
        <p:sp>
          <p:nvSpPr>
            <p:cNvPr id="20" name="CaixaDeTexto 19"/>
            <p:cNvSpPr txBox="1"/>
            <p:nvPr/>
          </p:nvSpPr>
          <p:spPr>
            <a:xfrm>
              <a:off x="5637113" y="925281"/>
              <a:ext cx="1292341" cy="646331"/>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Planejamento da</a:t>
              </a:r>
            </a:p>
            <a:p>
              <a:pPr algn="ctr"/>
              <a:r>
                <a:rPr lang="pt-BR" b="1" dirty="0">
                  <a:latin typeface="Times New Roman" pitchFamily="18" charset="0"/>
                  <a:cs typeface="Times New Roman" pitchFamily="18" charset="0"/>
                </a:rPr>
                <a:t>c</a:t>
              </a:r>
              <a:r>
                <a:rPr lang="pt-BR" b="1" dirty="0" smtClean="0">
                  <a:latin typeface="Times New Roman" pitchFamily="18" charset="0"/>
                  <a:cs typeface="Times New Roman" pitchFamily="18" charset="0"/>
                </a:rPr>
                <a:t>apacidade de</a:t>
              </a:r>
            </a:p>
            <a:p>
              <a:pPr algn="ctr"/>
              <a:r>
                <a:rPr lang="pt-BR" b="1" dirty="0">
                  <a:latin typeface="Times New Roman" pitchFamily="18" charset="0"/>
                  <a:cs typeface="Times New Roman" pitchFamily="18" charset="0"/>
                </a:rPr>
                <a:t>m</a:t>
              </a:r>
              <a:r>
                <a:rPr lang="pt-BR" b="1" dirty="0" smtClean="0">
                  <a:latin typeface="Times New Roman" pitchFamily="18" charset="0"/>
                  <a:cs typeface="Times New Roman" pitchFamily="18" charset="0"/>
                </a:rPr>
                <a:t>édio prazo</a:t>
              </a:r>
            </a:p>
          </p:txBody>
        </p:sp>
        <p:cxnSp>
          <p:nvCxnSpPr>
            <p:cNvPr id="22" name="Conector reto 21"/>
            <p:cNvCxnSpPr>
              <a:stCxn id="19" idx="1"/>
              <a:endCxn id="17" idx="0"/>
            </p:cNvCxnSpPr>
            <p:nvPr/>
          </p:nvCxnSpPr>
          <p:spPr>
            <a:xfrm rot="10800000" flipV="1">
              <a:off x="3990143" y="302246"/>
              <a:ext cx="702802" cy="69786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to 23"/>
            <p:cNvCxnSpPr>
              <a:stCxn id="18" idx="2"/>
              <a:endCxn id="17" idx="0"/>
            </p:cNvCxnSpPr>
            <p:nvPr/>
          </p:nvCxnSpPr>
          <p:spPr>
            <a:xfrm rot="16200000" flipH="1">
              <a:off x="3242384" y="252348"/>
              <a:ext cx="467029" cy="1028489"/>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428597" y="1849011"/>
              <a:ext cx="1754455" cy="646331"/>
            </a:xfrm>
            <a:prstGeom prst="rect">
              <a:avLst/>
            </a:prstGeom>
            <a:noFill/>
            <a:ln>
              <a:solidFill>
                <a:schemeClr val="tx1"/>
              </a:solidFill>
            </a:ln>
          </p:spPr>
          <p:txBody>
            <a:bodyPr wrap="none" rtlCol="0" anchor="ctr" anchorCtr="1">
              <a:spAutoFit/>
            </a:bodyPr>
            <a:lstStyle/>
            <a:p>
              <a:pPr algn="ctr"/>
              <a:r>
                <a:rPr lang="pt-BR" b="1" dirty="0" smtClean="0">
                  <a:latin typeface="Times New Roman" pitchFamily="18" charset="0"/>
                  <a:cs typeface="Times New Roman" pitchFamily="18" charset="0"/>
                </a:rPr>
                <a:t>Controle do suprimento</a:t>
              </a:r>
            </a:p>
            <a:p>
              <a:pPr algn="ctr"/>
              <a:r>
                <a:rPr lang="pt-BR" b="1" dirty="0">
                  <a:latin typeface="Times New Roman" pitchFamily="18" charset="0"/>
                  <a:cs typeface="Times New Roman" pitchFamily="18" charset="0"/>
                </a:rPr>
                <a:t>d</a:t>
              </a:r>
              <a:r>
                <a:rPr lang="pt-BR" b="1" dirty="0" smtClean="0">
                  <a:latin typeface="Times New Roman" pitchFamily="18" charset="0"/>
                  <a:cs typeface="Times New Roman" pitchFamily="18" charset="0"/>
                </a:rPr>
                <a:t>e itens com </a:t>
              </a:r>
              <a:r>
                <a:rPr lang="pt-BR" b="1" i="1" dirty="0" smtClean="0">
                  <a:latin typeface="Times New Roman" pitchFamily="18" charset="0"/>
                  <a:cs typeface="Times New Roman" pitchFamily="18" charset="0"/>
                </a:rPr>
                <a:t>lead time</a:t>
              </a:r>
            </a:p>
            <a:p>
              <a:pPr algn="ctr"/>
              <a:r>
                <a:rPr lang="pt-BR" b="1" dirty="0">
                  <a:latin typeface="Times New Roman" pitchFamily="18" charset="0"/>
                  <a:cs typeface="Times New Roman" pitchFamily="18" charset="0"/>
                </a:rPr>
                <a:t>d</a:t>
              </a:r>
              <a:r>
                <a:rPr lang="pt-BR" b="1" dirty="0" smtClean="0">
                  <a:latin typeface="Times New Roman" pitchFamily="18" charset="0"/>
                  <a:cs typeface="Times New Roman" pitchFamily="18" charset="0"/>
                </a:rPr>
                <a:t>e suprimento longo</a:t>
              </a:r>
            </a:p>
          </p:txBody>
        </p:sp>
        <p:cxnSp>
          <p:nvCxnSpPr>
            <p:cNvPr id="29" name="Conector reto 28"/>
            <p:cNvCxnSpPr>
              <a:stCxn id="20" idx="2"/>
              <a:endCxn id="15" idx="0"/>
            </p:cNvCxnSpPr>
            <p:nvPr/>
          </p:nvCxnSpPr>
          <p:spPr>
            <a:xfrm rot="16200000" flipH="1">
              <a:off x="6137238" y="1717658"/>
              <a:ext cx="299231" cy="713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to 30"/>
            <p:cNvCxnSpPr>
              <a:stCxn id="17" idx="2"/>
              <a:endCxn id="14" idx="0"/>
            </p:cNvCxnSpPr>
            <p:nvPr/>
          </p:nvCxnSpPr>
          <p:spPr>
            <a:xfrm rot="5400000">
              <a:off x="3748812" y="1678390"/>
              <a:ext cx="457949" cy="24715"/>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to 32"/>
            <p:cNvCxnSpPr>
              <a:stCxn id="15" idx="2"/>
              <a:endCxn id="2" idx="0"/>
            </p:cNvCxnSpPr>
            <p:nvPr/>
          </p:nvCxnSpPr>
          <p:spPr>
            <a:xfrm rot="5400000">
              <a:off x="4998779" y="2393329"/>
              <a:ext cx="1352464" cy="1230822"/>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to 34"/>
            <p:cNvCxnSpPr>
              <a:stCxn id="14" idx="2"/>
              <a:endCxn id="2" idx="0"/>
            </p:cNvCxnSpPr>
            <p:nvPr/>
          </p:nvCxnSpPr>
          <p:spPr>
            <a:xfrm rot="16200000" flipH="1">
              <a:off x="3860722" y="2486093"/>
              <a:ext cx="1303585" cy="1094172"/>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to 36"/>
            <p:cNvCxnSpPr>
              <a:stCxn id="14" idx="1"/>
              <a:endCxn id="25" idx="3"/>
            </p:cNvCxnSpPr>
            <p:nvPr/>
          </p:nvCxnSpPr>
          <p:spPr>
            <a:xfrm rot="10800000" flipV="1">
              <a:off x="2183052" y="2150555"/>
              <a:ext cx="1073464" cy="21622"/>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4857752" y="1214422"/>
              <a:ext cx="785818" cy="1588"/>
            </a:xfrm>
            <a:prstGeom prst="line">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6" name="Título 1"/>
          <p:cNvSpPr txBox="1">
            <a:spLocks/>
          </p:cNvSpPr>
          <p:nvPr/>
        </p:nvSpPr>
        <p:spPr>
          <a:xfrm>
            <a:off x="457200" y="214290"/>
            <a:ext cx="8229600" cy="8572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Times New Roman" pitchFamily="18" charset="0"/>
                <a:ea typeface="+mj-ea"/>
                <a:cs typeface="Times New Roman" pitchFamily="18" charset="0"/>
              </a:rPr>
              <a:t>PLANEJAMENTO E CONTROLE DA PRODUÇÃO (PCP)</a:t>
            </a:r>
            <a:endParaRPr kumimoji="0" lang="pt-BR" sz="3200" b="1" i="0" u="none" strike="noStrike" kern="0" cap="none" spc="0" normalizeH="0" baseline="0" noProof="0" dirty="0">
              <a:ln>
                <a:noFill/>
              </a:ln>
              <a:solidFill>
                <a:schemeClr val="tx2"/>
              </a:solidFill>
              <a:effectLst>
                <a:outerShdw blurRad="38100" dist="38100" dir="2700000" algn="tl">
                  <a:srgbClr val="000000"/>
                </a:outerShdw>
              </a:effectLst>
              <a:uLnTx/>
              <a:uFillTx/>
              <a:latin typeface="Times New Roman" pitchFamily="18" charset="0"/>
              <a:ea typeface="+mj-ea"/>
              <a:cs typeface="Times New Roman" pitchFamily="18" charset="0"/>
            </a:endParaRPr>
          </a:p>
        </p:txBody>
      </p:sp>
      <p:sp>
        <p:nvSpPr>
          <p:cNvPr id="38" name="Espaço Reservado para Conteúdo 2"/>
          <p:cNvSpPr txBox="1">
            <a:spLocks/>
          </p:cNvSpPr>
          <p:nvPr/>
        </p:nvSpPr>
        <p:spPr>
          <a:xfrm>
            <a:off x="6429388" y="2357430"/>
            <a:ext cx="2500298" cy="2097071"/>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Pct val="70000"/>
              <a:tabLst/>
              <a:defRPr/>
            </a:pPr>
            <a:r>
              <a:rPr lang="pt-BR" sz="1400" kern="0" dirty="0" smtClean="0">
                <a:effectLst>
                  <a:outerShdw blurRad="38100" dist="38100" dir="2700000" algn="tl">
                    <a:srgbClr val="000000"/>
                  </a:outerShdw>
                </a:effectLst>
                <a:latin typeface="Times New Roman" pitchFamily="18" charset="0"/>
                <a:cs typeface="Times New Roman" pitchFamily="18" charset="0"/>
              </a:rPr>
              <a:t>	Na Figura, o caso </a:t>
            </a:r>
            <a:r>
              <a:rPr lang="pt-BR" sz="1400" i="1" kern="0" dirty="0" smtClean="0">
                <a:effectLst>
                  <a:outerShdw blurRad="38100" dist="38100" dir="2700000" algn="tl">
                    <a:srgbClr val="000000"/>
                  </a:outerShdw>
                </a:effectLst>
                <a:latin typeface="Times New Roman" pitchFamily="18" charset="0"/>
                <a:cs typeface="Times New Roman" pitchFamily="18" charset="0"/>
              </a:rPr>
              <a:t>assembly to order </a:t>
            </a:r>
            <a:r>
              <a:rPr lang="pt-BR" sz="1400" kern="0" dirty="0" smtClean="0">
                <a:effectLst>
                  <a:outerShdw blurRad="38100" dist="38100" dir="2700000" algn="tl">
                    <a:srgbClr val="000000"/>
                  </a:outerShdw>
                </a:effectLst>
                <a:latin typeface="Times New Roman" pitchFamily="18" charset="0"/>
                <a:cs typeface="Times New Roman" pitchFamily="18" charset="0"/>
              </a:rPr>
              <a:t>(ATO) apresenta como um dos principais inputs para o controle da produção tanto o plano desagregado de fabricação e componentes quanto a carteira de pedidos de produtos finais.</a:t>
            </a:r>
            <a:endParaRPr kumimoji="0" lang="pt-BR" sz="14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0" name="Espaço Reservado para Número de Slide 3"/>
          <p:cNvSpPr>
            <a:spLocks noGrp="1"/>
          </p:cNvSpPr>
          <p:nvPr>
            <p:ph type="sldNum" sz="quarter" idx="11"/>
          </p:nvPr>
        </p:nvSpPr>
        <p:spPr>
          <a:xfrm>
            <a:off x="6553200" y="6248400"/>
            <a:ext cx="2133600" cy="476250"/>
          </a:xfrm>
        </p:spPr>
        <p:txBody>
          <a:bodyPr/>
          <a:lstStyle/>
          <a:p>
            <a:pPr>
              <a:defRPr/>
            </a:pPr>
            <a:fld id="{0C4AE77C-8CA3-4DB8-9FA7-456935493F27}" type="slidenum">
              <a:rPr lang="pt-BR" smtClean="0"/>
              <a:pPr>
                <a:defRPr/>
              </a:pPr>
              <a:t>10</a:t>
            </a:fld>
            <a:endParaRPr lang="pt-BR" dirty="0"/>
          </a:p>
        </p:txBody>
      </p:sp>
    </p:spTree>
    <p:extLst>
      <p:ext uri="{BB962C8B-B14F-4D97-AF65-F5344CB8AC3E}">
        <p14:creationId xmlns:p14="http://schemas.microsoft.com/office/powerpoint/2010/main" val="337910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p:txBody>
          <a:bodyPr/>
          <a:lstStyle/>
          <a:p>
            <a:r>
              <a:rPr lang="pt-BR" i="1" dirty="0" smtClean="0"/>
              <a:t>Supply Chain Operations Reference</a:t>
            </a:r>
            <a:endParaRPr lang="pt-BR" i="1" dirty="0"/>
          </a:p>
        </p:txBody>
      </p:sp>
      <p:sp>
        <p:nvSpPr>
          <p:cNvPr id="3" name="Subtítulo 2"/>
          <p:cNvSpPr>
            <a:spLocks noGrp="1"/>
          </p:cNvSpPr>
          <p:nvPr>
            <p:ph type="subTitle" sz="quarter" idx="1"/>
          </p:nvPr>
        </p:nvSpPr>
        <p:spPr/>
        <p:txBody>
          <a:bodyPr/>
          <a:lstStyle/>
          <a:p>
            <a:r>
              <a:rPr lang="pt-BR" dirty="0" smtClean="0"/>
              <a:t>SCOR</a:t>
            </a:r>
            <a:endParaRPr lang="pt-BR" dirty="0"/>
          </a:p>
        </p:txBody>
      </p:sp>
      <p:sp>
        <p:nvSpPr>
          <p:cNvPr id="4" name="Espaço Reservado para Número de Slide 3"/>
          <p:cNvSpPr>
            <a:spLocks noGrp="1"/>
          </p:cNvSpPr>
          <p:nvPr>
            <p:ph type="sldNum" sz="quarter" idx="12"/>
          </p:nvPr>
        </p:nvSpPr>
        <p:spPr/>
        <p:txBody>
          <a:bodyPr/>
          <a:lstStyle/>
          <a:p>
            <a:pPr>
              <a:defRPr/>
            </a:pPr>
            <a:fld id="{8FDE4618-1D6E-460B-9773-EBD5E924D169}" type="slidenum">
              <a:rPr lang="pt-BR" smtClean="0"/>
              <a:pPr>
                <a:defRPr/>
              </a:pPr>
              <a:t>11</a:t>
            </a:fld>
            <a:endParaRPr lang="pt-BR" dirty="0"/>
          </a:p>
        </p:txBody>
      </p:sp>
    </p:spTree>
    <p:extLst>
      <p:ext uri="{BB962C8B-B14F-4D97-AF65-F5344CB8AC3E}">
        <p14:creationId xmlns:p14="http://schemas.microsoft.com/office/powerpoint/2010/main" val="75252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smtClean="0"/>
              <a:t>Production Planning and Control</a:t>
            </a:r>
            <a:endParaRPr lang="pt-BR" i="1" dirty="0"/>
          </a:p>
        </p:txBody>
      </p:sp>
      <p:sp>
        <p:nvSpPr>
          <p:cNvPr id="3" name="Espaço Reservado para Conteúdo 2"/>
          <p:cNvSpPr>
            <a:spLocks noGrp="1"/>
          </p:cNvSpPr>
          <p:nvPr>
            <p:ph idx="1"/>
          </p:nvPr>
        </p:nvSpPr>
        <p:spPr/>
        <p:txBody>
          <a:bodyPr/>
          <a:lstStyle/>
          <a:p>
            <a:pPr algn="just"/>
            <a:r>
              <a:rPr lang="pt-BR" dirty="0" smtClean="0"/>
              <a:t>Sistema de planejamento e controle da produção – mecanismo de controle logístico central – o escopo de um sistema de planejamento e controle da produção inclui três processos que adicionam valor: suprimento, fabricação e entrega. De acordo com a terminologia do modelo </a:t>
            </a:r>
            <a:r>
              <a:rPr lang="pt-BR" i="1" dirty="0" smtClean="0"/>
              <a:t>Suppy Chain Operations Reference </a:t>
            </a:r>
            <a:r>
              <a:rPr lang="pt-BR" dirty="0" smtClean="0"/>
              <a:t>– SCOR proposto pelo </a:t>
            </a:r>
            <a:r>
              <a:rPr lang="pt-BR" i="1" dirty="0" smtClean="0"/>
              <a:t>Supply Chain Council</a:t>
            </a:r>
            <a:r>
              <a:rPr lang="pt-BR" dirty="0" smtClean="0"/>
              <a:t> (2004).</a:t>
            </a:r>
            <a:endParaRPr lang="pt-BR" dirty="0"/>
          </a:p>
        </p:txBody>
      </p:sp>
      <p:sp>
        <p:nvSpPr>
          <p:cNvPr id="4" name="Espaço Reservado para Número de Slide 3"/>
          <p:cNvSpPr>
            <a:spLocks noGrp="1"/>
          </p:cNvSpPr>
          <p:nvPr>
            <p:ph type="sldNum" sz="quarter" idx="11"/>
          </p:nvPr>
        </p:nvSpPr>
        <p:spPr/>
        <p:txBody>
          <a:bodyPr/>
          <a:lstStyle/>
          <a:p>
            <a:pPr>
              <a:defRPr/>
            </a:pPr>
            <a:fld id="{0C4AE77C-8CA3-4DB8-9FA7-456935493F27}" type="slidenum">
              <a:rPr lang="pt-BR" smtClean="0"/>
              <a:pPr>
                <a:defRPr/>
              </a:pPr>
              <a:t>12</a:t>
            </a:fld>
            <a:endParaRPr lang="pt-BR" dirty="0"/>
          </a:p>
        </p:txBody>
      </p:sp>
    </p:spTree>
    <p:extLst>
      <p:ext uri="{BB962C8B-B14F-4D97-AF65-F5344CB8AC3E}">
        <p14:creationId xmlns:p14="http://schemas.microsoft.com/office/powerpoint/2010/main" val="1992917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778098"/>
          </a:xfrm>
        </p:spPr>
        <p:txBody>
          <a:bodyPr/>
          <a:lstStyle/>
          <a:p>
            <a:r>
              <a:rPr lang="pt-BR" dirty="0" smtClean="0"/>
              <a:t>Estratégias de Planejamento</a:t>
            </a:r>
            <a:endParaRPr lang="pt-BR" dirty="0"/>
          </a:p>
        </p:txBody>
      </p:sp>
      <p:sp>
        <p:nvSpPr>
          <p:cNvPr id="3" name="Espaço Reservado para Conteúdo 2"/>
          <p:cNvSpPr>
            <a:spLocks noGrp="1"/>
          </p:cNvSpPr>
          <p:nvPr>
            <p:ph idx="1"/>
          </p:nvPr>
        </p:nvSpPr>
        <p:spPr>
          <a:xfrm>
            <a:off x="251520" y="775245"/>
            <a:ext cx="8640960" cy="4525963"/>
          </a:xfrm>
        </p:spPr>
        <p:txBody>
          <a:bodyPr/>
          <a:lstStyle/>
          <a:p>
            <a:pPr marL="0" indent="0" algn="just">
              <a:buNone/>
            </a:pP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No </a:t>
            </a:r>
            <a:r>
              <a:rPr lang="pt-BR" sz="2200" dirty="0">
                <a:latin typeface="Times New Roman" panose="02020603050405020304" pitchFamily="18" charset="0"/>
                <a:cs typeface="Times New Roman" panose="02020603050405020304" pitchFamily="18" charset="0"/>
              </a:rPr>
              <a:t>nível S&amp;OP, há duas estratégias de planejamento possíveis de aplicação:</a:t>
            </a:r>
          </a:p>
          <a:p>
            <a:pPr marL="457200" indent="-457200" algn="just">
              <a:buClr>
                <a:schemeClr val="tx1"/>
              </a:buClr>
              <a:buSzPct val="100000"/>
              <a:buFont typeface="+mj-lt"/>
              <a:buAutoNum type="arabicParenR"/>
            </a:pPr>
            <a:r>
              <a:rPr lang="pt-BR" sz="2200" dirty="0" smtClean="0">
                <a:latin typeface="Times New Roman" panose="02020603050405020304" pitchFamily="18" charset="0"/>
                <a:cs typeface="Times New Roman" panose="02020603050405020304" pitchFamily="18" charset="0"/>
              </a:rPr>
              <a:t>A </a:t>
            </a:r>
            <a:r>
              <a:rPr lang="pt-BR" sz="2200" dirty="0">
                <a:latin typeface="Times New Roman" panose="02020603050405020304" pitchFamily="18" charset="0"/>
                <a:cs typeface="Times New Roman" panose="02020603050405020304" pitchFamily="18" charset="0"/>
              </a:rPr>
              <a:t>primeira estratégia </a:t>
            </a:r>
            <a:r>
              <a:rPr lang="pt-BR" sz="2200" i="1" dirty="0">
                <a:latin typeface="Times New Roman" panose="02020603050405020304" pitchFamily="18" charset="0"/>
                <a:cs typeface="Times New Roman" panose="02020603050405020304" pitchFamily="18" charset="0"/>
              </a:rPr>
              <a:t>Chase Plans </a:t>
            </a:r>
            <a:r>
              <a:rPr lang="pt-BR" sz="2200" dirty="0">
                <a:latin typeface="Times New Roman" panose="02020603050405020304" pitchFamily="18" charset="0"/>
                <a:cs typeface="Times New Roman" panose="02020603050405020304" pitchFamily="18" charset="0"/>
              </a:rPr>
              <a:t>busca minimizar os estoques dos produtos acabados na tentativa de equilibrar o nível de estoque com o ritmo de flutuação de demanda, é uma estratégia que deve ser aplicada para situações da produção de produtos de baixo volume e produtos altamente customizados, </a:t>
            </a:r>
            <a:r>
              <a:rPr lang="pt-BR" sz="2200" dirty="0" smtClean="0">
                <a:latin typeface="Times New Roman" panose="02020603050405020304" pitchFamily="18" charset="0"/>
                <a:cs typeface="Times New Roman" panose="02020603050405020304" pitchFamily="18" charset="0"/>
              </a:rPr>
              <a:t>e</a:t>
            </a:r>
          </a:p>
          <a:p>
            <a:pPr marL="457200" indent="-457200" algn="just">
              <a:buClr>
                <a:schemeClr val="tx1"/>
              </a:buClr>
              <a:buSzPct val="100000"/>
              <a:buFont typeface="+mj-lt"/>
              <a:buAutoNum type="arabicParenR"/>
            </a:pPr>
            <a:r>
              <a:rPr lang="pt-BR" sz="2200" dirty="0" smtClean="0">
                <a:latin typeface="Times New Roman" panose="02020603050405020304" pitchFamily="18" charset="0"/>
                <a:cs typeface="Times New Roman" panose="02020603050405020304" pitchFamily="18" charset="0"/>
              </a:rPr>
              <a:t>Enquanto </a:t>
            </a:r>
            <a:r>
              <a:rPr lang="pt-BR" sz="2200" dirty="0">
                <a:latin typeface="Times New Roman" panose="02020603050405020304" pitchFamily="18" charset="0"/>
                <a:cs typeface="Times New Roman" panose="02020603050405020304" pitchFamily="18" charset="0"/>
              </a:rPr>
              <a:t>que a estratégia </a:t>
            </a:r>
            <a:r>
              <a:rPr lang="pt-BR" sz="2200" i="1" dirty="0">
                <a:latin typeface="Times New Roman" panose="02020603050405020304" pitchFamily="18" charset="0"/>
                <a:cs typeface="Times New Roman" panose="02020603050405020304" pitchFamily="18" charset="0"/>
              </a:rPr>
              <a:t>time-phased</a:t>
            </a:r>
            <a:r>
              <a:rPr lang="pt-BR" sz="2200" dirty="0">
                <a:latin typeface="Times New Roman" panose="02020603050405020304" pitchFamily="18" charset="0"/>
                <a:cs typeface="Times New Roman" panose="02020603050405020304" pitchFamily="18" charset="0"/>
              </a:rPr>
              <a:t> (por nível) é mais adequada para produtos de alto volume padronizados Olhager e Rudberg (2002). https://</a:t>
            </a:r>
            <a:r>
              <a:rPr lang="pt-BR" sz="2200" dirty="0" smtClean="0">
                <a:latin typeface="Times New Roman" panose="02020603050405020304" pitchFamily="18" charset="0"/>
                <a:cs typeface="Times New Roman" panose="02020603050405020304" pitchFamily="18" charset="0"/>
              </a:rPr>
              <a:t>docs.oracle.com/cd/A60725_05/html/comnls/us/mrp/tfpex.htm.</a:t>
            </a:r>
            <a:endParaRPr lang="pt-BR" sz="2200" dirty="0">
              <a:latin typeface="Times New Roman" panose="02020603050405020304" pitchFamily="18" charset="0"/>
              <a:cs typeface="Times New Roman" panose="02020603050405020304" pitchFamily="18" charset="0"/>
            </a:endParaRPr>
          </a:p>
          <a:p>
            <a:pPr marL="0" indent="0" algn="just">
              <a:buNone/>
            </a:pPr>
            <a:r>
              <a:rPr lang="pt-BR" sz="2200" dirty="0" smtClean="0">
                <a:latin typeface="Times New Roman" panose="02020603050405020304" pitchFamily="18" charset="0"/>
                <a:cs typeface="Times New Roman" panose="02020603050405020304" pitchFamily="18" charset="0"/>
              </a:rPr>
              <a:t>	O </a:t>
            </a:r>
            <a:r>
              <a:rPr lang="pt-BR" sz="2200" dirty="0">
                <a:latin typeface="Times New Roman" panose="02020603050405020304" pitchFamily="18" charset="0"/>
                <a:cs typeface="Times New Roman" panose="02020603050405020304" pitchFamily="18" charset="0"/>
              </a:rPr>
              <a:t>nível S&amp;OP pode ser considerado, segundo Berry e Hill (1992), como um elo entre as abordagens do planejamento e controle do ponto de vista estratégico. A implicação prática gerencial é que os mercados com alto volume e produtos padronizados com pequenas variações e </a:t>
            </a:r>
            <a:r>
              <a:rPr lang="pt-BR" sz="2200" i="1" dirty="0">
                <a:latin typeface="Times New Roman" panose="02020603050405020304" pitchFamily="18" charset="0"/>
                <a:cs typeface="Times New Roman" panose="02020603050405020304" pitchFamily="18" charset="0"/>
              </a:rPr>
              <a:t>lead times </a:t>
            </a:r>
            <a:r>
              <a:rPr lang="pt-BR" sz="2200" dirty="0">
                <a:latin typeface="Times New Roman" panose="02020603050405020304" pitchFamily="18" charset="0"/>
                <a:cs typeface="Times New Roman" panose="02020603050405020304" pitchFamily="18" charset="0"/>
              </a:rPr>
              <a:t>curtos devem ser planejados e controlados por nível (</a:t>
            </a:r>
            <a:r>
              <a:rPr lang="pt-BR" sz="2200" i="1" dirty="0">
                <a:latin typeface="Times New Roman" panose="02020603050405020304" pitchFamily="18" charset="0"/>
                <a:cs typeface="Times New Roman" panose="02020603050405020304" pitchFamily="18" charset="0"/>
              </a:rPr>
              <a:t>time phased</a:t>
            </a:r>
            <a:r>
              <a:rPr lang="pt-BR" sz="2200" dirty="0">
                <a:latin typeface="Times New Roman" panose="02020603050405020304" pitchFamily="18" charset="0"/>
                <a:cs typeface="Times New Roman" panose="02020603050405020304" pitchFamily="18" charset="0"/>
              </a:rPr>
              <a:t>) atendendo aos pré-requisitos da estratégia de atendimento à demanda </a:t>
            </a:r>
            <a:r>
              <a:rPr lang="pt-BR" sz="2200" i="1" dirty="0">
                <a:latin typeface="Times New Roman" panose="02020603050405020304" pitchFamily="18" charset="0"/>
                <a:cs typeface="Times New Roman" panose="02020603050405020304" pitchFamily="18" charset="0"/>
              </a:rPr>
              <a:t>Make to Stock</a:t>
            </a:r>
            <a:r>
              <a:rPr lang="pt-BR" sz="2200" dirty="0">
                <a:latin typeface="Times New Roman" panose="02020603050405020304" pitchFamily="18" charset="0"/>
                <a:cs typeface="Times New Roman" panose="02020603050405020304" pitchFamily="18" charset="0"/>
              </a:rPr>
              <a:t> – MTS</a:t>
            </a:r>
            <a:r>
              <a:rPr lang="pt-BR" sz="2200" dirty="0" smtClean="0">
                <a:latin typeface="Times New Roman" panose="02020603050405020304" pitchFamily="18" charset="0"/>
                <a:cs typeface="Times New Roman" panose="02020603050405020304" pitchFamily="18" charset="0"/>
              </a:rPr>
              <a:t>.</a:t>
            </a:r>
            <a:endParaRPr lang="pt-BR" sz="2200" dirty="0">
              <a:latin typeface="Times New Roman" panose="02020603050405020304" pitchFamily="18" charset="0"/>
              <a:cs typeface="Times New Roman" panose="02020603050405020304" pitchFamily="18" charset="0"/>
            </a:endParaRPr>
          </a:p>
        </p:txBody>
      </p:sp>
      <p:sp>
        <p:nvSpPr>
          <p:cNvPr id="4" name="Espaço Reservado para Número de Slide 3"/>
          <p:cNvSpPr>
            <a:spLocks noGrp="1"/>
          </p:cNvSpPr>
          <p:nvPr>
            <p:ph type="sldNum" sz="quarter" idx="11"/>
          </p:nvPr>
        </p:nvSpPr>
        <p:spPr/>
        <p:txBody>
          <a:bodyPr/>
          <a:lstStyle/>
          <a:p>
            <a:pPr>
              <a:defRPr/>
            </a:pPr>
            <a:fld id="{0C4AE77C-8CA3-4DB8-9FA7-456935493F27}" type="slidenum">
              <a:rPr lang="pt-BR" smtClean="0"/>
              <a:pPr>
                <a:defRPr/>
              </a:pPr>
              <a:t>13</a:t>
            </a:fld>
            <a:endParaRPr lang="pt-BR" dirty="0"/>
          </a:p>
        </p:txBody>
      </p:sp>
    </p:spTree>
    <p:extLst>
      <p:ext uri="{BB962C8B-B14F-4D97-AF65-F5344CB8AC3E}">
        <p14:creationId xmlns:p14="http://schemas.microsoft.com/office/powerpoint/2010/main" val="75742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smtClean="0"/>
              <a:t>CHASE PLANS</a:t>
            </a:r>
            <a:endParaRPr lang="pt-BR" i="1" dirty="0"/>
          </a:p>
        </p:txBody>
      </p:sp>
      <p:sp>
        <p:nvSpPr>
          <p:cNvPr id="3" name="Espaço Reservado para Número de Slide 2"/>
          <p:cNvSpPr>
            <a:spLocks noGrp="1"/>
          </p:cNvSpPr>
          <p:nvPr>
            <p:ph type="sldNum" sz="quarter" idx="11"/>
          </p:nvPr>
        </p:nvSpPr>
        <p:spPr/>
        <p:txBody>
          <a:bodyPr/>
          <a:lstStyle/>
          <a:p>
            <a:pPr>
              <a:defRPr/>
            </a:pPr>
            <a:fld id="{0994B05B-620A-448F-9588-4E21CC6EF124}" type="slidenum">
              <a:rPr lang="pt-BR" smtClean="0"/>
              <a:pPr>
                <a:defRPr/>
              </a:pPr>
              <a:t>14</a:t>
            </a:fld>
            <a:endParaRPr lang="pt-BR" dirty="0"/>
          </a:p>
        </p:txBody>
      </p:sp>
      <p:pic>
        <p:nvPicPr>
          <p:cNvPr id="12094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80" y="1413288"/>
            <a:ext cx="8774208" cy="46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2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smtClean="0"/>
              <a:t>TIME-PHASED</a:t>
            </a:r>
            <a:endParaRPr lang="pt-BR" i="1" dirty="0"/>
          </a:p>
        </p:txBody>
      </p:sp>
      <p:sp>
        <p:nvSpPr>
          <p:cNvPr id="3" name="Espaço Reservado para Número de Slide 2"/>
          <p:cNvSpPr>
            <a:spLocks noGrp="1"/>
          </p:cNvSpPr>
          <p:nvPr>
            <p:ph type="sldNum" sz="quarter" idx="11"/>
          </p:nvPr>
        </p:nvSpPr>
        <p:spPr/>
        <p:txBody>
          <a:bodyPr/>
          <a:lstStyle/>
          <a:p>
            <a:pPr>
              <a:defRPr/>
            </a:pPr>
            <a:fld id="{0994B05B-620A-448F-9588-4E21CC6EF124}" type="slidenum">
              <a:rPr lang="pt-BR" smtClean="0"/>
              <a:pPr>
                <a:defRPr/>
              </a:pPr>
              <a:t>15</a:t>
            </a:fld>
            <a:endParaRPr lang="pt-BR" dirty="0"/>
          </a:p>
        </p:txBody>
      </p:sp>
      <p:pic>
        <p:nvPicPr>
          <p:cNvPr id="12095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36" y="1484784"/>
            <a:ext cx="8778352" cy="45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33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0" y="1736725"/>
            <a:ext cx="9144000" cy="1920875"/>
          </a:xfrm>
        </p:spPr>
        <p:txBody>
          <a:bodyPr/>
          <a:lstStyle/>
          <a:p>
            <a:pPr>
              <a:defRPr/>
            </a:pPr>
            <a:r>
              <a:rPr lang="pt-BR" sz="2700" dirty="0" smtClean="0">
                <a:latin typeface="Times New Roman" pitchFamily="18" charset="0"/>
                <a:cs typeface="Times New Roman" pitchFamily="18" charset="0"/>
              </a:rPr>
              <a:t>RRP – </a:t>
            </a:r>
            <a:r>
              <a:rPr lang="pt-BR" sz="2700" i="1" dirty="0" smtClean="0">
                <a:latin typeface="Times New Roman" pitchFamily="18" charset="0"/>
                <a:cs typeface="Times New Roman" pitchFamily="18" charset="0"/>
              </a:rPr>
              <a:t>RESOUCE REQUIREMENTS PLANNING</a:t>
            </a:r>
            <a:r>
              <a:rPr lang="pt-BR" sz="2700" dirty="0" smtClean="0">
                <a:latin typeface="Times New Roman" pitchFamily="18" charset="0"/>
                <a:cs typeface="Times New Roman" pitchFamily="18" charset="0"/>
              </a:rPr>
              <a:t/>
            </a:r>
            <a:br>
              <a:rPr lang="pt-BR" sz="2700" dirty="0" smtClean="0">
                <a:latin typeface="Times New Roman" pitchFamily="18" charset="0"/>
                <a:cs typeface="Times New Roman" pitchFamily="18" charset="0"/>
              </a:rPr>
            </a:br>
            <a:r>
              <a:rPr lang="pt-BR" sz="2700" dirty="0" smtClean="0">
                <a:latin typeface="Times New Roman" pitchFamily="18" charset="0"/>
                <a:cs typeface="Times New Roman" pitchFamily="18" charset="0"/>
              </a:rPr>
              <a:t>PLANEJAMENTO DAS NECESSIDADES DE RECURSOS</a:t>
            </a:r>
            <a:br>
              <a:rPr lang="pt-BR" sz="2700" dirty="0" smtClean="0">
                <a:latin typeface="Times New Roman" pitchFamily="18" charset="0"/>
                <a:cs typeface="Times New Roman" pitchFamily="18" charset="0"/>
              </a:rPr>
            </a:br>
            <a:r>
              <a:rPr lang="pt-BR" sz="2700" dirty="0" smtClean="0">
                <a:latin typeface="Times New Roman" pitchFamily="18" charset="0"/>
                <a:cs typeface="Times New Roman" pitchFamily="18" charset="0"/>
              </a:rPr>
              <a:t>PLANEJAMENTO DA CAPACIDADE DE MÉDIO/LONGO PRAZO</a:t>
            </a:r>
            <a:endParaRPr lang="pt-BR" sz="2700" dirty="0"/>
          </a:p>
        </p:txBody>
      </p:sp>
      <p:sp>
        <p:nvSpPr>
          <p:cNvPr id="3" name="Subtítulo 2"/>
          <p:cNvSpPr>
            <a:spLocks noGrp="1"/>
          </p:cNvSpPr>
          <p:nvPr>
            <p:ph type="subTitle" sz="quarter" idx="1"/>
          </p:nvPr>
        </p:nvSpPr>
        <p:spPr>
          <a:xfrm>
            <a:off x="928688" y="3886200"/>
            <a:ext cx="7286625" cy="1752600"/>
          </a:xfrm>
        </p:spPr>
        <p:txBody>
          <a:bodyPr/>
          <a:lstStyle/>
          <a:p>
            <a:pPr>
              <a:defRPr/>
            </a:pPr>
            <a:r>
              <a:rPr lang="pt-BR" dirty="0" smtClean="0"/>
              <a:t>PLANEJAMENTO EM NÍVEL MACRO</a:t>
            </a:r>
          </a:p>
          <a:p>
            <a:pPr>
              <a:defRPr/>
            </a:pPr>
            <a:r>
              <a:rPr lang="pt-BR" dirty="0" smtClean="0"/>
              <a:t>1ª ETAPA</a:t>
            </a:r>
            <a:endParaRPr lang="pt-BR" dirty="0"/>
          </a:p>
        </p:txBody>
      </p:sp>
      <p:sp>
        <p:nvSpPr>
          <p:cNvPr id="201732" name="Espaço Reservado para Número de Slide 3"/>
          <p:cNvSpPr>
            <a:spLocks noGrp="1"/>
          </p:cNvSpPr>
          <p:nvPr>
            <p:ph type="sldNum" sz="quarter" idx="12"/>
          </p:nvPr>
        </p:nvSpPr>
        <p:spPr>
          <a:noFill/>
        </p:spPr>
        <p:txBody>
          <a:bodyPr/>
          <a:lstStyle/>
          <a:p>
            <a:fld id="{9FD1E885-2506-442B-9ED3-2AC70D35058B}" type="slidenum">
              <a:rPr lang="pt-BR" smtClean="0"/>
              <a:pPr/>
              <a:t>16</a:t>
            </a:fld>
            <a:endParaRPr lang="pt-BR" dirty="0" smtClean="0"/>
          </a:p>
        </p:txBody>
      </p:sp>
    </p:spTree>
    <p:extLst>
      <p:ext uri="{BB962C8B-B14F-4D97-AF65-F5344CB8AC3E}">
        <p14:creationId xmlns:p14="http://schemas.microsoft.com/office/powerpoint/2010/main" val="3579018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pPr>
              <a:defRPr/>
            </a:pPr>
            <a:r>
              <a:rPr lang="pt-BR" sz="2300" dirty="0" smtClean="0">
                <a:latin typeface="Times New Roman" pitchFamily="18" charset="0"/>
                <a:cs typeface="Times New Roman" pitchFamily="18" charset="0"/>
              </a:rPr>
              <a:t>RRP – </a:t>
            </a:r>
            <a:r>
              <a:rPr lang="pt-BR" sz="2300" i="1" dirty="0" smtClean="0">
                <a:latin typeface="Times New Roman" pitchFamily="18" charset="0"/>
                <a:cs typeface="Times New Roman" pitchFamily="18" charset="0"/>
              </a:rPr>
              <a:t>RESOUCE REQUIREMENTS PLANNING</a:t>
            </a:r>
            <a:br>
              <a:rPr lang="pt-BR" sz="2300" i="1" dirty="0" smtClean="0">
                <a:latin typeface="Times New Roman" pitchFamily="18" charset="0"/>
                <a:cs typeface="Times New Roman" pitchFamily="18" charset="0"/>
              </a:rPr>
            </a:br>
            <a:r>
              <a:rPr lang="pt-BR" sz="2300" dirty="0" smtClean="0">
                <a:latin typeface="Times New Roman" pitchFamily="18" charset="0"/>
                <a:cs typeface="Times New Roman" pitchFamily="18" charset="0"/>
              </a:rPr>
              <a:t>PLANEJAMENTO DAS NECESSIDADES DE RECURSOS PLANEJAMENTO DA CAPACIDADE DE MÉDIO/LONGO PRAZO</a:t>
            </a:r>
            <a:endParaRPr lang="pt-BR" sz="2300" dirty="0">
              <a:latin typeface="Times New Roman" pitchFamily="18" charset="0"/>
              <a:cs typeface="Times New Roman" pitchFamily="18" charset="0"/>
            </a:endParaRPr>
          </a:p>
        </p:txBody>
      </p:sp>
      <p:sp>
        <p:nvSpPr>
          <p:cNvPr id="3" name="Espaço Reservado para Conteúdo 2"/>
          <p:cNvSpPr>
            <a:spLocks noGrp="1"/>
          </p:cNvSpPr>
          <p:nvPr>
            <p:ph idx="1"/>
          </p:nvPr>
        </p:nvSpPr>
        <p:spPr/>
        <p:txBody>
          <a:bodyPr/>
          <a:lstStyle/>
          <a:p>
            <a:pPr algn="just">
              <a:defRPr/>
            </a:pPr>
            <a:r>
              <a:rPr lang="pt-BR" sz="2400" dirty="0" smtClean="0">
                <a:latin typeface="Times New Roman" pitchFamily="18" charset="0"/>
                <a:cs typeface="Times New Roman" pitchFamily="18" charset="0"/>
              </a:rPr>
              <a:t>O planejamento de capacidade de longo prazo visa subsidiar as decisões do S&amp;OP, tendo os seguintes objetivos principais:</a:t>
            </a:r>
          </a:p>
          <a:p>
            <a:pPr algn="just">
              <a:buFont typeface="Wingdings" pitchFamily="2" charset="2"/>
              <a:buNone/>
              <a:defRPr/>
            </a:pPr>
            <a:r>
              <a:rPr lang="pt-BR" sz="2400" dirty="0" smtClean="0">
                <a:latin typeface="Times New Roman" pitchFamily="18" charset="0"/>
                <a:cs typeface="Times New Roman" pitchFamily="18" charset="0"/>
              </a:rPr>
              <a:t>	1. antecipar necessidades de capacidade de recursos que requeiram um prazo relativamente longo (meses) para sua mobilização/obtenção;</a:t>
            </a:r>
          </a:p>
          <a:p>
            <a:pPr algn="just">
              <a:buFont typeface="Wingdings" pitchFamily="2" charset="2"/>
              <a:buNone/>
              <a:defRPr/>
            </a:pPr>
            <a:r>
              <a:rPr lang="pt-BR" sz="2400" dirty="0" smtClean="0">
                <a:latin typeface="Times New Roman" pitchFamily="18" charset="0"/>
                <a:cs typeface="Times New Roman" pitchFamily="18" charset="0"/>
              </a:rPr>
              <a:t>	2. subsidiar as decisões de o quanto produzir de cada família de produtos, principalmente nas situações em que, por limitação de capacidade em alguns recursos, não é possível produzir todo o volume desejado para atender os planos  de venda. </a:t>
            </a:r>
          </a:p>
          <a:p>
            <a:pPr algn="just">
              <a:buFont typeface="Wingdings" pitchFamily="2" charset="2"/>
              <a:buNone/>
              <a:defRPr/>
            </a:pPr>
            <a:r>
              <a:rPr lang="pt-BR" sz="2400" dirty="0" smtClean="0">
                <a:latin typeface="Times New Roman" pitchFamily="18" charset="0"/>
                <a:cs typeface="Times New Roman" pitchFamily="18" charset="0"/>
              </a:rPr>
              <a:t>	Famílias de produtos consumindo disponibilidade de grupos de recursos críticos.</a:t>
            </a:r>
          </a:p>
          <a:p>
            <a:pPr algn="just">
              <a:buFont typeface="Wingdings" pitchFamily="2" charset="2"/>
              <a:buNone/>
              <a:defRPr/>
            </a:pPr>
            <a:endParaRPr lang="pt-BR" sz="2400" dirty="0" smtClean="0">
              <a:latin typeface="Times New Roman" pitchFamily="18" charset="0"/>
              <a:cs typeface="Times New Roman" pitchFamily="18" charset="0"/>
            </a:endParaRPr>
          </a:p>
          <a:p>
            <a:pPr algn="just">
              <a:buFont typeface="Wingdings" pitchFamily="2" charset="2"/>
              <a:buNone/>
              <a:defRPr/>
            </a:pPr>
            <a:endParaRPr lang="pt-BR" sz="2400" dirty="0">
              <a:latin typeface="Times New Roman" pitchFamily="18" charset="0"/>
              <a:cs typeface="Times New Roman" pitchFamily="18" charset="0"/>
            </a:endParaRPr>
          </a:p>
        </p:txBody>
      </p:sp>
      <p:sp>
        <p:nvSpPr>
          <p:cNvPr id="202756" name="Espaço Reservado para Número de Slide 3"/>
          <p:cNvSpPr>
            <a:spLocks noGrp="1"/>
          </p:cNvSpPr>
          <p:nvPr>
            <p:ph type="sldNum" sz="quarter" idx="11"/>
          </p:nvPr>
        </p:nvSpPr>
        <p:spPr>
          <a:noFill/>
        </p:spPr>
        <p:txBody>
          <a:bodyPr/>
          <a:lstStyle/>
          <a:p>
            <a:fld id="{812915AD-39E0-4B2F-85E3-1F8FCF3773B9}" type="slidenum">
              <a:rPr lang="pt-BR" smtClean="0"/>
              <a:pPr/>
              <a:t>17</a:t>
            </a:fld>
            <a:endParaRPr lang="pt-BR" dirty="0" smtClean="0"/>
          </a:p>
        </p:txBody>
      </p:sp>
    </p:spTree>
    <p:extLst>
      <p:ext uri="{BB962C8B-B14F-4D97-AF65-F5344CB8AC3E}">
        <p14:creationId xmlns:p14="http://schemas.microsoft.com/office/powerpoint/2010/main" val="1378635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03779" name="Espaço Reservado para Número de Slide 2"/>
          <p:cNvSpPr>
            <a:spLocks noGrp="1"/>
          </p:cNvSpPr>
          <p:nvPr>
            <p:ph type="sldNum" sz="quarter" idx="11"/>
          </p:nvPr>
        </p:nvSpPr>
        <p:spPr>
          <a:noFill/>
        </p:spPr>
        <p:txBody>
          <a:bodyPr/>
          <a:lstStyle/>
          <a:p>
            <a:fld id="{099B9765-8147-4BB4-BCE1-2E6B9941414B}" type="slidenum">
              <a:rPr lang="pt-BR" smtClean="0"/>
              <a:pPr/>
              <a:t>18</a:t>
            </a:fld>
            <a:endParaRPr lang="pt-BR" dirty="0" smtClean="0"/>
          </a:p>
        </p:txBody>
      </p:sp>
      <p:pic>
        <p:nvPicPr>
          <p:cNvPr id="777218" name="Picture 2"/>
          <p:cNvPicPr>
            <a:picLocks noChangeAspect="1" noChangeArrowheads="1"/>
          </p:cNvPicPr>
          <p:nvPr/>
        </p:nvPicPr>
        <p:blipFill>
          <a:blip r:embed="rId2" cstate="print"/>
          <a:srcRect/>
          <a:stretch>
            <a:fillRect/>
          </a:stretch>
        </p:blipFill>
        <p:spPr bwMode="auto">
          <a:xfrm>
            <a:off x="-32" y="1714500"/>
            <a:ext cx="9144000" cy="17335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203781" name="CaixaDeTexto 4"/>
          <p:cNvSpPr txBox="1">
            <a:spLocks noChangeArrowheads="1"/>
          </p:cNvSpPr>
          <p:nvPr/>
        </p:nvSpPr>
        <p:spPr bwMode="auto">
          <a:xfrm>
            <a:off x="142875" y="3714750"/>
            <a:ext cx="8858250" cy="1384300"/>
          </a:xfrm>
          <a:prstGeom prst="rect">
            <a:avLst/>
          </a:prstGeom>
          <a:noFill/>
          <a:ln w="9525">
            <a:noFill/>
            <a:miter lim="800000"/>
            <a:headEnd/>
            <a:tailEnd/>
          </a:ln>
        </p:spPr>
        <p:txBody>
          <a:bodyPr>
            <a:spAutoFit/>
          </a:bodyPr>
          <a:lstStyle/>
          <a:p>
            <a:pPr algn="just"/>
            <a:r>
              <a:rPr lang="pt-BR" sz="2800" b="1" dirty="0">
                <a:latin typeface="Times New Roman" pitchFamily="18" charset="0"/>
                <a:cs typeface="Times New Roman" pitchFamily="18" charset="0"/>
              </a:rPr>
              <a:t>Participação das famílias de produtos no mercado e a participação dos produtos da família. Tempo de processo composto por família.</a:t>
            </a:r>
          </a:p>
        </p:txBody>
      </p:sp>
    </p:spTree>
    <p:extLst>
      <p:ext uri="{BB962C8B-B14F-4D97-AF65-F5344CB8AC3E}">
        <p14:creationId xmlns:p14="http://schemas.microsoft.com/office/powerpoint/2010/main" val="3980116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50"/>
          </a:xfrm>
        </p:spPr>
        <p:txBody>
          <a:bodyPr/>
          <a:lstStyle/>
          <a:p>
            <a:pPr>
              <a:defRPr/>
            </a:pPr>
            <a:r>
              <a:rPr lang="pt-BR" sz="3200" dirty="0" smtClean="0">
                <a:latin typeface="Times New Roman" pitchFamily="18" charset="0"/>
                <a:cs typeface="Times New Roman" pitchFamily="18" charset="0"/>
              </a:rPr>
              <a:t>ESTRUTURA DOS PRODUTOS</a:t>
            </a:r>
            <a:endParaRPr lang="pt-BR" sz="3200" dirty="0">
              <a:latin typeface="Times New Roman" pitchFamily="18" charset="0"/>
              <a:cs typeface="Times New Roman" pitchFamily="18" charset="0"/>
            </a:endParaRPr>
          </a:p>
        </p:txBody>
      </p:sp>
      <p:sp>
        <p:nvSpPr>
          <p:cNvPr id="231427" name="Espaço Reservado para Número de Slide 2"/>
          <p:cNvSpPr>
            <a:spLocks noGrp="1"/>
          </p:cNvSpPr>
          <p:nvPr>
            <p:ph type="sldNum" sz="quarter" idx="11"/>
          </p:nvPr>
        </p:nvSpPr>
        <p:spPr>
          <a:noFill/>
        </p:spPr>
        <p:txBody>
          <a:bodyPr/>
          <a:lstStyle/>
          <a:p>
            <a:fld id="{B1BFFAFE-65CB-4AA1-8F0E-06ECCC184A4D}" type="slidenum">
              <a:rPr lang="pt-BR" smtClean="0"/>
              <a:pPr/>
              <a:t>19</a:t>
            </a:fld>
            <a:endParaRPr lang="pt-BR" dirty="0" smtClean="0"/>
          </a:p>
        </p:txBody>
      </p:sp>
      <p:cxnSp>
        <p:nvCxnSpPr>
          <p:cNvPr id="10" name="Conector reto 9"/>
          <p:cNvCxnSpPr/>
          <p:nvPr/>
        </p:nvCxnSpPr>
        <p:spPr>
          <a:xfrm rot="5400000">
            <a:off x="3599656" y="2726532"/>
            <a:ext cx="3571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rot="5400000">
            <a:off x="2178844" y="2750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rma livre 16"/>
          <p:cNvSpPr/>
          <p:nvPr/>
        </p:nvSpPr>
        <p:spPr>
          <a:xfrm>
            <a:off x="2351088" y="1809750"/>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18" name="CaixaDeTexto 17"/>
          <p:cNvSpPr txBox="1"/>
          <p:nvPr/>
        </p:nvSpPr>
        <p:spPr>
          <a:xfrm>
            <a:off x="1857375" y="2905125"/>
            <a:ext cx="942975"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A111</a:t>
            </a:r>
          </a:p>
        </p:txBody>
      </p:sp>
      <p:sp>
        <p:nvSpPr>
          <p:cNvPr id="19" name="CaixaDeTexto 18"/>
          <p:cNvSpPr txBox="1"/>
          <p:nvPr/>
        </p:nvSpPr>
        <p:spPr>
          <a:xfrm>
            <a:off x="3286125" y="2905125"/>
            <a:ext cx="1071563"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A121</a:t>
            </a:r>
          </a:p>
        </p:txBody>
      </p:sp>
      <p:sp>
        <p:nvSpPr>
          <p:cNvPr id="20" name="CaixaDeTexto 19"/>
          <p:cNvSpPr txBox="1"/>
          <p:nvPr/>
        </p:nvSpPr>
        <p:spPr>
          <a:xfrm>
            <a:off x="1928813" y="2025650"/>
            <a:ext cx="78422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a:t>
            </a:r>
          </a:p>
        </p:txBody>
      </p:sp>
      <p:sp>
        <p:nvSpPr>
          <p:cNvPr id="21" name="CaixaDeTexto 20"/>
          <p:cNvSpPr txBox="1"/>
          <p:nvPr/>
        </p:nvSpPr>
        <p:spPr>
          <a:xfrm>
            <a:off x="3376613"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A12</a:t>
            </a:r>
          </a:p>
        </p:txBody>
      </p:sp>
      <p:cxnSp>
        <p:nvCxnSpPr>
          <p:cNvPr id="24" name="Conector reto 23"/>
          <p:cNvCxnSpPr/>
          <p:nvPr/>
        </p:nvCxnSpPr>
        <p:spPr>
          <a:xfrm rot="5400000">
            <a:off x="2893219" y="1607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2714625" y="1071563"/>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a:t>
            </a:r>
          </a:p>
        </p:txBody>
      </p:sp>
      <p:cxnSp>
        <p:nvCxnSpPr>
          <p:cNvPr id="27" name="Conector reto 26"/>
          <p:cNvCxnSpPr/>
          <p:nvPr/>
        </p:nvCxnSpPr>
        <p:spPr>
          <a:xfrm rot="5400000">
            <a:off x="5179219" y="2750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orma livre 27"/>
          <p:cNvSpPr/>
          <p:nvPr/>
        </p:nvSpPr>
        <p:spPr>
          <a:xfrm>
            <a:off x="5351463" y="1809750"/>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29" name="CaixaDeTexto 28"/>
          <p:cNvSpPr txBox="1"/>
          <p:nvPr/>
        </p:nvSpPr>
        <p:spPr>
          <a:xfrm>
            <a:off x="4857750" y="2905125"/>
            <a:ext cx="963613"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A211</a:t>
            </a:r>
          </a:p>
        </p:txBody>
      </p:sp>
      <p:sp>
        <p:nvSpPr>
          <p:cNvPr id="31" name="CaixaDeTexto 30"/>
          <p:cNvSpPr txBox="1"/>
          <p:nvPr/>
        </p:nvSpPr>
        <p:spPr>
          <a:xfrm>
            <a:off x="4929188"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a:t>
            </a:r>
          </a:p>
        </p:txBody>
      </p:sp>
      <p:sp>
        <p:nvSpPr>
          <p:cNvPr id="32" name="CaixaDeTexto 31"/>
          <p:cNvSpPr txBox="1"/>
          <p:nvPr/>
        </p:nvSpPr>
        <p:spPr>
          <a:xfrm>
            <a:off x="6376988"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A22</a:t>
            </a:r>
          </a:p>
        </p:txBody>
      </p:sp>
      <p:cxnSp>
        <p:nvCxnSpPr>
          <p:cNvPr id="33" name="Conector reto 32"/>
          <p:cNvCxnSpPr/>
          <p:nvPr/>
        </p:nvCxnSpPr>
        <p:spPr>
          <a:xfrm rot="5400000">
            <a:off x="5893594" y="1607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5715000" y="1071563"/>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A2</a:t>
            </a:r>
          </a:p>
        </p:txBody>
      </p:sp>
      <p:cxnSp>
        <p:nvCxnSpPr>
          <p:cNvPr id="35" name="Conector reto 34"/>
          <p:cNvCxnSpPr/>
          <p:nvPr/>
        </p:nvCxnSpPr>
        <p:spPr>
          <a:xfrm rot="5400000">
            <a:off x="3599656" y="5441157"/>
            <a:ext cx="3571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rot="5400000">
            <a:off x="2178844" y="5464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orma livre 36"/>
          <p:cNvSpPr/>
          <p:nvPr/>
        </p:nvSpPr>
        <p:spPr>
          <a:xfrm>
            <a:off x="2351088" y="4524375"/>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38" name="CaixaDeTexto 37"/>
          <p:cNvSpPr txBox="1"/>
          <p:nvPr/>
        </p:nvSpPr>
        <p:spPr>
          <a:xfrm>
            <a:off x="1857375" y="5619750"/>
            <a:ext cx="922338"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B111</a:t>
            </a:r>
          </a:p>
        </p:txBody>
      </p:sp>
      <p:sp>
        <p:nvSpPr>
          <p:cNvPr id="39" name="CaixaDeTexto 38"/>
          <p:cNvSpPr txBox="1"/>
          <p:nvPr/>
        </p:nvSpPr>
        <p:spPr>
          <a:xfrm>
            <a:off x="3286125" y="5619750"/>
            <a:ext cx="1071563"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B121</a:t>
            </a:r>
          </a:p>
        </p:txBody>
      </p:sp>
      <p:sp>
        <p:nvSpPr>
          <p:cNvPr id="40" name="CaixaDeTexto 39"/>
          <p:cNvSpPr txBox="1"/>
          <p:nvPr/>
        </p:nvSpPr>
        <p:spPr>
          <a:xfrm>
            <a:off x="1928813" y="4740275"/>
            <a:ext cx="762000"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a:t>
            </a:r>
          </a:p>
        </p:txBody>
      </p:sp>
      <p:sp>
        <p:nvSpPr>
          <p:cNvPr id="41" name="CaixaDeTexto 40"/>
          <p:cNvSpPr txBox="1"/>
          <p:nvPr/>
        </p:nvSpPr>
        <p:spPr>
          <a:xfrm>
            <a:off x="3376613"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B12</a:t>
            </a:r>
          </a:p>
        </p:txBody>
      </p:sp>
      <p:cxnSp>
        <p:nvCxnSpPr>
          <p:cNvPr id="42" name="Conector reto 41"/>
          <p:cNvCxnSpPr/>
          <p:nvPr/>
        </p:nvCxnSpPr>
        <p:spPr>
          <a:xfrm rot="5400000">
            <a:off x="2893219" y="4321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aixaDeTexto 42"/>
          <p:cNvSpPr txBox="1"/>
          <p:nvPr/>
        </p:nvSpPr>
        <p:spPr>
          <a:xfrm>
            <a:off x="2714625" y="3786188"/>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a:t>
            </a:r>
          </a:p>
        </p:txBody>
      </p:sp>
      <p:cxnSp>
        <p:nvCxnSpPr>
          <p:cNvPr id="45" name="Conector reto 44"/>
          <p:cNvCxnSpPr/>
          <p:nvPr/>
        </p:nvCxnSpPr>
        <p:spPr>
          <a:xfrm rot="5400000">
            <a:off x="5179219" y="5464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orma livre 45"/>
          <p:cNvSpPr/>
          <p:nvPr/>
        </p:nvSpPr>
        <p:spPr>
          <a:xfrm>
            <a:off x="5351463" y="4524375"/>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47" name="CaixaDeTexto 46"/>
          <p:cNvSpPr txBox="1"/>
          <p:nvPr/>
        </p:nvSpPr>
        <p:spPr>
          <a:xfrm>
            <a:off x="4857750" y="5619750"/>
            <a:ext cx="942975"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B211</a:t>
            </a:r>
          </a:p>
        </p:txBody>
      </p:sp>
      <p:sp>
        <p:nvSpPr>
          <p:cNvPr id="49" name="CaixaDeTexto 48"/>
          <p:cNvSpPr txBox="1"/>
          <p:nvPr/>
        </p:nvSpPr>
        <p:spPr>
          <a:xfrm>
            <a:off x="4929188"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a:t>
            </a:r>
          </a:p>
        </p:txBody>
      </p:sp>
      <p:sp>
        <p:nvSpPr>
          <p:cNvPr id="50" name="CaixaDeTexto 49"/>
          <p:cNvSpPr txBox="1"/>
          <p:nvPr/>
        </p:nvSpPr>
        <p:spPr>
          <a:xfrm>
            <a:off x="6376988"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B22</a:t>
            </a:r>
          </a:p>
        </p:txBody>
      </p:sp>
      <p:cxnSp>
        <p:nvCxnSpPr>
          <p:cNvPr id="51" name="Conector reto 50"/>
          <p:cNvCxnSpPr/>
          <p:nvPr/>
        </p:nvCxnSpPr>
        <p:spPr>
          <a:xfrm rot="5400000">
            <a:off x="5893594" y="4321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5715000" y="3786188"/>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B2</a:t>
            </a:r>
          </a:p>
        </p:txBody>
      </p:sp>
      <p:sp>
        <p:nvSpPr>
          <p:cNvPr id="231460" name="CaixaDeTexto 52"/>
          <p:cNvSpPr txBox="1">
            <a:spLocks noChangeArrowheads="1"/>
          </p:cNvSpPr>
          <p:nvPr/>
        </p:nvSpPr>
        <p:spPr bwMode="auto">
          <a:xfrm>
            <a:off x="1881188" y="1763713"/>
            <a:ext cx="404812"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1461" name="CaixaDeTexto 53"/>
          <p:cNvSpPr txBox="1">
            <a:spLocks noChangeArrowheads="1"/>
          </p:cNvSpPr>
          <p:nvPr/>
        </p:nvSpPr>
        <p:spPr bwMode="auto">
          <a:xfrm>
            <a:off x="4857750" y="1763713"/>
            <a:ext cx="404813"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sp>
        <p:nvSpPr>
          <p:cNvPr id="231462" name="CaixaDeTexto 54"/>
          <p:cNvSpPr txBox="1">
            <a:spLocks noChangeArrowheads="1"/>
          </p:cNvSpPr>
          <p:nvPr/>
        </p:nvSpPr>
        <p:spPr bwMode="auto">
          <a:xfrm>
            <a:off x="1906588" y="4478338"/>
            <a:ext cx="403225"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1463" name="CaixaDeTexto 55"/>
          <p:cNvSpPr txBox="1">
            <a:spLocks noChangeArrowheads="1"/>
          </p:cNvSpPr>
          <p:nvPr/>
        </p:nvSpPr>
        <p:spPr bwMode="auto">
          <a:xfrm>
            <a:off x="4881563" y="4478338"/>
            <a:ext cx="404812"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spTree>
    <p:extLst>
      <p:ext uri="{BB962C8B-B14F-4D97-AF65-F5344CB8AC3E}">
        <p14:creationId xmlns:p14="http://schemas.microsoft.com/office/powerpoint/2010/main" val="347874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PLANEJAMENTO E CONTROLE DA PRODUÇÃO</a:t>
            </a:r>
            <a:endParaRPr lang="pt-BR"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Estrutura hierárquica de decisões;</a:t>
            </a:r>
          </a:p>
          <a:p>
            <a:pPr>
              <a:buFont typeface="Wingdings" panose="05000000000000000000" pitchFamily="2" charset="2"/>
              <a:buChar char="Ø"/>
            </a:pPr>
            <a:r>
              <a:rPr lang="pt-BR" dirty="0" smtClean="0"/>
              <a:t>Fluxo de informações do PCP;</a:t>
            </a:r>
          </a:p>
          <a:p>
            <a:pPr>
              <a:buFont typeface="Wingdings" panose="05000000000000000000" pitchFamily="2" charset="2"/>
              <a:buChar char="Ø"/>
            </a:pPr>
            <a:r>
              <a:rPr lang="pt-BR" dirty="0" smtClean="0"/>
              <a:t>Técnicas do PCP;</a:t>
            </a:r>
          </a:p>
          <a:p>
            <a:pPr>
              <a:buFont typeface="Wingdings" panose="05000000000000000000" pitchFamily="2" charset="2"/>
              <a:buChar char="Ø"/>
            </a:pPr>
            <a:r>
              <a:rPr lang="pt-BR" dirty="0" smtClean="0"/>
              <a:t>Desagregação das informações;</a:t>
            </a:r>
          </a:p>
          <a:p>
            <a:pPr>
              <a:buFont typeface="Wingdings" panose="05000000000000000000" pitchFamily="2" charset="2"/>
              <a:buChar char="Ø"/>
            </a:pPr>
            <a:r>
              <a:rPr lang="pt-BR" dirty="0" smtClean="0"/>
              <a:t>Modelo de referência para PCP;</a:t>
            </a:r>
          </a:p>
          <a:p>
            <a:pPr>
              <a:buFont typeface="Wingdings" panose="05000000000000000000" pitchFamily="2" charset="2"/>
              <a:buChar char="Ø"/>
            </a:pPr>
            <a:r>
              <a:rPr lang="pt-BR" dirty="0" smtClean="0"/>
              <a:t>Horizonte de tempo.</a:t>
            </a:r>
            <a:endParaRPr lang="pt-BR" dirty="0"/>
          </a:p>
        </p:txBody>
      </p:sp>
      <p:sp>
        <p:nvSpPr>
          <p:cNvPr id="4" name="Espaço Reservado para Número de Slide 3"/>
          <p:cNvSpPr>
            <a:spLocks noGrp="1"/>
          </p:cNvSpPr>
          <p:nvPr>
            <p:ph type="sldNum" sz="quarter" idx="11"/>
          </p:nvPr>
        </p:nvSpPr>
        <p:spPr/>
        <p:txBody>
          <a:bodyPr/>
          <a:lstStyle/>
          <a:p>
            <a:pPr>
              <a:defRPr/>
            </a:pPr>
            <a:fld id="{0C4AE77C-8CA3-4DB8-9FA7-456935493F27}" type="slidenum">
              <a:rPr lang="pt-BR" smtClean="0"/>
              <a:pPr>
                <a:defRPr/>
              </a:pPr>
              <a:t>2</a:t>
            </a:fld>
            <a:endParaRPr lang="pt-BR" dirty="0"/>
          </a:p>
        </p:txBody>
      </p:sp>
    </p:spTree>
    <p:extLst>
      <p:ext uri="{BB962C8B-B14F-4D97-AF65-F5344CB8AC3E}">
        <p14:creationId xmlns:p14="http://schemas.microsoft.com/office/powerpoint/2010/main" val="3453741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ço Reservado para Número de Slide 2"/>
          <p:cNvSpPr>
            <a:spLocks noGrp="1"/>
          </p:cNvSpPr>
          <p:nvPr>
            <p:ph type="sldNum" sz="quarter" idx="11"/>
          </p:nvPr>
        </p:nvSpPr>
        <p:spPr>
          <a:xfrm>
            <a:off x="6796088" y="6167438"/>
            <a:ext cx="2133600" cy="476250"/>
          </a:xfrm>
          <a:noFill/>
        </p:spPr>
        <p:txBody>
          <a:bodyPr/>
          <a:lstStyle/>
          <a:p>
            <a:fld id="{1868B8EA-1C64-4C0C-BADF-552C5D85DF2C}" type="slidenum">
              <a:rPr lang="pt-BR" smtClean="0"/>
              <a:pPr/>
              <a:t>20</a:t>
            </a:fld>
            <a:endParaRPr lang="pt-BR" dirty="0" smtClean="0"/>
          </a:p>
        </p:txBody>
      </p:sp>
      <p:sp>
        <p:nvSpPr>
          <p:cNvPr id="86" name="Título 1"/>
          <p:cNvSpPr>
            <a:spLocks noGrp="1"/>
          </p:cNvSpPr>
          <p:nvPr>
            <p:ph type="title"/>
          </p:nvPr>
        </p:nvSpPr>
        <p:spPr>
          <a:xfrm rot="16200000">
            <a:off x="-2709069" y="3066257"/>
            <a:ext cx="6357937" cy="654050"/>
          </a:xfrm>
        </p:spPr>
        <p:txBody>
          <a:bodyPr/>
          <a:lstStyle/>
          <a:p>
            <a:pPr>
              <a:defRPr/>
            </a:pPr>
            <a:r>
              <a:rPr lang="pt-BR" sz="1800" dirty="0" smtClean="0">
                <a:latin typeface="Times New Roman" pitchFamily="18" charset="0"/>
                <a:cs typeface="Times New Roman" pitchFamily="18" charset="0"/>
              </a:rPr>
              <a:t>ROTEIRO ESQUEMÁTICO SIMPLIFICADO DOS PRODUTO FINAIS CONSIDERANDO APENAS OS RECURSOS IDENTIFICADOS COMO CRÍTICOS</a:t>
            </a:r>
            <a:endParaRPr lang="pt-BR" sz="1800" dirty="0">
              <a:latin typeface="Times New Roman" pitchFamily="18" charset="0"/>
              <a:cs typeface="Times New Roman" pitchFamily="18" charset="0"/>
            </a:endParaRPr>
          </a:p>
        </p:txBody>
      </p:sp>
      <p:grpSp>
        <p:nvGrpSpPr>
          <p:cNvPr id="232452" name="Grupo 183"/>
          <p:cNvGrpSpPr>
            <a:grpSpLocks/>
          </p:cNvGrpSpPr>
          <p:nvPr/>
        </p:nvGrpSpPr>
        <p:grpSpPr bwMode="auto">
          <a:xfrm>
            <a:off x="1000125" y="69850"/>
            <a:ext cx="7977188" cy="6716713"/>
            <a:chOff x="1000100" y="69826"/>
            <a:chExt cx="7977898" cy="6716760"/>
          </a:xfrm>
        </p:grpSpPr>
        <p:sp>
          <p:nvSpPr>
            <p:cNvPr id="232453" name="CaixaDeTexto 35"/>
            <p:cNvSpPr txBox="1">
              <a:spLocks noChangeArrowheads="1"/>
            </p:cNvSpPr>
            <p:nvPr/>
          </p:nvSpPr>
          <p:spPr bwMode="auto">
            <a:xfrm>
              <a:off x="6025110" y="120033"/>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2454" name="CaixaDeTexto 36"/>
            <p:cNvSpPr txBox="1">
              <a:spLocks noChangeArrowheads="1"/>
            </p:cNvSpPr>
            <p:nvPr/>
          </p:nvSpPr>
          <p:spPr bwMode="auto">
            <a:xfrm>
              <a:off x="6025110" y="1834545"/>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cxnSp>
          <p:nvCxnSpPr>
            <p:cNvPr id="42" name="Conector reto 41"/>
            <p:cNvCxnSpPr/>
            <p:nvPr/>
          </p:nvCxnSpPr>
          <p:spPr>
            <a:xfrm rot="16200000" flipH="1">
              <a:off x="5481236" y="975501"/>
              <a:ext cx="43656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rot="16200000" flipH="1">
              <a:off x="5497905" y="2600320"/>
              <a:ext cx="434978"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4000742" y="1463661"/>
              <a:ext cx="1571765"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1500208" y="463529"/>
              <a:ext cx="4000856"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1652621" y="2166929"/>
              <a:ext cx="4000856"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2460" name="CaixaDeTexto 68"/>
            <p:cNvSpPr txBox="1">
              <a:spLocks noChangeArrowheads="1"/>
            </p:cNvSpPr>
            <p:nvPr/>
          </p:nvSpPr>
          <p:spPr bwMode="auto">
            <a:xfrm>
              <a:off x="6025110" y="3455594"/>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2461" name="CaixaDeTexto 69"/>
            <p:cNvSpPr txBox="1">
              <a:spLocks noChangeArrowheads="1"/>
            </p:cNvSpPr>
            <p:nvPr/>
          </p:nvSpPr>
          <p:spPr bwMode="auto">
            <a:xfrm>
              <a:off x="6025110" y="5192131"/>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cxnSp>
          <p:nvCxnSpPr>
            <p:cNvPr id="71" name="Conector reto 70"/>
            <p:cNvCxnSpPr/>
            <p:nvPr/>
          </p:nvCxnSpPr>
          <p:spPr>
            <a:xfrm rot="16200000" flipH="1">
              <a:off x="5481235" y="4275937"/>
              <a:ext cx="436566"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rot="16200000" flipH="1">
              <a:off x="5497905" y="5954730"/>
              <a:ext cx="434978"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4000742" y="4764097"/>
              <a:ext cx="1571765"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1500208" y="3763965"/>
              <a:ext cx="4000856"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652621" y="5521339"/>
              <a:ext cx="4000856"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2467" name="CaixaDeTexto 95"/>
            <p:cNvSpPr txBox="1">
              <a:spLocks noChangeArrowheads="1"/>
            </p:cNvSpPr>
            <p:nvPr/>
          </p:nvSpPr>
          <p:spPr bwMode="auto">
            <a:xfrm>
              <a:off x="1928794" y="446446"/>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0.2 = 0.4 h)</a:t>
              </a:r>
            </a:p>
          </p:txBody>
        </p:sp>
        <p:sp>
          <p:nvSpPr>
            <p:cNvPr id="232468" name="CaixaDeTexto 96"/>
            <p:cNvSpPr txBox="1">
              <a:spLocks noChangeArrowheads="1"/>
            </p:cNvSpPr>
            <p:nvPr/>
          </p:nvSpPr>
          <p:spPr bwMode="auto">
            <a:xfrm>
              <a:off x="3829836" y="427810"/>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0.5 = 1.0 h)</a:t>
              </a:r>
            </a:p>
          </p:txBody>
        </p:sp>
        <p:sp>
          <p:nvSpPr>
            <p:cNvPr id="232469" name="CaixaDeTexto 97"/>
            <p:cNvSpPr txBox="1">
              <a:spLocks noChangeArrowheads="1"/>
            </p:cNvSpPr>
            <p:nvPr/>
          </p:nvSpPr>
          <p:spPr bwMode="auto">
            <a:xfrm>
              <a:off x="1910139" y="2160958"/>
              <a:ext cx="173316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0.17 = 0.51 h)</a:t>
              </a:r>
            </a:p>
          </p:txBody>
        </p:sp>
        <p:sp>
          <p:nvSpPr>
            <p:cNvPr id="232470" name="CaixaDeTexto 98"/>
            <p:cNvSpPr txBox="1">
              <a:spLocks noChangeArrowheads="1"/>
            </p:cNvSpPr>
            <p:nvPr/>
          </p:nvSpPr>
          <p:spPr bwMode="auto">
            <a:xfrm>
              <a:off x="3636000" y="2142322"/>
              <a:ext cx="1721818"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0.11 = 0.33 h)</a:t>
              </a:r>
            </a:p>
          </p:txBody>
        </p:sp>
        <p:sp>
          <p:nvSpPr>
            <p:cNvPr id="232471" name="CaixaDeTexto 99"/>
            <p:cNvSpPr txBox="1">
              <a:spLocks noChangeArrowheads="1"/>
            </p:cNvSpPr>
            <p:nvPr/>
          </p:nvSpPr>
          <p:spPr bwMode="auto">
            <a:xfrm>
              <a:off x="1928794" y="3732594"/>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0.1 = 0.2 h)</a:t>
              </a:r>
            </a:p>
          </p:txBody>
        </p:sp>
        <p:sp>
          <p:nvSpPr>
            <p:cNvPr id="232472" name="CaixaDeTexto 100"/>
            <p:cNvSpPr txBox="1">
              <a:spLocks noChangeArrowheads="1"/>
            </p:cNvSpPr>
            <p:nvPr/>
          </p:nvSpPr>
          <p:spPr bwMode="auto">
            <a:xfrm>
              <a:off x="3829836" y="3713958"/>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0.5 = 1.0 h)</a:t>
              </a:r>
            </a:p>
          </p:txBody>
        </p:sp>
        <p:sp>
          <p:nvSpPr>
            <p:cNvPr id="232473" name="CaixaDeTexto 101"/>
            <p:cNvSpPr txBox="1">
              <a:spLocks noChangeArrowheads="1"/>
            </p:cNvSpPr>
            <p:nvPr/>
          </p:nvSpPr>
          <p:spPr bwMode="auto">
            <a:xfrm>
              <a:off x="1901555" y="5499908"/>
              <a:ext cx="1721818"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0.11 = 0.33 h)</a:t>
              </a:r>
            </a:p>
          </p:txBody>
        </p:sp>
        <p:sp>
          <p:nvSpPr>
            <p:cNvPr id="232474" name="CaixaDeTexto 102"/>
            <p:cNvSpPr txBox="1">
              <a:spLocks noChangeArrowheads="1"/>
            </p:cNvSpPr>
            <p:nvPr/>
          </p:nvSpPr>
          <p:spPr bwMode="auto">
            <a:xfrm>
              <a:off x="3624651" y="5499908"/>
              <a:ext cx="173316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0.12 = 0.36 h)</a:t>
              </a:r>
            </a:p>
          </p:txBody>
        </p:sp>
        <p:cxnSp>
          <p:nvCxnSpPr>
            <p:cNvPr id="105" name="Conector reto 104"/>
            <p:cNvCxnSpPr/>
            <p:nvPr/>
          </p:nvCxnSpPr>
          <p:spPr>
            <a:xfrm rot="5400000">
              <a:off x="285143" y="3428206"/>
              <a:ext cx="6715172" cy="1588"/>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CaixaDeTexto 107"/>
            <p:cNvSpPr txBox="1"/>
            <p:nvPr/>
          </p:nvSpPr>
          <p:spPr>
            <a:xfrm>
              <a:off x="3071972" y="1177909"/>
              <a:ext cx="1071657" cy="522292"/>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A121</a:t>
              </a:r>
            </a:p>
          </p:txBody>
        </p:sp>
        <p:sp>
          <p:nvSpPr>
            <p:cNvPr id="109" name="CaixaDeTexto 108"/>
            <p:cNvSpPr txBox="1"/>
            <p:nvPr/>
          </p:nvSpPr>
          <p:spPr>
            <a:xfrm>
              <a:off x="3071972" y="4476757"/>
              <a:ext cx="1071657" cy="522292"/>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B121</a:t>
              </a:r>
            </a:p>
          </p:txBody>
        </p:sp>
        <p:cxnSp>
          <p:nvCxnSpPr>
            <p:cNvPr id="110" name="Conector reto 109"/>
            <p:cNvCxnSpPr/>
            <p:nvPr/>
          </p:nvCxnSpPr>
          <p:spPr>
            <a:xfrm rot="5400000">
              <a:off x="-1855791"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rot="5400000">
              <a:off x="2357809"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CaixaDeTexto 117"/>
            <p:cNvSpPr txBox="1"/>
            <p:nvPr/>
          </p:nvSpPr>
          <p:spPr>
            <a:xfrm>
              <a:off x="5297845" y="2811458"/>
              <a:ext cx="803346"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A22</a:t>
              </a:r>
            </a:p>
          </p:txBody>
        </p:sp>
        <p:sp>
          <p:nvSpPr>
            <p:cNvPr id="119" name="CaixaDeTexto 118"/>
            <p:cNvSpPr txBox="1"/>
            <p:nvPr/>
          </p:nvSpPr>
          <p:spPr>
            <a:xfrm>
              <a:off x="5297845" y="1193784"/>
              <a:ext cx="803346"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A12</a:t>
              </a:r>
            </a:p>
          </p:txBody>
        </p:sp>
        <p:sp>
          <p:nvSpPr>
            <p:cNvPr id="120" name="CaixaDeTexto 119"/>
            <p:cNvSpPr txBox="1"/>
            <p:nvPr/>
          </p:nvSpPr>
          <p:spPr>
            <a:xfrm>
              <a:off x="5307371" y="234927"/>
              <a:ext cx="784295"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a:t>
              </a:r>
            </a:p>
          </p:txBody>
        </p:sp>
        <p:sp>
          <p:nvSpPr>
            <p:cNvPr id="121" name="CaixaDeTexto 120"/>
            <p:cNvSpPr txBox="1"/>
            <p:nvPr/>
          </p:nvSpPr>
          <p:spPr>
            <a:xfrm>
              <a:off x="5297845" y="1879589"/>
              <a:ext cx="803346"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a:t>
              </a:r>
            </a:p>
          </p:txBody>
        </p:sp>
        <p:sp>
          <p:nvSpPr>
            <p:cNvPr id="122" name="CaixaDeTexto 121"/>
            <p:cNvSpPr txBox="1"/>
            <p:nvPr/>
          </p:nvSpPr>
          <p:spPr>
            <a:xfrm>
              <a:off x="5308958" y="3548063"/>
              <a:ext cx="763656"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a:t>
              </a:r>
            </a:p>
          </p:txBody>
        </p:sp>
        <p:sp>
          <p:nvSpPr>
            <p:cNvPr id="123" name="CaixaDeTexto 122"/>
            <p:cNvSpPr txBox="1"/>
            <p:nvPr/>
          </p:nvSpPr>
          <p:spPr>
            <a:xfrm>
              <a:off x="5289907" y="4498982"/>
              <a:ext cx="782708"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B12</a:t>
              </a:r>
            </a:p>
          </p:txBody>
        </p:sp>
        <p:sp>
          <p:nvSpPr>
            <p:cNvPr id="124" name="CaixaDeTexto 123"/>
            <p:cNvSpPr txBox="1"/>
            <p:nvPr/>
          </p:nvSpPr>
          <p:spPr>
            <a:xfrm>
              <a:off x="5286731" y="6191269"/>
              <a:ext cx="782708"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B22</a:t>
              </a:r>
            </a:p>
          </p:txBody>
        </p:sp>
        <p:sp>
          <p:nvSpPr>
            <p:cNvPr id="125" name="CaixaDeTexto 124"/>
            <p:cNvSpPr txBox="1"/>
            <p:nvPr/>
          </p:nvSpPr>
          <p:spPr>
            <a:xfrm>
              <a:off x="5286731" y="5262575"/>
              <a:ext cx="782708"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a:t>
              </a:r>
            </a:p>
          </p:txBody>
        </p:sp>
        <p:sp>
          <p:nvSpPr>
            <p:cNvPr id="126" name="CaixaDeTexto 125"/>
            <p:cNvSpPr txBox="1"/>
            <p:nvPr/>
          </p:nvSpPr>
          <p:spPr>
            <a:xfrm>
              <a:off x="1000100" y="177777"/>
              <a:ext cx="943059"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A111</a:t>
              </a:r>
            </a:p>
          </p:txBody>
        </p:sp>
        <p:sp>
          <p:nvSpPr>
            <p:cNvPr id="127" name="CaixaDeTexto 126"/>
            <p:cNvSpPr txBox="1"/>
            <p:nvPr/>
          </p:nvSpPr>
          <p:spPr>
            <a:xfrm>
              <a:off x="1000100" y="1882764"/>
              <a:ext cx="963699"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A211</a:t>
              </a:r>
            </a:p>
          </p:txBody>
        </p:sp>
        <p:sp>
          <p:nvSpPr>
            <p:cNvPr id="128" name="CaixaDeTexto 127"/>
            <p:cNvSpPr txBox="1"/>
            <p:nvPr/>
          </p:nvSpPr>
          <p:spPr>
            <a:xfrm>
              <a:off x="1000100" y="3476625"/>
              <a:ext cx="922420"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B111</a:t>
              </a:r>
            </a:p>
          </p:txBody>
        </p:sp>
        <p:sp>
          <p:nvSpPr>
            <p:cNvPr id="129" name="CaixaDeTexto 128"/>
            <p:cNvSpPr txBox="1"/>
            <p:nvPr/>
          </p:nvSpPr>
          <p:spPr>
            <a:xfrm>
              <a:off x="1000100" y="5262575"/>
              <a:ext cx="943059"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B211</a:t>
              </a:r>
            </a:p>
          </p:txBody>
        </p:sp>
        <p:sp>
          <p:nvSpPr>
            <p:cNvPr id="232492" name="CaixaDeTexto 129"/>
            <p:cNvSpPr txBox="1">
              <a:spLocks noChangeArrowheads="1"/>
            </p:cNvSpPr>
            <p:nvPr/>
          </p:nvSpPr>
          <p:spPr bwMode="auto">
            <a:xfrm>
              <a:off x="4286248" y="1142190"/>
              <a:ext cx="935256"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(2.0 h)</a:t>
              </a:r>
            </a:p>
          </p:txBody>
        </p:sp>
        <p:sp>
          <p:nvSpPr>
            <p:cNvPr id="232493" name="CaixaDeTexto 130"/>
            <p:cNvSpPr txBox="1">
              <a:spLocks noChangeArrowheads="1"/>
            </p:cNvSpPr>
            <p:nvPr/>
          </p:nvSpPr>
          <p:spPr bwMode="auto">
            <a:xfrm>
              <a:off x="4286248" y="4446974"/>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(0.7 h)</a:t>
              </a:r>
            </a:p>
          </p:txBody>
        </p:sp>
        <p:cxnSp>
          <p:nvCxnSpPr>
            <p:cNvPr id="136" name="Conector reto 135"/>
            <p:cNvCxnSpPr/>
            <p:nvPr/>
          </p:nvCxnSpPr>
          <p:spPr>
            <a:xfrm rot="10800000">
              <a:off x="5715395" y="998520"/>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ector reto 145"/>
            <p:cNvCxnSpPr/>
            <p:nvPr/>
          </p:nvCxnSpPr>
          <p:spPr>
            <a:xfrm rot="10800000">
              <a:off x="5715395" y="2571744"/>
              <a:ext cx="1571765"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ector reto 147"/>
            <p:cNvCxnSpPr/>
            <p:nvPr/>
          </p:nvCxnSpPr>
          <p:spPr>
            <a:xfrm rot="10800000">
              <a:off x="5715395" y="4284668"/>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ector reto 149"/>
            <p:cNvCxnSpPr/>
            <p:nvPr/>
          </p:nvCxnSpPr>
          <p:spPr>
            <a:xfrm rot="10800000">
              <a:off x="5715395" y="5999180"/>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ector reto 150"/>
            <p:cNvCxnSpPr/>
            <p:nvPr/>
          </p:nvCxnSpPr>
          <p:spPr>
            <a:xfrm rot="5400000">
              <a:off x="3929574"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Conector reto 151"/>
            <p:cNvCxnSpPr/>
            <p:nvPr/>
          </p:nvCxnSpPr>
          <p:spPr>
            <a:xfrm rot="5400000">
              <a:off x="5144119" y="3427412"/>
              <a:ext cx="6713584" cy="1588"/>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CaixaDeTexto 152"/>
            <p:cNvSpPr txBox="1"/>
            <p:nvPr/>
          </p:nvSpPr>
          <p:spPr>
            <a:xfrm>
              <a:off x="6929941" y="677843"/>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a:t>
              </a:r>
            </a:p>
          </p:txBody>
        </p:sp>
        <p:sp>
          <p:nvSpPr>
            <p:cNvPr id="154" name="CaixaDeTexto 153"/>
            <p:cNvSpPr txBox="1"/>
            <p:nvPr/>
          </p:nvSpPr>
          <p:spPr>
            <a:xfrm>
              <a:off x="6929941" y="2311392"/>
              <a:ext cx="695387" cy="523879"/>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A2</a:t>
              </a:r>
            </a:p>
          </p:txBody>
        </p:sp>
        <p:sp>
          <p:nvSpPr>
            <p:cNvPr id="155" name="CaixaDeTexto 154"/>
            <p:cNvSpPr txBox="1"/>
            <p:nvPr/>
          </p:nvSpPr>
          <p:spPr>
            <a:xfrm>
              <a:off x="6929941" y="3976691"/>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a:t>
              </a:r>
            </a:p>
          </p:txBody>
        </p:sp>
        <p:sp>
          <p:nvSpPr>
            <p:cNvPr id="156" name="CaixaDeTexto 155"/>
            <p:cNvSpPr txBox="1"/>
            <p:nvPr/>
          </p:nvSpPr>
          <p:spPr>
            <a:xfrm>
              <a:off x="6948992" y="5691203"/>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B2</a:t>
              </a:r>
            </a:p>
          </p:txBody>
        </p:sp>
        <p:sp>
          <p:nvSpPr>
            <p:cNvPr id="232504" name="CaixaDeTexto 156"/>
            <p:cNvSpPr txBox="1">
              <a:spLocks noChangeArrowheads="1"/>
            </p:cNvSpPr>
            <p:nvPr/>
          </p:nvSpPr>
          <p:spPr bwMode="auto">
            <a:xfrm>
              <a:off x="6072198" y="642124"/>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(1.3 h)</a:t>
              </a:r>
            </a:p>
          </p:txBody>
        </p:sp>
        <p:sp>
          <p:nvSpPr>
            <p:cNvPr id="232505" name="CaixaDeTexto 157"/>
            <p:cNvSpPr txBox="1">
              <a:spLocks noChangeArrowheads="1"/>
            </p:cNvSpPr>
            <p:nvPr/>
          </p:nvSpPr>
          <p:spPr bwMode="auto">
            <a:xfrm>
              <a:off x="6072198" y="1000108"/>
              <a:ext cx="931665"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(0.7 h)</a:t>
              </a:r>
            </a:p>
          </p:txBody>
        </p:sp>
        <p:sp>
          <p:nvSpPr>
            <p:cNvPr id="232506" name="CaixaDeTexto 158"/>
            <p:cNvSpPr txBox="1">
              <a:spLocks noChangeArrowheads="1"/>
            </p:cNvSpPr>
            <p:nvPr/>
          </p:nvSpPr>
          <p:spPr bwMode="auto">
            <a:xfrm>
              <a:off x="6072198" y="2232396"/>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(0.3 h)</a:t>
              </a:r>
            </a:p>
          </p:txBody>
        </p:sp>
        <p:sp>
          <p:nvSpPr>
            <p:cNvPr id="232507" name="CaixaDeTexto 159"/>
            <p:cNvSpPr txBox="1">
              <a:spLocks noChangeArrowheads="1"/>
            </p:cNvSpPr>
            <p:nvPr/>
          </p:nvSpPr>
          <p:spPr bwMode="auto">
            <a:xfrm>
              <a:off x="6072198" y="2590380"/>
              <a:ext cx="982961"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(0.26h)</a:t>
              </a:r>
            </a:p>
          </p:txBody>
        </p:sp>
        <p:sp>
          <p:nvSpPr>
            <p:cNvPr id="232508" name="CaixaDeTexto 160"/>
            <p:cNvSpPr txBox="1">
              <a:spLocks noChangeArrowheads="1"/>
            </p:cNvSpPr>
            <p:nvPr/>
          </p:nvSpPr>
          <p:spPr bwMode="auto">
            <a:xfrm>
              <a:off x="6072198" y="3946908"/>
              <a:ext cx="98655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(0.68h)</a:t>
              </a:r>
            </a:p>
          </p:txBody>
        </p:sp>
        <p:sp>
          <p:nvSpPr>
            <p:cNvPr id="232509" name="CaixaDeTexto 161"/>
            <p:cNvSpPr txBox="1">
              <a:spLocks noChangeArrowheads="1"/>
            </p:cNvSpPr>
            <p:nvPr/>
          </p:nvSpPr>
          <p:spPr bwMode="auto">
            <a:xfrm>
              <a:off x="6072198" y="4304892"/>
              <a:ext cx="931665"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(0.3 h)</a:t>
              </a:r>
            </a:p>
          </p:txBody>
        </p:sp>
        <p:sp>
          <p:nvSpPr>
            <p:cNvPr id="232510" name="CaixaDeTexto 162"/>
            <p:cNvSpPr txBox="1">
              <a:spLocks noChangeArrowheads="1"/>
            </p:cNvSpPr>
            <p:nvPr/>
          </p:nvSpPr>
          <p:spPr bwMode="auto">
            <a:xfrm>
              <a:off x="6072198" y="5661420"/>
              <a:ext cx="935256"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(0.3 h)</a:t>
              </a:r>
            </a:p>
          </p:txBody>
        </p:sp>
        <p:sp>
          <p:nvSpPr>
            <p:cNvPr id="232511" name="CaixaDeTexto 163"/>
            <p:cNvSpPr txBox="1">
              <a:spLocks noChangeArrowheads="1"/>
            </p:cNvSpPr>
            <p:nvPr/>
          </p:nvSpPr>
          <p:spPr bwMode="auto">
            <a:xfrm>
              <a:off x="6072198" y="6019404"/>
              <a:ext cx="982961"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(0.03h)</a:t>
              </a:r>
            </a:p>
          </p:txBody>
        </p:sp>
        <p:sp>
          <p:nvSpPr>
            <p:cNvPr id="232512" name="CaixaDeTexto 164"/>
            <p:cNvSpPr txBox="1">
              <a:spLocks noChangeArrowheads="1"/>
            </p:cNvSpPr>
            <p:nvPr/>
          </p:nvSpPr>
          <p:spPr bwMode="auto">
            <a:xfrm>
              <a:off x="7786710" y="1214422"/>
              <a:ext cx="1191288" cy="1169551"/>
            </a:xfrm>
            <a:prstGeom prst="rect">
              <a:avLst/>
            </a:prstGeom>
            <a:solidFill>
              <a:schemeClr val="tx1"/>
            </a:solidFill>
            <a:ln w="9525">
              <a:noFill/>
              <a:miter lim="800000"/>
              <a:headEnd/>
              <a:tailEnd/>
            </a:ln>
          </p:spPr>
          <p:txBody>
            <a:bodyPr wrap="none">
              <a:spAutoFit/>
            </a:bodyPr>
            <a:lstStyle/>
            <a:p>
              <a:pPr algn="ctr"/>
              <a:r>
                <a:rPr lang="pt-BR" sz="1400" b="1" dirty="0">
                  <a:solidFill>
                    <a:schemeClr val="bg2"/>
                  </a:solidFill>
                  <a:latin typeface="Times New Roman" pitchFamily="18" charset="0"/>
                  <a:cs typeface="Times New Roman" pitchFamily="18" charset="0"/>
                </a:rPr>
                <a:t>Semana em</a:t>
              </a:r>
            </a:p>
            <a:p>
              <a:pPr algn="ctr"/>
              <a:r>
                <a:rPr lang="pt-BR" sz="1400" b="1" dirty="0">
                  <a:solidFill>
                    <a:schemeClr val="bg2"/>
                  </a:solidFill>
                  <a:latin typeface="Times New Roman" pitchFamily="18" charset="0"/>
                  <a:cs typeface="Times New Roman" pitchFamily="18" charset="0"/>
                </a:rPr>
                <a:t>cujo início o</a:t>
              </a:r>
            </a:p>
            <a:p>
              <a:pPr algn="ctr"/>
              <a:r>
                <a:rPr lang="pt-BR" sz="1400" b="1" dirty="0">
                  <a:solidFill>
                    <a:schemeClr val="bg2"/>
                  </a:solidFill>
                  <a:latin typeface="Times New Roman" pitchFamily="18" charset="0"/>
                  <a:cs typeface="Times New Roman" pitchFamily="18" charset="0"/>
                </a:rPr>
                <a:t>produto final</a:t>
              </a:r>
            </a:p>
            <a:p>
              <a:pPr algn="ctr"/>
              <a:r>
                <a:rPr lang="pt-BR" sz="1400" b="1" dirty="0">
                  <a:solidFill>
                    <a:schemeClr val="bg2"/>
                  </a:solidFill>
                  <a:latin typeface="Times New Roman" pitchFamily="18" charset="0"/>
                  <a:cs typeface="Times New Roman" pitchFamily="18" charset="0"/>
                </a:rPr>
                <a:t>deve estar</a:t>
              </a:r>
            </a:p>
            <a:p>
              <a:pPr algn="ctr"/>
              <a:r>
                <a:rPr lang="pt-BR" sz="1400" b="1" dirty="0">
                  <a:solidFill>
                    <a:schemeClr val="bg2"/>
                  </a:solidFill>
                  <a:latin typeface="Times New Roman" pitchFamily="18" charset="0"/>
                  <a:cs typeface="Times New Roman" pitchFamily="18" charset="0"/>
                </a:rPr>
                <a:t>pronto</a:t>
              </a:r>
            </a:p>
          </p:txBody>
        </p:sp>
        <p:cxnSp>
          <p:nvCxnSpPr>
            <p:cNvPr id="167" name="Conector reto 166"/>
            <p:cNvCxnSpPr/>
            <p:nvPr/>
          </p:nvCxnSpPr>
          <p:spPr>
            <a:xfrm>
              <a:off x="1500208" y="69826"/>
              <a:ext cx="7001498"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2514" name="CaixaDeTexto 167"/>
            <p:cNvSpPr txBox="1">
              <a:spLocks noChangeArrowheads="1"/>
            </p:cNvSpPr>
            <p:nvPr/>
          </p:nvSpPr>
          <p:spPr bwMode="auto">
            <a:xfrm>
              <a:off x="7715272"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0</a:t>
              </a:r>
            </a:p>
          </p:txBody>
        </p:sp>
        <p:sp>
          <p:nvSpPr>
            <p:cNvPr id="232515" name="CaixaDeTexto 168"/>
            <p:cNvSpPr txBox="1">
              <a:spLocks noChangeArrowheads="1"/>
            </p:cNvSpPr>
            <p:nvPr/>
          </p:nvSpPr>
          <p:spPr bwMode="auto">
            <a:xfrm>
              <a:off x="6429388"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1</a:t>
              </a:r>
            </a:p>
          </p:txBody>
        </p:sp>
        <p:sp>
          <p:nvSpPr>
            <p:cNvPr id="232516" name="CaixaDeTexto 169"/>
            <p:cNvSpPr txBox="1">
              <a:spLocks noChangeArrowheads="1"/>
            </p:cNvSpPr>
            <p:nvPr/>
          </p:nvSpPr>
          <p:spPr bwMode="auto">
            <a:xfrm>
              <a:off x="4519198"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2</a:t>
              </a:r>
            </a:p>
          </p:txBody>
        </p:sp>
        <p:sp>
          <p:nvSpPr>
            <p:cNvPr id="232517" name="CaixaDeTexto 170"/>
            <p:cNvSpPr txBox="1">
              <a:spLocks noChangeArrowheads="1"/>
            </p:cNvSpPr>
            <p:nvPr/>
          </p:nvSpPr>
          <p:spPr bwMode="auto">
            <a:xfrm>
              <a:off x="2571736"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3</a:t>
              </a:r>
            </a:p>
          </p:txBody>
        </p:sp>
        <p:sp>
          <p:nvSpPr>
            <p:cNvPr id="172" name="Seta para baixo 171"/>
            <p:cNvSpPr/>
            <p:nvPr/>
          </p:nvSpPr>
          <p:spPr>
            <a:xfrm rot="9976583">
              <a:off x="7882526" y="458767"/>
              <a:ext cx="357219" cy="8572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2519" name="CaixaDeTexto 172"/>
            <p:cNvSpPr txBox="1">
              <a:spLocks noChangeArrowheads="1"/>
            </p:cNvSpPr>
            <p:nvPr/>
          </p:nvSpPr>
          <p:spPr bwMode="auto">
            <a:xfrm>
              <a:off x="2521442" y="5714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0" name="CaixaDeTexto 173"/>
            <p:cNvSpPr txBox="1">
              <a:spLocks noChangeArrowheads="1"/>
            </p:cNvSpPr>
            <p:nvPr/>
          </p:nvSpPr>
          <p:spPr bwMode="auto">
            <a:xfrm>
              <a:off x="2521442" y="1752889"/>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1" name="CaixaDeTexto 174"/>
            <p:cNvSpPr txBox="1">
              <a:spLocks noChangeArrowheads="1"/>
            </p:cNvSpPr>
            <p:nvPr/>
          </p:nvSpPr>
          <p:spPr bwMode="auto">
            <a:xfrm>
              <a:off x="2521442" y="335756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2" name="CaixaDeTexto 175"/>
            <p:cNvSpPr txBox="1">
              <a:spLocks noChangeArrowheads="1"/>
            </p:cNvSpPr>
            <p:nvPr/>
          </p:nvSpPr>
          <p:spPr bwMode="auto">
            <a:xfrm>
              <a:off x="2521442" y="5110475"/>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3" name="CaixaDeTexto 176"/>
            <p:cNvSpPr txBox="1">
              <a:spLocks noChangeArrowheads="1"/>
            </p:cNvSpPr>
            <p:nvPr/>
          </p:nvSpPr>
          <p:spPr bwMode="auto">
            <a:xfrm>
              <a:off x="4521706" y="5714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4" name="CaixaDeTexto 177"/>
            <p:cNvSpPr txBox="1">
              <a:spLocks noChangeArrowheads="1"/>
            </p:cNvSpPr>
            <p:nvPr/>
          </p:nvSpPr>
          <p:spPr bwMode="auto">
            <a:xfrm>
              <a:off x="4521706" y="1785926"/>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5" name="CaixaDeTexto 178"/>
            <p:cNvSpPr txBox="1">
              <a:spLocks noChangeArrowheads="1"/>
            </p:cNvSpPr>
            <p:nvPr/>
          </p:nvSpPr>
          <p:spPr bwMode="auto">
            <a:xfrm>
              <a:off x="4521706" y="85723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6" name="CaixaDeTexto 179"/>
            <p:cNvSpPr txBox="1">
              <a:spLocks noChangeArrowheads="1"/>
            </p:cNvSpPr>
            <p:nvPr/>
          </p:nvSpPr>
          <p:spPr bwMode="auto">
            <a:xfrm>
              <a:off x="4521706" y="335756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sp>
          <p:nvSpPr>
            <p:cNvPr id="232527" name="CaixaDeTexto 180"/>
            <p:cNvSpPr txBox="1">
              <a:spLocks noChangeArrowheads="1"/>
            </p:cNvSpPr>
            <p:nvPr/>
          </p:nvSpPr>
          <p:spPr bwMode="auto">
            <a:xfrm>
              <a:off x="4521706" y="41433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sp>
          <p:nvSpPr>
            <p:cNvPr id="232528" name="CaixaDeTexto 181"/>
            <p:cNvSpPr txBox="1">
              <a:spLocks noChangeArrowheads="1"/>
            </p:cNvSpPr>
            <p:nvPr/>
          </p:nvSpPr>
          <p:spPr bwMode="auto">
            <a:xfrm>
              <a:off x="4521706" y="5110475"/>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grpSp>
    </p:spTree>
    <p:extLst>
      <p:ext uri="{BB962C8B-B14F-4D97-AF65-F5344CB8AC3E}">
        <p14:creationId xmlns:p14="http://schemas.microsoft.com/office/powerpoint/2010/main" val="2250630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62"/>
          </a:xfrm>
        </p:spPr>
        <p:txBody>
          <a:bodyPr/>
          <a:lstStyle/>
          <a:p>
            <a:pPr>
              <a:defRPr/>
            </a:pPr>
            <a:r>
              <a:rPr lang="pt-BR" dirty="0" smtClean="0"/>
              <a:t>ROTEIROS</a:t>
            </a:r>
            <a:endParaRPr lang="pt-BR" dirty="0"/>
          </a:p>
        </p:txBody>
      </p:sp>
      <p:sp>
        <p:nvSpPr>
          <p:cNvPr id="233475" name="Espaço Reservado para Número de Slide 2"/>
          <p:cNvSpPr>
            <a:spLocks noGrp="1"/>
          </p:cNvSpPr>
          <p:nvPr>
            <p:ph type="sldNum" sz="quarter" idx="11"/>
          </p:nvPr>
        </p:nvSpPr>
        <p:spPr>
          <a:noFill/>
        </p:spPr>
        <p:txBody>
          <a:bodyPr/>
          <a:lstStyle/>
          <a:p>
            <a:fld id="{8465DB3A-5053-464E-A4F5-74719AAEBA8D}" type="slidenum">
              <a:rPr lang="pt-BR" smtClean="0"/>
              <a:pPr/>
              <a:t>21</a:t>
            </a:fld>
            <a:endParaRPr lang="pt-BR" dirty="0" smtClean="0"/>
          </a:p>
        </p:txBody>
      </p:sp>
      <p:pic>
        <p:nvPicPr>
          <p:cNvPr id="94213" name="Picture 5"/>
          <p:cNvPicPr>
            <a:picLocks noChangeAspect="1" noChangeArrowheads="1"/>
          </p:cNvPicPr>
          <p:nvPr/>
        </p:nvPicPr>
        <p:blipFill>
          <a:blip r:embed="rId2" cstate="print"/>
          <a:srcRect/>
          <a:stretch>
            <a:fillRect/>
          </a:stretch>
        </p:blipFill>
        <p:spPr bwMode="auto">
          <a:xfrm>
            <a:off x="1785938" y="1171575"/>
            <a:ext cx="5572125" cy="54006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750158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S&amp;OP – </a:t>
            </a:r>
            <a:r>
              <a:rPr lang="pt-BR" sz="3200" i="1" dirty="0" smtClean="0">
                <a:latin typeface="Times New Roman" pitchFamily="18" charset="0"/>
                <a:cs typeface="Times New Roman" pitchFamily="18" charset="0"/>
              </a:rPr>
              <a:t>Sales and Operations Planning</a:t>
            </a:r>
            <a:r>
              <a:rPr lang="pt-BR" sz="3200" dirty="0" smtClean="0">
                <a:latin typeface="Times New Roman" pitchFamily="18" charset="0"/>
                <a:cs typeface="Times New Roman" pitchFamily="18" charset="0"/>
              </a:rPr>
              <a:t/>
            </a:r>
            <a:br>
              <a:rPr lang="pt-BR" sz="3200" dirty="0" smtClean="0">
                <a:latin typeface="Times New Roman" pitchFamily="18" charset="0"/>
                <a:cs typeface="Times New Roman" pitchFamily="18" charset="0"/>
              </a:rPr>
            </a:br>
            <a:r>
              <a:rPr lang="pt-BR" sz="3200" dirty="0" smtClean="0">
                <a:latin typeface="Times New Roman" pitchFamily="18" charset="0"/>
                <a:cs typeface="Times New Roman" pitchFamily="18" charset="0"/>
              </a:rPr>
              <a:t>Planejamento de vendas e operações (PVO)</a:t>
            </a:r>
            <a:endParaRPr lang="pt-BR" sz="3200" dirty="0">
              <a:latin typeface="Times New Roman" pitchFamily="18" charset="0"/>
              <a:cs typeface="Times New Roman" pitchFamily="18" charset="0"/>
            </a:endParaRPr>
          </a:p>
        </p:txBody>
      </p:sp>
      <p:sp>
        <p:nvSpPr>
          <p:cNvPr id="204803" name="Espaço Reservado para Número de Slide 2"/>
          <p:cNvSpPr>
            <a:spLocks noGrp="1"/>
          </p:cNvSpPr>
          <p:nvPr>
            <p:ph type="sldNum" sz="quarter" idx="11"/>
          </p:nvPr>
        </p:nvSpPr>
        <p:spPr>
          <a:noFill/>
        </p:spPr>
        <p:txBody>
          <a:bodyPr/>
          <a:lstStyle/>
          <a:p>
            <a:fld id="{A2DEC330-B4B4-49CD-9CC3-CB2086D9EE51}" type="slidenum">
              <a:rPr lang="pt-BR" smtClean="0"/>
              <a:pPr/>
              <a:t>22</a:t>
            </a:fld>
            <a:endParaRPr lang="pt-BR" dirty="0" smtClean="0"/>
          </a:p>
        </p:txBody>
      </p:sp>
      <p:pic>
        <p:nvPicPr>
          <p:cNvPr id="778242" name="Picture 2"/>
          <p:cNvPicPr>
            <a:picLocks noChangeAspect="1" noChangeArrowheads="1"/>
          </p:cNvPicPr>
          <p:nvPr/>
        </p:nvPicPr>
        <p:blipFill>
          <a:blip r:embed="rId2" cstate="print"/>
          <a:srcRect/>
          <a:stretch>
            <a:fillRect/>
          </a:stretch>
        </p:blipFill>
        <p:spPr bwMode="auto">
          <a:xfrm>
            <a:off x="0" y="1671638"/>
            <a:ext cx="9142413" cy="25431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31806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05827" name="Espaço Reservado para Número de Slide 2"/>
          <p:cNvSpPr>
            <a:spLocks noGrp="1"/>
          </p:cNvSpPr>
          <p:nvPr>
            <p:ph type="sldNum" sz="quarter" idx="11"/>
          </p:nvPr>
        </p:nvSpPr>
        <p:spPr>
          <a:noFill/>
        </p:spPr>
        <p:txBody>
          <a:bodyPr/>
          <a:lstStyle/>
          <a:p>
            <a:fld id="{04E51A37-801E-4B61-85CC-2B211498BE53}" type="slidenum">
              <a:rPr lang="pt-BR" smtClean="0"/>
              <a:pPr/>
              <a:t>23</a:t>
            </a:fld>
            <a:endParaRPr lang="pt-BR" dirty="0" smtClean="0"/>
          </a:p>
        </p:txBody>
      </p:sp>
      <p:pic>
        <p:nvPicPr>
          <p:cNvPr id="779266" name="Picture 2"/>
          <p:cNvPicPr>
            <a:picLocks noChangeAspect="1" noChangeArrowheads="1"/>
          </p:cNvPicPr>
          <p:nvPr/>
        </p:nvPicPr>
        <p:blipFill>
          <a:blip r:embed="rId2" cstate="print"/>
          <a:srcRect/>
          <a:stretch>
            <a:fillRect/>
          </a:stretch>
        </p:blipFill>
        <p:spPr bwMode="auto">
          <a:xfrm>
            <a:off x="123825" y="1571625"/>
            <a:ext cx="8894763" cy="48577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1924984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06851" name="Espaço Reservado para Número de Slide 2"/>
          <p:cNvSpPr>
            <a:spLocks noGrp="1"/>
          </p:cNvSpPr>
          <p:nvPr>
            <p:ph type="sldNum" sz="quarter" idx="11"/>
          </p:nvPr>
        </p:nvSpPr>
        <p:spPr>
          <a:noFill/>
        </p:spPr>
        <p:txBody>
          <a:bodyPr/>
          <a:lstStyle/>
          <a:p>
            <a:fld id="{5A9CF5C4-9327-4FED-886F-1A24CC64A345}" type="slidenum">
              <a:rPr lang="pt-BR" smtClean="0"/>
              <a:pPr/>
              <a:t>24</a:t>
            </a:fld>
            <a:endParaRPr lang="pt-BR" dirty="0" smtClean="0"/>
          </a:p>
        </p:txBody>
      </p:sp>
      <p:pic>
        <p:nvPicPr>
          <p:cNvPr id="780290" name="Picture 2"/>
          <p:cNvPicPr>
            <a:picLocks noChangeAspect="1" noChangeArrowheads="1"/>
          </p:cNvPicPr>
          <p:nvPr/>
        </p:nvPicPr>
        <p:blipFill>
          <a:blip r:embed="rId2" cstate="print"/>
          <a:srcRect/>
          <a:stretch>
            <a:fillRect/>
          </a:stretch>
        </p:blipFill>
        <p:spPr bwMode="auto">
          <a:xfrm>
            <a:off x="428625" y="1428750"/>
            <a:ext cx="8286750" cy="4992688"/>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41976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07875" name="Espaço Reservado para Número de Slide 2"/>
          <p:cNvSpPr>
            <a:spLocks noGrp="1"/>
          </p:cNvSpPr>
          <p:nvPr>
            <p:ph type="sldNum" sz="quarter" idx="11"/>
          </p:nvPr>
        </p:nvSpPr>
        <p:spPr>
          <a:noFill/>
        </p:spPr>
        <p:txBody>
          <a:bodyPr/>
          <a:lstStyle/>
          <a:p>
            <a:fld id="{814A21DE-1C18-495F-99F6-BB9D4B8AC30F}" type="slidenum">
              <a:rPr lang="pt-BR" smtClean="0"/>
              <a:pPr/>
              <a:t>25</a:t>
            </a:fld>
            <a:endParaRPr lang="pt-BR" dirty="0" smtClean="0"/>
          </a:p>
        </p:txBody>
      </p:sp>
      <p:pic>
        <p:nvPicPr>
          <p:cNvPr id="781314" name="Picture 2"/>
          <p:cNvPicPr>
            <a:picLocks noChangeAspect="1" noChangeArrowheads="1"/>
          </p:cNvPicPr>
          <p:nvPr/>
        </p:nvPicPr>
        <p:blipFill>
          <a:blip r:embed="rId2" cstate="print"/>
          <a:srcRect/>
          <a:stretch>
            <a:fillRect/>
          </a:stretch>
        </p:blipFill>
        <p:spPr bwMode="auto">
          <a:xfrm>
            <a:off x="35496" y="1571625"/>
            <a:ext cx="9001125" cy="1688871"/>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207877" name="CaixaDeTexto 4"/>
          <p:cNvSpPr txBox="1">
            <a:spLocks noChangeArrowheads="1"/>
          </p:cNvSpPr>
          <p:nvPr/>
        </p:nvSpPr>
        <p:spPr bwMode="auto">
          <a:xfrm>
            <a:off x="142875" y="3500438"/>
            <a:ext cx="8858250" cy="1384300"/>
          </a:xfrm>
          <a:prstGeom prst="rect">
            <a:avLst/>
          </a:prstGeom>
          <a:noFill/>
          <a:ln w="9525">
            <a:noFill/>
            <a:miter lim="800000"/>
            <a:headEnd/>
            <a:tailEnd/>
          </a:ln>
        </p:spPr>
        <p:txBody>
          <a:bodyPr>
            <a:spAutoFit/>
          </a:bodyPr>
          <a:lstStyle/>
          <a:p>
            <a:pPr algn="just"/>
            <a:r>
              <a:rPr lang="pt-BR" sz="2800" b="1" dirty="0">
                <a:latin typeface="Times New Roman" pitchFamily="18" charset="0"/>
                <a:cs typeface="Times New Roman" pitchFamily="18" charset="0"/>
              </a:rPr>
              <a:t>Participação das famílias de produtos no mercado e a participação dos produtos da família. Tempo de processo composto por família.</a:t>
            </a:r>
          </a:p>
        </p:txBody>
      </p:sp>
    </p:spTree>
    <p:extLst>
      <p:ext uri="{BB962C8B-B14F-4D97-AF65-F5344CB8AC3E}">
        <p14:creationId xmlns:p14="http://schemas.microsoft.com/office/powerpoint/2010/main" val="516710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ço Reservado para Número de Slide 2"/>
          <p:cNvSpPr>
            <a:spLocks noGrp="1"/>
          </p:cNvSpPr>
          <p:nvPr>
            <p:ph type="sldNum" sz="quarter" idx="11"/>
          </p:nvPr>
        </p:nvSpPr>
        <p:spPr>
          <a:noFill/>
        </p:spPr>
        <p:txBody>
          <a:bodyPr/>
          <a:lstStyle/>
          <a:p>
            <a:fld id="{42E0295B-4EC6-40D9-85C4-A6EEF740AC44}" type="slidenum">
              <a:rPr lang="pt-BR" smtClean="0"/>
              <a:pPr/>
              <a:t>26</a:t>
            </a:fld>
            <a:endParaRPr lang="pt-BR" dirty="0" smtClean="0"/>
          </a:p>
        </p:txBody>
      </p:sp>
      <p:sp>
        <p:nvSpPr>
          <p:cNvPr id="5"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S&amp;OP – </a:t>
            </a:r>
            <a:r>
              <a:rPr lang="pt-BR" sz="3200" i="1" dirty="0" smtClean="0">
                <a:latin typeface="Times New Roman" pitchFamily="18" charset="0"/>
                <a:cs typeface="Times New Roman" pitchFamily="18" charset="0"/>
              </a:rPr>
              <a:t>Sales and Operations Planning</a:t>
            </a:r>
            <a:r>
              <a:rPr lang="pt-BR" sz="3200" dirty="0" smtClean="0">
                <a:latin typeface="Times New Roman" pitchFamily="18" charset="0"/>
                <a:cs typeface="Times New Roman" pitchFamily="18" charset="0"/>
              </a:rPr>
              <a:t/>
            </a:r>
            <a:br>
              <a:rPr lang="pt-BR" sz="3200" dirty="0" smtClean="0">
                <a:latin typeface="Times New Roman" pitchFamily="18" charset="0"/>
                <a:cs typeface="Times New Roman" pitchFamily="18" charset="0"/>
              </a:rPr>
            </a:br>
            <a:r>
              <a:rPr lang="pt-BR" sz="3200" dirty="0" smtClean="0">
                <a:latin typeface="Times New Roman" pitchFamily="18" charset="0"/>
                <a:cs typeface="Times New Roman" pitchFamily="18" charset="0"/>
              </a:rPr>
              <a:t>Planejamento de vendas e operações (PVO)</a:t>
            </a:r>
            <a:endParaRPr lang="pt-BR" sz="3200" dirty="0">
              <a:latin typeface="Times New Roman" pitchFamily="18" charset="0"/>
              <a:cs typeface="Times New Roman" pitchFamily="18" charset="0"/>
            </a:endParaRPr>
          </a:p>
        </p:txBody>
      </p:sp>
      <p:pic>
        <p:nvPicPr>
          <p:cNvPr id="782338" name="Picture 2"/>
          <p:cNvPicPr>
            <a:picLocks noChangeAspect="1" noChangeArrowheads="1"/>
          </p:cNvPicPr>
          <p:nvPr/>
        </p:nvPicPr>
        <p:blipFill>
          <a:blip r:embed="rId2" cstate="print"/>
          <a:srcRect/>
          <a:stretch>
            <a:fillRect/>
          </a:stretch>
        </p:blipFill>
        <p:spPr bwMode="auto">
          <a:xfrm>
            <a:off x="0" y="1428750"/>
            <a:ext cx="9142413" cy="25431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865862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09923" name="Espaço Reservado para Número de Slide 2"/>
          <p:cNvSpPr>
            <a:spLocks noGrp="1"/>
          </p:cNvSpPr>
          <p:nvPr>
            <p:ph type="sldNum" sz="quarter" idx="11"/>
          </p:nvPr>
        </p:nvSpPr>
        <p:spPr>
          <a:noFill/>
        </p:spPr>
        <p:txBody>
          <a:bodyPr/>
          <a:lstStyle/>
          <a:p>
            <a:fld id="{4005FFB6-4024-4B60-80CB-C1886DDF43A7}" type="slidenum">
              <a:rPr lang="pt-BR" smtClean="0"/>
              <a:pPr/>
              <a:t>27</a:t>
            </a:fld>
            <a:endParaRPr lang="pt-BR" dirty="0" smtClean="0"/>
          </a:p>
        </p:txBody>
      </p:sp>
      <p:pic>
        <p:nvPicPr>
          <p:cNvPr id="783362" name="Picture 2"/>
          <p:cNvPicPr>
            <a:picLocks noChangeAspect="1" noChangeArrowheads="1"/>
          </p:cNvPicPr>
          <p:nvPr/>
        </p:nvPicPr>
        <p:blipFill>
          <a:blip r:embed="rId2" cstate="print"/>
          <a:srcRect/>
          <a:stretch>
            <a:fillRect/>
          </a:stretch>
        </p:blipFill>
        <p:spPr bwMode="auto">
          <a:xfrm>
            <a:off x="123825" y="1500188"/>
            <a:ext cx="8894763" cy="48577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3440684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RRP por família de produtos consumindo disponibilidade de grupos de recursos críticos</a:t>
            </a:r>
            <a:endParaRPr lang="pt-BR" sz="3200" dirty="0">
              <a:latin typeface="Times New Roman" pitchFamily="18" charset="0"/>
              <a:cs typeface="Times New Roman" pitchFamily="18" charset="0"/>
            </a:endParaRPr>
          </a:p>
        </p:txBody>
      </p:sp>
      <p:sp>
        <p:nvSpPr>
          <p:cNvPr id="210947" name="Espaço Reservado para Número de Slide 2"/>
          <p:cNvSpPr>
            <a:spLocks noGrp="1"/>
          </p:cNvSpPr>
          <p:nvPr>
            <p:ph type="sldNum" sz="quarter" idx="11"/>
          </p:nvPr>
        </p:nvSpPr>
        <p:spPr>
          <a:noFill/>
        </p:spPr>
        <p:txBody>
          <a:bodyPr/>
          <a:lstStyle/>
          <a:p>
            <a:fld id="{0959C6B9-582D-4526-966C-EB00676DA8CB}" type="slidenum">
              <a:rPr lang="pt-BR" smtClean="0"/>
              <a:pPr/>
              <a:t>28</a:t>
            </a:fld>
            <a:endParaRPr lang="pt-BR" dirty="0" smtClean="0"/>
          </a:p>
        </p:txBody>
      </p:sp>
      <p:pic>
        <p:nvPicPr>
          <p:cNvPr id="784386" name="Picture 2"/>
          <p:cNvPicPr>
            <a:picLocks noChangeAspect="1" noChangeArrowheads="1"/>
          </p:cNvPicPr>
          <p:nvPr/>
        </p:nvPicPr>
        <p:blipFill>
          <a:blip r:embed="rId2" cstate="print"/>
          <a:srcRect/>
          <a:stretch>
            <a:fillRect/>
          </a:stretch>
        </p:blipFill>
        <p:spPr bwMode="auto">
          <a:xfrm>
            <a:off x="428625" y="1428750"/>
            <a:ext cx="8215313" cy="494982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621619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488926"/>
          </a:xfrm>
        </p:spPr>
        <p:txBody>
          <a:bodyPr/>
          <a:lstStyle/>
          <a:p>
            <a:pPr>
              <a:defRPr/>
            </a:pPr>
            <a:r>
              <a:rPr lang="pt-BR" sz="4000" dirty="0" smtClean="0"/>
              <a:t>ANÁLISE DE RESULTADOS</a:t>
            </a:r>
            <a:endParaRPr lang="pt-BR" sz="4000" dirty="0"/>
          </a:p>
        </p:txBody>
      </p:sp>
      <p:sp>
        <p:nvSpPr>
          <p:cNvPr id="3" name="Espaço Reservado para Conteúdo 2"/>
          <p:cNvSpPr>
            <a:spLocks noGrp="1"/>
          </p:cNvSpPr>
          <p:nvPr>
            <p:ph idx="1"/>
          </p:nvPr>
        </p:nvSpPr>
        <p:spPr>
          <a:xfrm>
            <a:off x="0" y="548680"/>
            <a:ext cx="9144000" cy="4525963"/>
          </a:xfrm>
        </p:spPr>
        <p:txBody>
          <a:bodyPr/>
          <a:lstStyle/>
          <a:p>
            <a:pPr marL="514350" indent="-514350" algn="just">
              <a:buClrTx/>
              <a:buFont typeface="+mj-lt"/>
              <a:buAutoNum type="arabicParenR"/>
              <a:defRPr/>
            </a:pPr>
            <a:r>
              <a:rPr lang="pt-BR" sz="2800" dirty="0" smtClean="0">
                <a:latin typeface="Times New Roman" pitchFamily="18" charset="0"/>
                <a:cs typeface="Times New Roman" pitchFamily="18" charset="0"/>
              </a:rPr>
              <a:t>Como as participações podem não ser exatamente essas em todos os meses analisados no horizonte de planejamento, o resultado final perde em precisão e essa incerteza deve ser considerada;</a:t>
            </a:r>
          </a:p>
          <a:p>
            <a:pPr marL="514350" indent="-514350" algn="just">
              <a:buClrTx/>
              <a:buFont typeface="+mj-lt"/>
              <a:buAutoNum type="arabicParenR"/>
              <a:defRPr/>
            </a:pPr>
            <a:r>
              <a:rPr lang="pt-BR" sz="2800" dirty="0" smtClean="0">
                <a:latin typeface="Times New Roman" pitchFamily="18" charset="0"/>
                <a:cs typeface="Times New Roman" pitchFamily="18" charset="0"/>
              </a:rPr>
              <a:t>É importante rever os fatores globais calculados sempre que o </a:t>
            </a:r>
            <a:r>
              <a:rPr lang="pt-BR" sz="2800" i="1" dirty="0" smtClean="0">
                <a:latin typeface="Times New Roman" pitchFamily="18" charset="0"/>
                <a:cs typeface="Times New Roman" pitchFamily="18" charset="0"/>
              </a:rPr>
              <a:t>mix</a:t>
            </a:r>
            <a:r>
              <a:rPr lang="pt-BR" sz="2800" dirty="0" smtClean="0">
                <a:latin typeface="Times New Roman" pitchFamily="18" charset="0"/>
                <a:cs typeface="Times New Roman" pitchFamily="18" charset="0"/>
              </a:rPr>
              <a:t> de produtos de determinada família (participações de seus produtos em quantidade) variar muito (importante: modelo de Gestão da Demanda ajustado por família auxilia significativamente na manutenção da precisão da projeção de vendas para o período analisado).</a:t>
            </a:r>
          </a:p>
          <a:p>
            <a:pPr marL="514350" indent="-514350" algn="just">
              <a:buClrTx/>
              <a:buFont typeface="Wingdings" pitchFamily="2" charset="2"/>
              <a:buNone/>
              <a:defRPr/>
            </a:pPr>
            <a:r>
              <a:rPr lang="pt-BR" sz="2800" dirty="0" smtClean="0">
                <a:latin typeface="Times New Roman" pitchFamily="18" charset="0"/>
                <a:cs typeface="Times New Roman" pitchFamily="18" charset="0"/>
              </a:rPr>
              <a:t>	OBS: a empresa trabalha 20 dias do mês e 8 horas de jornada de trabalho por dia com eficiência de 85% -&gt; (20 * 8) * 0,85 = 136 horas mensais</a:t>
            </a:r>
            <a:endParaRPr lang="pt-BR" sz="2800" dirty="0">
              <a:latin typeface="Times New Roman" pitchFamily="18" charset="0"/>
              <a:cs typeface="Times New Roman" pitchFamily="18" charset="0"/>
            </a:endParaRPr>
          </a:p>
        </p:txBody>
      </p:sp>
      <p:sp>
        <p:nvSpPr>
          <p:cNvPr id="211972" name="Espaço Reservado para Número de Slide 3"/>
          <p:cNvSpPr>
            <a:spLocks noGrp="1"/>
          </p:cNvSpPr>
          <p:nvPr>
            <p:ph type="sldNum" sz="quarter" idx="11"/>
          </p:nvPr>
        </p:nvSpPr>
        <p:spPr>
          <a:noFill/>
        </p:spPr>
        <p:txBody>
          <a:bodyPr/>
          <a:lstStyle/>
          <a:p>
            <a:fld id="{52663DA0-9698-4A29-A355-3A39C7843A96}" type="slidenum">
              <a:rPr lang="pt-BR" smtClean="0"/>
              <a:pPr/>
              <a:t>29</a:t>
            </a:fld>
            <a:endParaRPr lang="pt-BR" dirty="0" smtClean="0"/>
          </a:p>
        </p:txBody>
      </p:sp>
    </p:spTree>
    <p:extLst>
      <p:ext uri="{BB962C8B-B14F-4D97-AF65-F5344CB8AC3E}">
        <p14:creationId xmlns:p14="http://schemas.microsoft.com/office/powerpoint/2010/main" val="1425815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Particularidades do modelo de referência</a:t>
            </a:r>
            <a:endParaRPr lang="pt-BR" dirty="0"/>
          </a:p>
        </p:txBody>
      </p:sp>
      <p:sp>
        <p:nvSpPr>
          <p:cNvPr id="3" name="Espaço Reservado para Número de Slide 2"/>
          <p:cNvSpPr>
            <a:spLocks noGrp="1"/>
          </p:cNvSpPr>
          <p:nvPr>
            <p:ph type="sldNum" sz="quarter" idx="11"/>
          </p:nvPr>
        </p:nvSpPr>
        <p:spPr/>
        <p:txBody>
          <a:bodyPr/>
          <a:lstStyle/>
          <a:p>
            <a:pPr>
              <a:defRPr/>
            </a:pPr>
            <a:fld id="{0994B05B-620A-448F-9588-4E21CC6EF124}" type="slidenum">
              <a:rPr lang="pt-BR" smtClean="0"/>
              <a:pPr>
                <a:defRPr/>
              </a:pPr>
              <a:t>3</a:t>
            </a:fld>
            <a:endParaRPr lang="pt-BR" dirty="0"/>
          </a:p>
        </p:txBody>
      </p:sp>
      <p:sp>
        <p:nvSpPr>
          <p:cNvPr id="4" name="CaixaDeTexto 3"/>
          <p:cNvSpPr txBox="1"/>
          <p:nvPr/>
        </p:nvSpPr>
        <p:spPr>
          <a:xfrm>
            <a:off x="659512" y="1628800"/>
            <a:ext cx="3480440"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1.1</a:t>
            </a:r>
          </a:p>
          <a:p>
            <a:pPr algn="just"/>
            <a:r>
              <a:rPr lang="pt-BR" sz="1800" dirty="0" smtClean="0">
                <a:latin typeface="Times New Roman" panose="02020603050405020304" pitchFamily="18" charset="0"/>
                <a:cs typeface="Times New Roman" panose="02020603050405020304" pitchFamily="18" charset="0"/>
              </a:rPr>
              <a:t>Definir hierarquia de planejamento</a:t>
            </a:r>
            <a:endParaRPr lang="pt-BR" sz="1800" dirty="0">
              <a:latin typeface="Times New Roman" panose="02020603050405020304" pitchFamily="18" charset="0"/>
              <a:cs typeface="Times New Roman" panose="02020603050405020304" pitchFamily="18" charset="0"/>
            </a:endParaRPr>
          </a:p>
        </p:txBody>
      </p:sp>
      <p:sp>
        <p:nvSpPr>
          <p:cNvPr id="5" name="CaixaDeTexto 4"/>
          <p:cNvSpPr txBox="1"/>
          <p:nvPr/>
        </p:nvSpPr>
        <p:spPr>
          <a:xfrm>
            <a:off x="696510" y="2638653"/>
            <a:ext cx="3262432"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2</a:t>
            </a:r>
          </a:p>
          <a:p>
            <a:pPr algn="just"/>
            <a:r>
              <a:rPr lang="pt-BR" sz="1800" dirty="0" smtClean="0">
                <a:latin typeface="Times New Roman" panose="02020603050405020304" pitchFamily="18" charset="0"/>
                <a:cs typeface="Times New Roman" panose="02020603050405020304" pitchFamily="18" charset="0"/>
              </a:rPr>
              <a:t>Identificar o sistema de produção</a:t>
            </a:r>
            <a:endParaRPr lang="pt-BR" sz="1800" dirty="0">
              <a:latin typeface="Times New Roman" panose="02020603050405020304" pitchFamily="18" charset="0"/>
              <a:cs typeface="Times New Roman" panose="02020603050405020304" pitchFamily="18" charset="0"/>
            </a:endParaRPr>
          </a:p>
        </p:txBody>
      </p:sp>
      <p:sp>
        <p:nvSpPr>
          <p:cNvPr id="6" name="CaixaDeTexto 5"/>
          <p:cNvSpPr txBox="1"/>
          <p:nvPr/>
        </p:nvSpPr>
        <p:spPr>
          <a:xfrm>
            <a:off x="5592848" y="2638653"/>
            <a:ext cx="1678665"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3</a:t>
            </a:r>
          </a:p>
          <a:p>
            <a:pPr algn="just"/>
            <a:r>
              <a:rPr lang="pt-BR" sz="1800" dirty="0" smtClean="0">
                <a:latin typeface="Times New Roman" panose="02020603050405020304" pitchFamily="18" charset="0"/>
                <a:cs typeface="Times New Roman" panose="02020603050405020304" pitchFamily="18" charset="0"/>
              </a:rPr>
              <a:t>Prever demanda</a:t>
            </a:r>
            <a:endParaRPr lang="pt-BR" sz="1800" dirty="0">
              <a:latin typeface="Times New Roman" panose="02020603050405020304" pitchFamily="18" charset="0"/>
              <a:cs typeface="Times New Roman" panose="02020603050405020304" pitchFamily="18" charset="0"/>
            </a:endParaRPr>
          </a:p>
        </p:txBody>
      </p:sp>
      <p:sp>
        <p:nvSpPr>
          <p:cNvPr id="7" name="Seta para cima 6"/>
          <p:cNvSpPr/>
          <p:nvPr/>
        </p:nvSpPr>
        <p:spPr>
          <a:xfrm>
            <a:off x="2699792" y="2278613"/>
            <a:ext cx="444074" cy="36004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p:txBody>
      </p:sp>
      <p:sp>
        <p:nvSpPr>
          <p:cNvPr id="8" name="Seta para cima 7"/>
          <p:cNvSpPr/>
          <p:nvPr/>
        </p:nvSpPr>
        <p:spPr>
          <a:xfrm>
            <a:off x="5724128" y="2276872"/>
            <a:ext cx="444074" cy="36004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p:txBody>
      </p:sp>
      <p:sp>
        <p:nvSpPr>
          <p:cNvPr id="11" name="CaixaDeTexto 10"/>
          <p:cNvSpPr txBox="1"/>
          <p:nvPr/>
        </p:nvSpPr>
        <p:spPr>
          <a:xfrm>
            <a:off x="683568" y="3718773"/>
            <a:ext cx="3262432"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2.1</a:t>
            </a:r>
          </a:p>
          <a:p>
            <a:pPr algn="just"/>
            <a:r>
              <a:rPr lang="pt-BR" sz="1800" dirty="0" smtClean="0">
                <a:latin typeface="Times New Roman" panose="02020603050405020304" pitchFamily="18" charset="0"/>
                <a:cs typeface="Times New Roman" panose="02020603050405020304" pitchFamily="18" charset="0"/>
              </a:rPr>
              <a:t>Identificar o sistema de produção</a:t>
            </a:r>
            <a:endParaRPr lang="pt-BR" sz="1800" dirty="0">
              <a:latin typeface="Times New Roman" panose="02020603050405020304" pitchFamily="18" charset="0"/>
              <a:cs typeface="Times New Roman" panose="02020603050405020304" pitchFamily="18" charset="0"/>
            </a:endParaRPr>
          </a:p>
        </p:txBody>
      </p:sp>
      <p:sp>
        <p:nvSpPr>
          <p:cNvPr id="12" name="CaixaDeTexto 11"/>
          <p:cNvSpPr txBox="1"/>
          <p:nvPr/>
        </p:nvSpPr>
        <p:spPr>
          <a:xfrm>
            <a:off x="5602416" y="3718773"/>
            <a:ext cx="3506088"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3.1</a:t>
            </a:r>
          </a:p>
          <a:p>
            <a:pPr algn="just"/>
            <a:r>
              <a:rPr lang="pt-BR" sz="1800" dirty="0" smtClean="0">
                <a:latin typeface="Times New Roman" panose="02020603050405020304" pitchFamily="18" charset="0"/>
                <a:cs typeface="Times New Roman" panose="02020603050405020304" pitchFamily="18" charset="0"/>
              </a:rPr>
              <a:t>Identificar o método mais adequado</a:t>
            </a:r>
            <a:endParaRPr lang="pt-BR" sz="1800" dirty="0">
              <a:latin typeface="Times New Roman" panose="02020603050405020304" pitchFamily="18" charset="0"/>
              <a:cs typeface="Times New Roman" panose="02020603050405020304" pitchFamily="18" charset="0"/>
            </a:endParaRPr>
          </a:p>
        </p:txBody>
      </p:sp>
      <p:sp>
        <p:nvSpPr>
          <p:cNvPr id="13" name="CaixaDeTexto 12"/>
          <p:cNvSpPr txBox="1"/>
          <p:nvPr/>
        </p:nvSpPr>
        <p:spPr>
          <a:xfrm>
            <a:off x="710808" y="4798893"/>
            <a:ext cx="3429144"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2.2</a:t>
            </a:r>
          </a:p>
          <a:p>
            <a:pPr algn="just"/>
            <a:r>
              <a:rPr lang="pt-BR" sz="1800" dirty="0" smtClean="0">
                <a:latin typeface="Times New Roman" panose="02020603050405020304" pitchFamily="18" charset="0"/>
                <a:cs typeface="Times New Roman" panose="02020603050405020304" pitchFamily="18" charset="0"/>
              </a:rPr>
              <a:t>Identificar a estrutura de operações</a:t>
            </a:r>
            <a:endParaRPr lang="pt-BR" sz="1800" dirty="0">
              <a:latin typeface="Times New Roman" panose="02020603050405020304" pitchFamily="18" charset="0"/>
              <a:cs typeface="Times New Roman" panose="02020603050405020304" pitchFamily="18" charset="0"/>
            </a:endParaRPr>
          </a:p>
        </p:txBody>
      </p:sp>
      <p:sp>
        <p:nvSpPr>
          <p:cNvPr id="14" name="CaixaDeTexto 13"/>
          <p:cNvSpPr txBox="1"/>
          <p:nvPr/>
        </p:nvSpPr>
        <p:spPr>
          <a:xfrm>
            <a:off x="5652120" y="4798893"/>
            <a:ext cx="1697901"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3.2</a:t>
            </a:r>
          </a:p>
          <a:p>
            <a:pPr algn="just"/>
            <a:r>
              <a:rPr lang="pt-BR" sz="1800" dirty="0" smtClean="0">
                <a:latin typeface="Times New Roman" panose="02020603050405020304" pitchFamily="18" charset="0"/>
                <a:cs typeface="Times New Roman" panose="02020603050405020304" pitchFamily="18" charset="0"/>
              </a:rPr>
              <a:t>Fazer a previsão</a:t>
            </a:r>
            <a:endParaRPr lang="pt-BR" sz="1800" dirty="0">
              <a:latin typeface="Times New Roman" panose="02020603050405020304" pitchFamily="18" charset="0"/>
              <a:cs typeface="Times New Roman" panose="02020603050405020304" pitchFamily="18" charset="0"/>
            </a:endParaRPr>
          </a:p>
        </p:txBody>
      </p:sp>
      <p:sp>
        <p:nvSpPr>
          <p:cNvPr id="15" name="Seta para cima 14"/>
          <p:cNvSpPr/>
          <p:nvPr/>
        </p:nvSpPr>
        <p:spPr>
          <a:xfrm>
            <a:off x="2699792" y="5518973"/>
            <a:ext cx="444074" cy="36004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p:txBody>
      </p:sp>
      <p:sp>
        <p:nvSpPr>
          <p:cNvPr id="16" name="Seta para cima 15"/>
          <p:cNvSpPr/>
          <p:nvPr/>
        </p:nvSpPr>
        <p:spPr>
          <a:xfrm>
            <a:off x="5724128" y="5517232"/>
            <a:ext cx="444074" cy="36004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p:txBody>
      </p:sp>
      <p:sp>
        <p:nvSpPr>
          <p:cNvPr id="17" name="CaixaDeTexto 16"/>
          <p:cNvSpPr txBox="1"/>
          <p:nvPr/>
        </p:nvSpPr>
        <p:spPr>
          <a:xfrm>
            <a:off x="767648" y="5889287"/>
            <a:ext cx="5316520"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6.1</a:t>
            </a:r>
          </a:p>
          <a:p>
            <a:pPr algn="just"/>
            <a:r>
              <a:rPr lang="pt-BR" sz="1800" dirty="0" smtClean="0">
                <a:latin typeface="Times New Roman" panose="02020603050405020304" pitchFamily="18" charset="0"/>
                <a:cs typeface="Times New Roman" panose="02020603050405020304" pitchFamily="18" charset="0"/>
              </a:rPr>
              <a:t>Direcionar os objetivos da organização para a produção</a:t>
            </a:r>
            <a:endParaRPr lang="pt-BR" sz="1800" dirty="0">
              <a:latin typeface="Times New Roman" panose="02020603050405020304" pitchFamily="18" charset="0"/>
              <a:cs typeface="Times New Roman" panose="02020603050405020304" pitchFamily="18" charset="0"/>
            </a:endParaRPr>
          </a:p>
        </p:txBody>
      </p:sp>
      <p:sp>
        <p:nvSpPr>
          <p:cNvPr id="18" name="CaixaDeTexto 17"/>
          <p:cNvSpPr txBox="1"/>
          <p:nvPr/>
        </p:nvSpPr>
        <p:spPr>
          <a:xfrm>
            <a:off x="5508104" y="1630541"/>
            <a:ext cx="2435282" cy="646331"/>
          </a:xfrm>
          <a:prstGeom prst="rect">
            <a:avLst/>
          </a:prstGeom>
          <a:noFill/>
        </p:spPr>
        <p:txBody>
          <a:bodyPr wrap="none" rtlCol="0">
            <a:spAutoFit/>
          </a:bodyPr>
          <a:lstStyle/>
          <a:p>
            <a:pPr algn="just"/>
            <a:r>
              <a:rPr lang="pt-BR" sz="1800" dirty="0" smtClean="0">
                <a:latin typeface="Times New Roman" panose="02020603050405020304" pitchFamily="18" charset="0"/>
                <a:cs typeface="Times New Roman" panose="02020603050405020304" pitchFamily="18" charset="0"/>
              </a:rPr>
              <a:t>Processo 1.2</a:t>
            </a:r>
          </a:p>
          <a:p>
            <a:pPr algn="just"/>
            <a:r>
              <a:rPr lang="pt-BR" sz="1800" dirty="0" smtClean="0">
                <a:latin typeface="Times New Roman" panose="02020603050405020304" pitchFamily="18" charset="0"/>
                <a:cs typeface="Times New Roman" panose="02020603050405020304" pitchFamily="18" charset="0"/>
              </a:rPr>
              <a:t>Desagregar informações</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956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200" dirty="0" smtClean="0">
                <a:latin typeface="Times New Roman" pitchFamily="18" charset="0"/>
                <a:cs typeface="Times New Roman" pitchFamily="18" charset="0"/>
              </a:rPr>
              <a:t>NECESSIDADE EXCEDE O DISPONÍVEL</a:t>
            </a:r>
            <a:br>
              <a:rPr lang="pt-BR" sz="3200" dirty="0" smtClean="0">
                <a:latin typeface="Times New Roman" pitchFamily="18" charset="0"/>
                <a:cs typeface="Times New Roman" pitchFamily="18" charset="0"/>
              </a:rPr>
            </a:br>
            <a:r>
              <a:rPr lang="pt-BR" sz="3200" dirty="0" smtClean="0">
                <a:latin typeface="Times New Roman" pitchFamily="18" charset="0"/>
                <a:cs typeface="Times New Roman" pitchFamily="18" charset="0"/>
              </a:rPr>
              <a:t>disponibilidade real de 136 horas mensais</a:t>
            </a:r>
            <a:endParaRPr lang="pt-BR" sz="3200" dirty="0">
              <a:latin typeface="Times New Roman" pitchFamily="18" charset="0"/>
              <a:cs typeface="Times New Roman" pitchFamily="18" charset="0"/>
            </a:endParaRPr>
          </a:p>
        </p:txBody>
      </p:sp>
      <p:sp>
        <p:nvSpPr>
          <p:cNvPr id="212995" name="Espaço Reservado para Número de Slide 3"/>
          <p:cNvSpPr>
            <a:spLocks noGrp="1"/>
          </p:cNvSpPr>
          <p:nvPr>
            <p:ph type="sldNum" sz="quarter" idx="11"/>
          </p:nvPr>
        </p:nvSpPr>
        <p:spPr>
          <a:noFill/>
        </p:spPr>
        <p:txBody>
          <a:bodyPr/>
          <a:lstStyle/>
          <a:p>
            <a:fld id="{C255DB03-20C3-420D-87DD-867665494227}" type="slidenum">
              <a:rPr lang="pt-BR" smtClean="0"/>
              <a:pPr/>
              <a:t>30</a:t>
            </a:fld>
            <a:endParaRPr lang="pt-BR" dirty="0" smtClean="0"/>
          </a:p>
        </p:txBody>
      </p:sp>
      <p:pic>
        <p:nvPicPr>
          <p:cNvPr id="785410" name="Picture 2"/>
          <p:cNvPicPr>
            <a:picLocks noChangeAspect="1" noChangeArrowheads="1"/>
          </p:cNvPicPr>
          <p:nvPr/>
        </p:nvPicPr>
        <p:blipFill>
          <a:blip r:embed="rId2" cstate="print"/>
          <a:srcRect/>
          <a:stretch>
            <a:fillRect/>
          </a:stretch>
        </p:blipFill>
        <p:spPr bwMode="auto">
          <a:xfrm>
            <a:off x="357188" y="1428750"/>
            <a:ext cx="8358187" cy="4976813"/>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3037561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38"/>
            <a:ext cx="8229600" cy="428625"/>
          </a:xfrm>
        </p:spPr>
        <p:txBody>
          <a:bodyPr/>
          <a:lstStyle/>
          <a:p>
            <a:pPr>
              <a:defRPr/>
            </a:pPr>
            <a:r>
              <a:rPr lang="pt-BR" sz="3200" dirty="0" smtClean="0">
                <a:latin typeface="Times New Roman" pitchFamily="18" charset="0"/>
                <a:cs typeface="Times New Roman" pitchFamily="18" charset="0"/>
              </a:rPr>
              <a:t>1º aspecto que o fator de carga deve cobrir</a:t>
            </a:r>
            <a:endParaRPr lang="pt-BR" sz="32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214313" y="500063"/>
            <a:ext cx="8643937" cy="642937"/>
          </a:xfrm>
        </p:spPr>
        <p:txBody>
          <a:bodyPr/>
          <a:lstStyle/>
          <a:p>
            <a:pPr algn="just">
              <a:defRPr/>
            </a:pPr>
            <a:r>
              <a:rPr lang="pt-BR" sz="2000" dirty="0" smtClean="0">
                <a:latin typeface="Times New Roman" pitchFamily="18" charset="0"/>
                <a:cs typeface="Times New Roman" pitchFamily="18" charset="0"/>
              </a:rPr>
              <a:t>Geralmente, é impossível utilizar todas as horas teoricamente disponíveis de trabalho nos centros produtivos ou departamentos (em nosso caso, 160 horas mensais). Isso se deve a problemas que ocorrem na produção, como quebras de máquinas, falta de energia, ausência de funcionários, problemas de programação e movimentação de materiais, atraso na entrega de fornecedores, manutenção preventiva, entre outros. Parte desses problemas pode ser considerada como inevitável (manutenção preventiva e falta de energia , por exemplo), enquanto parte é claramente evitável por meio de boa gestão (paradas não planejadas de máquinas, problemas de programação, entre outros). Descontando-se da disponibilidade teórica total a capacidade desperdiçada com problemas de natureza inevitável, obtemos a disponibilidade padrão, a qual deve ser encarada como meta pela gerência de produção; entretanto, essa disponibilidade ainda não deve ser utilizada pelo planejamento, pois, ainda que contra nossa vontade, ocorrem problemas que gostaríamos de evitar, que consomem ou desperdiçam capacidade. Descontando-se mais essa parcela, obtemos a disponibilidade real, aquela que deve ser considerada pelo planejamento, pois representa o que efetivamente está disponível para produção. Assim, a taxa que o </a:t>
            </a:r>
            <a:r>
              <a:rPr lang="pt-BR" sz="2000" b="1" dirty="0" smtClean="0">
                <a:latin typeface="Times New Roman" pitchFamily="18" charset="0"/>
                <a:cs typeface="Times New Roman" pitchFamily="18" charset="0"/>
              </a:rPr>
              <a:t>“fator de carga” </a:t>
            </a:r>
            <a:r>
              <a:rPr lang="pt-BR" sz="2000" dirty="0" smtClean="0">
                <a:latin typeface="Times New Roman" pitchFamily="18" charset="0"/>
                <a:cs typeface="Times New Roman" pitchFamily="18" charset="0"/>
              </a:rPr>
              <a:t>representa deve refletir essa disponibilidade real, sendo verdade para qualquer nível de planejamento de capacidade.</a:t>
            </a:r>
            <a:endParaRPr lang="pt-BR" sz="2000" dirty="0">
              <a:latin typeface="Times New Roman" pitchFamily="18" charset="0"/>
              <a:cs typeface="Times New Roman" pitchFamily="18" charset="0"/>
            </a:endParaRPr>
          </a:p>
        </p:txBody>
      </p:sp>
      <p:sp>
        <p:nvSpPr>
          <p:cNvPr id="214020" name="Espaço Reservado para Número de Slide 3"/>
          <p:cNvSpPr>
            <a:spLocks noGrp="1"/>
          </p:cNvSpPr>
          <p:nvPr>
            <p:ph type="sldNum" sz="quarter" idx="11"/>
          </p:nvPr>
        </p:nvSpPr>
        <p:spPr>
          <a:noFill/>
        </p:spPr>
        <p:txBody>
          <a:bodyPr/>
          <a:lstStyle/>
          <a:p>
            <a:fld id="{BE5284B9-827C-47B8-AE16-5110DA1848B7}" type="slidenum">
              <a:rPr lang="pt-BR" smtClean="0"/>
              <a:pPr/>
              <a:t>31</a:t>
            </a:fld>
            <a:endParaRPr lang="pt-BR" dirty="0" smtClean="0"/>
          </a:p>
        </p:txBody>
      </p:sp>
    </p:spTree>
    <p:extLst>
      <p:ext uri="{BB962C8B-B14F-4D97-AF65-F5344CB8AC3E}">
        <p14:creationId xmlns:p14="http://schemas.microsoft.com/office/powerpoint/2010/main" val="2365597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612"/>
          </a:xfrm>
        </p:spPr>
        <p:txBody>
          <a:bodyPr/>
          <a:lstStyle/>
          <a:p>
            <a:pPr>
              <a:defRPr/>
            </a:pPr>
            <a:r>
              <a:rPr lang="pt-BR" sz="3200" dirty="0" smtClean="0">
                <a:latin typeface="Times New Roman" pitchFamily="18" charset="0"/>
                <a:cs typeface="Times New Roman" pitchFamily="18" charset="0"/>
              </a:rPr>
              <a:t>2º aspecto que o fator de carga deve cobrir</a:t>
            </a:r>
            <a:endParaRPr lang="pt-BR" sz="32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214313" y="1071563"/>
            <a:ext cx="8643937" cy="642937"/>
          </a:xfrm>
        </p:spPr>
        <p:txBody>
          <a:bodyPr/>
          <a:lstStyle/>
          <a:p>
            <a:pPr algn="just">
              <a:defRPr/>
            </a:pPr>
            <a:r>
              <a:rPr lang="pt-BR" sz="2400" dirty="0" smtClean="0">
                <a:latin typeface="Times New Roman" pitchFamily="18" charset="0"/>
                <a:cs typeface="Times New Roman" pitchFamily="18" charset="0"/>
              </a:rPr>
              <a:t>Outro aspecto a ser coberto pela taxa que o fator de carga representa corresponde às incertezas do próprio cálculo de capacidade. Como foi comentado, os tempos utilizados foram obtidos por meio de médias ponderadas que consideram determinado mix de produção. Se no curto prazo esse mix for diferente, o consumo de capacidade também vai ser diferente, fazendo com que um plano de produção inicialmente viável seja na prática inviável. Além disso, no RRP, geralmente, o </a:t>
            </a:r>
            <a:r>
              <a:rPr lang="pt-BR" sz="2400" b="1" dirty="0" smtClean="0">
                <a:latin typeface="Times New Roman" pitchFamily="18" charset="0"/>
                <a:cs typeface="Times New Roman" pitchFamily="18" charset="0"/>
              </a:rPr>
              <a:t>“</a:t>
            </a:r>
            <a:r>
              <a:rPr lang="pt-BR" sz="2400" b="1" i="1" dirty="0" smtClean="0">
                <a:latin typeface="Times New Roman" pitchFamily="18" charset="0"/>
                <a:cs typeface="Times New Roman" pitchFamily="18" charset="0"/>
              </a:rPr>
              <a:t>time bucket</a:t>
            </a:r>
            <a:r>
              <a:rPr lang="pt-BR" sz="2400" b="1" dirty="0" smtClean="0">
                <a:latin typeface="Times New Roman" pitchFamily="18" charset="0"/>
                <a:cs typeface="Times New Roman" pitchFamily="18" charset="0"/>
              </a:rPr>
              <a:t>”</a:t>
            </a:r>
            <a:r>
              <a:rPr lang="pt-BR" sz="2400" dirty="0" smtClean="0">
                <a:latin typeface="Times New Roman" pitchFamily="18" charset="0"/>
                <a:cs typeface="Times New Roman" pitchFamily="18" charset="0"/>
              </a:rPr>
              <a:t> é de um mês ou mais, e o que é viável dentro do mês pode não sê-lo quando consideramos as variações de produção semana a semana. Tudo isso faz o cálculo de capacidade nos níveis mais altos de planejamento (RRP e RCCP) requerer certa margem de segurança, que deve ser também considerada na taxa do fator de carga de utilização.</a:t>
            </a:r>
            <a:endParaRPr lang="pt-BR" sz="2400" dirty="0">
              <a:latin typeface="Times New Roman" pitchFamily="18" charset="0"/>
              <a:cs typeface="Times New Roman" pitchFamily="18" charset="0"/>
            </a:endParaRPr>
          </a:p>
        </p:txBody>
      </p:sp>
      <p:sp>
        <p:nvSpPr>
          <p:cNvPr id="215044" name="Espaço Reservado para Número de Slide 3"/>
          <p:cNvSpPr>
            <a:spLocks noGrp="1"/>
          </p:cNvSpPr>
          <p:nvPr>
            <p:ph type="sldNum" sz="quarter" idx="11"/>
          </p:nvPr>
        </p:nvSpPr>
        <p:spPr>
          <a:noFill/>
        </p:spPr>
        <p:txBody>
          <a:bodyPr/>
          <a:lstStyle/>
          <a:p>
            <a:fld id="{E7F12A2A-51E7-4D5E-8C98-D6CDF19DFA70}" type="slidenum">
              <a:rPr lang="pt-BR" smtClean="0"/>
              <a:pPr/>
              <a:t>32</a:t>
            </a:fld>
            <a:endParaRPr lang="pt-BR" dirty="0" smtClean="0"/>
          </a:p>
        </p:txBody>
      </p:sp>
    </p:spTree>
    <p:extLst>
      <p:ext uri="{BB962C8B-B14F-4D97-AF65-F5344CB8AC3E}">
        <p14:creationId xmlns:p14="http://schemas.microsoft.com/office/powerpoint/2010/main" val="740137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p:txBody>
          <a:bodyPr/>
          <a:lstStyle/>
          <a:p>
            <a:pPr>
              <a:defRPr/>
            </a:pPr>
            <a:r>
              <a:rPr lang="pt-BR" dirty="0" smtClean="0"/>
              <a:t>AJUSTE DO S&amp;OP</a:t>
            </a:r>
            <a:endParaRPr lang="pt-BR" dirty="0"/>
          </a:p>
        </p:txBody>
      </p:sp>
      <p:sp>
        <p:nvSpPr>
          <p:cNvPr id="3" name="Subtítulo 2"/>
          <p:cNvSpPr>
            <a:spLocks noGrp="1"/>
          </p:cNvSpPr>
          <p:nvPr>
            <p:ph type="subTitle" sz="quarter" idx="1"/>
          </p:nvPr>
        </p:nvSpPr>
        <p:spPr/>
        <p:txBody>
          <a:bodyPr/>
          <a:lstStyle/>
          <a:p>
            <a:pPr>
              <a:defRPr/>
            </a:pPr>
            <a:r>
              <a:rPr lang="pt-BR" dirty="0" smtClean="0"/>
              <a:t>AUMENTO DA CARGA DE TRABALHO EM ALGUNS MESES</a:t>
            </a:r>
            <a:endParaRPr lang="pt-BR" dirty="0"/>
          </a:p>
        </p:txBody>
      </p:sp>
      <p:sp>
        <p:nvSpPr>
          <p:cNvPr id="216068" name="Espaço Reservado para Número de Slide 3"/>
          <p:cNvSpPr>
            <a:spLocks noGrp="1"/>
          </p:cNvSpPr>
          <p:nvPr>
            <p:ph type="sldNum" sz="quarter" idx="12"/>
          </p:nvPr>
        </p:nvSpPr>
        <p:spPr>
          <a:noFill/>
        </p:spPr>
        <p:txBody>
          <a:bodyPr/>
          <a:lstStyle/>
          <a:p>
            <a:fld id="{6CCD6F28-AB7A-4F38-99C4-FFDA1F339BE2}" type="slidenum">
              <a:rPr lang="pt-BR" smtClean="0"/>
              <a:pPr/>
              <a:t>33</a:t>
            </a:fld>
            <a:endParaRPr lang="pt-BR" dirty="0" smtClean="0"/>
          </a:p>
        </p:txBody>
      </p:sp>
    </p:spTree>
    <p:extLst>
      <p:ext uri="{BB962C8B-B14F-4D97-AF65-F5344CB8AC3E}">
        <p14:creationId xmlns:p14="http://schemas.microsoft.com/office/powerpoint/2010/main" val="1680485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AJUSTE</a:t>
            </a:r>
            <a:endParaRPr lang="pt-BR" dirty="0"/>
          </a:p>
        </p:txBody>
      </p:sp>
      <p:sp>
        <p:nvSpPr>
          <p:cNvPr id="217091" name="Espaço Reservado para Número de Slide 2"/>
          <p:cNvSpPr>
            <a:spLocks noGrp="1"/>
          </p:cNvSpPr>
          <p:nvPr>
            <p:ph type="sldNum" sz="quarter" idx="11"/>
          </p:nvPr>
        </p:nvSpPr>
        <p:spPr>
          <a:noFill/>
        </p:spPr>
        <p:txBody>
          <a:bodyPr/>
          <a:lstStyle/>
          <a:p>
            <a:fld id="{11769655-9DC4-4681-9967-FEAE873DFB22}" type="slidenum">
              <a:rPr lang="pt-BR" smtClean="0"/>
              <a:pPr/>
              <a:t>34</a:t>
            </a:fld>
            <a:endParaRPr lang="pt-BR" dirty="0" smtClean="0"/>
          </a:p>
        </p:txBody>
      </p:sp>
      <p:pic>
        <p:nvPicPr>
          <p:cNvPr id="786434" name="Picture 2"/>
          <p:cNvPicPr>
            <a:picLocks noChangeAspect="1" noChangeArrowheads="1"/>
          </p:cNvPicPr>
          <p:nvPr/>
        </p:nvPicPr>
        <p:blipFill>
          <a:blip r:embed="rId2" cstate="print"/>
          <a:srcRect/>
          <a:stretch>
            <a:fillRect/>
          </a:stretch>
        </p:blipFill>
        <p:spPr bwMode="auto">
          <a:xfrm>
            <a:off x="71438" y="1400175"/>
            <a:ext cx="9001125" cy="502920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612951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GRÁFICO</a:t>
            </a:r>
            <a:endParaRPr lang="pt-BR" dirty="0"/>
          </a:p>
        </p:txBody>
      </p:sp>
      <p:sp>
        <p:nvSpPr>
          <p:cNvPr id="218115" name="Espaço Reservado para Número de Slide 2"/>
          <p:cNvSpPr>
            <a:spLocks noGrp="1"/>
          </p:cNvSpPr>
          <p:nvPr>
            <p:ph type="sldNum" sz="quarter" idx="11"/>
          </p:nvPr>
        </p:nvSpPr>
        <p:spPr>
          <a:noFill/>
        </p:spPr>
        <p:txBody>
          <a:bodyPr/>
          <a:lstStyle/>
          <a:p>
            <a:fld id="{84CBD5BB-E6F8-4F27-BCFE-1CB0C4142026}" type="slidenum">
              <a:rPr lang="pt-BR" smtClean="0"/>
              <a:pPr/>
              <a:t>35</a:t>
            </a:fld>
            <a:endParaRPr lang="pt-BR" dirty="0" smtClean="0"/>
          </a:p>
        </p:txBody>
      </p:sp>
      <p:pic>
        <p:nvPicPr>
          <p:cNvPr id="787458" name="Picture 2"/>
          <p:cNvPicPr>
            <a:picLocks noChangeAspect="1" noChangeArrowheads="1"/>
          </p:cNvPicPr>
          <p:nvPr/>
        </p:nvPicPr>
        <p:blipFill>
          <a:blip r:embed="rId2" cstate="print"/>
          <a:srcRect/>
          <a:stretch>
            <a:fillRect/>
          </a:stretch>
        </p:blipFill>
        <p:spPr bwMode="auto">
          <a:xfrm>
            <a:off x="214313" y="1427163"/>
            <a:ext cx="8786812" cy="4573587"/>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3410555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3" y="274638"/>
            <a:ext cx="8715375" cy="1143000"/>
          </a:xfrm>
        </p:spPr>
        <p:txBody>
          <a:bodyPr/>
          <a:lstStyle/>
          <a:p>
            <a:pPr>
              <a:defRPr/>
            </a:pPr>
            <a:r>
              <a:rPr lang="pt-BR" sz="3000" dirty="0" smtClean="0">
                <a:latin typeface="Times New Roman" pitchFamily="18" charset="0"/>
                <a:cs typeface="Times New Roman" pitchFamily="18" charset="0"/>
              </a:rPr>
              <a:t>IMPACTO NO ESTOQUE</a:t>
            </a:r>
            <a:br>
              <a:rPr lang="pt-BR" sz="3000" dirty="0" smtClean="0">
                <a:latin typeface="Times New Roman" pitchFamily="18" charset="0"/>
                <a:cs typeface="Times New Roman" pitchFamily="18" charset="0"/>
              </a:rPr>
            </a:br>
            <a:r>
              <a:rPr lang="pt-BR" sz="3000" dirty="0" smtClean="0">
                <a:latin typeface="Times New Roman" pitchFamily="18" charset="0"/>
                <a:cs typeface="Times New Roman" pitchFamily="18" charset="0"/>
              </a:rPr>
              <a:t>CONCENTRAÇÃO DE JUNHO A NOVEMBRO</a:t>
            </a:r>
            <a:endParaRPr lang="pt-BR" sz="3000" dirty="0">
              <a:latin typeface="Times New Roman" pitchFamily="18" charset="0"/>
              <a:cs typeface="Times New Roman" pitchFamily="18" charset="0"/>
            </a:endParaRPr>
          </a:p>
        </p:txBody>
      </p:sp>
      <p:sp>
        <p:nvSpPr>
          <p:cNvPr id="219139" name="Espaço Reservado para Número de Slide 2"/>
          <p:cNvSpPr>
            <a:spLocks noGrp="1"/>
          </p:cNvSpPr>
          <p:nvPr>
            <p:ph type="sldNum" sz="quarter" idx="11"/>
          </p:nvPr>
        </p:nvSpPr>
        <p:spPr>
          <a:noFill/>
        </p:spPr>
        <p:txBody>
          <a:bodyPr/>
          <a:lstStyle/>
          <a:p>
            <a:fld id="{F81C4297-244E-467B-8D09-36E2F3062322}" type="slidenum">
              <a:rPr lang="pt-BR" smtClean="0"/>
              <a:pPr/>
              <a:t>36</a:t>
            </a:fld>
            <a:endParaRPr lang="pt-BR" dirty="0" smtClean="0"/>
          </a:p>
        </p:txBody>
      </p:sp>
      <p:pic>
        <p:nvPicPr>
          <p:cNvPr id="791554" name="Picture 2"/>
          <p:cNvPicPr>
            <a:picLocks noChangeAspect="1" noChangeArrowheads="1"/>
          </p:cNvPicPr>
          <p:nvPr/>
        </p:nvPicPr>
        <p:blipFill>
          <a:blip r:embed="rId2" cstate="print"/>
          <a:srcRect/>
          <a:stretch>
            <a:fillRect/>
          </a:stretch>
        </p:blipFill>
        <p:spPr bwMode="auto">
          <a:xfrm>
            <a:off x="71438" y="1514475"/>
            <a:ext cx="9001125" cy="491490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123797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37"/>
          </a:xfrm>
        </p:spPr>
        <p:txBody>
          <a:bodyPr/>
          <a:lstStyle/>
          <a:p>
            <a:pPr>
              <a:defRPr/>
            </a:pPr>
            <a:r>
              <a:rPr lang="pt-BR" dirty="0" smtClean="0"/>
              <a:t>PONDERAÇÕES</a:t>
            </a:r>
            <a:endParaRPr lang="pt-BR" dirty="0"/>
          </a:p>
        </p:txBody>
      </p:sp>
      <p:sp>
        <p:nvSpPr>
          <p:cNvPr id="3" name="Espaço Reservado para Conteúdo 2"/>
          <p:cNvSpPr>
            <a:spLocks noGrp="1"/>
          </p:cNvSpPr>
          <p:nvPr>
            <p:ph idx="1"/>
          </p:nvPr>
        </p:nvSpPr>
        <p:spPr>
          <a:xfrm>
            <a:off x="214313" y="857250"/>
            <a:ext cx="8786812" cy="4525963"/>
          </a:xfrm>
        </p:spPr>
        <p:txBody>
          <a:bodyPr/>
          <a:lstStyle/>
          <a:p>
            <a:pPr marL="514350" indent="-514350" algn="just">
              <a:buClr>
                <a:schemeClr val="tx1"/>
              </a:buClr>
              <a:buFont typeface="+mj-lt"/>
              <a:buAutoNum type="arabicParenR"/>
              <a:defRPr/>
            </a:pPr>
            <a:r>
              <a:rPr lang="pt-BR" sz="2400" dirty="0" smtClean="0">
                <a:latin typeface="Times New Roman" pitchFamily="18" charset="0"/>
                <a:cs typeface="Times New Roman" pitchFamily="18" charset="0"/>
              </a:rPr>
              <a:t>Alteração do plano de produção, visando aproveitar a disponibilidade ociosa de alguns meses para acomodar o excesso de outros. Isso significa antecipar e/ou postergar produção, contando para isso com estoques para que não se prejudiquemos o atendimento do plano de vendas;</a:t>
            </a:r>
          </a:p>
          <a:p>
            <a:pPr marL="514350" indent="-514350" algn="just">
              <a:buClr>
                <a:schemeClr val="tx1"/>
              </a:buClr>
              <a:buFont typeface="+mj-lt"/>
              <a:buAutoNum type="arabicParenR"/>
              <a:defRPr/>
            </a:pPr>
            <a:r>
              <a:rPr lang="pt-BR" sz="2400" dirty="0" smtClean="0">
                <a:latin typeface="Times New Roman" pitchFamily="18" charset="0"/>
                <a:cs typeface="Times New Roman" pitchFamily="18" charset="0"/>
              </a:rPr>
              <a:t>Ampliação da disponibilidade de capacidade por meio de horas extras, turnos adicionais, contratação de funcionários, aquisição de equipamentos, entre outros;</a:t>
            </a:r>
          </a:p>
          <a:p>
            <a:pPr marL="514350" indent="-514350" algn="just">
              <a:buClr>
                <a:schemeClr val="tx1"/>
              </a:buClr>
              <a:buFont typeface="+mj-lt"/>
              <a:buAutoNum type="arabicParenR"/>
              <a:defRPr/>
            </a:pPr>
            <a:r>
              <a:rPr lang="pt-BR" sz="2400" dirty="0" smtClean="0">
                <a:latin typeface="Times New Roman" pitchFamily="18" charset="0"/>
                <a:cs typeface="Times New Roman" pitchFamily="18" charset="0"/>
              </a:rPr>
              <a:t>Em alguns casos, a disponibilidade também pode ser ampliada por meio de uma atenção especial na gestão da fábrica, reduzindo os problemas de natureza evitável, aproximando portanto a disponibilidade real da padrão. Essa alternativa obviamente requer algum prazo para efetivação, o que é coerente com o horizonte de planejamento do RRP.</a:t>
            </a:r>
            <a:endParaRPr lang="pt-BR" sz="2400" dirty="0">
              <a:latin typeface="Times New Roman" pitchFamily="18" charset="0"/>
              <a:cs typeface="Times New Roman" pitchFamily="18" charset="0"/>
            </a:endParaRPr>
          </a:p>
        </p:txBody>
      </p:sp>
      <p:sp>
        <p:nvSpPr>
          <p:cNvPr id="220164" name="Espaço Reservado para Número de Slide 3"/>
          <p:cNvSpPr>
            <a:spLocks noGrp="1"/>
          </p:cNvSpPr>
          <p:nvPr>
            <p:ph type="sldNum" sz="quarter" idx="11"/>
          </p:nvPr>
        </p:nvSpPr>
        <p:spPr>
          <a:noFill/>
        </p:spPr>
        <p:txBody>
          <a:bodyPr/>
          <a:lstStyle/>
          <a:p>
            <a:fld id="{835B407A-3674-40BD-A73A-422598B1FEB4}" type="slidenum">
              <a:rPr lang="pt-BR" smtClean="0"/>
              <a:pPr/>
              <a:t>37</a:t>
            </a:fld>
            <a:endParaRPr lang="pt-BR" dirty="0" smtClean="0"/>
          </a:p>
        </p:txBody>
      </p:sp>
    </p:spTree>
    <p:extLst>
      <p:ext uri="{BB962C8B-B14F-4D97-AF65-F5344CB8AC3E}">
        <p14:creationId xmlns:p14="http://schemas.microsoft.com/office/powerpoint/2010/main" val="413265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37"/>
          </a:xfrm>
        </p:spPr>
        <p:txBody>
          <a:bodyPr/>
          <a:lstStyle/>
          <a:p>
            <a:pPr>
              <a:defRPr/>
            </a:pPr>
            <a:r>
              <a:rPr lang="pt-BR" dirty="0" smtClean="0"/>
              <a:t>PONDERAÇÕES</a:t>
            </a:r>
            <a:endParaRPr lang="pt-BR" dirty="0"/>
          </a:p>
        </p:txBody>
      </p:sp>
      <p:sp>
        <p:nvSpPr>
          <p:cNvPr id="3" name="Espaço Reservado para Conteúdo 2"/>
          <p:cNvSpPr>
            <a:spLocks noGrp="1"/>
          </p:cNvSpPr>
          <p:nvPr>
            <p:ph idx="1"/>
          </p:nvPr>
        </p:nvSpPr>
        <p:spPr>
          <a:xfrm>
            <a:off x="214313" y="857250"/>
            <a:ext cx="8786812" cy="4525963"/>
          </a:xfrm>
        </p:spPr>
        <p:txBody>
          <a:bodyPr/>
          <a:lstStyle/>
          <a:p>
            <a:pPr marL="514350" indent="-514350" algn="just">
              <a:buClr>
                <a:schemeClr val="tx1"/>
              </a:buClr>
              <a:buFont typeface="+mj-lt"/>
              <a:buAutoNum type="arabicParenR" startAt="4"/>
              <a:defRPr/>
            </a:pPr>
            <a:r>
              <a:rPr lang="pt-BR" sz="2400" dirty="0" smtClean="0">
                <a:latin typeface="Times New Roman" pitchFamily="18" charset="0"/>
                <a:cs typeface="Times New Roman" pitchFamily="18" charset="0"/>
              </a:rPr>
              <a:t>Subcontratação de serviços que substituam os recursos da fábrica ou terceirização de etapas da produção, adquirindo componentes prontos que outrora fossem fabricados;</a:t>
            </a:r>
          </a:p>
          <a:p>
            <a:pPr marL="514350" indent="-514350" algn="just">
              <a:buClr>
                <a:schemeClr val="tx1"/>
              </a:buClr>
              <a:buFont typeface="+mj-lt"/>
              <a:buAutoNum type="arabicParenR" startAt="4"/>
              <a:defRPr/>
            </a:pPr>
            <a:r>
              <a:rPr lang="pt-BR" sz="2400" dirty="0" smtClean="0">
                <a:latin typeface="Times New Roman" pitchFamily="18" charset="0"/>
                <a:cs typeface="Times New Roman" pitchFamily="18" charset="0"/>
              </a:rPr>
              <a:t>Não atendimento do plano de vendas, seja com perda efetiva de vendas ou acúmulo de pedidos em atraso. Nesse caso, passa a ser importante a decisão de prioridade entre as famílias de produtos que competem por um mesmo recurso, cuja disponibilidade não está sendo suficiente.</a:t>
            </a:r>
          </a:p>
        </p:txBody>
      </p:sp>
      <p:sp>
        <p:nvSpPr>
          <p:cNvPr id="221188" name="Espaço Reservado para Número de Slide 3"/>
          <p:cNvSpPr>
            <a:spLocks noGrp="1"/>
          </p:cNvSpPr>
          <p:nvPr>
            <p:ph type="sldNum" sz="quarter" idx="11"/>
          </p:nvPr>
        </p:nvSpPr>
        <p:spPr>
          <a:noFill/>
        </p:spPr>
        <p:txBody>
          <a:bodyPr/>
          <a:lstStyle/>
          <a:p>
            <a:fld id="{78D2A476-81ED-402C-AAE1-91D776F00B29}" type="slidenum">
              <a:rPr lang="pt-BR" smtClean="0"/>
              <a:pPr/>
              <a:t>38</a:t>
            </a:fld>
            <a:endParaRPr lang="pt-BR" dirty="0" smtClean="0"/>
          </a:p>
        </p:txBody>
      </p:sp>
    </p:spTree>
    <p:extLst>
      <p:ext uri="{BB962C8B-B14F-4D97-AF65-F5344CB8AC3E}">
        <p14:creationId xmlns:p14="http://schemas.microsoft.com/office/powerpoint/2010/main" val="19875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14313" y="1736725"/>
            <a:ext cx="8643937" cy="1920875"/>
          </a:xfrm>
        </p:spPr>
        <p:txBody>
          <a:bodyPr/>
          <a:lstStyle/>
          <a:p>
            <a:pPr>
              <a:defRPr/>
            </a:pPr>
            <a:r>
              <a:rPr lang="pt-BR" sz="3000" dirty="0" smtClean="0">
                <a:latin typeface="Times New Roman" pitchFamily="18" charset="0"/>
                <a:cs typeface="Times New Roman" pitchFamily="18" charset="0"/>
              </a:rPr>
              <a:t>RCCP – </a:t>
            </a:r>
            <a:r>
              <a:rPr lang="pt-BR" sz="3000" i="1" dirty="0" smtClean="0">
                <a:latin typeface="Times New Roman" pitchFamily="18" charset="0"/>
                <a:cs typeface="Times New Roman" pitchFamily="18" charset="0"/>
              </a:rPr>
              <a:t>ROUGH CUT CAPACITY PLANNING</a:t>
            </a:r>
            <a:r>
              <a:rPr lang="pt-BR" sz="3000" dirty="0" smtClean="0">
                <a:latin typeface="Times New Roman" pitchFamily="18" charset="0"/>
                <a:cs typeface="Times New Roman" pitchFamily="18" charset="0"/>
              </a:rPr>
              <a:t/>
            </a:r>
            <a:br>
              <a:rPr lang="pt-BR" sz="3000" dirty="0" smtClean="0">
                <a:latin typeface="Times New Roman" pitchFamily="18" charset="0"/>
                <a:cs typeface="Times New Roman" pitchFamily="18" charset="0"/>
              </a:rPr>
            </a:br>
            <a:r>
              <a:rPr lang="pt-BR" sz="3000" dirty="0" smtClean="0">
                <a:latin typeface="Times New Roman" pitchFamily="18" charset="0"/>
                <a:cs typeface="Times New Roman" pitchFamily="18" charset="0"/>
              </a:rPr>
              <a:t>PLANEJAMENTO DE CAPACIDADE DE MÉDIO PRAZO</a:t>
            </a:r>
            <a:endParaRPr lang="pt-BR" sz="3000" dirty="0"/>
          </a:p>
        </p:txBody>
      </p:sp>
      <p:sp>
        <p:nvSpPr>
          <p:cNvPr id="3" name="Subtítulo 2"/>
          <p:cNvSpPr>
            <a:spLocks noGrp="1"/>
          </p:cNvSpPr>
          <p:nvPr>
            <p:ph type="subTitle" sz="quarter" idx="1"/>
          </p:nvPr>
        </p:nvSpPr>
        <p:spPr>
          <a:xfrm>
            <a:off x="928688" y="3886200"/>
            <a:ext cx="7286625" cy="1752600"/>
          </a:xfrm>
        </p:spPr>
        <p:txBody>
          <a:bodyPr/>
          <a:lstStyle/>
          <a:p>
            <a:pPr>
              <a:defRPr/>
            </a:pPr>
            <a:r>
              <a:rPr lang="pt-BR" dirty="0" smtClean="0"/>
              <a:t>PLANEJAMENTO EM NÍVEL MACRO</a:t>
            </a:r>
          </a:p>
          <a:p>
            <a:pPr>
              <a:defRPr/>
            </a:pPr>
            <a:r>
              <a:rPr lang="pt-BR" dirty="0" smtClean="0"/>
              <a:t>2ª ETAPA</a:t>
            </a:r>
            <a:endParaRPr lang="pt-BR" dirty="0"/>
          </a:p>
        </p:txBody>
      </p:sp>
      <p:sp>
        <p:nvSpPr>
          <p:cNvPr id="222212" name="Espaço Reservado para Número de Slide 3"/>
          <p:cNvSpPr>
            <a:spLocks noGrp="1"/>
          </p:cNvSpPr>
          <p:nvPr>
            <p:ph type="sldNum" sz="quarter" idx="12"/>
          </p:nvPr>
        </p:nvSpPr>
        <p:spPr>
          <a:noFill/>
        </p:spPr>
        <p:txBody>
          <a:bodyPr/>
          <a:lstStyle/>
          <a:p>
            <a:fld id="{87EBC48E-8332-472E-BD41-D6626867D296}" type="slidenum">
              <a:rPr lang="pt-BR" smtClean="0"/>
              <a:pPr/>
              <a:t>39</a:t>
            </a:fld>
            <a:endParaRPr lang="pt-BR" dirty="0" smtClean="0"/>
          </a:p>
        </p:txBody>
      </p:sp>
    </p:spTree>
    <p:extLst>
      <p:ext uri="{BB962C8B-B14F-4D97-AF65-F5344CB8AC3E}">
        <p14:creationId xmlns:p14="http://schemas.microsoft.com/office/powerpoint/2010/main" val="425052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114"/>
            <a:ext cx="8229600" cy="725470"/>
          </a:xfrm>
        </p:spPr>
        <p:txBody>
          <a:bodyPr/>
          <a:lstStyle/>
          <a:p>
            <a:r>
              <a:rPr lang="pt-BR" dirty="0" smtClean="0"/>
              <a:t>CONCEITUAÇÃO BÁSICA</a:t>
            </a:r>
            <a:endParaRPr lang="pt-BR" dirty="0"/>
          </a:p>
        </p:txBody>
      </p:sp>
      <p:sp>
        <p:nvSpPr>
          <p:cNvPr id="16" name="Retângulo de cantos arredondados 15"/>
          <p:cNvSpPr/>
          <p:nvPr/>
        </p:nvSpPr>
        <p:spPr>
          <a:xfrm>
            <a:off x="0" y="725052"/>
            <a:ext cx="9144000" cy="171451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dirty="0"/>
          </a:p>
        </p:txBody>
      </p:sp>
      <p:sp>
        <p:nvSpPr>
          <p:cNvPr id="22" name="Retângulo de cantos arredondados 21"/>
          <p:cNvSpPr/>
          <p:nvPr/>
        </p:nvSpPr>
        <p:spPr>
          <a:xfrm>
            <a:off x="-32" y="4600526"/>
            <a:ext cx="9144000" cy="164307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dirty="0"/>
          </a:p>
        </p:txBody>
      </p:sp>
      <p:sp>
        <p:nvSpPr>
          <p:cNvPr id="27" name="Forma livre 26"/>
          <p:cNvSpPr/>
          <p:nvPr/>
        </p:nvSpPr>
        <p:spPr>
          <a:xfrm>
            <a:off x="1828800" y="4814840"/>
            <a:ext cx="5838092" cy="412127"/>
          </a:xfrm>
          <a:custGeom>
            <a:avLst/>
            <a:gdLst>
              <a:gd name="connsiteX0" fmla="*/ 0 w 5838092"/>
              <a:gd name="connsiteY0" fmla="*/ 351692 h 365760"/>
              <a:gd name="connsiteX1" fmla="*/ 0 w 5838092"/>
              <a:gd name="connsiteY1" fmla="*/ 0 h 365760"/>
              <a:gd name="connsiteX2" fmla="*/ 5838092 w 5838092"/>
              <a:gd name="connsiteY2" fmla="*/ 0 h 365760"/>
              <a:gd name="connsiteX3" fmla="*/ 5838092 w 5838092"/>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5838092" h="365760">
                <a:moveTo>
                  <a:pt x="0" y="351692"/>
                </a:moveTo>
                <a:lnTo>
                  <a:pt x="0" y="0"/>
                </a:lnTo>
                <a:lnTo>
                  <a:pt x="5838092" y="0"/>
                </a:lnTo>
                <a:lnTo>
                  <a:pt x="5838092" y="36576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cxnSp>
        <p:nvCxnSpPr>
          <p:cNvPr id="33" name="Conector reto 32"/>
          <p:cNvCxnSpPr/>
          <p:nvPr/>
        </p:nvCxnSpPr>
        <p:spPr>
          <a:xfrm rot="5400000" flipH="1" flipV="1">
            <a:off x="5644364" y="5028360"/>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rot="5400000" flipH="1" flipV="1">
            <a:off x="3642512" y="5028360"/>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spaço Reservado para Número de Slide 3"/>
          <p:cNvSpPr>
            <a:spLocks noGrp="1"/>
          </p:cNvSpPr>
          <p:nvPr>
            <p:ph type="sldNum" sz="quarter" idx="11"/>
          </p:nvPr>
        </p:nvSpPr>
        <p:spPr>
          <a:xfrm>
            <a:off x="6938994" y="6381774"/>
            <a:ext cx="2133600" cy="476250"/>
          </a:xfrm>
        </p:spPr>
        <p:txBody>
          <a:bodyPr/>
          <a:lstStyle/>
          <a:p>
            <a:pPr>
              <a:defRPr/>
            </a:pPr>
            <a:fld id="{0C4AE77C-8CA3-4DB8-9FA7-456935493F27}" type="slidenum">
              <a:rPr lang="pt-BR" smtClean="0"/>
              <a:pPr>
                <a:defRPr/>
              </a:pPr>
              <a:t>4</a:t>
            </a:fld>
            <a:endParaRPr lang="pt-BR" dirty="0"/>
          </a:p>
        </p:txBody>
      </p:sp>
      <p:sp>
        <p:nvSpPr>
          <p:cNvPr id="36" name="CaixaDeTexto 35"/>
          <p:cNvSpPr txBox="1"/>
          <p:nvPr/>
        </p:nvSpPr>
        <p:spPr>
          <a:xfrm>
            <a:off x="857224" y="5029155"/>
            <a:ext cx="1871438"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Capacidade Física atual</a:t>
            </a:r>
            <a:endParaRPr lang="pt-BR" sz="1800" b="1" dirty="0">
              <a:solidFill>
                <a:schemeClr val="bg2"/>
              </a:solidFill>
            </a:endParaRPr>
          </a:p>
        </p:txBody>
      </p:sp>
      <p:sp>
        <p:nvSpPr>
          <p:cNvPr id="37" name="CaixaDeTexto 36"/>
          <p:cNvSpPr txBox="1"/>
          <p:nvPr/>
        </p:nvSpPr>
        <p:spPr>
          <a:xfrm>
            <a:off x="2928926" y="5032543"/>
            <a:ext cx="1800000"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Força de trabalho atual</a:t>
            </a:r>
            <a:endParaRPr lang="pt-BR" sz="1800" b="1" dirty="0">
              <a:solidFill>
                <a:schemeClr val="bg2"/>
              </a:solidFill>
            </a:endParaRPr>
          </a:p>
        </p:txBody>
      </p:sp>
      <p:sp>
        <p:nvSpPr>
          <p:cNvPr id="38" name="CaixaDeTexto 37"/>
          <p:cNvSpPr txBox="1"/>
          <p:nvPr/>
        </p:nvSpPr>
        <p:spPr>
          <a:xfrm>
            <a:off x="4929190" y="5032544"/>
            <a:ext cx="1857388"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Atividades requeridas para a produção</a:t>
            </a:r>
            <a:endParaRPr lang="pt-BR" sz="1800" b="1" dirty="0">
              <a:solidFill>
                <a:schemeClr val="bg2"/>
              </a:solidFill>
            </a:endParaRPr>
          </a:p>
        </p:txBody>
      </p:sp>
      <p:sp>
        <p:nvSpPr>
          <p:cNvPr id="39" name="CaixaDeTexto 38"/>
          <p:cNvSpPr txBox="1"/>
          <p:nvPr/>
        </p:nvSpPr>
        <p:spPr>
          <a:xfrm>
            <a:off x="7000892" y="5029154"/>
            <a:ext cx="1371372"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Níveis de estoque</a:t>
            </a:r>
            <a:endParaRPr lang="pt-BR" sz="1800" b="1" dirty="0">
              <a:solidFill>
                <a:schemeClr val="bg2"/>
              </a:solidFill>
            </a:endParaRPr>
          </a:p>
        </p:txBody>
      </p:sp>
      <p:cxnSp>
        <p:nvCxnSpPr>
          <p:cNvPr id="45" name="Conector reto 44"/>
          <p:cNvCxnSpPr/>
          <p:nvPr/>
        </p:nvCxnSpPr>
        <p:spPr>
          <a:xfrm rot="5400000">
            <a:off x="4644232" y="4529088"/>
            <a:ext cx="571504" cy="1588"/>
          </a:xfrm>
          <a:prstGeom prst="line">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Elipse 45"/>
          <p:cNvSpPr/>
          <p:nvPr/>
        </p:nvSpPr>
        <p:spPr>
          <a:xfrm>
            <a:off x="3214678" y="2796754"/>
            <a:ext cx="3643338" cy="150019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47" name="CaixaDeTexto 46"/>
          <p:cNvSpPr txBox="1"/>
          <p:nvPr/>
        </p:nvSpPr>
        <p:spPr>
          <a:xfrm>
            <a:off x="3428992" y="3263783"/>
            <a:ext cx="3280898" cy="461665"/>
          </a:xfrm>
          <a:prstGeom prst="rect">
            <a:avLst/>
          </a:prstGeom>
          <a:noFill/>
        </p:spPr>
        <p:txBody>
          <a:bodyPr wrap="none" rtlCol="0">
            <a:spAutoFit/>
          </a:bodyPr>
          <a:lstStyle/>
          <a:p>
            <a:pPr algn="ctr"/>
            <a:r>
              <a:rPr lang="pt-BR" sz="2400" b="1" dirty="0" smtClean="0">
                <a:latin typeface="Times New Roman" pitchFamily="18" charset="0"/>
                <a:cs typeface="Times New Roman" pitchFamily="18" charset="0"/>
              </a:rPr>
              <a:t>Planejamento agregado</a:t>
            </a:r>
            <a:endParaRPr lang="pt-BR" sz="2400" b="1" dirty="0">
              <a:latin typeface="Times New Roman" pitchFamily="18" charset="0"/>
              <a:cs typeface="Times New Roman" pitchFamily="18" charset="0"/>
            </a:endParaRPr>
          </a:p>
        </p:txBody>
      </p:sp>
      <p:cxnSp>
        <p:nvCxnSpPr>
          <p:cNvPr id="49" name="Conector reto 48"/>
          <p:cNvCxnSpPr/>
          <p:nvPr/>
        </p:nvCxnSpPr>
        <p:spPr>
          <a:xfrm rot="5400000">
            <a:off x="4465637" y="2332407"/>
            <a:ext cx="928694" cy="1588"/>
          </a:xfrm>
          <a:prstGeom prst="line">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Forma livre 50"/>
          <p:cNvSpPr/>
          <p:nvPr/>
        </p:nvSpPr>
        <p:spPr>
          <a:xfrm>
            <a:off x="928468" y="1818831"/>
            <a:ext cx="7272997" cy="407963"/>
          </a:xfrm>
          <a:custGeom>
            <a:avLst/>
            <a:gdLst>
              <a:gd name="connsiteX0" fmla="*/ 7272997 w 7272997"/>
              <a:gd name="connsiteY0" fmla="*/ 42203 h 407963"/>
              <a:gd name="connsiteX1" fmla="*/ 7272997 w 7272997"/>
              <a:gd name="connsiteY1" fmla="*/ 407963 h 407963"/>
              <a:gd name="connsiteX2" fmla="*/ 0 w 7272997"/>
              <a:gd name="connsiteY2" fmla="*/ 407963 h 407963"/>
              <a:gd name="connsiteX3" fmla="*/ 0 w 7272997"/>
              <a:gd name="connsiteY3" fmla="*/ 0 h 407963"/>
            </a:gdLst>
            <a:ahLst/>
            <a:cxnLst>
              <a:cxn ang="0">
                <a:pos x="connsiteX0" y="connsiteY0"/>
              </a:cxn>
              <a:cxn ang="0">
                <a:pos x="connsiteX1" y="connsiteY1"/>
              </a:cxn>
              <a:cxn ang="0">
                <a:pos x="connsiteX2" y="connsiteY2"/>
              </a:cxn>
              <a:cxn ang="0">
                <a:pos x="connsiteX3" y="connsiteY3"/>
              </a:cxn>
            </a:cxnLst>
            <a:rect l="l" t="t" r="r" b="b"/>
            <a:pathLst>
              <a:path w="7272997" h="407963">
                <a:moveTo>
                  <a:pt x="7272997" y="42203"/>
                </a:moveTo>
                <a:lnTo>
                  <a:pt x="7272997" y="407963"/>
                </a:lnTo>
                <a:lnTo>
                  <a:pt x="0" y="407963"/>
                </a:lnTo>
                <a:lnTo>
                  <a:pt x="0" y="0"/>
                </a:ln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cxnSp>
        <p:nvCxnSpPr>
          <p:cNvPr id="52" name="Conector reto 51"/>
          <p:cNvCxnSpPr/>
          <p:nvPr/>
        </p:nvCxnSpPr>
        <p:spPr>
          <a:xfrm rot="5400000" flipH="1" flipV="1">
            <a:off x="6500032" y="2010142"/>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rot="5400000" flipH="1" flipV="1">
            <a:off x="2643968" y="2010142"/>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57158" y="1074935"/>
            <a:ext cx="1357322"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Ambiente competitivo</a:t>
            </a:r>
            <a:endParaRPr lang="pt-BR" sz="1800" b="1" dirty="0">
              <a:solidFill>
                <a:schemeClr val="bg2"/>
              </a:solidFill>
            </a:endParaRPr>
          </a:p>
        </p:txBody>
      </p:sp>
      <p:sp>
        <p:nvSpPr>
          <p:cNvPr id="55" name="CaixaDeTexto 54"/>
          <p:cNvSpPr txBox="1"/>
          <p:nvPr/>
        </p:nvSpPr>
        <p:spPr>
          <a:xfrm>
            <a:off x="1928794" y="1071547"/>
            <a:ext cx="1871438"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Capacidade externa (subcontratação)</a:t>
            </a:r>
            <a:endParaRPr lang="pt-BR" sz="1800" b="1" dirty="0">
              <a:solidFill>
                <a:schemeClr val="bg2"/>
              </a:solidFill>
            </a:endParaRPr>
          </a:p>
        </p:txBody>
      </p:sp>
      <p:sp>
        <p:nvSpPr>
          <p:cNvPr id="56" name="CaixaDeTexto 55"/>
          <p:cNvSpPr txBox="1"/>
          <p:nvPr/>
        </p:nvSpPr>
        <p:spPr>
          <a:xfrm>
            <a:off x="4000496" y="1074935"/>
            <a:ext cx="1800000"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Disponibilidade de fornecimento</a:t>
            </a:r>
            <a:endParaRPr lang="pt-BR" sz="1800" b="1" dirty="0">
              <a:solidFill>
                <a:schemeClr val="bg2"/>
              </a:solidFill>
            </a:endParaRPr>
          </a:p>
        </p:txBody>
      </p:sp>
      <p:sp>
        <p:nvSpPr>
          <p:cNvPr id="57" name="CaixaDeTexto 56"/>
          <p:cNvSpPr txBox="1"/>
          <p:nvPr/>
        </p:nvSpPr>
        <p:spPr>
          <a:xfrm>
            <a:off x="6000760" y="1074936"/>
            <a:ext cx="1357322"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Demanda</a:t>
            </a:r>
            <a:endParaRPr lang="pt-BR" sz="1800" b="1" dirty="0">
              <a:solidFill>
                <a:schemeClr val="bg2"/>
              </a:solidFill>
            </a:endParaRPr>
          </a:p>
        </p:txBody>
      </p:sp>
      <p:sp>
        <p:nvSpPr>
          <p:cNvPr id="58" name="CaixaDeTexto 57"/>
          <p:cNvSpPr txBox="1"/>
          <p:nvPr/>
        </p:nvSpPr>
        <p:spPr>
          <a:xfrm>
            <a:off x="7500958" y="1071546"/>
            <a:ext cx="1371372" cy="93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pt-BR" sz="1800" b="1" dirty="0" smtClean="0">
                <a:solidFill>
                  <a:schemeClr val="bg2"/>
                </a:solidFill>
              </a:rPr>
              <a:t>Condições econômicas</a:t>
            </a:r>
            <a:endParaRPr lang="pt-BR" sz="1800" b="1" dirty="0">
              <a:solidFill>
                <a:schemeClr val="bg2"/>
              </a:solidFill>
            </a:endParaRPr>
          </a:p>
        </p:txBody>
      </p:sp>
      <p:sp>
        <p:nvSpPr>
          <p:cNvPr id="59" name="CaixaDeTexto 58"/>
          <p:cNvSpPr txBox="1"/>
          <p:nvPr/>
        </p:nvSpPr>
        <p:spPr>
          <a:xfrm>
            <a:off x="791036" y="5886410"/>
            <a:ext cx="2141933" cy="400110"/>
          </a:xfrm>
          <a:prstGeom prst="rect">
            <a:avLst/>
          </a:prstGeom>
          <a:noFill/>
        </p:spPr>
        <p:txBody>
          <a:bodyPr wrap="none" rtlCol="0">
            <a:spAutoFit/>
          </a:bodyPr>
          <a:lstStyle/>
          <a:p>
            <a:pPr algn="ctr"/>
            <a:r>
              <a:rPr lang="pt-BR" sz="2000" b="1" dirty="0" smtClean="0">
                <a:latin typeface="Times New Roman" pitchFamily="18" charset="0"/>
                <a:cs typeface="Times New Roman" pitchFamily="18" charset="0"/>
              </a:rPr>
              <a:t>Ambiente Interno</a:t>
            </a:r>
            <a:endParaRPr lang="pt-BR" sz="2000" b="1" dirty="0">
              <a:latin typeface="Times New Roman" pitchFamily="18" charset="0"/>
              <a:cs typeface="Times New Roman" pitchFamily="18" charset="0"/>
            </a:endParaRPr>
          </a:p>
        </p:txBody>
      </p:sp>
      <p:sp>
        <p:nvSpPr>
          <p:cNvPr id="60" name="CaixaDeTexto 59"/>
          <p:cNvSpPr txBox="1"/>
          <p:nvPr/>
        </p:nvSpPr>
        <p:spPr>
          <a:xfrm>
            <a:off x="785786" y="714356"/>
            <a:ext cx="2199641" cy="400110"/>
          </a:xfrm>
          <a:prstGeom prst="rect">
            <a:avLst/>
          </a:prstGeom>
          <a:noFill/>
        </p:spPr>
        <p:txBody>
          <a:bodyPr wrap="none" rtlCol="0">
            <a:spAutoFit/>
          </a:bodyPr>
          <a:lstStyle/>
          <a:p>
            <a:pPr algn="ctr"/>
            <a:r>
              <a:rPr lang="pt-BR" sz="2000" b="1" dirty="0" smtClean="0">
                <a:latin typeface="Times New Roman" pitchFamily="18" charset="0"/>
                <a:cs typeface="Times New Roman" pitchFamily="18" charset="0"/>
              </a:rPr>
              <a:t>Ambiente Externo</a:t>
            </a:r>
            <a:endParaRPr lang="pt-BR" sz="2000" b="1" dirty="0">
              <a:latin typeface="Times New Roman" pitchFamily="18" charset="0"/>
              <a:cs typeface="Times New Roman" pitchFamily="18" charset="0"/>
            </a:endParaRPr>
          </a:p>
        </p:txBody>
      </p:sp>
      <p:sp>
        <p:nvSpPr>
          <p:cNvPr id="61" name="Título 1"/>
          <p:cNvSpPr txBox="1">
            <a:spLocks/>
          </p:cNvSpPr>
          <p:nvPr/>
        </p:nvSpPr>
        <p:spPr bwMode="auto">
          <a:xfrm>
            <a:off x="557242" y="6203992"/>
            <a:ext cx="8229600" cy="725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1800" b="1" kern="0" dirty="0" smtClean="0">
                <a:solidFill>
                  <a:schemeClr val="tx2"/>
                </a:solidFill>
                <a:effectLst>
                  <a:outerShdw blurRad="38100" dist="38100" dir="2700000" algn="tl">
                    <a:srgbClr val="000000"/>
                  </a:outerShdw>
                </a:effectLst>
                <a:latin typeface="Times New Roman" pitchFamily="18" charset="0"/>
                <a:ea typeface="+mj-ea"/>
                <a:cs typeface="Times New Roman" pitchFamily="18" charset="0"/>
              </a:rPr>
              <a:t>Figura 3.1 Os ambientes interno e externo do planejamento agregado.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Times New Roman" pitchFamily="18" charset="0"/>
                <a:ea typeface="+mj-ea"/>
                <a:cs typeface="Times New Roman" pitchFamily="18" charset="0"/>
              </a:rPr>
              <a:t>Fonte:</a:t>
            </a:r>
            <a:r>
              <a:rPr kumimoji="0" lang="pt-BR" sz="1800" b="1" i="0" u="none" strike="noStrike" kern="0" cap="none" spc="0" normalizeH="0" noProof="0" dirty="0" smtClean="0">
                <a:ln>
                  <a:noFill/>
                </a:ln>
                <a:solidFill>
                  <a:schemeClr val="tx2"/>
                </a:solidFill>
                <a:effectLst>
                  <a:outerShdw blurRad="38100" dist="38100" dir="2700000" algn="tl">
                    <a:srgbClr val="000000"/>
                  </a:outerShdw>
                </a:effectLst>
                <a:uLnTx/>
                <a:uFillTx/>
                <a:latin typeface="Times New Roman" pitchFamily="18" charset="0"/>
                <a:ea typeface="+mj-ea"/>
                <a:cs typeface="Times New Roman" pitchFamily="18" charset="0"/>
              </a:rPr>
              <a:t> Adaptado de Marçola (2000)</a:t>
            </a:r>
            <a:endParaRPr kumimoji="0" lang="pt-BR" sz="1800" b="1" i="0" u="none" strike="noStrike" kern="0" cap="none" spc="0" normalizeH="0" baseline="0" noProof="0" dirty="0">
              <a:ln>
                <a:noFill/>
              </a:ln>
              <a:solidFill>
                <a:schemeClr val="tx2"/>
              </a:solidFill>
              <a:effectLst>
                <a:outerShdw blurRad="38100" dist="38100" dir="2700000" algn="tl">
                  <a:srgbClr val="000000"/>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62543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OBJETIVOS</a:t>
            </a:r>
            <a:endParaRPr lang="pt-BR" dirty="0"/>
          </a:p>
        </p:txBody>
      </p:sp>
      <p:sp>
        <p:nvSpPr>
          <p:cNvPr id="3" name="Espaço Reservado para Conteúdo 2"/>
          <p:cNvSpPr>
            <a:spLocks noGrp="1"/>
          </p:cNvSpPr>
          <p:nvPr>
            <p:ph idx="1"/>
          </p:nvPr>
        </p:nvSpPr>
        <p:spPr>
          <a:xfrm>
            <a:off x="142875" y="1357313"/>
            <a:ext cx="9001125" cy="1643062"/>
          </a:xfrm>
        </p:spPr>
        <p:txBody>
          <a:bodyPr/>
          <a:lstStyle/>
          <a:p>
            <a:pPr algn="just">
              <a:buFont typeface="Wingdings" pitchFamily="2" charset="2"/>
              <a:buNone/>
              <a:defRPr/>
            </a:pPr>
            <a:r>
              <a:rPr lang="pt-BR" sz="2200" dirty="0" smtClean="0">
                <a:latin typeface="Times New Roman" pitchFamily="18" charset="0"/>
                <a:cs typeface="Times New Roman" pitchFamily="18" charset="0"/>
              </a:rPr>
              <a:t>	O planejamento de capacidade de médio prazo, também denominado de planejamento de recursos críticos ou planejamento grosseiro de capacidade, visa subsidiar as decisões do MPS, tendo os seguintes objetivos principais:</a:t>
            </a:r>
          </a:p>
          <a:p>
            <a:pPr algn="just">
              <a:defRPr/>
            </a:pPr>
            <a:r>
              <a:rPr lang="pt-BR" sz="2200" dirty="0" smtClean="0">
                <a:latin typeface="Times New Roman" pitchFamily="18" charset="0"/>
                <a:cs typeface="Times New Roman" pitchFamily="18" charset="0"/>
              </a:rPr>
              <a:t>Antecipar necessidades de capacidade de recursos que requeiram prazo de alguns poucos meses para sua mobilização;</a:t>
            </a:r>
          </a:p>
          <a:p>
            <a:pPr algn="just">
              <a:defRPr/>
            </a:pPr>
            <a:r>
              <a:rPr lang="pt-BR" sz="2200" dirty="0" smtClean="0">
                <a:latin typeface="Times New Roman" pitchFamily="18" charset="0"/>
                <a:cs typeface="Times New Roman" pitchFamily="18" charset="0"/>
              </a:rPr>
              <a:t>Gerar um plano de produção de produtos finais que seja aproximadamente viável para que não percamos tempo com o processamento do MRP e CRP, para que, então, descubramos graves problemas de excesso de capacidade, tendo-se que voltar ao planejamento do MPS;</a:t>
            </a:r>
          </a:p>
          <a:p>
            <a:pPr algn="just">
              <a:defRPr/>
            </a:pPr>
            <a:r>
              <a:rPr lang="pt-BR" sz="2200" dirty="0" smtClean="0">
                <a:latin typeface="Times New Roman" pitchFamily="18" charset="0"/>
                <a:cs typeface="Times New Roman" pitchFamily="18" charset="0"/>
              </a:rPr>
              <a:t>Subsidiar as decisões de quanto produzir de cada produto, principalmente nas situações em que, por limitação de capacidade em alguns recursos, não é possível produzir todo o volume desejado para atender aos planos de venda, desde que o problema não tenha sido identificado ao nível anterior de planejamento de capacidade RRP.</a:t>
            </a:r>
            <a:endParaRPr lang="pt-BR" sz="2200" dirty="0">
              <a:latin typeface="Times New Roman" pitchFamily="18" charset="0"/>
              <a:cs typeface="Times New Roman" pitchFamily="18" charset="0"/>
            </a:endParaRPr>
          </a:p>
        </p:txBody>
      </p:sp>
      <p:sp>
        <p:nvSpPr>
          <p:cNvPr id="223236" name="Espaço Reservado para Número de Slide 3"/>
          <p:cNvSpPr>
            <a:spLocks noGrp="1"/>
          </p:cNvSpPr>
          <p:nvPr>
            <p:ph type="sldNum" sz="quarter" idx="11"/>
          </p:nvPr>
        </p:nvSpPr>
        <p:spPr>
          <a:noFill/>
        </p:spPr>
        <p:txBody>
          <a:bodyPr/>
          <a:lstStyle/>
          <a:p>
            <a:fld id="{4313F7B2-0F4D-4F97-91D9-7250BFC2C37B}" type="slidenum">
              <a:rPr lang="pt-BR" smtClean="0"/>
              <a:pPr/>
              <a:t>40</a:t>
            </a:fld>
            <a:endParaRPr lang="pt-BR" dirty="0" smtClean="0"/>
          </a:p>
        </p:txBody>
      </p:sp>
    </p:spTree>
    <p:extLst>
      <p:ext uri="{BB962C8B-B14F-4D97-AF65-F5344CB8AC3E}">
        <p14:creationId xmlns:p14="http://schemas.microsoft.com/office/powerpoint/2010/main" val="3719225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DEFININDO RECURSOS CRÍTICOS</a:t>
            </a:r>
            <a:endParaRPr lang="pt-BR" dirty="0"/>
          </a:p>
        </p:txBody>
      </p:sp>
      <p:sp>
        <p:nvSpPr>
          <p:cNvPr id="3" name="Espaço Reservado para Conteúdo 2"/>
          <p:cNvSpPr>
            <a:spLocks noGrp="1"/>
          </p:cNvSpPr>
          <p:nvPr>
            <p:ph idx="1"/>
          </p:nvPr>
        </p:nvSpPr>
        <p:spPr>
          <a:xfrm>
            <a:off x="214313" y="1500188"/>
            <a:ext cx="8786812" cy="4525962"/>
          </a:xfrm>
        </p:spPr>
        <p:txBody>
          <a:bodyPr/>
          <a:lstStyle/>
          <a:p>
            <a:pPr algn="just">
              <a:buFont typeface="Wingdings" pitchFamily="2" charset="2"/>
              <a:buNone/>
              <a:defRPr/>
            </a:pPr>
            <a:r>
              <a:rPr lang="pt-BR" sz="2700" dirty="0" smtClean="0">
                <a:latin typeface="Times New Roman" pitchFamily="18" charset="0"/>
                <a:cs typeface="Times New Roman" pitchFamily="18" charset="0"/>
              </a:rPr>
              <a:t>	Vários fatores podem influenciar a consideração de um recurso como sendo crítico, entre outros:</a:t>
            </a:r>
          </a:p>
          <a:p>
            <a:pPr marL="514350" indent="-514350" algn="just">
              <a:buClr>
                <a:schemeClr val="tx1"/>
              </a:buClr>
              <a:buFont typeface="+mj-lt"/>
              <a:buAutoNum type="arabicParenR"/>
              <a:defRPr/>
            </a:pPr>
            <a:r>
              <a:rPr lang="pt-BR" sz="2700" dirty="0" smtClean="0">
                <a:latin typeface="Times New Roman" pitchFamily="18" charset="0"/>
                <a:cs typeface="Times New Roman" pitchFamily="18" charset="0"/>
              </a:rPr>
              <a:t>O recurso pode ser um centro produtivo gargalo ou uma restrição importante, ou seja, ser normalmente utilizado no máximo de sua disponibilidade, ou quase, restringindo assim todo o fluxo de produção da fábrica;</a:t>
            </a:r>
          </a:p>
          <a:p>
            <a:pPr marL="514350" indent="-514350" algn="just">
              <a:buClr>
                <a:schemeClr val="tx1"/>
              </a:buClr>
              <a:buFont typeface="+mj-lt"/>
              <a:buAutoNum type="arabicParenR"/>
              <a:defRPr/>
            </a:pPr>
            <a:r>
              <a:rPr lang="pt-BR" sz="2700" dirty="0" smtClean="0">
                <a:latin typeface="Times New Roman" pitchFamily="18" charset="0"/>
                <a:cs typeface="Times New Roman" pitchFamily="18" charset="0"/>
              </a:rPr>
              <a:t>O recurso pode executar um processo que seja de difícil subcontratação, por exigir capacitação especial, por exemplo;</a:t>
            </a:r>
          </a:p>
          <a:p>
            <a:pPr marL="514350" indent="-514350" algn="just">
              <a:buClr>
                <a:schemeClr val="tx1"/>
              </a:buClr>
              <a:buFont typeface="+mj-lt"/>
              <a:buAutoNum type="arabicParenR"/>
              <a:defRPr/>
            </a:pPr>
            <a:r>
              <a:rPr lang="pt-BR" sz="2700" dirty="0" smtClean="0">
                <a:latin typeface="Times New Roman" pitchFamily="18" charset="0"/>
                <a:cs typeface="Times New Roman" pitchFamily="18" charset="0"/>
              </a:rPr>
              <a:t>O recurso pode ser bastante sensível no </a:t>
            </a:r>
            <a:r>
              <a:rPr lang="pt-BR" sz="2700" b="1" i="1" dirty="0" smtClean="0">
                <a:latin typeface="Times New Roman" pitchFamily="18" charset="0"/>
                <a:cs typeface="Times New Roman" pitchFamily="18" charset="0"/>
              </a:rPr>
              <a:t>mix</a:t>
            </a:r>
            <a:r>
              <a:rPr lang="pt-BR" sz="2700" dirty="0" smtClean="0">
                <a:latin typeface="Times New Roman" pitchFamily="18" charset="0"/>
                <a:cs typeface="Times New Roman" pitchFamily="18" charset="0"/>
              </a:rPr>
              <a:t> de produtos produzidos, ou seja, dependendo do </a:t>
            </a:r>
            <a:r>
              <a:rPr lang="pt-BR" sz="2700" b="1" i="1" dirty="0" smtClean="0">
                <a:latin typeface="Times New Roman" pitchFamily="18" charset="0"/>
                <a:cs typeface="Times New Roman" pitchFamily="18" charset="0"/>
              </a:rPr>
              <a:t>mix</a:t>
            </a:r>
            <a:r>
              <a:rPr lang="pt-BR" sz="2700" dirty="0" smtClean="0">
                <a:latin typeface="Times New Roman" pitchFamily="18" charset="0"/>
                <a:cs typeface="Times New Roman" pitchFamily="18" charset="0"/>
              </a:rPr>
              <a:t> produzido o recurso pode tornar-se um gargalo temporário;</a:t>
            </a:r>
            <a:endParaRPr lang="pt-BR" sz="2700" dirty="0">
              <a:latin typeface="Times New Roman" pitchFamily="18" charset="0"/>
              <a:cs typeface="Times New Roman" pitchFamily="18" charset="0"/>
            </a:endParaRPr>
          </a:p>
        </p:txBody>
      </p:sp>
      <p:sp>
        <p:nvSpPr>
          <p:cNvPr id="224260" name="Espaço Reservado para Número de Slide 3"/>
          <p:cNvSpPr>
            <a:spLocks noGrp="1"/>
          </p:cNvSpPr>
          <p:nvPr>
            <p:ph type="sldNum" sz="quarter" idx="11"/>
          </p:nvPr>
        </p:nvSpPr>
        <p:spPr>
          <a:noFill/>
        </p:spPr>
        <p:txBody>
          <a:bodyPr/>
          <a:lstStyle/>
          <a:p>
            <a:fld id="{FFD41E62-CE43-4D1E-9A4E-6E3C5732D2DE}" type="slidenum">
              <a:rPr lang="pt-BR" smtClean="0"/>
              <a:pPr/>
              <a:t>41</a:t>
            </a:fld>
            <a:endParaRPr lang="pt-BR" dirty="0" smtClean="0"/>
          </a:p>
        </p:txBody>
      </p:sp>
    </p:spTree>
    <p:extLst>
      <p:ext uri="{BB962C8B-B14F-4D97-AF65-F5344CB8AC3E}">
        <p14:creationId xmlns:p14="http://schemas.microsoft.com/office/powerpoint/2010/main" val="3683192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313"/>
            <a:ext cx="8229600" cy="1143000"/>
          </a:xfrm>
        </p:spPr>
        <p:txBody>
          <a:bodyPr/>
          <a:lstStyle/>
          <a:p>
            <a:pPr>
              <a:defRPr/>
            </a:pPr>
            <a:r>
              <a:rPr lang="pt-BR" dirty="0" smtClean="0"/>
              <a:t>DEFININDO RECURSOS CRÍTICOS</a:t>
            </a:r>
            <a:endParaRPr lang="pt-BR" dirty="0"/>
          </a:p>
        </p:txBody>
      </p:sp>
      <p:sp>
        <p:nvSpPr>
          <p:cNvPr id="3" name="Espaço Reservado para Conteúdo 2"/>
          <p:cNvSpPr>
            <a:spLocks noGrp="1"/>
          </p:cNvSpPr>
          <p:nvPr>
            <p:ph idx="1"/>
          </p:nvPr>
        </p:nvSpPr>
        <p:spPr>
          <a:xfrm>
            <a:off x="214313" y="1285875"/>
            <a:ext cx="8786812" cy="4525963"/>
          </a:xfrm>
        </p:spPr>
        <p:txBody>
          <a:bodyPr/>
          <a:lstStyle/>
          <a:p>
            <a:pPr algn="just">
              <a:buFont typeface="Wingdings" pitchFamily="2" charset="2"/>
              <a:buNone/>
              <a:defRPr/>
            </a:pPr>
            <a:r>
              <a:rPr lang="pt-BR" sz="2600" dirty="0" smtClean="0">
                <a:latin typeface="Times New Roman" pitchFamily="18" charset="0"/>
                <a:cs typeface="Times New Roman" pitchFamily="18" charset="0"/>
              </a:rPr>
              <a:t>	Vários fatores podem influenciar a consideração de um recurso como sendo crítico, entre outros:</a:t>
            </a:r>
          </a:p>
          <a:p>
            <a:pPr marL="514350" indent="-514350" algn="just">
              <a:buClr>
                <a:schemeClr val="tx1"/>
              </a:buClr>
              <a:buFont typeface="+mj-lt"/>
              <a:buAutoNum type="arabicParenR" startAt="4"/>
              <a:defRPr/>
            </a:pPr>
            <a:r>
              <a:rPr lang="pt-BR" sz="2600" dirty="0" smtClean="0">
                <a:latin typeface="Times New Roman" pitchFamily="18" charset="0"/>
                <a:cs typeface="Times New Roman" pitchFamily="18" charset="0"/>
              </a:rPr>
              <a:t>O recurso pode ser uma ferramenta especial necessária para processar um ou mais produtos em determinado centro produtivo;</a:t>
            </a:r>
          </a:p>
          <a:p>
            <a:pPr marL="514350" indent="-514350" algn="just">
              <a:buClr>
                <a:schemeClr val="tx1"/>
              </a:buClr>
              <a:buFont typeface="+mj-lt"/>
              <a:buAutoNum type="arabicParenR" startAt="4"/>
              <a:defRPr/>
            </a:pPr>
            <a:r>
              <a:rPr lang="pt-BR" sz="2600" dirty="0" smtClean="0">
                <a:latin typeface="Times New Roman" pitchFamily="18" charset="0"/>
                <a:cs typeface="Times New Roman" pitchFamily="18" charset="0"/>
              </a:rPr>
              <a:t>O recurso pode requerer funcionamento contínuo dentro de determinadas faixas de taxa de produção, seja por razões econômicas ou de qualidade de processo (altos-fornos em aciarias, por exemplo, não podem parar);</a:t>
            </a:r>
          </a:p>
          <a:p>
            <a:pPr marL="514350" indent="-514350" algn="just">
              <a:buClr>
                <a:schemeClr val="tx1"/>
              </a:buClr>
              <a:buFont typeface="+mj-lt"/>
              <a:buAutoNum type="arabicParenR" startAt="4"/>
              <a:defRPr/>
            </a:pPr>
            <a:r>
              <a:rPr lang="pt-BR" sz="2600" dirty="0" smtClean="0">
                <a:latin typeface="Times New Roman" pitchFamily="18" charset="0"/>
                <a:cs typeface="Times New Roman" pitchFamily="18" charset="0"/>
              </a:rPr>
              <a:t>O recurso pode requerer tempos muito longos de </a:t>
            </a:r>
            <a:r>
              <a:rPr lang="pt-BR" sz="2600" i="1" dirty="0" smtClean="0">
                <a:latin typeface="Times New Roman" pitchFamily="18" charset="0"/>
                <a:cs typeface="Times New Roman" pitchFamily="18" charset="0"/>
              </a:rPr>
              <a:t>setup</a:t>
            </a:r>
            <a:r>
              <a:rPr lang="pt-BR" sz="2600" dirty="0" smtClean="0">
                <a:latin typeface="Times New Roman" pitchFamily="18" charset="0"/>
                <a:cs typeface="Times New Roman" pitchFamily="18" charset="0"/>
              </a:rPr>
              <a:t> (preparação para a troca de produto), requerendo atenção especial, pois dependendo do número de trocas de produtos pode tornar-se uma restrição importante.</a:t>
            </a:r>
          </a:p>
        </p:txBody>
      </p:sp>
      <p:sp>
        <p:nvSpPr>
          <p:cNvPr id="225284" name="Espaço Reservado para Número de Slide 3"/>
          <p:cNvSpPr>
            <a:spLocks noGrp="1"/>
          </p:cNvSpPr>
          <p:nvPr>
            <p:ph type="sldNum" sz="quarter" idx="11"/>
          </p:nvPr>
        </p:nvSpPr>
        <p:spPr>
          <a:noFill/>
        </p:spPr>
        <p:txBody>
          <a:bodyPr/>
          <a:lstStyle/>
          <a:p>
            <a:fld id="{3672BC6D-927C-4B20-BA60-8E2AD011640A}" type="slidenum">
              <a:rPr lang="pt-BR" smtClean="0"/>
              <a:pPr/>
              <a:t>42</a:t>
            </a:fld>
            <a:endParaRPr lang="pt-BR" dirty="0" smtClean="0"/>
          </a:p>
        </p:txBody>
      </p:sp>
    </p:spTree>
    <p:extLst>
      <p:ext uri="{BB962C8B-B14F-4D97-AF65-F5344CB8AC3E}">
        <p14:creationId xmlns:p14="http://schemas.microsoft.com/office/powerpoint/2010/main" val="3594679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600" dirty="0" smtClean="0">
                <a:latin typeface="Times New Roman" pitchFamily="18" charset="0"/>
                <a:cs typeface="Times New Roman" pitchFamily="18" charset="0"/>
              </a:rPr>
              <a:t>MATRIZ DE IDENTIFICAÇÃO DE RECURSOS CRÍTICOS</a:t>
            </a:r>
            <a:endParaRPr lang="pt-BR" sz="3600" dirty="0">
              <a:latin typeface="Times New Roman" pitchFamily="18" charset="0"/>
              <a:cs typeface="Times New Roman" pitchFamily="18" charset="0"/>
            </a:endParaRPr>
          </a:p>
        </p:txBody>
      </p:sp>
      <p:sp>
        <p:nvSpPr>
          <p:cNvPr id="226307" name="Espaço Reservado para Número de Slide 2"/>
          <p:cNvSpPr>
            <a:spLocks noGrp="1"/>
          </p:cNvSpPr>
          <p:nvPr>
            <p:ph type="sldNum" sz="quarter" idx="11"/>
          </p:nvPr>
        </p:nvSpPr>
        <p:spPr>
          <a:noFill/>
        </p:spPr>
        <p:txBody>
          <a:bodyPr/>
          <a:lstStyle/>
          <a:p>
            <a:fld id="{97CFB23D-BE44-4696-A388-50F33B8BB3C6}" type="slidenum">
              <a:rPr lang="pt-BR" smtClean="0"/>
              <a:pPr/>
              <a:t>43</a:t>
            </a:fld>
            <a:endParaRPr lang="pt-BR" dirty="0" smtClean="0"/>
          </a:p>
        </p:txBody>
      </p:sp>
      <p:graphicFrame>
        <p:nvGraphicFramePr>
          <p:cNvPr id="4" name="Tabela 3"/>
          <p:cNvGraphicFramePr>
            <a:graphicFrameLocks noGrp="1"/>
          </p:cNvGraphicFramePr>
          <p:nvPr>
            <p:extLst/>
          </p:nvPr>
        </p:nvGraphicFramePr>
        <p:xfrm>
          <a:off x="142875" y="1428750"/>
          <a:ext cx="8786874" cy="5299156"/>
        </p:xfrm>
        <a:graphic>
          <a:graphicData uri="http://schemas.openxmlformats.org/drawingml/2006/table">
            <a:tbl>
              <a:tblPr firstRow="1" bandRow="1">
                <a:tableStyleId>{5C22544A-7EE6-4342-B048-85BDC9FD1C3A}</a:tableStyleId>
              </a:tblPr>
              <a:tblGrid>
                <a:gridCol w="1000133"/>
                <a:gridCol w="857256"/>
                <a:gridCol w="1143008"/>
                <a:gridCol w="1214446"/>
                <a:gridCol w="1143008"/>
                <a:gridCol w="887363"/>
                <a:gridCol w="726188"/>
                <a:gridCol w="1089282"/>
                <a:gridCol w="726190"/>
              </a:tblGrid>
              <a:tr h="373676">
                <a:tc>
                  <a:txBody>
                    <a:bodyPr/>
                    <a:lstStyle/>
                    <a:p>
                      <a:pPr algn="ctr"/>
                      <a:r>
                        <a:rPr lang="pt-BR" sz="1400" dirty="0" smtClean="0">
                          <a:latin typeface="Times New Roman" pitchFamily="18" charset="0"/>
                          <a:cs typeface="Times New Roman" pitchFamily="18" charset="0"/>
                        </a:rPr>
                        <a:t>Depart.</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Gargalo</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Difícil Sub contratação</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Sensibilidade ao </a:t>
                      </a:r>
                      <a:r>
                        <a:rPr lang="pt-BR" sz="1400" i="1" dirty="0" smtClean="0">
                          <a:latin typeface="Times New Roman" pitchFamily="18" charset="0"/>
                          <a:cs typeface="Times New Roman" pitchFamily="18" charset="0"/>
                        </a:rPr>
                        <a:t>mix</a:t>
                      </a:r>
                      <a:endParaRPr lang="pt-BR" sz="1400" i="1"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Ferramenta especial</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Difícil reduzir a carga</a:t>
                      </a:r>
                      <a:endParaRPr lang="pt-BR" sz="1400" dirty="0">
                        <a:latin typeface="Times New Roman" pitchFamily="18" charset="0"/>
                        <a:cs typeface="Times New Roman" pitchFamily="18" charset="0"/>
                      </a:endParaRPr>
                    </a:p>
                  </a:txBody>
                  <a:tcPr anchor="ctr" anchorCtr="1"/>
                </a:tc>
                <a:tc>
                  <a:txBody>
                    <a:bodyPr/>
                    <a:lstStyle/>
                    <a:p>
                      <a:pPr algn="ctr"/>
                      <a:r>
                        <a:rPr lang="pt-BR" sz="1400" i="1" dirty="0" smtClean="0">
                          <a:latin typeface="Times New Roman" pitchFamily="18" charset="0"/>
                          <a:cs typeface="Times New Roman" pitchFamily="18" charset="0"/>
                        </a:rPr>
                        <a:t>Setup </a:t>
                      </a:r>
                      <a:r>
                        <a:rPr lang="pt-BR" sz="1400" dirty="0" smtClean="0">
                          <a:latin typeface="Times New Roman" pitchFamily="18" charset="0"/>
                          <a:cs typeface="Times New Roman" pitchFamily="18" charset="0"/>
                        </a:rPr>
                        <a:t>longo</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Ociosidade muito cara</a:t>
                      </a:r>
                      <a:endParaRPr lang="pt-BR" sz="1400" dirty="0">
                        <a:latin typeface="Times New Roman" pitchFamily="18" charset="0"/>
                        <a:cs typeface="Times New Roman" pitchFamily="18" charset="0"/>
                      </a:endParaRPr>
                    </a:p>
                  </a:txBody>
                  <a:tcPr anchor="ctr" anchorCtr="1"/>
                </a:tc>
                <a:tc>
                  <a:txBody>
                    <a:bodyPr/>
                    <a:lstStyle/>
                    <a:p>
                      <a:pPr algn="ctr"/>
                      <a:r>
                        <a:rPr lang="pt-BR" sz="1400" dirty="0" smtClean="0">
                          <a:latin typeface="Times New Roman" pitchFamily="18" charset="0"/>
                          <a:cs typeface="Times New Roman" pitchFamily="18" charset="0"/>
                        </a:rPr>
                        <a:t>Outros</a:t>
                      </a:r>
                      <a:endParaRPr lang="pt-BR" sz="1400" dirty="0">
                        <a:latin typeface="Times New Roman" pitchFamily="18" charset="0"/>
                        <a:cs typeface="Times New Roman" pitchFamily="18" charset="0"/>
                      </a:endParaRPr>
                    </a:p>
                  </a:txBody>
                  <a:tcPr anchor="ctr" anchorCtr="1"/>
                </a:tc>
              </a:tr>
              <a:tr h="373676">
                <a:tc>
                  <a:txBody>
                    <a:bodyPr/>
                    <a:lstStyle/>
                    <a:p>
                      <a:r>
                        <a:rPr lang="pt-BR" dirty="0" smtClean="0"/>
                        <a:t>L</a:t>
                      </a:r>
                      <a:endParaRPr lang="pt-BR" dirty="0"/>
                    </a:p>
                  </a:txBody>
                  <a:tcPr anchor="ctr" anchorCtr="1"/>
                </a:tc>
                <a:tc>
                  <a:txBody>
                    <a:bodyPr/>
                    <a:lstStyle/>
                    <a:p>
                      <a:endParaRPr lang="pt-BR" sz="24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Calibri"/>
                        </a:rPr>
                        <a:t>√</a:t>
                      </a:r>
                      <a:endParaRPr lang="pt-BR" sz="1800" dirty="0" smtClean="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M</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N</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W</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r>
              <a:tr h="373676">
                <a:tc>
                  <a:txBody>
                    <a:bodyPr/>
                    <a:lstStyle/>
                    <a:p>
                      <a:r>
                        <a:rPr lang="pt-BR" dirty="0" smtClean="0"/>
                        <a:t>Q</a:t>
                      </a:r>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X</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r>
              <a:tr h="373676">
                <a:tc>
                  <a:txBody>
                    <a:bodyPr/>
                    <a:lstStyle/>
                    <a:p>
                      <a:r>
                        <a:rPr lang="pt-BR" dirty="0" smtClean="0"/>
                        <a:t>P</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Y</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K</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S</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r h="373676">
                <a:tc>
                  <a:txBody>
                    <a:bodyPr/>
                    <a:lstStyle/>
                    <a:p>
                      <a:r>
                        <a:rPr lang="pt-BR" dirty="0" smtClean="0"/>
                        <a:t>Z</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c>
                  <a:txBody>
                    <a:bodyPr/>
                    <a:lstStyle/>
                    <a:p>
                      <a:r>
                        <a:rPr lang="pt-BR" sz="1800" dirty="0" smtClean="0">
                          <a:latin typeface="Calibri"/>
                        </a:rPr>
                        <a:t>√</a:t>
                      </a:r>
                      <a:endParaRPr lang="pt-BR" dirty="0"/>
                    </a:p>
                  </a:txBody>
                  <a:tcPr anchor="ctr" anchorCtr="1"/>
                </a:tc>
                <a:tc>
                  <a:txBody>
                    <a:bodyPr/>
                    <a:lstStyle/>
                    <a:p>
                      <a:endParaRPr lang="pt-BR" dirty="0"/>
                    </a:p>
                  </a:txBody>
                  <a:tcPr anchor="ctr" anchorCtr="1"/>
                </a:tc>
                <a:tc>
                  <a:txBody>
                    <a:bodyPr/>
                    <a:lstStyle/>
                    <a:p>
                      <a:endParaRPr lang="pt-BR" dirty="0"/>
                    </a:p>
                  </a:txBody>
                  <a:tcPr anchor="ctr" anchorCtr="1"/>
                </a:tc>
              </a:tr>
            </a:tbl>
          </a:graphicData>
        </a:graphic>
      </p:graphicFrame>
    </p:spTree>
    <p:extLst>
      <p:ext uri="{BB962C8B-B14F-4D97-AF65-F5344CB8AC3E}">
        <p14:creationId xmlns:p14="http://schemas.microsoft.com/office/powerpoint/2010/main" val="532142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ço Reservado para Número de Slide 2"/>
          <p:cNvSpPr>
            <a:spLocks noGrp="1"/>
          </p:cNvSpPr>
          <p:nvPr>
            <p:ph type="sldNum" sz="quarter" idx="11"/>
          </p:nvPr>
        </p:nvSpPr>
        <p:spPr>
          <a:noFill/>
        </p:spPr>
        <p:txBody>
          <a:bodyPr/>
          <a:lstStyle/>
          <a:p>
            <a:fld id="{013C324A-58AE-4C4F-9B1A-47782442C134}" type="slidenum">
              <a:rPr lang="pt-BR" smtClean="0"/>
              <a:pPr/>
              <a:t>44</a:t>
            </a:fld>
            <a:endParaRPr lang="pt-BR" dirty="0" smtClean="0"/>
          </a:p>
        </p:txBody>
      </p:sp>
      <p:graphicFrame>
        <p:nvGraphicFramePr>
          <p:cNvPr id="4" name="Tabela 3"/>
          <p:cNvGraphicFramePr>
            <a:graphicFrameLocks noGrp="1"/>
          </p:cNvGraphicFramePr>
          <p:nvPr>
            <p:extLst/>
          </p:nvPr>
        </p:nvGraphicFramePr>
        <p:xfrm>
          <a:off x="214313" y="1000125"/>
          <a:ext cx="8715436" cy="5812164"/>
        </p:xfrm>
        <a:graphic>
          <a:graphicData uri="http://schemas.openxmlformats.org/drawingml/2006/table">
            <a:tbl>
              <a:tblPr firstRow="1" bandRow="1">
                <a:tableStyleId>{5C22544A-7EE6-4342-B048-85BDC9FD1C3A}</a:tableStyleId>
              </a:tblPr>
              <a:tblGrid>
                <a:gridCol w="5000660"/>
                <a:gridCol w="3714776"/>
              </a:tblGrid>
              <a:tr h="78581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1" dirty="0" smtClean="0">
                          <a:latin typeface="Times New Roman"/>
                          <a:ea typeface="Calibri"/>
                          <a:cs typeface="Times New Roman"/>
                        </a:rPr>
                        <a:t>RECURSOS CRÍTICOS – RECURSOS CHAVES</a:t>
                      </a:r>
                      <a:endParaRPr lang="pt-BR" sz="2800" dirty="0" smtClean="0">
                        <a:latin typeface="Calibri"/>
                        <a:ea typeface="Calibri"/>
                        <a:cs typeface="Times New Roman"/>
                      </a:endParaRPr>
                    </a:p>
                  </a:txBody>
                  <a:tcPr anchor="ctr" anchorCtr="1"/>
                </a:tc>
                <a:tc hMerge="1">
                  <a:txBody>
                    <a:bodyPr/>
                    <a:lstStyle/>
                    <a:p>
                      <a:endParaRPr lang="pt-BR" dirty="0"/>
                    </a:p>
                  </a:txBody>
                  <a:tcPr/>
                </a:tc>
              </a:tr>
              <a:tr h="500066">
                <a:tc>
                  <a:txBody>
                    <a:bodyPr/>
                    <a:lstStyle/>
                    <a:p>
                      <a:pPr algn="ctr">
                        <a:lnSpc>
                          <a:spcPct val="150000"/>
                        </a:lnSpc>
                        <a:spcAft>
                          <a:spcPts val="0"/>
                        </a:spcAft>
                      </a:pPr>
                      <a:r>
                        <a:rPr lang="pt-BR" sz="1800" dirty="0">
                          <a:latin typeface="Times New Roman"/>
                          <a:ea typeface="Calibri"/>
                          <a:cs typeface="Times New Roman"/>
                        </a:rPr>
                        <a:t>Recursos Gargalos</a:t>
                      </a:r>
                      <a:endParaRPr lang="pt-BR" sz="1800" dirty="0">
                        <a:latin typeface="Calibri"/>
                        <a:ea typeface="Calibri"/>
                        <a:cs typeface="Times New Roman"/>
                      </a:endParaRPr>
                    </a:p>
                  </a:txBody>
                  <a:tcPr marL="68580" marR="68580" marT="0" marB="0" anchor="ctr" anchorCtr="1"/>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dirty="0" smtClean="0">
                          <a:latin typeface="Times New Roman"/>
                          <a:ea typeface="Calibri"/>
                          <a:cs typeface="Times New Roman"/>
                        </a:rPr>
                        <a:t>no processo de planejamento dos recursos os recursos mencionados devem ser tratados como recursos especiais avaliando a carga de trabalho e a sua capacidade de fornecimento dos itens posteriormente para as demais áreas, no fluxo de produção a partir da execução das operações realizadas nestes recursos.</a:t>
                      </a:r>
                      <a:endParaRPr lang="pt-BR" sz="2400" dirty="0" smtClean="0">
                        <a:latin typeface="Calibri"/>
                        <a:ea typeface="Calibri"/>
                        <a:cs typeface="Times New Roman"/>
                      </a:endParaRPr>
                    </a:p>
                  </a:txBody>
                  <a:tcPr anchor="ctr" anchorCtr="1"/>
                </a:tc>
              </a:tr>
              <a:tr h="785818">
                <a:tc>
                  <a:txBody>
                    <a:bodyPr/>
                    <a:lstStyle/>
                    <a:p>
                      <a:pPr algn="ctr">
                        <a:lnSpc>
                          <a:spcPct val="150000"/>
                        </a:lnSpc>
                        <a:spcAft>
                          <a:spcPts val="0"/>
                        </a:spcAft>
                      </a:pPr>
                      <a:r>
                        <a:rPr lang="pt-BR" sz="1800" dirty="0">
                          <a:latin typeface="Times New Roman"/>
                          <a:ea typeface="Calibri"/>
                          <a:cs typeface="Times New Roman"/>
                        </a:rPr>
                        <a:t>Recursos que não podem estar parados – determinados </a:t>
                      </a:r>
                      <a:r>
                        <a:rPr lang="pt-BR" sz="1800" dirty="0" smtClean="0">
                          <a:latin typeface="Times New Roman"/>
                          <a:ea typeface="Calibri"/>
                          <a:cs typeface="Times New Roman"/>
                        </a:rPr>
                        <a:t>processos </a:t>
                      </a:r>
                      <a:r>
                        <a:rPr lang="pt-BR" sz="1800" dirty="0">
                          <a:latin typeface="Times New Roman"/>
                          <a:ea typeface="Calibri"/>
                          <a:cs typeface="Times New Roman"/>
                        </a:rPr>
                        <a:t>somente podem ser realizados naquele recurso ou recurso único na fábrica para o processo descrito</a:t>
                      </a:r>
                      <a:endParaRPr lang="pt-BR" sz="1800" dirty="0">
                        <a:latin typeface="Calibri"/>
                        <a:ea typeface="Calibri"/>
                        <a:cs typeface="Times New Roman"/>
                      </a:endParaRPr>
                    </a:p>
                  </a:txBody>
                  <a:tcPr marL="68580" marR="68580" marT="0" marB="0" anchor="ctr" anchorCtr="1"/>
                </a:tc>
                <a:tc vMerge="1">
                  <a:txBody>
                    <a:bodyPr/>
                    <a:lstStyle/>
                    <a:p>
                      <a:endParaRPr lang="pt-BR" dirty="0"/>
                    </a:p>
                  </a:txBody>
                  <a:tcPr/>
                </a:tc>
              </a:tr>
              <a:tr h="785818">
                <a:tc>
                  <a:txBody>
                    <a:bodyPr/>
                    <a:lstStyle/>
                    <a:p>
                      <a:pPr algn="ctr">
                        <a:lnSpc>
                          <a:spcPct val="150000"/>
                        </a:lnSpc>
                        <a:spcAft>
                          <a:spcPts val="0"/>
                        </a:spcAft>
                      </a:pPr>
                      <a:r>
                        <a:rPr lang="pt-BR" sz="1800" dirty="0">
                          <a:latin typeface="Times New Roman"/>
                          <a:ea typeface="Calibri"/>
                          <a:cs typeface="Times New Roman"/>
                        </a:rPr>
                        <a:t>Recursos com operações de </a:t>
                      </a:r>
                      <a:r>
                        <a:rPr lang="pt-BR" sz="1800" i="1" dirty="0">
                          <a:latin typeface="Times New Roman"/>
                          <a:ea typeface="Calibri"/>
                          <a:cs typeface="Times New Roman"/>
                        </a:rPr>
                        <a:t>lead time </a:t>
                      </a:r>
                      <a:r>
                        <a:rPr lang="pt-BR" sz="1800" dirty="0">
                          <a:latin typeface="Times New Roman"/>
                          <a:ea typeface="Calibri"/>
                          <a:cs typeface="Times New Roman"/>
                        </a:rPr>
                        <a:t>longos – trabalhos realizados altamente especializados ou especiais</a:t>
                      </a:r>
                      <a:endParaRPr lang="pt-BR" sz="1800" dirty="0">
                        <a:latin typeface="Calibri"/>
                        <a:ea typeface="Calibri"/>
                        <a:cs typeface="Times New Roman"/>
                      </a:endParaRPr>
                    </a:p>
                  </a:txBody>
                  <a:tcPr marL="68580" marR="68580" marT="0" marB="0" anchor="ctr" anchorCtr="1"/>
                </a:tc>
                <a:tc vMerge="1">
                  <a:txBody>
                    <a:bodyPr/>
                    <a:lstStyle/>
                    <a:p>
                      <a:endParaRPr lang="pt-BR" dirty="0"/>
                    </a:p>
                  </a:txBody>
                  <a:tcPr/>
                </a:tc>
              </a:tr>
              <a:tr h="785818">
                <a:tc>
                  <a:txBody>
                    <a:bodyPr/>
                    <a:lstStyle/>
                    <a:p>
                      <a:pPr algn="ctr">
                        <a:lnSpc>
                          <a:spcPct val="150000"/>
                        </a:lnSpc>
                        <a:spcAft>
                          <a:spcPts val="0"/>
                        </a:spcAft>
                      </a:pPr>
                      <a:r>
                        <a:rPr lang="pt-BR" sz="1800" dirty="0">
                          <a:latin typeface="Times New Roman"/>
                          <a:ea typeface="Calibri"/>
                          <a:cs typeface="Times New Roman"/>
                        </a:rPr>
                        <a:t>Recursos com alto índice de refugo ou de baixo rendimento</a:t>
                      </a:r>
                      <a:endParaRPr lang="pt-BR" sz="1800" dirty="0">
                        <a:latin typeface="Calibri"/>
                        <a:ea typeface="Calibri"/>
                        <a:cs typeface="Times New Roman"/>
                      </a:endParaRPr>
                    </a:p>
                  </a:txBody>
                  <a:tcPr marL="68580" marR="68580" marT="0" marB="0" anchor="ctr" anchorCtr="1"/>
                </a:tc>
                <a:tc vMerge="1">
                  <a:txBody>
                    <a:bodyPr/>
                    <a:lstStyle/>
                    <a:p>
                      <a:endParaRPr lang="pt-BR" dirty="0"/>
                    </a:p>
                  </a:txBody>
                  <a:tcPr/>
                </a:tc>
              </a:tr>
              <a:tr h="785818">
                <a:tc>
                  <a:txBody>
                    <a:bodyPr/>
                    <a:lstStyle/>
                    <a:p>
                      <a:pPr algn="ctr">
                        <a:lnSpc>
                          <a:spcPct val="150000"/>
                        </a:lnSpc>
                        <a:spcAft>
                          <a:spcPts val="0"/>
                        </a:spcAft>
                      </a:pPr>
                      <a:r>
                        <a:rPr lang="pt-BR" sz="1800" dirty="0">
                          <a:latin typeface="Times New Roman"/>
                          <a:ea typeface="Calibri"/>
                          <a:cs typeface="Times New Roman"/>
                        </a:rPr>
                        <a:t>Recursos com baixa utilização ou alto tempo de parada ou interrupção</a:t>
                      </a:r>
                      <a:endParaRPr lang="pt-BR" sz="1800" dirty="0">
                        <a:latin typeface="Calibri"/>
                        <a:ea typeface="Calibri"/>
                        <a:cs typeface="Times New Roman"/>
                      </a:endParaRPr>
                    </a:p>
                  </a:txBody>
                  <a:tcPr marL="68580" marR="68580" marT="0" marB="0" anchor="ctr" anchorCtr="1"/>
                </a:tc>
                <a:tc vMerge="1">
                  <a:txBody>
                    <a:bodyPr/>
                    <a:lstStyle/>
                    <a:p>
                      <a:endParaRPr lang="pt-BR" dirty="0"/>
                    </a:p>
                  </a:txBody>
                  <a:tcPr/>
                </a:tc>
              </a:tr>
            </a:tbl>
          </a:graphicData>
        </a:graphic>
      </p:graphicFrame>
      <p:sp>
        <p:nvSpPr>
          <p:cNvPr id="6" name="Título 1"/>
          <p:cNvSpPr>
            <a:spLocks noGrp="1"/>
          </p:cNvSpPr>
          <p:nvPr>
            <p:ph type="title"/>
          </p:nvPr>
        </p:nvSpPr>
        <p:spPr>
          <a:xfrm>
            <a:off x="457200" y="274638"/>
            <a:ext cx="8229600" cy="511175"/>
          </a:xfrm>
        </p:spPr>
        <p:txBody>
          <a:bodyPr/>
          <a:lstStyle/>
          <a:p>
            <a:pPr>
              <a:defRPr/>
            </a:pPr>
            <a:r>
              <a:rPr lang="pt-BR" sz="3200" dirty="0" smtClean="0">
                <a:latin typeface="Times New Roman" pitchFamily="18" charset="0"/>
                <a:cs typeface="Times New Roman" pitchFamily="18" charset="0"/>
              </a:rPr>
              <a:t>IDENTIFICAÇÃO DOS RECURSOS CRÍTICOS</a:t>
            </a:r>
            <a:endParaRPr lang="pt-BR" sz="3200" dirty="0">
              <a:latin typeface="Times New Roman" pitchFamily="18" charset="0"/>
              <a:cs typeface="Times New Roman" pitchFamily="18" charset="0"/>
            </a:endParaRPr>
          </a:p>
        </p:txBody>
      </p:sp>
    </p:spTree>
    <p:extLst>
      <p:ext uri="{BB962C8B-B14F-4D97-AF65-F5344CB8AC3E}">
        <p14:creationId xmlns:p14="http://schemas.microsoft.com/office/powerpoint/2010/main" val="457584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S&amp;OP – TRÊS PRIMEIROS MESES</a:t>
            </a:r>
            <a:endParaRPr lang="pt-BR" dirty="0"/>
          </a:p>
        </p:txBody>
      </p:sp>
      <p:sp>
        <p:nvSpPr>
          <p:cNvPr id="228355" name="Espaço Reservado para Número de Slide 2"/>
          <p:cNvSpPr>
            <a:spLocks noGrp="1"/>
          </p:cNvSpPr>
          <p:nvPr>
            <p:ph type="sldNum" sz="quarter" idx="11"/>
          </p:nvPr>
        </p:nvSpPr>
        <p:spPr>
          <a:noFill/>
        </p:spPr>
        <p:txBody>
          <a:bodyPr/>
          <a:lstStyle/>
          <a:p>
            <a:fld id="{5D100982-119E-4769-9E0E-F1060B2756A7}" type="slidenum">
              <a:rPr lang="pt-BR" smtClean="0"/>
              <a:pPr/>
              <a:t>45</a:t>
            </a:fld>
            <a:endParaRPr lang="pt-BR" dirty="0" smtClean="0"/>
          </a:p>
        </p:txBody>
      </p:sp>
      <p:pic>
        <p:nvPicPr>
          <p:cNvPr id="792578" name="Picture 2"/>
          <p:cNvPicPr>
            <a:picLocks noChangeAspect="1" noChangeArrowheads="1"/>
          </p:cNvPicPr>
          <p:nvPr/>
        </p:nvPicPr>
        <p:blipFill>
          <a:blip r:embed="rId2" cstate="print"/>
          <a:srcRect/>
          <a:stretch>
            <a:fillRect/>
          </a:stretch>
        </p:blipFill>
        <p:spPr bwMode="auto">
          <a:xfrm>
            <a:off x="1143000" y="1571625"/>
            <a:ext cx="7072313" cy="486092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671429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CONSIDERAÇÕES</a:t>
            </a:r>
            <a:endParaRPr lang="pt-BR" dirty="0"/>
          </a:p>
        </p:txBody>
      </p:sp>
      <p:sp>
        <p:nvSpPr>
          <p:cNvPr id="3" name="Espaço Reservado para Conteúdo 2"/>
          <p:cNvSpPr>
            <a:spLocks noGrp="1"/>
          </p:cNvSpPr>
          <p:nvPr>
            <p:ph idx="1"/>
          </p:nvPr>
        </p:nvSpPr>
        <p:spPr>
          <a:xfrm>
            <a:off x="357188" y="1357313"/>
            <a:ext cx="8501062" cy="4525962"/>
          </a:xfrm>
        </p:spPr>
        <p:txBody>
          <a:bodyPr/>
          <a:lstStyle/>
          <a:p>
            <a:pPr algn="just">
              <a:defRPr/>
            </a:pPr>
            <a:r>
              <a:rPr lang="pt-BR" sz="2400" dirty="0" smtClean="0">
                <a:latin typeface="Times New Roman" pitchFamily="18" charset="0"/>
                <a:cs typeface="Times New Roman" pitchFamily="18" charset="0"/>
              </a:rPr>
              <a:t>Suponhamos que o MPS para os quatro produtos produzidos, resultado da desagregação dos planos de venda e produção, seja mostrado. Notemos que a soma das produções planejadas para as quatro semanas de um determinado mês para os produtos de uma determinada família é igual à produção planejada para aquela família naquele mês. O mesmo acontece com os planos de vendas e com os estoques planejados na última semana de cada mês. Essa coerência é essencial, pois se o MPS, não for uma desagregação exata, ou quase, do </a:t>
            </a:r>
            <a:r>
              <a:rPr lang="pt-BR" sz="2400" b="1" dirty="0" smtClean="0">
                <a:latin typeface="Times New Roman" pitchFamily="18" charset="0"/>
                <a:cs typeface="Times New Roman" pitchFamily="18" charset="0"/>
              </a:rPr>
              <a:t>S&amp;OP</a:t>
            </a:r>
            <a:r>
              <a:rPr lang="pt-BR" sz="2400" dirty="0" smtClean="0">
                <a:latin typeface="Times New Roman" pitchFamily="18" charset="0"/>
                <a:cs typeface="Times New Roman" pitchFamily="18" charset="0"/>
              </a:rPr>
              <a:t>, o próprio </a:t>
            </a:r>
            <a:r>
              <a:rPr lang="pt-BR" sz="2400" b="1" dirty="0" smtClean="0">
                <a:latin typeface="Times New Roman" pitchFamily="18" charset="0"/>
                <a:cs typeface="Times New Roman" pitchFamily="18" charset="0"/>
              </a:rPr>
              <a:t>S&amp;OP</a:t>
            </a:r>
            <a:r>
              <a:rPr lang="pt-BR" sz="2400" dirty="0" smtClean="0">
                <a:latin typeface="Times New Roman" pitchFamily="18" charset="0"/>
                <a:cs typeface="Times New Roman" pitchFamily="18" charset="0"/>
              </a:rPr>
              <a:t> e o seu planejamento de capacidade, o RRP, não fazem o menor sentido, já que não vão ocorrer na prática.</a:t>
            </a:r>
          </a:p>
          <a:p>
            <a:pPr algn="just">
              <a:defRPr/>
            </a:pPr>
            <a:r>
              <a:rPr lang="pt-BR" sz="2400" dirty="0" smtClean="0">
                <a:latin typeface="Times New Roman" pitchFamily="18" charset="0"/>
                <a:cs typeface="Times New Roman" pitchFamily="18" charset="0"/>
              </a:rPr>
              <a:t>Perfil do recurso – o perfil de recursos mostra quanto de cada recurso crítico é necessário para completar a produção de uma unidade de produto final.</a:t>
            </a:r>
            <a:endParaRPr lang="pt-BR" sz="2400" dirty="0">
              <a:latin typeface="Times New Roman" pitchFamily="18" charset="0"/>
              <a:cs typeface="Times New Roman" pitchFamily="18" charset="0"/>
            </a:endParaRPr>
          </a:p>
        </p:txBody>
      </p:sp>
      <p:sp>
        <p:nvSpPr>
          <p:cNvPr id="229380" name="Espaço Reservado para Número de Slide 3"/>
          <p:cNvSpPr>
            <a:spLocks noGrp="1"/>
          </p:cNvSpPr>
          <p:nvPr>
            <p:ph type="sldNum" sz="quarter" idx="11"/>
          </p:nvPr>
        </p:nvSpPr>
        <p:spPr>
          <a:noFill/>
        </p:spPr>
        <p:txBody>
          <a:bodyPr/>
          <a:lstStyle/>
          <a:p>
            <a:fld id="{634CFF95-1A35-4E04-9883-964F6D2D3E06}" type="slidenum">
              <a:rPr lang="pt-BR" smtClean="0"/>
              <a:pPr/>
              <a:t>46</a:t>
            </a:fld>
            <a:endParaRPr lang="pt-BR" dirty="0" smtClean="0"/>
          </a:p>
        </p:txBody>
      </p:sp>
    </p:spTree>
    <p:extLst>
      <p:ext uri="{BB962C8B-B14F-4D97-AF65-F5344CB8AC3E}">
        <p14:creationId xmlns:p14="http://schemas.microsoft.com/office/powerpoint/2010/main" val="4239882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3" y="214313"/>
            <a:ext cx="8715375" cy="511175"/>
          </a:xfrm>
        </p:spPr>
        <p:txBody>
          <a:bodyPr/>
          <a:lstStyle/>
          <a:p>
            <a:pPr>
              <a:defRPr/>
            </a:pPr>
            <a:r>
              <a:rPr lang="pt-BR" sz="3600" dirty="0" smtClean="0">
                <a:latin typeface="Times New Roman" pitchFamily="18" charset="0"/>
                <a:cs typeface="Times New Roman" pitchFamily="18" charset="0"/>
              </a:rPr>
              <a:t>MPS – três primeiros meses = 12 semanas</a:t>
            </a:r>
            <a:endParaRPr lang="pt-BR" sz="3600" dirty="0">
              <a:latin typeface="Times New Roman" pitchFamily="18" charset="0"/>
              <a:cs typeface="Times New Roman" pitchFamily="18" charset="0"/>
            </a:endParaRPr>
          </a:p>
        </p:txBody>
      </p:sp>
      <p:sp>
        <p:nvSpPr>
          <p:cNvPr id="230403" name="Espaço Reservado para Número de Slide 2"/>
          <p:cNvSpPr>
            <a:spLocks noGrp="1"/>
          </p:cNvSpPr>
          <p:nvPr>
            <p:ph type="sldNum" sz="quarter" idx="11"/>
          </p:nvPr>
        </p:nvSpPr>
        <p:spPr>
          <a:noFill/>
        </p:spPr>
        <p:txBody>
          <a:bodyPr/>
          <a:lstStyle/>
          <a:p>
            <a:fld id="{D4D7901E-86CC-4912-AAFE-CE4871B823B6}" type="slidenum">
              <a:rPr lang="pt-BR" smtClean="0"/>
              <a:pPr/>
              <a:t>47</a:t>
            </a:fld>
            <a:endParaRPr lang="pt-BR" dirty="0" smtClean="0"/>
          </a:p>
        </p:txBody>
      </p:sp>
      <p:pic>
        <p:nvPicPr>
          <p:cNvPr id="793602" name="Picture 2"/>
          <p:cNvPicPr>
            <a:picLocks noChangeAspect="1" noChangeArrowheads="1"/>
          </p:cNvPicPr>
          <p:nvPr/>
        </p:nvPicPr>
        <p:blipFill>
          <a:blip r:embed="rId2" cstate="print"/>
          <a:srcRect/>
          <a:stretch>
            <a:fillRect/>
          </a:stretch>
        </p:blipFill>
        <p:spPr bwMode="auto">
          <a:xfrm>
            <a:off x="214313" y="995363"/>
            <a:ext cx="8858250" cy="49339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87410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50"/>
          </a:xfrm>
        </p:spPr>
        <p:txBody>
          <a:bodyPr/>
          <a:lstStyle/>
          <a:p>
            <a:pPr>
              <a:defRPr/>
            </a:pPr>
            <a:r>
              <a:rPr lang="pt-BR" sz="3200" dirty="0" smtClean="0">
                <a:latin typeface="Times New Roman" pitchFamily="18" charset="0"/>
                <a:cs typeface="Times New Roman" pitchFamily="18" charset="0"/>
              </a:rPr>
              <a:t>ESTRUTURA DOS PRODUTOS</a:t>
            </a:r>
            <a:endParaRPr lang="pt-BR" sz="3200" dirty="0">
              <a:latin typeface="Times New Roman" pitchFamily="18" charset="0"/>
              <a:cs typeface="Times New Roman" pitchFamily="18" charset="0"/>
            </a:endParaRPr>
          </a:p>
        </p:txBody>
      </p:sp>
      <p:sp>
        <p:nvSpPr>
          <p:cNvPr id="231427" name="Espaço Reservado para Número de Slide 2"/>
          <p:cNvSpPr>
            <a:spLocks noGrp="1"/>
          </p:cNvSpPr>
          <p:nvPr>
            <p:ph type="sldNum" sz="quarter" idx="11"/>
          </p:nvPr>
        </p:nvSpPr>
        <p:spPr>
          <a:noFill/>
        </p:spPr>
        <p:txBody>
          <a:bodyPr/>
          <a:lstStyle/>
          <a:p>
            <a:fld id="{B1BFFAFE-65CB-4AA1-8F0E-06ECCC184A4D}" type="slidenum">
              <a:rPr lang="pt-BR" smtClean="0"/>
              <a:pPr/>
              <a:t>48</a:t>
            </a:fld>
            <a:endParaRPr lang="pt-BR" dirty="0" smtClean="0"/>
          </a:p>
        </p:txBody>
      </p:sp>
      <p:cxnSp>
        <p:nvCxnSpPr>
          <p:cNvPr id="10" name="Conector reto 9"/>
          <p:cNvCxnSpPr/>
          <p:nvPr/>
        </p:nvCxnSpPr>
        <p:spPr>
          <a:xfrm rot="5400000">
            <a:off x="3599656" y="2726532"/>
            <a:ext cx="3571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rot="5400000">
            <a:off x="2178844" y="2750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rma livre 16"/>
          <p:cNvSpPr/>
          <p:nvPr/>
        </p:nvSpPr>
        <p:spPr>
          <a:xfrm>
            <a:off x="2351088" y="1809750"/>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18" name="CaixaDeTexto 17"/>
          <p:cNvSpPr txBox="1"/>
          <p:nvPr/>
        </p:nvSpPr>
        <p:spPr>
          <a:xfrm>
            <a:off x="1857375" y="2905125"/>
            <a:ext cx="942975"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A111</a:t>
            </a:r>
          </a:p>
        </p:txBody>
      </p:sp>
      <p:sp>
        <p:nvSpPr>
          <p:cNvPr id="19" name="CaixaDeTexto 18"/>
          <p:cNvSpPr txBox="1"/>
          <p:nvPr/>
        </p:nvSpPr>
        <p:spPr>
          <a:xfrm>
            <a:off x="3286125" y="2905125"/>
            <a:ext cx="1071563"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A121</a:t>
            </a:r>
          </a:p>
        </p:txBody>
      </p:sp>
      <p:sp>
        <p:nvSpPr>
          <p:cNvPr id="20" name="CaixaDeTexto 19"/>
          <p:cNvSpPr txBox="1"/>
          <p:nvPr/>
        </p:nvSpPr>
        <p:spPr>
          <a:xfrm>
            <a:off x="1928813" y="2025650"/>
            <a:ext cx="78422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a:t>
            </a:r>
          </a:p>
        </p:txBody>
      </p:sp>
      <p:sp>
        <p:nvSpPr>
          <p:cNvPr id="21" name="CaixaDeTexto 20"/>
          <p:cNvSpPr txBox="1"/>
          <p:nvPr/>
        </p:nvSpPr>
        <p:spPr>
          <a:xfrm>
            <a:off x="3376613"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A12</a:t>
            </a:r>
          </a:p>
        </p:txBody>
      </p:sp>
      <p:cxnSp>
        <p:nvCxnSpPr>
          <p:cNvPr id="24" name="Conector reto 23"/>
          <p:cNvCxnSpPr/>
          <p:nvPr/>
        </p:nvCxnSpPr>
        <p:spPr>
          <a:xfrm rot="5400000">
            <a:off x="2893219" y="1607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2714625" y="1071563"/>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a:t>
            </a:r>
          </a:p>
        </p:txBody>
      </p:sp>
      <p:cxnSp>
        <p:nvCxnSpPr>
          <p:cNvPr id="27" name="Conector reto 26"/>
          <p:cNvCxnSpPr/>
          <p:nvPr/>
        </p:nvCxnSpPr>
        <p:spPr>
          <a:xfrm rot="5400000">
            <a:off x="5179219" y="2750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orma livre 27"/>
          <p:cNvSpPr/>
          <p:nvPr/>
        </p:nvSpPr>
        <p:spPr>
          <a:xfrm>
            <a:off x="5351463" y="1809750"/>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29" name="CaixaDeTexto 28"/>
          <p:cNvSpPr txBox="1"/>
          <p:nvPr/>
        </p:nvSpPr>
        <p:spPr>
          <a:xfrm>
            <a:off x="4857750" y="2905125"/>
            <a:ext cx="963613"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A211</a:t>
            </a:r>
          </a:p>
        </p:txBody>
      </p:sp>
      <p:sp>
        <p:nvSpPr>
          <p:cNvPr id="31" name="CaixaDeTexto 30"/>
          <p:cNvSpPr txBox="1"/>
          <p:nvPr/>
        </p:nvSpPr>
        <p:spPr>
          <a:xfrm>
            <a:off x="4929188"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a:t>
            </a:r>
          </a:p>
        </p:txBody>
      </p:sp>
      <p:sp>
        <p:nvSpPr>
          <p:cNvPr id="32" name="CaixaDeTexto 31"/>
          <p:cNvSpPr txBox="1"/>
          <p:nvPr/>
        </p:nvSpPr>
        <p:spPr>
          <a:xfrm>
            <a:off x="6376988" y="2025650"/>
            <a:ext cx="803275"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A22</a:t>
            </a:r>
          </a:p>
        </p:txBody>
      </p:sp>
      <p:cxnSp>
        <p:nvCxnSpPr>
          <p:cNvPr id="33" name="Conector reto 32"/>
          <p:cNvCxnSpPr/>
          <p:nvPr/>
        </p:nvCxnSpPr>
        <p:spPr>
          <a:xfrm rot="5400000">
            <a:off x="5893594" y="1607344"/>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5715000" y="1071563"/>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A2</a:t>
            </a:r>
          </a:p>
        </p:txBody>
      </p:sp>
      <p:cxnSp>
        <p:nvCxnSpPr>
          <p:cNvPr id="35" name="Conector reto 34"/>
          <p:cNvCxnSpPr/>
          <p:nvPr/>
        </p:nvCxnSpPr>
        <p:spPr>
          <a:xfrm rot="5400000">
            <a:off x="3599656" y="5441157"/>
            <a:ext cx="3571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rot="5400000">
            <a:off x="2178844" y="5464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orma livre 36"/>
          <p:cNvSpPr/>
          <p:nvPr/>
        </p:nvSpPr>
        <p:spPr>
          <a:xfrm>
            <a:off x="2351088" y="4524375"/>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38" name="CaixaDeTexto 37"/>
          <p:cNvSpPr txBox="1"/>
          <p:nvPr/>
        </p:nvSpPr>
        <p:spPr>
          <a:xfrm>
            <a:off x="1857375" y="5619750"/>
            <a:ext cx="922338"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B111</a:t>
            </a:r>
          </a:p>
        </p:txBody>
      </p:sp>
      <p:sp>
        <p:nvSpPr>
          <p:cNvPr id="39" name="CaixaDeTexto 38"/>
          <p:cNvSpPr txBox="1"/>
          <p:nvPr/>
        </p:nvSpPr>
        <p:spPr>
          <a:xfrm>
            <a:off x="3286125" y="5619750"/>
            <a:ext cx="1071563"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B121</a:t>
            </a:r>
          </a:p>
        </p:txBody>
      </p:sp>
      <p:sp>
        <p:nvSpPr>
          <p:cNvPr id="40" name="CaixaDeTexto 39"/>
          <p:cNvSpPr txBox="1"/>
          <p:nvPr/>
        </p:nvSpPr>
        <p:spPr>
          <a:xfrm>
            <a:off x="1928813" y="4740275"/>
            <a:ext cx="762000"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a:t>
            </a:r>
          </a:p>
        </p:txBody>
      </p:sp>
      <p:sp>
        <p:nvSpPr>
          <p:cNvPr id="41" name="CaixaDeTexto 40"/>
          <p:cNvSpPr txBox="1"/>
          <p:nvPr/>
        </p:nvSpPr>
        <p:spPr>
          <a:xfrm>
            <a:off x="3376613"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B12</a:t>
            </a:r>
          </a:p>
        </p:txBody>
      </p:sp>
      <p:cxnSp>
        <p:nvCxnSpPr>
          <p:cNvPr id="42" name="Conector reto 41"/>
          <p:cNvCxnSpPr/>
          <p:nvPr/>
        </p:nvCxnSpPr>
        <p:spPr>
          <a:xfrm rot="5400000">
            <a:off x="2893219" y="4321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aixaDeTexto 42"/>
          <p:cNvSpPr txBox="1"/>
          <p:nvPr/>
        </p:nvSpPr>
        <p:spPr>
          <a:xfrm>
            <a:off x="2714625" y="3786188"/>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a:t>
            </a:r>
          </a:p>
        </p:txBody>
      </p:sp>
      <p:cxnSp>
        <p:nvCxnSpPr>
          <p:cNvPr id="45" name="Conector reto 44"/>
          <p:cNvCxnSpPr/>
          <p:nvPr/>
        </p:nvCxnSpPr>
        <p:spPr>
          <a:xfrm rot="5400000">
            <a:off x="5179219" y="5464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orma livre 45"/>
          <p:cNvSpPr/>
          <p:nvPr/>
        </p:nvSpPr>
        <p:spPr>
          <a:xfrm>
            <a:off x="5351463" y="4524375"/>
            <a:ext cx="1435100" cy="365125"/>
          </a:xfrm>
          <a:custGeom>
            <a:avLst/>
            <a:gdLst>
              <a:gd name="connsiteX0" fmla="*/ 0 w 1434905"/>
              <a:gd name="connsiteY0" fmla="*/ 295421 h 365760"/>
              <a:gd name="connsiteX1" fmla="*/ 0 w 1434905"/>
              <a:gd name="connsiteY1" fmla="*/ 0 h 365760"/>
              <a:gd name="connsiteX2" fmla="*/ 1434905 w 1434905"/>
              <a:gd name="connsiteY2" fmla="*/ 0 h 365760"/>
              <a:gd name="connsiteX3" fmla="*/ 1434905 w 1434905"/>
              <a:gd name="connsiteY3" fmla="*/ 365760 h 365760"/>
            </a:gdLst>
            <a:ahLst/>
            <a:cxnLst>
              <a:cxn ang="0">
                <a:pos x="connsiteX0" y="connsiteY0"/>
              </a:cxn>
              <a:cxn ang="0">
                <a:pos x="connsiteX1" y="connsiteY1"/>
              </a:cxn>
              <a:cxn ang="0">
                <a:pos x="connsiteX2" y="connsiteY2"/>
              </a:cxn>
              <a:cxn ang="0">
                <a:pos x="connsiteX3" y="connsiteY3"/>
              </a:cxn>
            </a:cxnLst>
            <a:rect l="l" t="t" r="r" b="b"/>
            <a:pathLst>
              <a:path w="1434905" h="365760">
                <a:moveTo>
                  <a:pt x="0" y="295421"/>
                </a:moveTo>
                <a:lnTo>
                  <a:pt x="0" y="0"/>
                </a:lnTo>
                <a:lnTo>
                  <a:pt x="1434905" y="0"/>
                </a:lnTo>
                <a:lnTo>
                  <a:pt x="1434905" y="365760"/>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2"/>
              </a:solidFill>
            </a:endParaRPr>
          </a:p>
        </p:txBody>
      </p:sp>
      <p:sp>
        <p:nvSpPr>
          <p:cNvPr id="47" name="CaixaDeTexto 46"/>
          <p:cNvSpPr txBox="1"/>
          <p:nvPr/>
        </p:nvSpPr>
        <p:spPr>
          <a:xfrm>
            <a:off x="4857750" y="5619750"/>
            <a:ext cx="942975" cy="523875"/>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B211</a:t>
            </a:r>
          </a:p>
        </p:txBody>
      </p:sp>
      <p:sp>
        <p:nvSpPr>
          <p:cNvPr id="49" name="CaixaDeTexto 48"/>
          <p:cNvSpPr txBox="1"/>
          <p:nvPr/>
        </p:nvSpPr>
        <p:spPr>
          <a:xfrm>
            <a:off x="4929188"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a:t>
            </a:r>
          </a:p>
        </p:txBody>
      </p:sp>
      <p:sp>
        <p:nvSpPr>
          <p:cNvPr id="50" name="CaixaDeTexto 49"/>
          <p:cNvSpPr txBox="1"/>
          <p:nvPr/>
        </p:nvSpPr>
        <p:spPr>
          <a:xfrm>
            <a:off x="6376988" y="4740275"/>
            <a:ext cx="782637" cy="522288"/>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B22</a:t>
            </a:r>
          </a:p>
        </p:txBody>
      </p:sp>
      <p:cxnSp>
        <p:nvCxnSpPr>
          <p:cNvPr id="51" name="Conector reto 50"/>
          <p:cNvCxnSpPr/>
          <p:nvPr/>
        </p:nvCxnSpPr>
        <p:spPr>
          <a:xfrm rot="5400000">
            <a:off x="5893594" y="4321969"/>
            <a:ext cx="357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5715000" y="3786188"/>
            <a:ext cx="695325" cy="523875"/>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B2</a:t>
            </a:r>
          </a:p>
        </p:txBody>
      </p:sp>
      <p:sp>
        <p:nvSpPr>
          <p:cNvPr id="231460" name="CaixaDeTexto 52"/>
          <p:cNvSpPr txBox="1">
            <a:spLocks noChangeArrowheads="1"/>
          </p:cNvSpPr>
          <p:nvPr/>
        </p:nvSpPr>
        <p:spPr bwMode="auto">
          <a:xfrm>
            <a:off x="1881188" y="1763713"/>
            <a:ext cx="404812"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1461" name="CaixaDeTexto 53"/>
          <p:cNvSpPr txBox="1">
            <a:spLocks noChangeArrowheads="1"/>
          </p:cNvSpPr>
          <p:nvPr/>
        </p:nvSpPr>
        <p:spPr bwMode="auto">
          <a:xfrm>
            <a:off x="4857750" y="1763713"/>
            <a:ext cx="404813"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sp>
        <p:nvSpPr>
          <p:cNvPr id="231462" name="CaixaDeTexto 54"/>
          <p:cNvSpPr txBox="1">
            <a:spLocks noChangeArrowheads="1"/>
          </p:cNvSpPr>
          <p:nvPr/>
        </p:nvSpPr>
        <p:spPr bwMode="auto">
          <a:xfrm>
            <a:off x="1906588" y="4478338"/>
            <a:ext cx="403225"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1463" name="CaixaDeTexto 55"/>
          <p:cNvSpPr txBox="1">
            <a:spLocks noChangeArrowheads="1"/>
          </p:cNvSpPr>
          <p:nvPr/>
        </p:nvSpPr>
        <p:spPr bwMode="auto">
          <a:xfrm>
            <a:off x="4881563" y="4478338"/>
            <a:ext cx="404812" cy="307975"/>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spTree>
    <p:extLst>
      <p:ext uri="{BB962C8B-B14F-4D97-AF65-F5344CB8AC3E}">
        <p14:creationId xmlns:p14="http://schemas.microsoft.com/office/powerpoint/2010/main" val="1834113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ço Reservado para Número de Slide 2"/>
          <p:cNvSpPr>
            <a:spLocks noGrp="1"/>
          </p:cNvSpPr>
          <p:nvPr>
            <p:ph type="sldNum" sz="quarter" idx="11"/>
          </p:nvPr>
        </p:nvSpPr>
        <p:spPr>
          <a:xfrm>
            <a:off x="6796088" y="6167438"/>
            <a:ext cx="2133600" cy="476250"/>
          </a:xfrm>
          <a:noFill/>
        </p:spPr>
        <p:txBody>
          <a:bodyPr/>
          <a:lstStyle/>
          <a:p>
            <a:fld id="{1868B8EA-1C64-4C0C-BADF-552C5D85DF2C}" type="slidenum">
              <a:rPr lang="pt-BR" smtClean="0"/>
              <a:pPr/>
              <a:t>49</a:t>
            </a:fld>
            <a:endParaRPr lang="pt-BR" dirty="0" smtClean="0"/>
          </a:p>
        </p:txBody>
      </p:sp>
      <p:sp>
        <p:nvSpPr>
          <p:cNvPr id="86" name="Título 1"/>
          <p:cNvSpPr>
            <a:spLocks noGrp="1"/>
          </p:cNvSpPr>
          <p:nvPr>
            <p:ph type="title"/>
          </p:nvPr>
        </p:nvSpPr>
        <p:spPr>
          <a:xfrm rot="16200000">
            <a:off x="-2709069" y="3066257"/>
            <a:ext cx="6357937" cy="654050"/>
          </a:xfrm>
        </p:spPr>
        <p:txBody>
          <a:bodyPr/>
          <a:lstStyle/>
          <a:p>
            <a:pPr>
              <a:defRPr/>
            </a:pPr>
            <a:r>
              <a:rPr lang="pt-BR" sz="1800" dirty="0" smtClean="0">
                <a:latin typeface="Times New Roman" pitchFamily="18" charset="0"/>
                <a:cs typeface="Times New Roman" pitchFamily="18" charset="0"/>
              </a:rPr>
              <a:t>ROTEIRO ESQUEMÁTICO SIMPLIFICADO DOS PRODUTO FINAIS CONSIDERANDO APENAS OS RECURSOS IDENTIFICADOS COMO CRÍTICOS</a:t>
            </a:r>
            <a:endParaRPr lang="pt-BR" sz="1800" dirty="0">
              <a:latin typeface="Times New Roman" pitchFamily="18" charset="0"/>
              <a:cs typeface="Times New Roman" pitchFamily="18" charset="0"/>
            </a:endParaRPr>
          </a:p>
        </p:txBody>
      </p:sp>
      <p:grpSp>
        <p:nvGrpSpPr>
          <p:cNvPr id="232452" name="Grupo 183"/>
          <p:cNvGrpSpPr>
            <a:grpSpLocks/>
          </p:cNvGrpSpPr>
          <p:nvPr/>
        </p:nvGrpSpPr>
        <p:grpSpPr bwMode="auto">
          <a:xfrm>
            <a:off x="1000125" y="69850"/>
            <a:ext cx="7977188" cy="6716713"/>
            <a:chOff x="1000100" y="69826"/>
            <a:chExt cx="7977898" cy="6716760"/>
          </a:xfrm>
        </p:grpSpPr>
        <p:sp>
          <p:nvSpPr>
            <p:cNvPr id="232453" name="CaixaDeTexto 35"/>
            <p:cNvSpPr txBox="1">
              <a:spLocks noChangeArrowheads="1"/>
            </p:cNvSpPr>
            <p:nvPr/>
          </p:nvSpPr>
          <p:spPr bwMode="auto">
            <a:xfrm>
              <a:off x="6025110" y="120033"/>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2454" name="CaixaDeTexto 36"/>
            <p:cNvSpPr txBox="1">
              <a:spLocks noChangeArrowheads="1"/>
            </p:cNvSpPr>
            <p:nvPr/>
          </p:nvSpPr>
          <p:spPr bwMode="auto">
            <a:xfrm>
              <a:off x="6025110" y="1834545"/>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cxnSp>
          <p:nvCxnSpPr>
            <p:cNvPr id="42" name="Conector reto 41"/>
            <p:cNvCxnSpPr/>
            <p:nvPr/>
          </p:nvCxnSpPr>
          <p:spPr>
            <a:xfrm rot="16200000" flipH="1">
              <a:off x="5481236" y="975501"/>
              <a:ext cx="43656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rot="16200000" flipH="1">
              <a:off x="5497905" y="2600320"/>
              <a:ext cx="434978"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4000742" y="1463661"/>
              <a:ext cx="1571765"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1500208" y="463529"/>
              <a:ext cx="4000856"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1652621" y="2166929"/>
              <a:ext cx="4000856"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2460" name="CaixaDeTexto 68"/>
            <p:cNvSpPr txBox="1">
              <a:spLocks noChangeArrowheads="1"/>
            </p:cNvSpPr>
            <p:nvPr/>
          </p:nvSpPr>
          <p:spPr bwMode="auto">
            <a:xfrm>
              <a:off x="6025110" y="3455594"/>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2X</a:t>
              </a:r>
            </a:p>
          </p:txBody>
        </p:sp>
        <p:sp>
          <p:nvSpPr>
            <p:cNvPr id="232461" name="CaixaDeTexto 69"/>
            <p:cNvSpPr txBox="1">
              <a:spLocks noChangeArrowheads="1"/>
            </p:cNvSpPr>
            <p:nvPr/>
          </p:nvSpPr>
          <p:spPr bwMode="auto">
            <a:xfrm>
              <a:off x="6025110" y="5192131"/>
              <a:ext cx="404278" cy="307777"/>
            </a:xfrm>
            <a:prstGeom prst="rect">
              <a:avLst/>
            </a:prstGeom>
            <a:noFill/>
            <a:ln w="9525">
              <a:noFill/>
              <a:miter lim="800000"/>
              <a:headEnd/>
              <a:tailEnd/>
            </a:ln>
          </p:spPr>
          <p:txBody>
            <a:bodyPr wrap="none">
              <a:spAutoFit/>
            </a:bodyPr>
            <a:lstStyle/>
            <a:p>
              <a:r>
                <a:rPr lang="pt-BR" sz="1400" b="1" dirty="0">
                  <a:latin typeface="Times New Roman" pitchFamily="18" charset="0"/>
                  <a:cs typeface="Times New Roman" pitchFamily="18" charset="0"/>
                </a:rPr>
                <a:t>3X</a:t>
              </a:r>
            </a:p>
          </p:txBody>
        </p:sp>
        <p:cxnSp>
          <p:nvCxnSpPr>
            <p:cNvPr id="71" name="Conector reto 70"/>
            <p:cNvCxnSpPr/>
            <p:nvPr/>
          </p:nvCxnSpPr>
          <p:spPr>
            <a:xfrm rot="16200000" flipH="1">
              <a:off x="5481235" y="4275937"/>
              <a:ext cx="436566"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rot="16200000" flipH="1">
              <a:off x="5497905" y="5954730"/>
              <a:ext cx="434978"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4000742" y="4764097"/>
              <a:ext cx="1571765"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1500208" y="3763965"/>
              <a:ext cx="4000856"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652621" y="5521339"/>
              <a:ext cx="4000856"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2467" name="CaixaDeTexto 95"/>
            <p:cNvSpPr txBox="1">
              <a:spLocks noChangeArrowheads="1"/>
            </p:cNvSpPr>
            <p:nvPr/>
          </p:nvSpPr>
          <p:spPr bwMode="auto">
            <a:xfrm>
              <a:off x="1928794" y="446446"/>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0.2 = 0.4 h)</a:t>
              </a:r>
            </a:p>
          </p:txBody>
        </p:sp>
        <p:sp>
          <p:nvSpPr>
            <p:cNvPr id="232468" name="CaixaDeTexto 96"/>
            <p:cNvSpPr txBox="1">
              <a:spLocks noChangeArrowheads="1"/>
            </p:cNvSpPr>
            <p:nvPr/>
          </p:nvSpPr>
          <p:spPr bwMode="auto">
            <a:xfrm>
              <a:off x="3829836" y="427810"/>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0.5 = 1.0 h)</a:t>
              </a:r>
            </a:p>
          </p:txBody>
        </p:sp>
        <p:sp>
          <p:nvSpPr>
            <p:cNvPr id="232469" name="CaixaDeTexto 97"/>
            <p:cNvSpPr txBox="1">
              <a:spLocks noChangeArrowheads="1"/>
            </p:cNvSpPr>
            <p:nvPr/>
          </p:nvSpPr>
          <p:spPr bwMode="auto">
            <a:xfrm>
              <a:off x="1910139" y="2160958"/>
              <a:ext cx="173316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0.17 = 0.51 h)</a:t>
              </a:r>
            </a:p>
          </p:txBody>
        </p:sp>
        <p:sp>
          <p:nvSpPr>
            <p:cNvPr id="232470" name="CaixaDeTexto 98"/>
            <p:cNvSpPr txBox="1">
              <a:spLocks noChangeArrowheads="1"/>
            </p:cNvSpPr>
            <p:nvPr/>
          </p:nvSpPr>
          <p:spPr bwMode="auto">
            <a:xfrm>
              <a:off x="3636000" y="2142322"/>
              <a:ext cx="1721818"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0.11 = 0.33 h)</a:t>
              </a:r>
            </a:p>
          </p:txBody>
        </p:sp>
        <p:sp>
          <p:nvSpPr>
            <p:cNvPr id="232471" name="CaixaDeTexto 99"/>
            <p:cNvSpPr txBox="1">
              <a:spLocks noChangeArrowheads="1"/>
            </p:cNvSpPr>
            <p:nvPr/>
          </p:nvSpPr>
          <p:spPr bwMode="auto">
            <a:xfrm>
              <a:off x="1928794" y="3732594"/>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0.1 = 0.2 h)</a:t>
              </a:r>
            </a:p>
          </p:txBody>
        </p:sp>
        <p:sp>
          <p:nvSpPr>
            <p:cNvPr id="232472" name="CaixaDeTexto 100"/>
            <p:cNvSpPr txBox="1">
              <a:spLocks noChangeArrowheads="1"/>
            </p:cNvSpPr>
            <p:nvPr/>
          </p:nvSpPr>
          <p:spPr bwMode="auto">
            <a:xfrm>
              <a:off x="3829836" y="3713958"/>
              <a:ext cx="152798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(2 x 0.5 = 1.0 h)</a:t>
              </a:r>
            </a:p>
          </p:txBody>
        </p:sp>
        <p:sp>
          <p:nvSpPr>
            <p:cNvPr id="232473" name="CaixaDeTexto 101"/>
            <p:cNvSpPr txBox="1">
              <a:spLocks noChangeArrowheads="1"/>
            </p:cNvSpPr>
            <p:nvPr/>
          </p:nvSpPr>
          <p:spPr bwMode="auto">
            <a:xfrm>
              <a:off x="1901555" y="5499908"/>
              <a:ext cx="1721818"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0.11 = 0.33 h)</a:t>
              </a:r>
            </a:p>
          </p:txBody>
        </p:sp>
        <p:sp>
          <p:nvSpPr>
            <p:cNvPr id="232474" name="CaixaDeTexto 102"/>
            <p:cNvSpPr txBox="1">
              <a:spLocks noChangeArrowheads="1"/>
            </p:cNvSpPr>
            <p:nvPr/>
          </p:nvSpPr>
          <p:spPr bwMode="auto">
            <a:xfrm>
              <a:off x="3624651" y="5499908"/>
              <a:ext cx="173316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(3 x 0.12 = 0.36 h)</a:t>
              </a:r>
            </a:p>
          </p:txBody>
        </p:sp>
        <p:cxnSp>
          <p:nvCxnSpPr>
            <p:cNvPr id="105" name="Conector reto 104"/>
            <p:cNvCxnSpPr/>
            <p:nvPr/>
          </p:nvCxnSpPr>
          <p:spPr>
            <a:xfrm rot="5400000">
              <a:off x="285143" y="3428206"/>
              <a:ext cx="6715172" cy="1588"/>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CaixaDeTexto 107"/>
            <p:cNvSpPr txBox="1"/>
            <p:nvPr/>
          </p:nvSpPr>
          <p:spPr>
            <a:xfrm>
              <a:off x="3071972" y="1177909"/>
              <a:ext cx="1071657" cy="522292"/>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A121</a:t>
              </a:r>
            </a:p>
          </p:txBody>
        </p:sp>
        <p:sp>
          <p:nvSpPr>
            <p:cNvPr id="109" name="CaixaDeTexto 108"/>
            <p:cNvSpPr txBox="1"/>
            <p:nvPr/>
          </p:nvSpPr>
          <p:spPr>
            <a:xfrm>
              <a:off x="3071972" y="4476757"/>
              <a:ext cx="1071657" cy="522292"/>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B121</a:t>
              </a:r>
            </a:p>
          </p:txBody>
        </p:sp>
        <p:cxnSp>
          <p:nvCxnSpPr>
            <p:cNvPr id="110" name="Conector reto 109"/>
            <p:cNvCxnSpPr/>
            <p:nvPr/>
          </p:nvCxnSpPr>
          <p:spPr>
            <a:xfrm rot="5400000">
              <a:off x="-1855791"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rot="5400000">
              <a:off x="2357809"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CaixaDeTexto 117"/>
            <p:cNvSpPr txBox="1"/>
            <p:nvPr/>
          </p:nvSpPr>
          <p:spPr>
            <a:xfrm>
              <a:off x="5297845" y="2811458"/>
              <a:ext cx="803346"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A22</a:t>
              </a:r>
            </a:p>
          </p:txBody>
        </p:sp>
        <p:sp>
          <p:nvSpPr>
            <p:cNvPr id="119" name="CaixaDeTexto 118"/>
            <p:cNvSpPr txBox="1"/>
            <p:nvPr/>
          </p:nvSpPr>
          <p:spPr>
            <a:xfrm>
              <a:off x="5297845" y="1193784"/>
              <a:ext cx="803346"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A12</a:t>
              </a:r>
            </a:p>
          </p:txBody>
        </p:sp>
        <p:sp>
          <p:nvSpPr>
            <p:cNvPr id="120" name="CaixaDeTexto 119"/>
            <p:cNvSpPr txBox="1"/>
            <p:nvPr/>
          </p:nvSpPr>
          <p:spPr>
            <a:xfrm>
              <a:off x="5307371" y="234927"/>
              <a:ext cx="784295"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a:t>
              </a:r>
            </a:p>
          </p:txBody>
        </p:sp>
        <p:sp>
          <p:nvSpPr>
            <p:cNvPr id="121" name="CaixaDeTexto 120"/>
            <p:cNvSpPr txBox="1"/>
            <p:nvPr/>
          </p:nvSpPr>
          <p:spPr>
            <a:xfrm>
              <a:off x="5297845" y="1879589"/>
              <a:ext cx="803346"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a:t>
              </a:r>
            </a:p>
          </p:txBody>
        </p:sp>
        <p:sp>
          <p:nvSpPr>
            <p:cNvPr id="122" name="CaixaDeTexto 121"/>
            <p:cNvSpPr txBox="1"/>
            <p:nvPr/>
          </p:nvSpPr>
          <p:spPr>
            <a:xfrm>
              <a:off x="5308958" y="3548063"/>
              <a:ext cx="763656"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a:t>
              </a:r>
            </a:p>
          </p:txBody>
        </p:sp>
        <p:sp>
          <p:nvSpPr>
            <p:cNvPr id="123" name="CaixaDeTexto 122"/>
            <p:cNvSpPr txBox="1"/>
            <p:nvPr/>
          </p:nvSpPr>
          <p:spPr>
            <a:xfrm>
              <a:off x="5289907" y="4498982"/>
              <a:ext cx="782708"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B12</a:t>
              </a:r>
            </a:p>
          </p:txBody>
        </p:sp>
        <p:sp>
          <p:nvSpPr>
            <p:cNvPr id="124" name="CaixaDeTexto 123"/>
            <p:cNvSpPr txBox="1"/>
            <p:nvPr/>
          </p:nvSpPr>
          <p:spPr>
            <a:xfrm>
              <a:off x="5286731" y="6191269"/>
              <a:ext cx="782708"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B22</a:t>
              </a:r>
            </a:p>
          </p:txBody>
        </p:sp>
        <p:sp>
          <p:nvSpPr>
            <p:cNvPr id="125" name="CaixaDeTexto 124"/>
            <p:cNvSpPr txBox="1"/>
            <p:nvPr/>
          </p:nvSpPr>
          <p:spPr>
            <a:xfrm>
              <a:off x="5286731" y="5262575"/>
              <a:ext cx="782708"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a:t>
              </a:r>
            </a:p>
          </p:txBody>
        </p:sp>
        <p:sp>
          <p:nvSpPr>
            <p:cNvPr id="126" name="CaixaDeTexto 125"/>
            <p:cNvSpPr txBox="1"/>
            <p:nvPr/>
          </p:nvSpPr>
          <p:spPr>
            <a:xfrm>
              <a:off x="1000100" y="177777"/>
              <a:ext cx="943059"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A111</a:t>
              </a:r>
            </a:p>
          </p:txBody>
        </p:sp>
        <p:sp>
          <p:nvSpPr>
            <p:cNvPr id="127" name="CaixaDeTexto 126"/>
            <p:cNvSpPr txBox="1"/>
            <p:nvPr/>
          </p:nvSpPr>
          <p:spPr>
            <a:xfrm>
              <a:off x="1000100" y="1882764"/>
              <a:ext cx="963699" cy="523879"/>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A211</a:t>
              </a:r>
            </a:p>
          </p:txBody>
        </p:sp>
        <p:sp>
          <p:nvSpPr>
            <p:cNvPr id="128" name="CaixaDeTexto 127"/>
            <p:cNvSpPr txBox="1"/>
            <p:nvPr/>
          </p:nvSpPr>
          <p:spPr>
            <a:xfrm>
              <a:off x="1000100" y="3476625"/>
              <a:ext cx="922420" cy="522292"/>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B111</a:t>
              </a:r>
            </a:p>
          </p:txBody>
        </p:sp>
        <p:sp>
          <p:nvSpPr>
            <p:cNvPr id="129" name="CaixaDeTexto 128"/>
            <p:cNvSpPr txBox="1"/>
            <p:nvPr/>
          </p:nvSpPr>
          <p:spPr>
            <a:xfrm>
              <a:off x="1000100" y="5262575"/>
              <a:ext cx="943059" cy="522291"/>
            </a:xfrm>
            <a:prstGeom prst="rect">
              <a:avLst/>
            </a:prstGeom>
            <a:solidFill>
              <a:schemeClr val="accent3">
                <a:lumMod val="60000"/>
                <a:lumOff val="40000"/>
              </a:schemeClr>
            </a:solidFill>
            <a:ln w="19050">
              <a:solidFill>
                <a:schemeClr val="tx1"/>
              </a:solidFill>
            </a:ln>
          </p:spPr>
          <p:txBody>
            <a:bodyPr wrap="none">
              <a:spAutoFit/>
            </a:bodyPr>
            <a:lstStyle/>
            <a:p>
              <a:pPr algn="ctr">
                <a:defRPr/>
              </a:pPr>
              <a:r>
                <a:rPr lang="pt-BR" sz="2800" b="1" dirty="0">
                  <a:solidFill>
                    <a:schemeClr val="bg2"/>
                  </a:solidFill>
                  <a:latin typeface="Times New Roman" pitchFamily="18" charset="0"/>
                  <a:cs typeface="Times New Roman" pitchFamily="18" charset="0"/>
                </a:rPr>
                <a:t>B211</a:t>
              </a:r>
            </a:p>
          </p:txBody>
        </p:sp>
        <p:sp>
          <p:nvSpPr>
            <p:cNvPr id="232492" name="CaixaDeTexto 129"/>
            <p:cNvSpPr txBox="1">
              <a:spLocks noChangeArrowheads="1"/>
            </p:cNvSpPr>
            <p:nvPr/>
          </p:nvSpPr>
          <p:spPr bwMode="auto">
            <a:xfrm>
              <a:off x="4286248" y="1142190"/>
              <a:ext cx="935256"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(2.0 h)</a:t>
              </a:r>
            </a:p>
          </p:txBody>
        </p:sp>
        <p:sp>
          <p:nvSpPr>
            <p:cNvPr id="232493" name="CaixaDeTexto 130"/>
            <p:cNvSpPr txBox="1">
              <a:spLocks noChangeArrowheads="1"/>
            </p:cNvSpPr>
            <p:nvPr/>
          </p:nvSpPr>
          <p:spPr bwMode="auto">
            <a:xfrm>
              <a:off x="4286248" y="4446974"/>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(0.7 h)</a:t>
              </a:r>
            </a:p>
          </p:txBody>
        </p:sp>
        <p:cxnSp>
          <p:nvCxnSpPr>
            <p:cNvPr id="136" name="Conector reto 135"/>
            <p:cNvCxnSpPr/>
            <p:nvPr/>
          </p:nvCxnSpPr>
          <p:spPr>
            <a:xfrm rot="10800000">
              <a:off x="5715395" y="998520"/>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ector reto 145"/>
            <p:cNvCxnSpPr/>
            <p:nvPr/>
          </p:nvCxnSpPr>
          <p:spPr>
            <a:xfrm rot="10800000">
              <a:off x="5715395" y="2571744"/>
              <a:ext cx="1571765"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ector reto 147"/>
            <p:cNvCxnSpPr/>
            <p:nvPr/>
          </p:nvCxnSpPr>
          <p:spPr>
            <a:xfrm rot="10800000">
              <a:off x="5715395" y="4284668"/>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ector reto 149"/>
            <p:cNvCxnSpPr/>
            <p:nvPr/>
          </p:nvCxnSpPr>
          <p:spPr>
            <a:xfrm rot="10800000">
              <a:off x="5715395" y="5999180"/>
              <a:ext cx="1571765" cy="158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ector reto 150"/>
            <p:cNvCxnSpPr/>
            <p:nvPr/>
          </p:nvCxnSpPr>
          <p:spPr>
            <a:xfrm rot="5400000">
              <a:off x="3929574" y="3427412"/>
              <a:ext cx="6713584" cy="1587"/>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Conector reto 151"/>
            <p:cNvCxnSpPr/>
            <p:nvPr/>
          </p:nvCxnSpPr>
          <p:spPr>
            <a:xfrm rot="5400000">
              <a:off x="5144119" y="3427412"/>
              <a:ext cx="6713584" cy="1588"/>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CaixaDeTexto 152"/>
            <p:cNvSpPr txBox="1"/>
            <p:nvPr/>
          </p:nvSpPr>
          <p:spPr>
            <a:xfrm>
              <a:off x="6929941" y="677843"/>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A1</a:t>
              </a:r>
            </a:p>
          </p:txBody>
        </p:sp>
        <p:sp>
          <p:nvSpPr>
            <p:cNvPr id="154" name="CaixaDeTexto 153"/>
            <p:cNvSpPr txBox="1"/>
            <p:nvPr/>
          </p:nvSpPr>
          <p:spPr>
            <a:xfrm>
              <a:off x="6929941" y="2311392"/>
              <a:ext cx="695387" cy="523879"/>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A2</a:t>
              </a:r>
            </a:p>
          </p:txBody>
        </p:sp>
        <p:sp>
          <p:nvSpPr>
            <p:cNvPr id="155" name="CaixaDeTexto 154"/>
            <p:cNvSpPr txBox="1"/>
            <p:nvPr/>
          </p:nvSpPr>
          <p:spPr>
            <a:xfrm>
              <a:off x="6929941" y="3976691"/>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B1</a:t>
              </a:r>
            </a:p>
          </p:txBody>
        </p:sp>
        <p:sp>
          <p:nvSpPr>
            <p:cNvPr id="156" name="CaixaDeTexto 155"/>
            <p:cNvSpPr txBox="1"/>
            <p:nvPr/>
          </p:nvSpPr>
          <p:spPr>
            <a:xfrm>
              <a:off x="6948992" y="5691203"/>
              <a:ext cx="695387" cy="522291"/>
            </a:xfrm>
            <a:prstGeom prst="rect">
              <a:avLst/>
            </a:prstGeom>
            <a:solidFill>
              <a:schemeClr val="accent3">
                <a:lumMod val="60000"/>
                <a:lumOff val="40000"/>
              </a:schemeClr>
            </a:solidFill>
            <a:ln w="19050">
              <a:solidFill>
                <a:schemeClr val="tx1"/>
              </a:solidFill>
            </a:ln>
          </p:spPr>
          <p:txBody>
            <a:bodyPr>
              <a:spAutoFit/>
            </a:bodyPr>
            <a:lstStyle/>
            <a:p>
              <a:pPr algn="ctr">
                <a:defRPr/>
              </a:pPr>
              <a:r>
                <a:rPr lang="pt-BR" sz="2800" b="1" dirty="0">
                  <a:solidFill>
                    <a:schemeClr val="bg2"/>
                  </a:solidFill>
                  <a:latin typeface="Times New Roman" pitchFamily="18" charset="0"/>
                  <a:cs typeface="Times New Roman" pitchFamily="18" charset="0"/>
                </a:rPr>
                <a:t>B2</a:t>
              </a:r>
            </a:p>
          </p:txBody>
        </p:sp>
        <p:sp>
          <p:nvSpPr>
            <p:cNvPr id="232504" name="CaixaDeTexto 156"/>
            <p:cNvSpPr txBox="1">
              <a:spLocks noChangeArrowheads="1"/>
            </p:cNvSpPr>
            <p:nvPr/>
          </p:nvSpPr>
          <p:spPr bwMode="auto">
            <a:xfrm>
              <a:off x="6072198" y="642124"/>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(1.3 h)</a:t>
              </a:r>
            </a:p>
          </p:txBody>
        </p:sp>
        <p:sp>
          <p:nvSpPr>
            <p:cNvPr id="232505" name="CaixaDeTexto 157"/>
            <p:cNvSpPr txBox="1">
              <a:spLocks noChangeArrowheads="1"/>
            </p:cNvSpPr>
            <p:nvPr/>
          </p:nvSpPr>
          <p:spPr bwMode="auto">
            <a:xfrm>
              <a:off x="6072198" y="1000108"/>
              <a:ext cx="931665"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(0.7 h)</a:t>
              </a:r>
            </a:p>
          </p:txBody>
        </p:sp>
        <p:sp>
          <p:nvSpPr>
            <p:cNvPr id="232506" name="CaixaDeTexto 158"/>
            <p:cNvSpPr txBox="1">
              <a:spLocks noChangeArrowheads="1"/>
            </p:cNvSpPr>
            <p:nvPr/>
          </p:nvSpPr>
          <p:spPr bwMode="auto">
            <a:xfrm>
              <a:off x="6072198" y="2232396"/>
              <a:ext cx="942887"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X (0.3 h)</a:t>
              </a:r>
            </a:p>
          </p:txBody>
        </p:sp>
        <p:sp>
          <p:nvSpPr>
            <p:cNvPr id="232507" name="CaixaDeTexto 159"/>
            <p:cNvSpPr txBox="1">
              <a:spLocks noChangeArrowheads="1"/>
            </p:cNvSpPr>
            <p:nvPr/>
          </p:nvSpPr>
          <p:spPr bwMode="auto">
            <a:xfrm>
              <a:off x="6072198" y="2590380"/>
              <a:ext cx="982961"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(0.26h)</a:t>
              </a:r>
            </a:p>
          </p:txBody>
        </p:sp>
        <p:sp>
          <p:nvSpPr>
            <p:cNvPr id="232508" name="CaixaDeTexto 160"/>
            <p:cNvSpPr txBox="1">
              <a:spLocks noChangeArrowheads="1"/>
            </p:cNvSpPr>
            <p:nvPr/>
          </p:nvSpPr>
          <p:spPr bwMode="auto">
            <a:xfrm>
              <a:off x="6072198" y="3946908"/>
              <a:ext cx="986552"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(0.68h)</a:t>
              </a:r>
            </a:p>
          </p:txBody>
        </p:sp>
        <p:sp>
          <p:nvSpPr>
            <p:cNvPr id="232509" name="CaixaDeTexto 161"/>
            <p:cNvSpPr txBox="1">
              <a:spLocks noChangeArrowheads="1"/>
            </p:cNvSpPr>
            <p:nvPr/>
          </p:nvSpPr>
          <p:spPr bwMode="auto">
            <a:xfrm>
              <a:off x="6072198" y="4304892"/>
              <a:ext cx="931665"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(0.3 h)</a:t>
              </a:r>
            </a:p>
          </p:txBody>
        </p:sp>
        <p:sp>
          <p:nvSpPr>
            <p:cNvPr id="232510" name="CaixaDeTexto 162"/>
            <p:cNvSpPr txBox="1">
              <a:spLocks noChangeArrowheads="1"/>
            </p:cNvSpPr>
            <p:nvPr/>
          </p:nvSpPr>
          <p:spPr bwMode="auto">
            <a:xfrm>
              <a:off x="6072198" y="5661420"/>
              <a:ext cx="935256"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Y (0.3 h)</a:t>
              </a:r>
            </a:p>
          </p:txBody>
        </p:sp>
        <p:sp>
          <p:nvSpPr>
            <p:cNvPr id="232511" name="CaixaDeTexto 163"/>
            <p:cNvSpPr txBox="1">
              <a:spLocks noChangeArrowheads="1"/>
            </p:cNvSpPr>
            <p:nvPr/>
          </p:nvSpPr>
          <p:spPr bwMode="auto">
            <a:xfrm>
              <a:off x="6072198" y="6019404"/>
              <a:ext cx="982961" cy="338554"/>
            </a:xfrm>
            <a:prstGeom prst="rect">
              <a:avLst/>
            </a:prstGeom>
            <a:noFill/>
            <a:ln w="9525">
              <a:noFill/>
              <a:miter lim="800000"/>
              <a:headEnd/>
              <a:tailEnd/>
            </a:ln>
          </p:spPr>
          <p:txBody>
            <a:bodyPr wrap="none">
              <a:spAutoFit/>
            </a:bodyPr>
            <a:lstStyle/>
            <a:p>
              <a:r>
                <a:rPr lang="pt-BR" sz="1600" b="1" dirty="0">
                  <a:latin typeface="Times New Roman" pitchFamily="18" charset="0"/>
                  <a:cs typeface="Times New Roman" pitchFamily="18" charset="0"/>
                </a:rPr>
                <a:t>Z (0.03h)</a:t>
              </a:r>
            </a:p>
          </p:txBody>
        </p:sp>
        <p:sp>
          <p:nvSpPr>
            <p:cNvPr id="232512" name="CaixaDeTexto 164"/>
            <p:cNvSpPr txBox="1">
              <a:spLocks noChangeArrowheads="1"/>
            </p:cNvSpPr>
            <p:nvPr/>
          </p:nvSpPr>
          <p:spPr bwMode="auto">
            <a:xfrm>
              <a:off x="7786710" y="1214422"/>
              <a:ext cx="1191288" cy="1169551"/>
            </a:xfrm>
            <a:prstGeom prst="rect">
              <a:avLst/>
            </a:prstGeom>
            <a:solidFill>
              <a:schemeClr val="tx1"/>
            </a:solidFill>
            <a:ln w="9525">
              <a:noFill/>
              <a:miter lim="800000"/>
              <a:headEnd/>
              <a:tailEnd/>
            </a:ln>
          </p:spPr>
          <p:txBody>
            <a:bodyPr wrap="none">
              <a:spAutoFit/>
            </a:bodyPr>
            <a:lstStyle/>
            <a:p>
              <a:pPr algn="ctr"/>
              <a:r>
                <a:rPr lang="pt-BR" sz="1400" b="1" dirty="0">
                  <a:solidFill>
                    <a:schemeClr val="bg2"/>
                  </a:solidFill>
                  <a:latin typeface="Times New Roman" pitchFamily="18" charset="0"/>
                  <a:cs typeface="Times New Roman" pitchFamily="18" charset="0"/>
                </a:rPr>
                <a:t>Semana em</a:t>
              </a:r>
            </a:p>
            <a:p>
              <a:pPr algn="ctr"/>
              <a:r>
                <a:rPr lang="pt-BR" sz="1400" b="1" dirty="0">
                  <a:solidFill>
                    <a:schemeClr val="bg2"/>
                  </a:solidFill>
                  <a:latin typeface="Times New Roman" pitchFamily="18" charset="0"/>
                  <a:cs typeface="Times New Roman" pitchFamily="18" charset="0"/>
                </a:rPr>
                <a:t>cujo início o</a:t>
              </a:r>
            </a:p>
            <a:p>
              <a:pPr algn="ctr"/>
              <a:r>
                <a:rPr lang="pt-BR" sz="1400" b="1" dirty="0">
                  <a:solidFill>
                    <a:schemeClr val="bg2"/>
                  </a:solidFill>
                  <a:latin typeface="Times New Roman" pitchFamily="18" charset="0"/>
                  <a:cs typeface="Times New Roman" pitchFamily="18" charset="0"/>
                </a:rPr>
                <a:t>produto final</a:t>
              </a:r>
            </a:p>
            <a:p>
              <a:pPr algn="ctr"/>
              <a:r>
                <a:rPr lang="pt-BR" sz="1400" b="1" dirty="0">
                  <a:solidFill>
                    <a:schemeClr val="bg2"/>
                  </a:solidFill>
                  <a:latin typeface="Times New Roman" pitchFamily="18" charset="0"/>
                  <a:cs typeface="Times New Roman" pitchFamily="18" charset="0"/>
                </a:rPr>
                <a:t>deve estar</a:t>
              </a:r>
            </a:p>
            <a:p>
              <a:pPr algn="ctr"/>
              <a:r>
                <a:rPr lang="pt-BR" sz="1400" b="1" dirty="0">
                  <a:solidFill>
                    <a:schemeClr val="bg2"/>
                  </a:solidFill>
                  <a:latin typeface="Times New Roman" pitchFamily="18" charset="0"/>
                  <a:cs typeface="Times New Roman" pitchFamily="18" charset="0"/>
                </a:rPr>
                <a:t>pronto</a:t>
              </a:r>
            </a:p>
          </p:txBody>
        </p:sp>
        <p:cxnSp>
          <p:nvCxnSpPr>
            <p:cNvPr id="167" name="Conector reto 166"/>
            <p:cNvCxnSpPr/>
            <p:nvPr/>
          </p:nvCxnSpPr>
          <p:spPr>
            <a:xfrm>
              <a:off x="1500208" y="69826"/>
              <a:ext cx="7001498"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2514" name="CaixaDeTexto 167"/>
            <p:cNvSpPr txBox="1">
              <a:spLocks noChangeArrowheads="1"/>
            </p:cNvSpPr>
            <p:nvPr/>
          </p:nvSpPr>
          <p:spPr bwMode="auto">
            <a:xfrm>
              <a:off x="7715272"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0</a:t>
              </a:r>
            </a:p>
          </p:txBody>
        </p:sp>
        <p:sp>
          <p:nvSpPr>
            <p:cNvPr id="232515" name="CaixaDeTexto 168"/>
            <p:cNvSpPr txBox="1">
              <a:spLocks noChangeArrowheads="1"/>
            </p:cNvSpPr>
            <p:nvPr/>
          </p:nvSpPr>
          <p:spPr bwMode="auto">
            <a:xfrm>
              <a:off x="6429388"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1</a:t>
              </a:r>
            </a:p>
          </p:txBody>
        </p:sp>
        <p:sp>
          <p:nvSpPr>
            <p:cNvPr id="232516" name="CaixaDeTexto 169"/>
            <p:cNvSpPr txBox="1">
              <a:spLocks noChangeArrowheads="1"/>
            </p:cNvSpPr>
            <p:nvPr/>
          </p:nvSpPr>
          <p:spPr bwMode="auto">
            <a:xfrm>
              <a:off x="4519198"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2</a:t>
              </a:r>
            </a:p>
          </p:txBody>
        </p:sp>
        <p:sp>
          <p:nvSpPr>
            <p:cNvPr id="232517" name="CaixaDeTexto 170"/>
            <p:cNvSpPr txBox="1">
              <a:spLocks noChangeArrowheads="1"/>
            </p:cNvSpPr>
            <p:nvPr/>
          </p:nvSpPr>
          <p:spPr bwMode="auto">
            <a:xfrm>
              <a:off x="2571736" y="71414"/>
              <a:ext cx="33855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3</a:t>
              </a:r>
            </a:p>
          </p:txBody>
        </p:sp>
        <p:sp>
          <p:nvSpPr>
            <p:cNvPr id="172" name="Seta para baixo 171"/>
            <p:cNvSpPr/>
            <p:nvPr/>
          </p:nvSpPr>
          <p:spPr>
            <a:xfrm rot="9976583">
              <a:off x="7882526" y="458767"/>
              <a:ext cx="357219" cy="8572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2519" name="CaixaDeTexto 172"/>
            <p:cNvSpPr txBox="1">
              <a:spLocks noChangeArrowheads="1"/>
            </p:cNvSpPr>
            <p:nvPr/>
          </p:nvSpPr>
          <p:spPr bwMode="auto">
            <a:xfrm>
              <a:off x="2521442" y="5714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0" name="CaixaDeTexto 173"/>
            <p:cNvSpPr txBox="1">
              <a:spLocks noChangeArrowheads="1"/>
            </p:cNvSpPr>
            <p:nvPr/>
          </p:nvSpPr>
          <p:spPr bwMode="auto">
            <a:xfrm>
              <a:off x="2521442" y="1752889"/>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1" name="CaixaDeTexto 174"/>
            <p:cNvSpPr txBox="1">
              <a:spLocks noChangeArrowheads="1"/>
            </p:cNvSpPr>
            <p:nvPr/>
          </p:nvSpPr>
          <p:spPr bwMode="auto">
            <a:xfrm>
              <a:off x="2521442" y="335756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2" name="CaixaDeTexto 175"/>
            <p:cNvSpPr txBox="1">
              <a:spLocks noChangeArrowheads="1"/>
            </p:cNvSpPr>
            <p:nvPr/>
          </p:nvSpPr>
          <p:spPr bwMode="auto">
            <a:xfrm>
              <a:off x="2521442" y="5110475"/>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w</a:t>
              </a:r>
            </a:p>
          </p:txBody>
        </p:sp>
        <p:sp>
          <p:nvSpPr>
            <p:cNvPr id="232523" name="CaixaDeTexto 176"/>
            <p:cNvSpPr txBox="1">
              <a:spLocks noChangeArrowheads="1"/>
            </p:cNvSpPr>
            <p:nvPr/>
          </p:nvSpPr>
          <p:spPr bwMode="auto">
            <a:xfrm>
              <a:off x="4521706" y="5714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4" name="CaixaDeTexto 177"/>
            <p:cNvSpPr txBox="1">
              <a:spLocks noChangeArrowheads="1"/>
            </p:cNvSpPr>
            <p:nvPr/>
          </p:nvSpPr>
          <p:spPr bwMode="auto">
            <a:xfrm>
              <a:off x="4521706" y="1785926"/>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5" name="CaixaDeTexto 178"/>
            <p:cNvSpPr txBox="1">
              <a:spLocks noChangeArrowheads="1"/>
            </p:cNvSpPr>
            <p:nvPr/>
          </p:nvSpPr>
          <p:spPr bwMode="auto">
            <a:xfrm>
              <a:off x="4521706" y="85723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Y</a:t>
              </a:r>
            </a:p>
          </p:txBody>
        </p:sp>
        <p:sp>
          <p:nvSpPr>
            <p:cNvPr id="232526" name="CaixaDeTexto 179"/>
            <p:cNvSpPr txBox="1">
              <a:spLocks noChangeArrowheads="1"/>
            </p:cNvSpPr>
            <p:nvPr/>
          </p:nvSpPr>
          <p:spPr bwMode="auto">
            <a:xfrm>
              <a:off x="4521706" y="3357562"/>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sp>
          <p:nvSpPr>
            <p:cNvPr id="232527" name="CaixaDeTexto 180"/>
            <p:cNvSpPr txBox="1">
              <a:spLocks noChangeArrowheads="1"/>
            </p:cNvSpPr>
            <p:nvPr/>
          </p:nvSpPr>
          <p:spPr bwMode="auto">
            <a:xfrm>
              <a:off x="4521706" y="4143380"/>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sp>
          <p:nvSpPr>
            <p:cNvPr id="232528" name="CaixaDeTexto 181"/>
            <p:cNvSpPr txBox="1">
              <a:spLocks noChangeArrowheads="1"/>
            </p:cNvSpPr>
            <p:nvPr/>
          </p:nvSpPr>
          <p:spPr bwMode="auto">
            <a:xfrm>
              <a:off x="4521706" y="5110475"/>
              <a:ext cx="407484" cy="461665"/>
            </a:xfrm>
            <a:prstGeom prst="rect">
              <a:avLst/>
            </a:prstGeom>
            <a:noFill/>
            <a:ln w="9525">
              <a:noFill/>
              <a:miter lim="800000"/>
              <a:headEnd/>
              <a:tailEnd/>
            </a:ln>
          </p:spPr>
          <p:txBody>
            <a:bodyPr wrap="none">
              <a:spAutoFit/>
            </a:bodyPr>
            <a:lstStyle/>
            <a:p>
              <a:r>
                <a:rPr lang="pt-BR" sz="2400" b="1" dirty="0">
                  <a:latin typeface="Times New Roman" pitchFamily="18" charset="0"/>
                  <a:cs typeface="Times New Roman" pitchFamily="18" charset="0"/>
                </a:rPr>
                <a:t>X</a:t>
              </a:r>
            </a:p>
          </p:txBody>
        </p:sp>
      </p:grpSp>
    </p:spTree>
    <p:extLst>
      <p:ext uri="{BB962C8B-B14F-4D97-AF65-F5344CB8AC3E}">
        <p14:creationId xmlns:p14="http://schemas.microsoft.com/office/powerpoint/2010/main" val="3880880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1"/>
          </p:nvPr>
        </p:nvSpPr>
        <p:spPr/>
        <p:txBody>
          <a:bodyPr/>
          <a:lstStyle/>
          <a:p>
            <a:pPr>
              <a:defRPr/>
            </a:pPr>
            <a:fld id="{C94B9B0D-A935-4EBD-BB6B-0BFC500F00FC}" type="slidenum">
              <a:rPr lang="pt-BR" smtClean="0"/>
              <a:pPr>
                <a:defRPr/>
              </a:pPr>
              <a:t>5</a:t>
            </a:fld>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376" y="5601"/>
            <a:ext cx="6840000" cy="6840000"/>
          </a:xfrm>
          <a:prstGeom prst="rect">
            <a:avLst/>
          </a:prstGeom>
        </p:spPr>
      </p:pic>
    </p:spTree>
    <p:extLst>
      <p:ext uri="{BB962C8B-B14F-4D97-AF65-F5344CB8AC3E}">
        <p14:creationId xmlns:p14="http://schemas.microsoft.com/office/powerpoint/2010/main" val="2685631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62"/>
          </a:xfrm>
        </p:spPr>
        <p:txBody>
          <a:bodyPr/>
          <a:lstStyle/>
          <a:p>
            <a:pPr>
              <a:defRPr/>
            </a:pPr>
            <a:r>
              <a:rPr lang="pt-BR" dirty="0" smtClean="0"/>
              <a:t>ROTEIROS</a:t>
            </a:r>
            <a:endParaRPr lang="pt-BR" dirty="0"/>
          </a:p>
        </p:txBody>
      </p:sp>
      <p:sp>
        <p:nvSpPr>
          <p:cNvPr id="233475" name="Espaço Reservado para Número de Slide 2"/>
          <p:cNvSpPr>
            <a:spLocks noGrp="1"/>
          </p:cNvSpPr>
          <p:nvPr>
            <p:ph type="sldNum" sz="quarter" idx="11"/>
          </p:nvPr>
        </p:nvSpPr>
        <p:spPr>
          <a:noFill/>
        </p:spPr>
        <p:txBody>
          <a:bodyPr/>
          <a:lstStyle/>
          <a:p>
            <a:fld id="{8465DB3A-5053-464E-A4F5-74719AAEBA8D}" type="slidenum">
              <a:rPr lang="pt-BR" smtClean="0"/>
              <a:pPr/>
              <a:t>50</a:t>
            </a:fld>
            <a:endParaRPr lang="pt-BR" dirty="0" smtClean="0"/>
          </a:p>
        </p:txBody>
      </p:sp>
      <p:pic>
        <p:nvPicPr>
          <p:cNvPr id="94213" name="Picture 5"/>
          <p:cNvPicPr>
            <a:picLocks noChangeAspect="1" noChangeArrowheads="1"/>
          </p:cNvPicPr>
          <p:nvPr/>
        </p:nvPicPr>
        <p:blipFill>
          <a:blip r:embed="rId2" cstate="print"/>
          <a:srcRect/>
          <a:stretch>
            <a:fillRect/>
          </a:stretch>
        </p:blipFill>
        <p:spPr bwMode="auto">
          <a:xfrm>
            <a:off x="1785938" y="1171575"/>
            <a:ext cx="5572125" cy="54006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3643389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25"/>
          </a:xfrm>
        </p:spPr>
        <p:txBody>
          <a:bodyPr/>
          <a:lstStyle/>
          <a:p>
            <a:pPr>
              <a:defRPr/>
            </a:pPr>
            <a:r>
              <a:rPr lang="pt-BR" dirty="0" smtClean="0"/>
              <a:t>PERFIL DE RECURSOS</a:t>
            </a:r>
            <a:endParaRPr lang="pt-BR" dirty="0"/>
          </a:p>
        </p:txBody>
      </p:sp>
      <p:sp>
        <p:nvSpPr>
          <p:cNvPr id="234499" name="Espaço Reservado para Número de Slide 2"/>
          <p:cNvSpPr>
            <a:spLocks noGrp="1"/>
          </p:cNvSpPr>
          <p:nvPr>
            <p:ph type="sldNum" sz="quarter" idx="11"/>
          </p:nvPr>
        </p:nvSpPr>
        <p:spPr>
          <a:noFill/>
        </p:spPr>
        <p:txBody>
          <a:bodyPr/>
          <a:lstStyle/>
          <a:p>
            <a:fld id="{9337CB5C-261D-4157-9AED-61AF27B223DF}" type="slidenum">
              <a:rPr lang="pt-BR" smtClean="0"/>
              <a:pPr/>
              <a:t>51</a:t>
            </a:fld>
            <a:endParaRPr lang="pt-BR" dirty="0" smtClean="0"/>
          </a:p>
        </p:txBody>
      </p:sp>
      <p:pic>
        <p:nvPicPr>
          <p:cNvPr id="808962" name="Picture 2"/>
          <p:cNvPicPr>
            <a:picLocks noChangeAspect="1" noChangeArrowheads="1"/>
          </p:cNvPicPr>
          <p:nvPr/>
        </p:nvPicPr>
        <p:blipFill>
          <a:blip r:embed="rId2" cstate="print"/>
          <a:srcRect/>
          <a:stretch>
            <a:fillRect/>
          </a:stretch>
        </p:blipFill>
        <p:spPr bwMode="auto">
          <a:xfrm>
            <a:off x="214313" y="1338263"/>
            <a:ext cx="8715375" cy="45910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1286289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25"/>
          </a:xfrm>
        </p:spPr>
        <p:txBody>
          <a:bodyPr/>
          <a:lstStyle/>
          <a:p>
            <a:pPr>
              <a:defRPr/>
            </a:pPr>
            <a:r>
              <a:rPr lang="pt-BR" dirty="0" smtClean="0"/>
              <a:t>MPS AJUSTADO</a:t>
            </a:r>
            <a:endParaRPr lang="pt-BR" dirty="0"/>
          </a:p>
        </p:txBody>
      </p:sp>
      <p:sp>
        <p:nvSpPr>
          <p:cNvPr id="235523" name="Espaço Reservado para Número de Slide 2"/>
          <p:cNvSpPr>
            <a:spLocks noGrp="1"/>
          </p:cNvSpPr>
          <p:nvPr>
            <p:ph type="sldNum" sz="quarter" idx="11"/>
          </p:nvPr>
        </p:nvSpPr>
        <p:spPr>
          <a:noFill/>
        </p:spPr>
        <p:txBody>
          <a:bodyPr/>
          <a:lstStyle/>
          <a:p>
            <a:fld id="{132047AB-1B97-45BC-B7FE-5D4D72C23821}" type="slidenum">
              <a:rPr lang="pt-BR" smtClean="0"/>
              <a:pPr/>
              <a:t>52</a:t>
            </a:fld>
            <a:endParaRPr lang="pt-BR" dirty="0" smtClean="0"/>
          </a:p>
        </p:txBody>
      </p:sp>
      <p:pic>
        <p:nvPicPr>
          <p:cNvPr id="809986" name="Picture 2"/>
          <p:cNvPicPr>
            <a:picLocks noChangeAspect="1" noChangeArrowheads="1"/>
          </p:cNvPicPr>
          <p:nvPr/>
        </p:nvPicPr>
        <p:blipFill>
          <a:blip r:embed="rId2" cstate="print"/>
          <a:srcRect/>
          <a:stretch>
            <a:fillRect/>
          </a:stretch>
        </p:blipFill>
        <p:spPr bwMode="auto">
          <a:xfrm>
            <a:off x="214313" y="1285875"/>
            <a:ext cx="8786812" cy="417195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857751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25"/>
          </a:xfrm>
        </p:spPr>
        <p:txBody>
          <a:bodyPr/>
          <a:lstStyle/>
          <a:p>
            <a:pPr>
              <a:defRPr/>
            </a:pPr>
            <a:r>
              <a:rPr lang="pt-BR" sz="4000" dirty="0" smtClean="0"/>
              <a:t>PERFIL DE RECURSOS</a:t>
            </a:r>
            <a:br>
              <a:rPr lang="pt-BR" sz="4000" dirty="0" smtClean="0"/>
            </a:br>
            <a:r>
              <a:rPr lang="pt-BR" sz="4000" dirty="0" smtClean="0"/>
              <a:t>MPS AJUSTADO</a:t>
            </a:r>
            <a:endParaRPr lang="pt-BR" sz="4000" dirty="0"/>
          </a:p>
        </p:txBody>
      </p:sp>
      <p:sp>
        <p:nvSpPr>
          <p:cNvPr id="236547" name="Espaço Reservado para Número de Slide 2"/>
          <p:cNvSpPr>
            <a:spLocks noGrp="1"/>
          </p:cNvSpPr>
          <p:nvPr>
            <p:ph type="sldNum" sz="quarter" idx="11"/>
          </p:nvPr>
        </p:nvSpPr>
        <p:spPr>
          <a:noFill/>
        </p:spPr>
        <p:txBody>
          <a:bodyPr/>
          <a:lstStyle/>
          <a:p>
            <a:fld id="{8B995FDA-0B38-4FAD-B71A-D8625AAE806A}" type="slidenum">
              <a:rPr lang="pt-BR" smtClean="0"/>
              <a:pPr/>
              <a:t>53</a:t>
            </a:fld>
            <a:endParaRPr lang="pt-BR" dirty="0" smtClean="0"/>
          </a:p>
        </p:txBody>
      </p:sp>
      <p:pic>
        <p:nvPicPr>
          <p:cNvPr id="811010" name="Picture 2"/>
          <p:cNvPicPr>
            <a:picLocks noChangeAspect="1" noChangeArrowheads="1"/>
          </p:cNvPicPr>
          <p:nvPr/>
        </p:nvPicPr>
        <p:blipFill>
          <a:blip r:embed="rId2" cstate="print"/>
          <a:srcRect/>
          <a:stretch>
            <a:fillRect/>
          </a:stretch>
        </p:blipFill>
        <p:spPr bwMode="auto">
          <a:xfrm>
            <a:off x="214313" y="1462088"/>
            <a:ext cx="8715375" cy="461010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304370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Espaço Reservado para Número de Slide 4"/>
          <p:cNvSpPr>
            <a:spLocks noGrp="1"/>
          </p:cNvSpPr>
          <p:nvPr>
            <p:ph type="sldNum" sz="quarter" idx="11"/>
          </p:nvPr>
        </p:nvSpPr>
        <p:spPr>
          <a:noFill/>
        </p:spPr>
        <p:txBody>
          <a:bodyPr/>
          <a:lstStyle/>
          <a:p>
            <a:fld id="{4E3DE13A-C91D-431B-8916-6233EC6027FE}" type="slidenum">
              <a:rPr lang="pt-BR" smtClean="0"/>
              <a:pPr/>
              <a:t>54</a:t>
            </a:fld>
            <a:endParaRPr lang="pt-BR" dirty="0" smtClean="0"/>
          </a:p>
        </p:txBody>
      </p:sp>
      <p:sp>
        <p:nvSpPr>
          <p:cNvPr id="664582" name="Rectangle 6"/>
          <p:cNvSpPr>
            <a:spLocks noChangeArrowheads="1"/>
          </p:cNvSpPr>
          <p:nvPr/>
        </p:nvSpPr>
        <p:spPr bwMode="auto">
          <a:xfrm>
            <a:off x="6588125" y="3933825"/>
            <a:ext cx="1846263" cy="457200"/>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RECURSOS</a:t>
            </a:r>
          </a:p>
        </p:txBody>
      </p:sp>
      <p:sp>
        <p:nvSpPr>
          <p:cNvPr id="664583" name="Rectangle 7"/>
          <p:cNvSpPr>
            <a:spLocks noChangeArrowheads="1"/>
          </p:cNvSpPr>
          <p:nvPr/>
        </p:nvSpPr>
        <p:spPr bwMode="auto">
          <a:xfrm>
            <a:off x="827088" y="3573463"/>
            <a:ext cx="4540250" cy="457200"/>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ESTRUTURA DOS PRODUTOS</a:t>
            </a:r>
          </a:p>
        </p:txBody>
      </p:sp>
      <p:sp>
        <p:nvSpPr>
          <p:cNvPr id="664586" name="Line 10"/>
          <p:cNvSpPr>
            <a:spLocks noChangeShapeType="1"/>
          </p:cNvSpPr>
          <p:nvPr/>
        </p:nvSpPr>
        <p:spPr bwMode="auto">
          <a:xfrm>
            <a:off x="7523163" y="3286125"/>
            <a:ext cx="0" cy="647700"/>
          </a:xfrm>
          <a:prstGeom prst="line">
            <a:avLst/>
          </a:prstGeom>
          <a:noFill/>
          <a:ln w="28575">
            <a:solidFill>
              <a:srgbClr val="00CC66"/>
            </a:solidFill>
            <a:round/>
            <a:headEnd/>
            <a:tailEnd type="triangle" w="med" len="med"/>
          </a:ln>
        </p:spPr>
        <p:txBody>
          <a:bodyPr/>
          <a:lstStyle/>
          <a:p>
            <a:endParaRPr lang="pt-BR" dirty="0"/>
          </a:p>
        </p:txBody>
      </p:sp>
      <p:sp>
        <p:nvSpPr>
          <p:cNvPr id="664587" name="Line 11"/>
          <p:cNvSpPr>
            <a:spLocks noChangeShapeType="1"/>
          </p:cNvSpPr>
          <p:nvPr/>
        </p:nvSpPr>
        <p:spPr bwMode="auto">
          <a:xfrm>
            <a:off x="2987675" y="2781300"/>
            <a:ext cx="0" cy="792163"/>
          </a:xfrm>
          <a:prstGeom prst="line">
            <a:avLst/>
          </a:prstGeom>
          <a:noFill/>
          <a:ln w="28575">
            <a:solidFill>
              <a:srgbClr val="00CC66"/>
            </a:solidFill>
            <a:round/>
            <a:headEnd/>
            <a:tailEnd type="triangle" w="med" len="med"/>
          </a:ln>
        </p:spPr>
        <p:txBody>
          <a:bodyPr/>
          <a:lstStyle/>
          <a:p>
            <a:endParaRPr lang="pt-BR" dirty="0"/>
          </a:p>
        </p:txBody>
      </p:sp>
      <p:sp>
        <p:nvSpPr>
          <p:cNvPr id="664588" name="Text Box 12"/>
          <p:cNvSpPr txBox="1">
            <a:spLocks noChangeArrowheads="1"/>
          </p:cNvSpPr>
          <p:nvPr/>
        </p:nvSpPr>
        <p:spPr bwMode="auto">
          <a:xfrm>
            <a:off x="2051050" y="2349500"/>
            <a:ext cx="1795463" cy="45720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2400" dirty="0">
                <a:latin typeface="Times New Roman" pitchFamily="18" charset="0"/>
              </a:rPr>
              <a:t>PRODUTOS</a:t>
            </a:r>
          </a:p>
        </p:txBody>
      </p:sp>
      <p:grpSp>
        <p:nvGrpSpPr>
          <p:cNvPr id="2" name="Group 14"/>
          <p:cNvGrpSpPr>
            <a:grpSpLocks/>
          </p:cNvGrpSpPr>
          <p:nvPr/>
        </p:nvGrpSpPr>
        <p:grpSpPr bwMode="auto">
          <a:xfrm>
            <a:off x="3851275" y="2565400"/>
            <a:ext cx="4660900" cy="1223963"/>
            <a:chOff x="2426" y="1616"/>
            <a:chExt cx="2936" cy="771"/>
          </a:xfrm>
        </p:grpSpPr>
        <p:sp>
          <p:nvSpPr>
            <p:cNvPr id="664591" name="Rectangle 15"/>
            <p:cNvSpPr>
              <a:spLocks noChangeArrowheads="1"/>
            </p:cNvSpPr>
            <p:nvPr/>
          </p:nvSpPr>
          <p:spPr bwMode="auto">
            <a:xfrm>
              <a:off x="4104" y="1798"/>
              <a:ext cx="1258" cy="288"/>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PROCESSOS</a:t>
              </a:r>
            </a:p>
          </p:txBody>
        </p:sp>
        <p:sp>
          <p:nvSpPr>
            <p:cNvPr id="285715" name="Freeform 16"/>
            <p:cNvSpPr>
              <a:spLocks/>
            </p:cNvSpPr>
            <p:nvPr/>
          </p:nvSpPr>
          <p:spPr bwMode="auto">
            <a:xfrm>
              <a:off x="3378" y="1934"/>
              <a:ext cx="726" cy="453"/>
            </a:xfrm>
            <a:custGeom>
              <a:avLst/>
              <a:gdLst>
                <a:gd name="T0" fmla="*/ 0 w 726"/>
                <a:gd name="T1" fmla="*/ 453 h 453"/>
                <a:gd name="T2" fmla="*/ 363 w 726"/>
                <a:gd name="T3" fmla="*/ 453 h 453"/>
                <a:gd name="T4" fmla="*/ 363 w 726"/>
                <a:gd name="T5" fmla="*/ 0 h 453"/>
                <a:gd name="T6" fmla="*/ 726 w 726"/>
                <a:gd name="T7" fmla="*/ 0 h 453"/>
                <a:gd name="T8" fmla="*/ 0 60000 65536"/>
                <a:gd name="T9" fmla="*/ 0 60000 65536"/>
                <a:gd name="T10" fmla="*/ 0 60000 65536"/>
                <a:gd name="T11" fmla="*/ 0 60000 65536"/>
                <a:gd name="T12" fmla="*/ 0 w 726"/>
                <a:gd name="T13" fmla="*/ 0 h 453"/>
                <a:gd name="T14" fmla="*/ 726 w 726"/>
                <a:gd name="T15" fmla="*/ 453 h 453"/>
              </a:gdLst>
              <a:ahLst/>
              <a:cxnLst>
                <a:cxn ang="T8">
                  <a:pos x="T0" y="T1"/>
                </a:cxn>
                <a:cxn ang="T9">
                  <a:pos x="T2" y="T3"/>
                </a:cxn>
                <a:cxn ang="T10">
                  <a:pos x="T4" y="T5"/>
                </a:cxn>
                <a:cxn ang="T11">
                  <a:pos x="T6" y="T7"/>
                </a:cxn>
              </a:cxnLst>
              <a:rect l="T12" t="T13" r="T14" b="T15"/>
              <a:pathLst>
                <a:path w="726" h="453">
                  <a:moveTo>
                    <a:pt x="0" y="453"/>
                  </a:moveTo>
                  <a:lnTo>
                    <a:pt x="363" y="453"/>
                  </a:lnTo>
                  <a:lnTo>
                    <a:pt x="363" y="0"/>
                  </a:lnTo>
                  <a:lnTo>
                    <a:pt x="726" y="0"/>
                  </a:lnTo>
                </a:path>
              </a:pathLst>
            </a:custGeom>
            <a:noFill/>
            <a:ln w="28575">
              <a:solidFill>
                <a:srgbClr val="00CC66"/>
              </a:solidFill>
              <a:round/>
              <a:headEnd/>
              <a:tailEnd type="triangle" w="med" len="med"/>
            </a:ln>
          </p:spPr>
          <p:txBody>
            <a:bodyPr/>
            <a:lstStyle/>
            <a:p>
              <a:endParaRPr lang="pt-BR" dirty="0"/>
            </a:p>
          </p:txBody>
        </p:sp>
        <p:sp>
          <p:nvSpPr>
            <p:cNvPr id="285716" name="Freeform 17"/>
            <p:cNvSpPr>
              <a:spLocks/>
            </p:cNvSpPr>
            <p:nvPr/>
          </p:nvSpPr>
          <p:spPr bwMode="auto">
            <a:xfrm>
              <a:off x="2426" y="1616"/>
              <a:ext cx="2313" cy="182"/>
            </a:xfrm>
            <a:custGeom>
              <a:avLst/>
              <a:gdLst>
                <a:gd name="T0" fmla="*/ 0 w 2359"/>
                <a:gd name="T1" fmla="*/ 0 h 182"/>
                <a:gd name="T2" fmla="*/ 934 w 2359"/>
                <a:gd name="T3" fmla="*/ 0 h 182"/>
                <a:gd name="T4" fmla="*/ 934 w 2359"/>
                <a:gd name="T5" fmla="*/ 182 h 182"/>
                <a:gd name="T6" fmla="*/ 0 60000 65536"/>
                <a:gd name="T7" fmla="*/ 0 60000 65536"/>
                <a:gd name="T8" fmla="*/ 0 60000 65536"/>
                <a:gd name="T9" fmla="*/ 0 w 2359"/>
                <a:gd name="T10" fmla="*/ 0 h 182"/>
                <a:gd name="T11" fmla="*/ 2359 w 2359"/>
                <a:gd name="T12" fmla="*/ 182 h 182"/>
              </a:gdLst>
              <a:ahLst/>
              <a:cxnLst>
                <a:cxn ang="T6">
                  <a:pos x="T0" y="T1"/>
                </a:cxn>
                <a:cxn ang="T7">
                  <a:pos x="T2" y="T3"/>
                </a:cxn>
                <a:cxn ang="T8">
                  <a:pos x="T4" y="T5"/>
                </a:cxn>
              </a:cxnLst>
              <a:rect l="T9" t="T10" r="T11" b="T12"/>
              <a:pathLst>
                <a:path w="2359" h="182">
                  <a:moveTo>
                    <a:pt x="0" y="0"/>
                  </a:moveTo>
                  <a:lnTo>
                    <a:pt x="2359" y="0"/>
                  </a:lnTo>
                  <a:lnTo>
                    <a:pt x="2359" y="182"/>
                  </a:lnTo>
                </a:path>
              </a:pathLst>
            </a:custGeom>
            <a:noFill/>
            <a:ln w="28575">
              <a:solidFill>
                <a:srgbClr val="00CC66"/>
              </a:solidFill>
              <a:round/>
              <a:headEnd/>
              <a:tailEnd type="triangle" w="med" len="med"/>
            </a:ln>
          </p:spPr>
          <p:txBody>
            <a:bodyPr/>
            <a:lstStyle/>
            <a:p>
              <a:endParaRPr lang="pt-BR" dirty="0"/>
            </a:p>
          </p:txBody>
        </p:sp>
      </p:grpSp>
      <p:sp>
        <p:nvSpPr>
          <p:cNvPr id="664594" name="Rectangle 18"/>
          <p:cNvSpPr>
            <a:spLocks noGrp="1" noRot="1" noChangeArrowheads="1"/>
          </p:cNvSpPr>
          <p:nvPr>
            <p:ph type="title"/>
          </p:nvPr>
        </p:nvSpPr>
        <p:spPr>
          <a:xfrm>
            <a:off x="468313" y="476250"/>
            <a:ext cx="8229600" cy="1143000"/>
          </a:xfrm>
        </p:spPr>
        <p:txBody>
          <a:bodyPr/>
          <a:lstStyle/>
          <a:p>
            <a:pPr eaLnBrk="1" hangingPunct="1">
              <a:defRPr/>
            </a:pPr>
            <a:r>
              <a:rPr lang="pt-BR" sz="3600" dirty="0" smtClean="0">
                <a:solidFill>
                  <a:srgbClr val="00CC66"/>
                </a:solidFill>
                <a:latin typeface="Times New Roman" pitchFamily="18" charset="0"/>
              </a:rPr>
              <a:t>RELACIONAMENTO DOS CADASTROS</a:t>
            </a:r>
          </a:p>
        </p:txBody>
      </p:sp>
      <p:grpSp>
        <p:nvGrpSpPr>
          <p:cNvPr id="3" name="Group 24"/>
          <p:cNvGrpSpPr>
            <a:grpSpLocks/>
          </p:cNvGrpSpPr>
          <p:nvPr/>
        </p:nvGrpSpPr>
        <p:grpSpPr bwMode="auto">
          <a:xfrm>
            <a:off x="539750" y="2060575"/>
            <a:ext cx="5040313" cy="2376488"/>
            <a:chOff x="340" y="1298"/>
            <a:chExt cx="3175" cy="1497"/>
          </a:xfrm>
        </p:grpSpPr>
        <p:sp>
          <p:nvSpPr>
            <p:cNvPr id="285712" name="Freeform 20"/>
            <p:cNvSpPr>
              <a:spLocks/>
            </p:cNvSpPr>
            <p:nvPr/>
          </p:nvSpPr>
          <p:spPr bwMode="auto">
            <a:xfrm>
              <a:off x="340" y="1298"/>
              <a:ext cx="3175" cy="1497"/>
            </a:xfrm>
            <a:custGeom>
              <a:avLst/>
              <a:gdLst>
                <a:gd name="T0" fmla="*/ 2041 w 3175"/>
                <a:gd name="T1" fmla="*/ 1497 h 1497"/>
                <a:gd name="T2" fmla="*/ 3175 w 3175"/>
                <a:gd name="T3" fmla="*/ 1497 h 1497"/>
                <a:gd name="T4" fmla="*/ 3175 w 3175"/>
                <a:gd name="T5" fmla="*/ 0 h 1497"/>
                <a:gd name="T6" fmla="*/ 0 w 3175"/>
                <a:gd name="T7" fmla="*/ 0 h 1497"/>
                <a:gd name="T8" fmla="*/ 0 w 3175"/>
                <a:gd name="T9" fmla="*/ 1497 h 1497"/>
                <a:gd name="T10" fmla="*/ 2313 w 3175"/>
                <a:gd name="T11" fmla="*/ 1497 h 1497"/>
                <a:gd name="T12" fmla="*/ 0 60000 65536"/>
                <a:gd name="T13" fmla="*/ 0 60000 65536"/>
                <a:gd name="T14" fmla="*/ 0 60000 65536"/>
                <a:gd name="T15" fmla="*/ 0 60000 65536"/>
                <a:gd name="T16" fmla="*/ 0 60000 65536"/>
                <a:gd name="T17" fmla="*/ 0 60000 65536"/>
                <a:gd name="T18" fmla="*/ 0 w 3175"/>
                <a:gd name="T19" fmla="*/ 0 h 1497"/>
                <a:gd name="T20" fmla="*/ 3175 w 3175"/>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3175" h="1497">
                  <a:moveTo>
                    <a:pt x="2041" y="1497"/>
                  </a:moveTo>
                  <a:lnTo>
                    <a:pt x="3175" y="1497"/>
                  </a:lnTo>
                  <a:lnTo>
                    <a:pt x="3175" y="0"/>
                  </a:lnTo>
                  <a:lnTo>
                    <a:pt x="0" y="0"/>
                  </a:lnTo>
                  <a:lnTo>
                    <a:pt x="0" y="1497"/>
                  </a:lnTo>
                  <a:lnTo>
                    <a:pt x="2313" y="1497"/>
                  </a:lnTo>
                </a:path>
              </a:pathLst>
            </a:custGeom>
            <a:noFill/>
            <a:ln w="28575">
              <a:solidFill>
                <a:srgbClr val="00CC66"/>
              </a:solidFill>
              <a:prstDash val="dash"/>
              <a:round/>
              <a:headEnd/>
              <a:tailEnd/>
            </a:ln>
          </p:spPr>
          <p:txBody>
            <a:bodyPr/>
            <a:lstStyle/>
            <a:p>
              <a:endParaRPr lang="pt-BR" dirty="0"/>
            </a:p>
          </p:txBody>
        </p:sp>
        <p:sp>
          <p:nvSpPr>
            <p:cNvPr id="285713" name="Text Box 21"/>
            <p:cNvSpPr txBox="1">
              <a:spLocks noChangeArrowheads="1"/>
            </p:cNvSpPr>
            <p:nvPr/>
          </p:nvSpPr>
          <p:spPr bwMode="auto">
            <a:xfrm>
              <a:off x="385" y="1344"/>
              <a:ext cx="485" cy="252"/>
            </a:xfrm>
            <a:prstGeom prst="rect">
              <a:avLst/>
            </a:prstGeom>
            <a:noFill/>
            <a:ln w="9525">
              <a:noFill/>
              <a:miter lim="800000"/>
              <a:headEnd/>
              <a:tailEnd/>
            </a:ln>
          </p:spPr>
          <p:txBody>
            <a:bodyPr wrap="none">
              <a:spAutoFit/>
            </a:bodyPr>
            <a:lstStyle/>
            <a:p>
              <a:r>
                <a:rPr lang="pt-BR" sz="2000" b="1" dirty="0">
                  <a:solidFill>
                    <a:srgbClr val="00CC66"/>
                  </a:solidFill>
                  <a:latin typeface="Times New Roman" pitchFamily="18" charset="0"/>
                </a:rPr>
                <a:t>MRP</a:t>
              </a:r>
            </a:p>
          </p:txBody>
        </p:sp>
      </p:grpSp>
      <p:grpSp>
        <p:nvGrpSpPr>
          <p:cNvPr id="4" name="Group 25"/>
          <p:cNvGrpSpPr>
            <a:grpSpLocks/>
          </p:cNvGrpSpPr>
          <p:nvPr/>
        </p:nvGrpSpPr>
        <p:grpSpPr bwMode="auto">
          <a:xfrm>
            <a:off x="6227763" y="2060575"/>
            <a:ext cx="2592387" cy="2447925"/>
            <a:chOff x="3923" y="1298"/>
            <a:chExt cx="1633" cy="1542"/>
          </a:xfrm>
        </p:grpSpPr>
        <p:sp>
          <p:nvSpPr>
            <p:cNvPr id="285710" name="Freeform 22"/>
            <p:cNvSpPr>
              <a:spLocks/>
            </p:cNvSpPr>
            <p:nvPr/>
          </p:nvSpPr>
          <p:spPr bwMode="auto">
            <a:xfrm>
              <a:off x="3923" y="1298"/>
              <a:ext cx="1633" cy="1542"/>
            </a:xfrm>
            <a:custGeom>
              <a:avLst/>
              <a:gdLst>
                <a:gd name="T0" fmla="*/ 0 w 1633"/>
                <a:gd name="T1" fmla="*/ 0 h 1542"/>
                <a:gd name="T2" fmla="*/ 0 w 1633"/>
                <a:gd name="T3" fmla="*/ 1542 h 1542"/>
                <a:gd name="T4" fmla="*/ 1633 w 1633"/>
                <a:gd name="T5" fmla="*/ 1542 h 1542"/>
                <a:gd name="T6" fmla="*/ 1633 w 1633"/>
                <a:gd name="T7" fmla="*/ 0 h 1542"/>
                <a:gd name="T8" fmla="*/ 0 w 1633"/>
                <a:gd name="T9" fmla="*/ 0 h 1542"/>
                <a:gd name="T10" fmla="*/ 0 60000 65536"/>
                <a:gd name="T11" fmla="*/ 0 60000 65536"/>
                <a:gd name="T12" fmla="*/ 0 60000 65536"/>
                <a:gd name="T13" fmla="*/ 0 60000 65536"/>
                <a:gd name="T14" fmla="*/ 0 60000 65536"/>
                <a:gd name="T15" fmla="*/ 0 w 1633"/>
                <a:gd name="T16" fmla="*/ 0 h 1542"/>
                <a:gd name="T17" fmla="*/ 1633 w 1633"/>
                <a:gd name="T18" fmla="*/ 1542 h 1542"/>
              </a:gdLst>
              <a:ahLst/>
              <a:cxnLst>
                <a:cxn ang="T10">
                  <a:pos x="T0" y="T1"/>
                </a:cxn>
                <a:cxn ang="T11">
                  <a:pos x="T2" y="T3"/>
                </a:cxn>
                <a:cxn ang="T12">
                  <a:pos x="T4" y="T5"/>
                </a:cxn>
                <a:cxn ang="T13">
                  <a:pos x="T6" y="T7"/>
                </a:cxn>
                <a:cxn ang="T14">
                  <a:pos x="T8" y="T9"/>
                </a:cxn>
              </a:cxnLst>
              <a:rect l="T15" t="T16" r="T17" b="T18"/>
              <a:pathLst>
                <a:path w="1633" h="1542">
                  <a:moveTo>
                    <a:pt x="0" y="0"/>
                  </a:moveTo>
                  <a:lnTo>
                    <a:pt x="0" y="1542"/>
                  </a:lnTo>
                  <a:lnTo>
                    <a:pt x="1633" y="1542"/>
                  </a:lnTo>
                  <a:lnTo>
                    <a:pt x="1633" y="0"/>
                  </a:lnTo>
                  <a:lnTo>
                    <a:pt x="0" y="0"/>
                  </a:lnTo>
                  <a:close/>
                </a:path>
              </a:pathLst>
            </a:custGeom>
            <a:noFill/>
            <a:ln w="28575">
              <a:solidFill>
                <a:srgbClr val="00CC66"/>
              </a:solidFill>
              <a:prstDash val="dash"/>
              <a:round/>
              <a:headEnd/>
              <a:tailEnd/>
            </a:ln>
          </p:spPr>
          <p:txBody>
            <a:bodyPr/>
            <a:lstStyle/>
            <a:p>
              <a:endParaRPr lang="pt-BR" dirty="0"/>
            </a:p>
          </p:txBody>
        </p:sp>
        <p:sp>
          <p:nvSpPr>
            <p:cNvPr id="285711" name="Text Box 23"/>
            <p:cNvSpPr txBox="1">
              <a:spLocks noChangeArrowheads="1"/>
            </p:cNvSpPr>
            <p:nvPr/>
          </p:nvSpPr>
          <p:spPr bwMode="auto">
            <a:xfrm>
              <a:off x="3969" y="1344"/>
              <a:ext cx="605" cy="250"/>
            </a:xfrm>
            <a:prstGeom prst="rect">
              <a:avLst/>
            </a:prstGeom>
            <a:noFill/>
            <a:ln w="9525">
              <a:noFill/>
              <a:miter lim="800000"/>
              <a:headEnd/>
              <a:tailEnd/>
            </a:ln>
          </p:spPr>
          <p:txBody>
            <a:bodyPr wrap="none">
              <a:spAutoFit/>
            </a:bodyPr>
            <a:lstStyle/>
            <a:p>
              <a:r>
                <a:rPr lang="pt-BR" sz="2000" b="1" dirty="0">
                  <a:solidFill>
                    <a:srgbClr val="00CC66"/>
                  </a:solidFill>
                  <a:latin typeface="Times New Roman" pitchFamily="18" charset="0"/>
                </a:rPr>
                <a:t>MRPII</a:t>
              </a:r>
            </a:p>
          </p:txBody>
        </p:sp>
      </p:grpSp>
      <p:sp>
        <p:nvSpPr>
          <p:cNvPr id="664602" name="Line 26"/>
          <p:cNvSpPr>
            <a:spLocks noChangeShapeType="1"/>
          </p:cNvSpPr>
          <p:nvPr/>
        </p:nvSpPr>
        <p:spPr bwMode="auto">
          <a:xfrm>
            <a:off x="7524750" y="4437063"/>
            <a:ext cx="0" cy="576262"/>
          </a:xfrm>
          <a:prstGeom prst="line">
            <a:avLst/>
          </a:prstGeom>
          <a:noFill/>
          <a:ln w="28575">
            <a:solidFill>
              <a:srgbClr val="00CC66"/>
            </a:solidFill>
            <a:round/>
            <a:headEnd/>
            <a:tailEnd type="triangle" w="med" len="med"/>
          </a:ln>
        </p:spPr>
        <p:txBody>
          <a:bodyPr/>
          <a:lstStyle/>
          <a:p>
            <a:endParaRPr lang="pt-BR" dirty="0"/>
          </a:p>
        </p:txBody>
      </p:sp>
      <p:sp>
        <p:nvSpPr>
          <p:cNvPr id="664603" name="Text Box 27"/>
          <p:cNvSpPr txBox="1">
            <a:spLocks noChangeArrowheads="1"/>
          </p:cNvSpPr>
          <p:nvPr/>
        </p:nvSpPr>
        <p:spPr bwMode="auto">
          <a:xfrm>
            <a:off x="6516688" y="5013325"/>
            <a:ext cx="2036762" cy="115570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400" dirty="0"/>
              <a:t>Ordem de Produção</a:t>
            </a:r>
          </a:p>
          <a:p>
            <a:r>
              <a:rPr lang="pt-BR" sz="1400" dirty="0"/>
              <a:t>Solicitação de Compra</a:t>
            </a:r>
          </a:p>
          <a:p>
            <a:r>
              <a:rPr lang="pt-BR" sz="1400" dirty="0"/>
              <a:t>Plano de Produção</a:t>
            </a:r>
          </a:p>
          <a:p>
            <a:r>
              <a:rPr lang="pt-BR" sz="1400" dirty="0"/>
              <a:t>Programa de Produção</a:t>
            </a:r>
          </a:p>
          <a:p>
            <a:r>
              <a:rPr lang="pt-BR" sz="1400" dirty="0"/>
              <a:t>Controle de Produção, etc.</a:t>
            </a:r>
          </a:p>
        </p:txBody>
      </p:sp>
    </p:spTree>
    <p:extLst>
      <p:ext uri="{BB962C8B-B14F-4D97-AF65-F5344CB8AC3E}">
        <p14:creationId xmlns:p14="http://schemas.microsoft.com/office/powerpoint/2010/main" val="35319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4594"/>
                                        </p:tgtEl>
                                        <p:attrNameLst>
                                          <p:attrName>style.visibility</p:attrName>
                                        </p:attrNameLst>
                                      </p:cBhvr>
                                      <p:to>
                                        <p:strVal val="visible"/>
                                      </p:to>
                                    </p:set>
                                    <p:anim calcmode="lin" valueType="num">
                                      <p:cBhvr additive="base">
                                        <p:cTn id="7" dur="500" fill="hold"/>
                                        <p:tgtEl>
                                          <p:spTgt spid="664594"/>
                                        </p:tgtEl>
                                        <p:attrNameLst>
                                          <p:attrName>ppt_x</p:attrName>
                                        </p:attrNameLst>
                                      </p:cBhvr>
                                      <p:tavLst>
                                        <p:tav tm="0">
                                          <p:val>
                                            <p:strVal val="#ppt_x"/>
                                          </p:val>
                                        </p:tav>
                                        <p:tav tm="100000">
                                          <p:val>
                                            <p:strVal val="#ppt_x"/>
                                          </p:val>
                                        </p:tav>
                                      </p:tavLst>
                                    </p:anim>
                                    <p:anim calcmode="lin" valueType="num">
                                      <p:cBhvr additive="base">
                                        <p:cTn id="8" dur="500" fill="hold"/>
                                        <p:tgtEl>
                                          <p:spTgt spid="6645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4588"/>
                                        </p:tgtEl>
                                        <p:attrNameLst>
                                          <p:attrName>style.visibility</p:attrName>
                                        </p:attrNameLst>
                                      </p:cBhvr>
                                      <p:to>
                                        <p:strVal val="visible"/>
                                      </p:to>
                                    </p:set>
                                    <p:anim calcmode="lin" valueType="num">
                                      <p:cBhvr additive="base">
                                        <p:cTn id="13" dur="500" fill="hold"/>
                                        <p:tgtEl>
                                          <p:spTgt spid="664588"/>
                                        </p:tgtEl>
                                        <p:attrNameLst>
                                          <p:attrName>ppt_x</p:attrName>
                                        </p:attrNameLst>
                                      </p:cBhvr>
                                      <p:tavLst>
                                        <p:tav tm="0">
                                          <p:val>
                                            <p:strVal val="#ppt_x"/>
                                          </p:val>
                                        </p:tav>
                                        <p:tav tm="100000">
                                          <p:val>
                                            <p:strVal val="#ppt_x"/>
                                          </p:val>
                                        </p:tav>
                                      </p:tavLst>
                                    </p:anim>
                                    <p:anim calcmode="lin" valueType="num">
                                      <p:cBhvr additive="base">
                                        <p:cTn id="14" dur="500" fill="hold"/>
                                        <p:tgtEl>
                                          <p:spTgt spid="6645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4587"/>
                                        </p:tgtEl>
                                        <p:attrNameLst>
                                          <p:attrName>style.visibility</p:attrName>
                                        </p:attrNameLst>
                                      </p:cBhvr>
                                      <p:to>
                                        <p:strVal val="visible"/>
                                      </p:to>
                                    </p:set>
                                    <p:anim calcmode="lin" valueType="num">
                                      <p:cBhvr additive="base">
                                        <p:cTn id="19" dur="500" fill="hold"/>
                                        <p:tgtEl>
                                          <p:spTgt spid="664587"/>
                                        </p:tgtEl>
                                        <p:attrNameLst>
                                          <p:attrName>ppt_x</p:attrName>
                                        </p:attrNameLst>
                                      </p:cBhvr>
                                      <p:tavLst>
                                        <p:tav tm="0">
                                          <p:val>
                                            <p:strVal val="#ppt_x"/>
                                          </p:val>
                                        </p:tav>
                                        <p:tav tm="100000">
                                          <p:val>
                                            <p:strVal val="#ppt_x"/>
                                          </p:val>
                                        </p:tav>
                                      </p:tavLst>
                                    </p:anim>
                                    <p:anim calcmode="lin" valueType="num">
                                      <p:cBhvr additive="base">
                                        <p:cTn id="20" dur="500" fill="hold"/>
                                        <p:tgtEl>
                                          <p:spTgt spid="6645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4583"/>
                                        </p:tgtEl>
                                        <p:attrNameLst>
                                          <p:attrName>style.visibility</p:attrName>
                                        </p:attrNameLst>
                                      </p:cBhvr>
                                      <p:to>
                                        <p:strVal val="visible"/>
                                      </p:to>
                                    </p:set>
                                    <p:anim calcmode="lin" valueType="num">
                                      <p:cBhvr additive="base">
                                        <p:cTn id="25" dur="500" fill="hold"/>
                                        <p:tgtEl>
                                          <p:spTgt spid="664583"/>
                                        </p:tgtEl>
                                        <p:attrNameLst>
                                          <p:attrName>ppt_x</p:attrName>
                                        </p:attrNameLst>
                                      </p:cBhvr>
                                      <p:tavLst>
                                        <p:tav tm="0">
                                          <p:val>
                                            <p:strVal val="#ppt_x"/>
                                          </p:val>
                                        </p:tav>
                                        <p:tav tm="100000">
                                          <p:val>
                                            <p:strVal val="#ppt_x"/>
                                          </p:val>
                                        </p:tav>
                                      </p:tavLst>
                                    </p:anim>
                                    <p:anim calcmode="lin" valueType="num">
                                      <p:cBhvr additive="base">
                                        <p:cTn id="26" dur="500" fill="hold"/>
                                        <p:tgtEl>
                                          <p:spTgt spid="6645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4586"/>
                                        </p:tgtEl>
                                        <p:attrNameLst>
                                          <p:attrName>style.visibility</p:attrName>
                                        </p:attrNameLst>
                                      </p:cBhvr>
                                      <p:to>
                                        <p:strVal val="visible"/>
                                      </p:to>
                                    </p:set>
                                    <p:anim calcmode="lin" valueType="num">
                                      <p:cBhvr additive="base">
                                        <p:cTn id="37" dur="500" fill="hold"/>
                                        <p:tgtEl>
                                          <p:spTgt spid="664586"/>
                                        </p:tgtEl>
                                        <p:attrNameLst>
                                          <p:attrName>ppt_x</p:attrName>
                                        </p:attrNameLst>
                                      </p:cBhvr>
                                      <p:tavLst>
                                        <p:tav tm="0">
                                          <p:val>
                                            <p:strVal val="#ppt_x"/>
                                          </p:val>
                                        </p:tav>
                                        <p:tav tm="100000">
                                          <p:val>
                                            <p:strVal val="#ppt_x"/>
                                          </p:val>
                                        </p:tav>
                                      </p:tavLst>
                                    </p:anim>
                                    <p:anim calcmode="lin" valueType="num">
                                      <p:cBhvr additive="base">
                                        <p:cTn id="38" dur="500" fill="hold"/>
                                        <p:tgtEl>
                                          <p:spTgt spid="6645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4582"/>
                                        </p:tgtEl>
                                        <p:attrNameLst>
                                          <p:attrName>style.visibility</p:attrName>
                                        </p:attrNameLst>
                                      </p:cBhvr>
                                      <p:to>
                                        <p:strVal val="visible"/>
                                      </p:to>
                                    </p:set>
                                    <p:anim calcmode="lin" valueType="num">
                                      <p:cBhvr additive="base">
                                        <p:cTn id="43" dur="500" fill="hold"/>
                                        <p:tgtEl>
                                          <p:spTgt spid="664582"/>
                                        </p:tgtEl>
                                        <p:attrNameLst>
                                          <p:attrName>ppt_x</p:attrName>
                                        </p:attrNameLst>
                                      </p:cBhvr>
                                      <p:tavLst>
                                        <p:tav tm="0">
                                          <p:val>
                                            <p:strVal val="#ppt_x"/>
                                          </p:val>
                                        </p:tav>
                                        <p:tav tm="100000">
                                          <p:val>
                                            <p:strVal val="#ppt_x"/>
                                          </p:val>
                                        </p:tav>
                                      </p:tavLst>
                                    </p:anim>
                                    <p:anim calcmode="lin" valueType="num">
                                      <p:cBhvr additive="base">
                                        <p:cTn id="44" dur="500" fill="hold"/>
                                        <p:tgtEl>
                                          <p:spTgt spid="66458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64602"/>
                                        </p:tgtEl>
                                        <p:attrNameLst>
                                          <p:attrName>style.visibility</p:attrName>
                                        </p:attrNameLst>
                                      </p:cBhvr>
                                      <p:to>
                                        <p:strVal val="visible"/>
                                      </p:to>
                                    </p:set>
                                    <p:anim calcmode="lin" valueType="num">
                                      <p:cBhvr additive="base">
                                        <p:cTn id="61" dur="500" fill="hold"/>
                                        <p:tgtEl>
                                          <p:spTgt spid="664602"/>
                                        </p:tgtEl>
                                        <p:attrNameLst>
                                          <p:attrName>ppt_x</p:attrName>
                                        </p:attrNameLst>
                                      </p:cBhvr>
                                      <p:tavLst>
                                        <p:tav tm="0">
                                          <p:val>
                                            <p:strVal val="#ppt_x"/>
                                          </p:val>
                                        </p:tav>
                                        <p:tav tm="100000">
                                          <p:val>
                                            <p:strVal val="#ppt_x"/>
                                          </p:val>
                                        </p:tav>
                                      </p:tavLst>
                                    </p:anim>
                                    <p:anim calcmode="lin" valueType="num">
                                      <p:cBhvr additive="base">
                                        <p:cTn id="62" dur="500" fill="hold"/>
                                        <p:tgtEl>
                                          <p:spTgt spid="66460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4603"/>
                                        </p:tgtEl>
                                        <p:attrNameLst>
                                          <p:attrName>style.visibility</p:attrName>
                                        </p:attrNameLst>
                                      </p:cBhvr>
                                      <p:to>
                                        <p:strVal val="visible"/>
                                      </p:to>
                                    </p:set>
                                    <p:anim calcmode="lin" valueType="num">
                                      <p:cBhvr additive="base">
                                        <p:cTn id="67" dur="500" fill="hold"/>
                                        <p:tgtEl>
                                          <p:spTgt spid="664603"/>
                                        </p:tgtEl>
                                        <p:attrNameLst>
                                          <p:attrName>ppt_x</p:attrName>
                                        </p:attrNameLst>
                                      </p:cBhvr>
                                      <p:tavLst>
                                        <p:tav tm="0">
                                          <p:val>
                                            <p:strVal val="#ppt_x"/>
                                          </p:val>
                                        </p:tav>
                                        <p:tav tm="100000">
                                          <p:val>
                                            <p:strVal val="#ppt_x"/>
                                          </p:val>
                                        </p:tav>
                                      </p:tavLst>
                                    </p:anim>
                                    <p:anim calcmode="lin" valueType="num">
                                      <p:cBhvr additive="base">
                                        <p:cTn id="68" dur="500" fill="hold"/>
                                        <p:tgtEl>
                                          <p:spTgt spid="664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2" grpId="0" animBg="1" autoUpdateAnimBg="0"/>
      <p:bldP spid="664583" grpId="0" animBg="1" autoUpdateAnimBg="0"/>
      <p:bldP spid="664586" grpId="0" animBg="1"/>
      <p:bldP spid="664587" grpId="0" animBg="1"/>
      <p:bldP spid="664588" grpId="0" animBg="1" autoUpdateAnimBg="0"/>
      <p:bldP spid="664594" grpId="0" autoUpdateAnimBg="0"/>
      <p:bldP spid="664602" grpId="0" animBg="1"/>
      <p:bldP spid="664603"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ço Reservado para Número de Slide 4"/>
          <p:cNvSpPr>
            <a:spLocks noGrp="1"/>
          </p:cNvSpPr>
          <p:nvPr>
            <p:ph type="sldNum" sz="quarter" idx="11"/>
          </p:nvPr>
        </p:nvSpPr>
        <p:spPr>
          <a:noFill/>
        </p:spPr>
        <p:txBody>
          <a:bodyPr/>
          <a:lstStyle/>
          <a:p>
            <a:fld id="{38A72A19-8205-4E17-9100-4F7809B38C58}" type="slidenum">
              <a:rPr lang="pt-BR" smtClean="0"/>
              <a:pPr/>
              <a:t>55</a:t>
            </a:fld>
            <a:endParaRPr lang="pt-BR" dirty="0" smtClean="0"/>
          </a:p>
        </p:txBody>
      </p:sp>
      <p:sp>
        <p:nvSpPr>
          <p:cNvPr id="666626" name="Rectangle 2"/>
          <p:cNvSpPr>
            <a:spLocks noGrp="1" noRot="1" noChangeArrowheads="1"/>
          </p:cNvSpPr>
          <p:nvPr>
            <p:ph type="title"/>
          </p:nvPr>
        </p:nvSpPr>
        <p:spPr>
          <a:xfrm>
            <a:off x="468313" y="404813"/>
            <a:ext cx="8229600" cy="777875"/>
          </a:xfrm>
        </p:spPr>
        <p:txBody>
          <a:bodyPr/>
          <a:lstStyle/>
          <a:p>
            <a:pPr eaLnBrk="1" hangingPunct="1">
              <a:defRPr/>
            </a:pPr>
            <a:r>
              <a:rPr lang="pt-BR" sz="2400" dirty="0" smtClean="0">
                <a:latin typeface="Times New Roman" pitchFamily="18" charset="0"/>
              </a:rPr>
              <a:t>ESTUDO DE CASO: REDUÇÃO DA INSTABILIDADE E MELHORIA DE DESEMPENHO DO SISTEMA MRP</a:t>
            </a:r>
            <a:br>
              <a:rPr lang="pt-BR" sz="2400" dirty="0" smtClean="0">
                <a:latin typeface="Times New Roman" pitchFamily="18" charset="0"/>
              </a:rPr>
            </a:br>
            <a:r>
              <a:rPr lang="pt-BR" sz="2400" dirty="0" smtClean="0">
                <a:latin typeface="Times New Roman" pitchFamily="18" charset="0"/>
              </a:rPr>
              <a:t>FABER CASTELL</a:t>
            </a:r>
          </a:p>
        </p:txBody>
      </p:sp>
      <p:pic>
        <p:nvPicPr>
          <p:cNvPr id="666629" name="Picture 5"/>
          <p:cNvPicPr>
            <a:picLocks noChangeAspect="1" noChangeArrowheads="1"/>
          </p:cNvPicPr>
          <p:nvPr/>
        </p:nvPicPr>
        <p:blipFill>
          <a:blip r:embed="rId2" cstate="print"/>
          <a:srcRect/>
          <a:stretch>
            <a:fillRect/>
          </a:stretch>
        </p:blipFill>
        <p:spPr bwMode="auto">
          <a:xfrm>
            <a:off x="6156325" y="1773238"/>
            <a:ext cx="2024063" cy="719137"/>
          </a:xfrm>
          <a:prstGeom prst="rect">
            <a:avLst/>
          </a:prstGeom>
          <a:noFill/>
          <a:ln w="9525">
            <a:noFill/>
            <a:miter lim="800000"/>
            <a:headEnd/>
            <a:tailEnd/>
          </a:ln>
        </p:spPr>
      </p:pic>
      <p:pic>
        <p:nvPicPr>
          <p:cNvPr id="666630" name="Picture 6" descr="faber 2001 portaria"/>
          <p:cNvPicPr>
            <a:picLocks noChangeAspect="1" noChangeArrowheads="1"/>
          </p:cNvPicPr>
          <p:nvPr/>
        </p:nvPicPr>
        <p:blipFill>
          <a:blip r:embed="rId3" cstate="print"/>
          <a:srcRect l="8578" b="19064"/>
          <a:stretch>
            <a:fillRect/>
          </a:stretch>
        </p:blipFill>
        <p:spPr bwMode="auto">
          <a:xfrm>
            <a:off x="1258888" y="2708275"/>
            <a:ext cx="4608512" cy="3457575"/>
          </a:xfrm>
          <a:prstGeom prst="rect">
            <a:avLst/>
          </a:prstGeom>
          <a:noFill/>
          <a:ln w="9525">
            <a:noFill/>
            <a:miter lim="800000"/>
            <a:headEnd/>
            <a:tailEnd/>
          </a:ln>
        </p:spPr>
      </p:pic>
    </p:spTree>
    <p:extLst>
      <p:ext uri="{BB962C8B-B14F-4D97-AF65-F5344CB8AC3E}">
        <p14:creationId xmlns:p14="http://schemas.microsoft.com/office/powerpoint/2010/main" val="31570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6626"/>
                                        </p:tgtEl>
                                        <p:attrNameLst>
                                          <p:attrName>style.visibility</p:attrName>
                                        </p:attrNameLst>
                                      </p:cBhvr>
                                      <p:to>
                                        <p:strVal val="visible"/>
                                      </p:to>
                                    </p:set>
                                    <p:anim calcmode="lin" valueType="num">
                                      <p:cBhvr additive="base">
                                        <p:cTn id="7" dur="500" fill="hold"/>
                                        <p:tgtEl>
                                          <p:spTgt spid="666626"/>
                                        </p:tgtEl>
                                        <p:attrNameLst>
                                          <p:attrName>ppt_x</p:attrName>
                                        </p:attrNameLst>
                                      </p:cBhvr>
                                      <p:tavLst>
                                        <p:tav tm="0">
                                          <p:val>
                                            <p:strVal val="#ppt_x"/>
                                          </p:val>
                                        </p:tav>
                                        <p:tav tm="100000">
                                          <p:val>
                                            <p:strVal val="#ppt_x"/>
                                          </p:val>
                                        </p:tav>
                                      </p:tavLst>
                                    </p:anim>
                                    <p:anim calcmode="lin" valueType="num">
                                      <p:cBhvr additive="base">
                                        <p:cTn id="8" dur="500" fill="hold"/>
                                        <p:tgtEl>
                                          <p:spTgt spid="66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6629"/>
                                        </p:tgtEl>
                                        <p:attrNameLst>
                                          <p:attrName>style.visibility</p:attrName>
                                        </p:attrNameLst>
                                      </p:cBhvr>
                                      <p:to>
                                        <p:strVal val="visible"/>
                                      </p:to>
                                    </p:set>
                                    <p:anim calcmode="lin" valueType="num">
                                      <p:cBhvr additive="base">
                                        <p:cTn id="13" dur="500" fill="hold"/>
                                        <p:tgtEl>
                                          <p:spTgt spid="666629"/>
                                        </p:tgtEl>
                                        <p:attrNameLst>
                                          <p:attrName>ppt_x</p:attrName>
                                        </p:attrNameLst>
                                      </p:cBhvr>
                                      <p:tavLst>
                                        <p:tav tm="0">
                                          <p:val>
                                            <p:strVal val="#ppt_x"/>
                                          </p:val>
                                        </p:tav>
                                        <p:tav tm="100000">
                                          <p:val>
                                            <p:strVal val="#ppt_x"/>
                                          </p:val>
                                        </p:tav>
                                      </p:tavLst>
                                    </p:anim>
                                    <p:anim calcmode="lin" valueType="num">
                                      <p:cBhvr additive="base">
                                        <p:cTn id="14" dur="500" fill="hold"/>
                                        <p:tgtEl>
                                          <p:spTgt spid="6666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6630"/>
                                        </p:tgtEl>
                                        <p:attrNameLst>
                                          <p:attrName>style.visibility</p:attrName>
                                        </p:attrNameLst>
                                      </p:cBhvr>
                                      <p:to>
                                        <p:strVal val="visible"/>
                                      </p:to>
                                    </p:set>
                                    <p:anim calcmode="lin" valueType="num">
                                      <p:cBhvr additive="base">
                                        <p:cTn id="19" dur="500" fill="hold"/>
                                        <p:tgtEl>
                                          <p:spTgt spid="666630"/>
                                        </p:tgtEl>
                                        <p:attrNameLst>
                                          <p:attrName>ppt_x</p:attrName>
                                        </p:attrNameLst>
                                      </p:cBhvr>
                                      <p:tavLst>
                                        <p:tav tm="0">
                                          <p:val>
                                            <p:strVal val="#ppt_x"/>
                                          </p:val>
                                        </p:tav>
                                        <p:tav tm="100000">
                                          <p:val>
                                            <p:strVal val="#ppt_x"/>
                                          </p:val>
                                        </p:tav>
                                      </p:tavLst>
                                    </p:anim>
                                    <p:anim calcmode="lin" valueType="num">
                                      <p:cBhvr additive="base">
                                        <p:cTn id="20" dur="500" fill="hold"/>
                                        <p:tgtEl>
                                          <p:spTgt spid="66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ço Reservado para Número de Slide 4"/>
          <p:cNvSpPr>
            <a:spLocks noGrp="1"/>
          </p:cNvSpPr>
          <p:nvPr>
            <p:ph type="sldNum" sz="quarter" idx="11"/>
          </p:nvPr>
        </p:nvSpPr>
        <p:spPr>
          <a:noFill/>
        </p:spPr>
        <p:txBody>
          <a:bodyPr/>
          <a:lstStyle/>
          <a:p>
            <a:fld id="{AFCD3D32-32A2-4CA8-8651-DAF3DBFF2FC9}" type="slidenum">
              <a:rPr lang="pt-BR" smtClean="0"/>
              <a:pPr/>
              <a:t>56</a:t>
            </a:fld>
            <a:endParaRPr lang="pt-BR" dirty="0" smtClean="0"/>
          </a:p>
        </p:txBody>
      </p:sp>
      <p:pic>
        <p:nvPicPr>
          <p:cNvPr id="667652" name="Picture 4" descr="faber 2001 gla"/>
          <p:cNvPicPr>
            <a:picLocks noChangeAspect="1" noChangeArrowheads="1"/>
          </p:cNvPicPr>
          <p:nvPr/>
        </p:nvPicPr>
        <p:blipFill>
          <a:blip r:embed="rId2" cstate="print"/>
          <a:srcRect l="4260"/>
          <a:stretch>
            <a:fillRect/>
          </a:stretch>
        </p:blipFill>
        <p:spPr bwMode="auto">
          <a:xfrm>
            <a:off x="971550" y="404813"/>
            <a:ext cx="3673475" cy="2755900"/>
          </a:xfrm>
          <a:prstGeom prst="rect">
            <a:avLst/>
          </a:prstGeom>
          <a:noFill/>
          <a:ln w="9525">
            <a:noFill/>
            <a:miter lim="800000"/>
            <a:headEnd/>
            <a:tailEnd/>
          </a:ln>
        </p:spPr>
      </p:pic>
      <p:pic>
        <p:nvPicPr>
          <p:cNvPr id="667653" name="Picture 5" descr="faber 2001 gdb"/>
          <p:cNvPicPr>
            <a:picLocks noChangeAspect="1" noChangeArrowheads="1"/>
          </p:cNvPicPr>
          <p:nvPr/>
        </p:nvPicPr>
        <p:blipFill>
          <a:blip r:embed="rId3" cstate="print"/>
          <a:srcRect/>
          <a:stretch>
            <a:fillRect/>
          </a:stretch>
        </p:blipFill>
        <p:spPr bwMode="auto">
          <a:xfrm>
            <a:off x="971550" y="3573463"/>
            <a:ext cx="3671888" cy="2754312"/>
          </a:xfrm>
          <a:prstGeom prst="rect">
            <a:avLst/>
          </a:prstGeom>
          <a:noFill/>
          <a:ln w="9525">
            <a:noFill/>
            <a:miter lim="800000"/>
            <a:headEnd/>
            <a:tailEnd/>
          </a:ln>
        </p:spPr>
      </p:pic>
      <p:pic>
        <p:nvPicPr>
          <p:cNvPr id="667654" name="Picture 6" descr="faber 2001 gti"/>
          <p:cNvPicPr>
            <a:picLocks noChangeAspect="1" noChangeArrowheads="1"/>
          </p:cNvPicPr>
          <p:nvPr/>
        </p:nvPicPr>
        <p:blipFill>
          <a:blip r:embed="rId4" cstate="print"/>
          <a:srcRect/>
          <a:stretch>
            <a:fillRect/>
          </a:stretch>
        </p:blipFill>
        <p:spPr bwMode="auto">
          <a:xfrm>
            <a:off x="4859338" y="3573463"/>
            <a:ext cx="3671887" cy="2754312"/>
          </a:xfrm>
          <a:prstGeom prst="rect">
            <a:avLst/>
          </a:prstGeom>
          <a:noFill/>
          <a:ln w="9525">
            <a:noFill/>
            <a:miter lim="800000"/>
            <a:headEnd/>
            <a:tailEnd/>
          </a:ln>
        </p:spPr>
      </p:pic>
      <p:pic>
        <p:nvPicPr>
          <p:cNvPr id="667655" name="Picture 7" descr="produto cosmético"/>
          <p:cNvPicPr>
            <a:picLocks noChangeAspect="1" noChangeArrowheads="1"/>
          </p:cNvPicPr>
          <p:nvPr/>
        </p:nvPicPr>
        <p:blipFill>
          <a:blip r:embed="rId5" cstate="print"/>
          <a:srcRect l="22401" t="7777" r="19356" b="21111"/>
          <a:stretch>
            <a:fillRect/>
          </a:stretch>
        </p:blipFill>
        <p:spPr bwMode="auto">
          <a:xfrm>
            <a:off x="5364163" y="404813"/>
            <a:ext cx="2808287" cy="2765425"/>
          </a:xfrm>
          <a:prstGeom prst="rect">
            <a:avLst/>
          </a:prstGeom>
          <a:noFill/>
          <a:ln w="9525">
            <a:noFill/>
            <a:miter lim="800000"/>
            <a:headEnd/>
            <a:tailEnd/>
          </a:ln>
        </p:spPr>
      </p:pic>
    </p:spTree>
    <p:extLst>
      <p:ext uri="{BB962C8B-B14F-4D97-AF65-F5344CB8AC3E}">
        <p14:creationId xmlns:p14="http://schemas.microsoft.com/office/powerpoint/2010/main" val="19599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7652"/>
                                        </p:tgtEl>
                                        <p:attrNameLst>
                                          <p:attrName>style.visibility</p:attrName>
                                        </p:attrNameLst>
                                      </p:cBhvr>
                                      <p:to>
                                        <p:strVal val="visible"/>
                                      </p:to>
                                    </p:set>
                                    <p:anim calcmode="lin" valueType="num">
                                      <p:cBhvr additive="base">
                                        <p:cTn id="7" dur="500" fill="hold"/>
                                        <p:tgtEl>
                                          <p:spTgt spid="667652"/>
                                        </p:tgtEl>
                                        <p:attrNameLst>
                                          <p:attrName>ppt_x</p:attrName>
                                        </p:attrNameLst>
                                      </p:cBhvr>
                                      <p:tavLst>
                                        <p:tav tm="0">
                                          <p:val>
                                            <p:strVal val="#ppt_x"/>
                                          </p:val>
                                        </p:tav>
                                        <p:tav tm="100000">
                                          <p:val>
                                            <p:strVal val="#ppt_x"/>
                                          </p:val>
                                        </p:tav>
                                      </p:tavLst>
                                    </p:anim>
                                    <p:anim calcmode="lin" valueType="num">
                                      <p:cBhvr additive="base">
                                        <p:cTn id="8" dur="500" fill="hold"/>
                                        <p:tgtEl>
                                          <p:spTgt spid="66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7653"/>
                                        </p:tgtEl>
                                        <p:attrNameLst>
                                          <p:attrName>style.visibility</p:attrName>
                                        </p:attrNameLst>
                                      </p:cBhvr>
                                      <p:to>
                                        <p:strVal val="visible"/>
                                      </p:to>
                                    </p:set>
                                    <p:anim calcmode="lin" valueType="num">
                                      <p:cBhvr additive="base">
                                        <p:cTn id="13" dur="500" fill="hold"/>
                                        <p:tgtEl>
                                          <p:spTgt spid="667653"/>
                                        </p:tgtEl>
                                        <p:attrNameLst>
                                          <p:attrName>ppt_x</p:attrName>
                                        </p:attrNameLst>
                                      </p:cBhvr>
                                      <p:tavLst>
                                        <p:tav tm="0">
                                          <p:val>
                                            <p:strVal val="#ppt_x"/>
                                          </p:val>
                                        </p:tav>
                                        <p:tav tm="100000">
                                          <p:val>
                                            <p:strVal val="#ppt_x"/>
                                          </p:val>
                                        </p:tav>
                                      </p:tavLst>
                                    </p:anim>
                                    <p:anim calcmode="lin" valueType="num">
                                      <p:cBhvr additive="base">
                                        <p:cTn id="14" dur="500" fill="hold"/>
                                        <p:tgtEl>
                                          <p:spTgt spid="6676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7654"/>
                                        </p:tgtEl>
                                        <p:attrNameLst>
                                          <p:attrName>style.visibility</p:attrName>
                                        </p:attrNameLst>
                                      </p:cBhvr>
                                      <p:to>
                                        <p:strVal val="visible"/>
                                      </p:to>
                                    </p:set>
                                    <p:anim calcmode="lin" valueType="num">
                                      <p:cBhvr additive="base">
                                        <p:cTn id="19" dur="500" fill="hold"/>
                                        <p:tgtEl>
                                          <p:spTgt spid="667654"/>
                                        </p:tgtEl>
                                        <p:attrNameLst>
                                          <p:attrName>ppt_x</p:attrName>
                                        </p:attrNameLst>
                                      </p:cBhvr>
                                      <p:tavLst>
                                        <p:tav tm="0">
                                          <p:val>
                                            <p:strVal val="#ppt_x"/>
                                          </p:val>
                                        </p:tav>
                                        <p:tav tm="100000">
                                          <p:val>
                                            <p:strVal val="#ppt_x"/>
                                          </p:val>
                                        </p:tav>
                                      </p:tavLst>
                                    </p:anim>
                                    <p:anim calcmode="lin" valueType="num">
                                      <p:cBhvr additive="base">
                                        <p:cTn id="20" dur="500" fill="hold"/>
                                        <p:tgtEl>
                                          <p:spTgt spid="6676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7655"/>
                                        </p:tgtEl>
                                        <p:attrNameLst>
                                          <p:attrName>style.visibility</p:attrName>
                                        </p:attrNameLst>
                                      </p:cBhvr>
                                      <p:to>
                                        <p:strVal val="visible"/>
                                      </p:to>
                                    </p:set>
                                    <p:anim calcmode="lin" valueType="num">
                                      <p:cBhvr additive="base">
                                        <p:cTn id="25" dur="500" fill="hold"/>
                                        <p:tgtEl>
                                          <p:spTgt spid="667655"/>
                                        </p:tgtEl>
                                        <p:attrNameLst>
                                          <p:attrName>ppt_x</p:attrName>
                                        </p:attrNameLst>
                                      </p:cBhvr>
                                      <p:tavLst>
                                        <p:tav tm="0">
                                          <p:val>
                                            <p:strVal val="#ppt_x"/>
                                          </p:val>
                                        </p:tav>
                                        <p:tav tm="100000">
                                          <p:val>
                                            <p:strVal val="#ppt_x"/>
                                          </p:val>
                                        </p:tav>
                                      </p:tavLst>
                                    </p:anim>
                                    <p:anim calcmode="lin" valueType="num">
                                      <p:cBhvr additive="base">
                                        <p:cTn id="26" dur="500" fill="hold"/>
                                        <p:tgtEl>
                                          <p:spTgt spid="66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ço Reservado para Número de Slide 4"/>
          <p:cNvSpPr>
            <a:spLocks noGrp="1"/>
          </p:cNvSpPr>
          <p:nvPr>
            <p:ph type="sldNum" sz="quarter" idx="11"/>
          </p:nvPr>
        </p:nvSpPr>
        <p:spPr>
          <a:noFill/>
        </p:spPr>
        <p:txBody>
          <a:bodyPr/>
          <a:lstStyle/>
          <a:p>
            <a:fld id="{4DC4114D-D512-4B66-B2F1-BAE959428397}" type="slidenum">
              <a:rPr lang="pt-BR" smtClean="0"/>
              <a:pPr/>
              <a:t>57</a:t>
            </a:fld>
            <a:endParaRPr lang="pt-BR" dirty="0" smtClean="0"/>
          </a:p>
        </p:txBody>
      </p:sp>
      <p:grpSp>
        <p:nvGrpSpPr>
          <p:cNvPr id="288771" name="Group 10"/>
          <p:cNvGrpSpPr>
            <a:grpSpLocks/>
          </p:cNvGrpSpPr>
          <p:nvPr/>
        </p:nvGrpSpPr>
        <p:grpSpPr bwMode="auto">
          <a:xfrm>
            <a:off x="1908175" y="2133600"/>
            <a:ext cx="5040313" cy="2376488"/>
            <a:chOff x="1202" y="1344"/>
            <a:chExt cx="3175" cy="1497"/>
          </a:xfrm>
        </p:grpSpPr>
        <p:sp>
          <p:nvSpPr>
            <p:cNvPr id="670724" name="Rectangle 4"/>
            <p:cNvSpPr>
              <a:spLocks noChangeArrowheads="1"/>
            </p:cNvSpPr>
            <p:nvPr/>
          </p:nvSpPr>
          <p:spPr bwMode="auto">
            <a:xfrm>
              <a:off x="1383" y="2297"/>
              <a:ext cx="2860" cy="288"/>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ESTRUTURA DOS PRODUTOS</a:t>
              </a:r>
            </a:p>
          </p:txBody>
        </p:sp>
        <p:sp>
          <p:nvSpPr>
            <p:cNvPr id="288773" name="Line 5"/>
            <p:cNvSpPr>
              <a:spLocks noChangeShapeType="1"/>
            </p:cNvSpPr>
            <p:nvPr/>
          </p:nvSpPr>
          <p:spPr bwMode="auto">
            <a:xfrm>
              <a:off x="2744" y="1798"/>
              <a:ext cx="0" cy="499"/>
            </a:xfrm>
            <a:prstGeom prst="line">
              <a:avLst/>
            </a:prstGeom>
            <a:noFill/>
            <a:ln w="28575">
              <a:solidFill>
                <a:srgbClr val="00CC66"/>
              </a:solidFill>
              <a:round/>
              <a:headEnd/>
              <a:tailEnd type="triangle" w="med" len="med"/>
            </a:ln>
          </p:spPr>
          <p:txBody>
            <a:bodyPr/>
            <a:lstStyle/>
            <a:p>
              <a:endParaRPr lang="pt-BR" dirty="0"/>
            </a:p>
          </p:txBody>
        </p:sp>
        <p:sp>
          <p:nvSpPr>
            <p:cNvPr id="288774" name="Text Box 6"/>
            <p:cNvSpPr txBox="1">
              <a:spLocks noChangeArrowheads="1"/>
            </p:cNvSpPr>
            <p:nvPr/>
          </p:nvSpPr>
          <p:spPr bwMode="auto">
            <a:xfrm>
              <a:off x="2154" y="1526"/>
              <a:ext cx="1131" cy="288"/>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2400" dirty="0">
                  <a:latin typeface="Times New Roman" pitchFamily="18" charset="0"/>
                </a:rPr>
                <a:t>PRODUTOS</a:t>
              </a:r>
            </a:p>
          </p:txBody>
        </p:sp>
        <p:grpSp>
          <p:nvGrpSpPr>
            <p:cNvPr id="288775" name="Group 7"/>
            <p:cNvGrpSpPr>
              <a:grpSpLocks/>
            </p:cNvGrpSpPr>
            <p:nvPr/>
          </p:nvGrpSpPr>
          <p:grpSpPr bwMode="auto">
            <a:xfrm>
              <a:off x="1202" y="1344"/>
              <a:ext cx="3175" cy="1497"/>
              <a:chOff x="340" y="1298"/>
              <a:chExt cx="3175" cy="1497"/>
            </a:xfrm>
          </p:grpSpPr>
          <p:sp>
            <p:nvSpPr>
              <p:cNvPr id="288776" name="Freeform 8"/>
              <p:cNvSpPr>
                <a:spLocks/>
              </p:cNvSpPr>
              <p:nvPr/>
            </p:nvSpPr>
            <p:spPr bwMode="auto">
              <a:xfrm>
                <a:off x="340" y="1298"/>
                <a:ext cx="3175" cy="1497"/>
              </a:xfrm>
              <a:custGeom>
                <a:avLst/>
                <a:gdLst>
                  <a:gd name="T0" fmla="*/ 2041 w 3175"/>
                  <a:gd name="T1" fmla="*/ 1497 h 1497"/>
                  <a:gd name="T2" fmla="*/ 3175 w 3175"/>
                  <a:gd name="T3" fmla="*/ 1497 h 1497"/>
                  <a:gd name="T4" fmla="*/ 3175 w 3175"/>
                  <a:gd name="T5" fmla="*/ 0 h 1497"/>
                  <a:gd name="T6" fmla="*/ 0 w 3175"/>
                  <a:gd name="T7" fmla="*/ 0 h 1497"/>
                  <a:gd name="T8" fmla="*/ 0 w 3175"/>
                  <a:gd name="T9" fmla="*/ 1497 h 1497"/>
                  <a:gd name="T10" fmla="*/ 2313 w 3175"/>
                  <a:gd name="T11" fmla="*/ 1497 h 1497"/>
                  <a:gd name="T12" fmla="*/ 0 60000 65536"/>
                  <a:gd name="T13" fmla="*/ 0 60000 65536"/>
                  <a:gd name="T14" fmla="*/ 0 60000 65536"/>
                  <a:gd name="T15" fmla="*/ 0 60000 65536"/>
                  <a:gd name="T16" fmla="*/ 0 60000 65536"/>
                  <a:gd name="T17" fmla="*/ 0 60000 65536"/>
                  <a:gd name="T18" fmla="*/ 0 w 3175"/>
                  <a:gd name="T19" fmla="*/ 0 h 1497"/>
                  <a:gd name="T20" fmla="*/ 3175 w 3175"/>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3175" h="1497">
                    <a:moveTo>
                      <a:pt x="2041" y="1497"/>
                    </a:moveTo>
                    <a:lnTo>
                      <a:pt x="3175" y="1497"/>
                    </a:lnTo>
                    <a:lnTo>
                      <a:pt x="3175" y="0"/>
                    </a:lnTo>
                    <a:lnTo>
                      <a:pt x="0" y="0"/>
                    </a:lnTo>
                    <a:lnTo>
                      <a:pt x="0" y="1497"/>
                    </a:lnTo>
                    <a:lnTo>
                      <a:pt x="2313" y="1497"/>
                    </a:lnTo>
                  </a:path>
                </a:pathLst>
              </a:custGeom>
              <a:noFill/>
              <a:ln w="28575">
                <a:solidFill>
                  <a:srgbClr val="00CC66"/>
                </a:solidFill>
                <a:prstDash val="dash"/>
                <a:round/>
                <a:headEnd/>
                <a:tailEnd/>
              </a:ln>
            </p:spPr>
            <p:txBody>
              <a:bodyPr/>
              <a:lstStyle/>
              <a:p>
                <a:endParaRPr lang="pt-BR" dirty="0"/>
              </a:p>
            </p:txBody>
          </p:sp>
          <p:sp>
            <p:nvSpPr>
              <p:cNvPr id="288777" name="Text Box 9"/>
              <p:cNvSpPr txBox="1">
                <a:spLocks noChangeArrowheads="1"/>
              </p:cNvSpPr>
              <p:nvPr/>
            </p:nvSpPr>
            <p:spPr bwMode="auto">
              <a:xfrm>
                <a:off x="385" y="1344"/>
                <a:ext cx="485" cy="252"/>
              </a:xfrm>
              <a:prstGeom prst="rect">
                <a:avLst/>
              </a:prstGeom>
              <a:noFill/>
              <a:ln w="9525">
                <a:noFill/>
                <a:miter lim="800000"/>
                <a:headEnd/>
                <a:tailEnd/>
              </a:ln>
            </p:spPr>
            <p:txBody>
              <a:bodyPr wrap="none">
                <a:spAutoFit/>
              </a:bodyPr>
              <a:lstStyle/>
              <a:p>
                <a:r>
                  <a:rPr lang="pt-BR" sz="2000" b="1" dirty="0">
                    <a:solidFill>
                      <a:srgbClr val="00CC66"/>
                    </a:solidFill>
                    <a:latin typeface="Times New Roman" pitchFamily="18" charset="0"/>
                  </a:rPr>
                  <a:t>MRP</a:t>
                </a:r>
              </a:p>
            </p:txBody>
          </p:sp>
        </p:grpSp>
      </p:grpSp>
    </p:spTree>
    <p:extLst>
      <p:ext uri="{BB962C8B-B14F-4D97-AF65-F5344CB8AC3E}">
        <p14:creationId xmlns:p14="http://schemas.microsoft.com/office/powerpoint/2010/main" val="1447183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Espaço Reservado para Número de Slide 4"/>
          <p:cNvSpPr>
            <a:spLocks noGrp="1"/>
          </p:cNvSpPr>
          <p:nvPr>
            <p:ph type="sldNum" sz="quarter" idx="11"/>
          </p:nvPr>
        </p:nvSpPr>
        <p:spPr>
          <a:noFill/>
        </p:spPr>
        <p:txBody>
          <a:bodyPr/>
          <a:lstStyle/>
          <a:p>
            <a:fld id="{EEF93D90-BE98-4AFB-8DC0-3928CF6CABBA}" type="slidenum">
              <a:rPr lang="pt-BR" smtClean="0"/>
              <a:pPr/>
              <a:t>58</a:t>
            </a:fld>
            <a:endParaRPr lang="pt-BR" dirty="0" smtClean="0"/>
          </a:p>
        </p:txBody>
      </p:sp>
      <p:sp>
        <p:nvSpPr>
          <p:cNvPr id="671746" name="Rectangle 2"/>
          <p:cNvSpPr>
            <a:spLocks noGrp="1" noRot="1" noChangeArrowheads="1"/>
          </p:cNvSpPr>
          <p:nvPr>
            <p:ph type="title"/>
          </p:nvPr>
        </p:nvSpPr>
        <p:spPr>
          <a:xfrm>
            <a:off x="457200" y="274638"/>
            <a:ext cx="8229600" cy="417512"/>
          </a:xfrm>
        </p:spPr>
        <p:txBody>
          <a:bodyPr/>
          <a:lstStyle/>
          <a:p>
            <a:pPr eaLnBrk="1" hangingPunct="1"/>
            <a:r>
              <a:rPr lang="pt-BR" sz="3200" dirty="0" smtClean="0">
                <a:effectLst/>
                <a:latin typeface="Times New Roman" pitchFamily="18" charset="0"/>
              </a:rPr>
              <a:t>ESTRUTURA DOS PRODUTOS</a:t>
            </a:r>
          </a:p>
        </p:txBody>
      </p:sp>
      <p:sp>
        <p:nvSpPr>
          <p:cNvPr id="671747" name="Rectangle 3"/>
          <p:cNvSpPr>
            <a:spLocks noGrp="1" noChangeArrowheads="1"/>
          </p:cNvSpPr>
          <p:nvPr>
            <p:ph type="body" idx="1"/>
          </p:nvPr>
        </p:nvSpPr>
        <p:spPr>
          <a:xfrm>
            <a:off x="468313" y="765175"/>
            <a:ext cx="8229600" cy="3168650"/>
          </a:xfrm>
        </p:spPr>
        <p:txBody>
          <a:bodyPr/>
          <a:lstStyle/>
          <a:p>
            <a:pPr algn="just" eaLnBrk="1" hangingPunct="1">
              <a:lnSpc>
                <a:spcPct val="90000"/>
              </a:lnSpc>
              <a:defRPr/>
            </a:pPr>
            <a:r>
              <a:rPr lang="pt-BR" sz="1800" dirty="0" smtClean="0">
                <a:latin typeface="Times New Roman" pitchFamily="18" charset="0"/>
              </a:rPr>
              <a:t>A estrutura dos produtos do departamento em estudo (</a:t>
            </a:r>
            <a:r>
              <a:rPr lang="pt-BR" sz="1800" b="1" dirty="0" smtClean="0">
                <a:solidFill>
                  <a:srgbClr val="FF0000"/>
                </a:solidFill>
                <a:effectLst/>
                <a:latin typeface="Times New Roman" pitchFamily="18" charset="0"/>
              </a:rPr>
              <a:t>produção de produtos para supermercados</a:t>
            </a:r>
            <a:r>
              <a:rPr lang="pt-BR" sz="1800" dirty="0" smtClean="0">
                <a:effectLst/>
                <a:latin typeface="Times New Roman" pitchFamily="18" charset="0"/>
              </a:rPr>
              <a:t>) é uma estrutura de em média quatro níveis. O nível zero é o próprio produto final. O primeiro nível é composto por um plástico (material comprado), que é o material que será conformado a quente para a fabricação do produto, por um ou mais produtos que formam o conteúdo do produto (necessariamente um produto do departamento de lápis ou do departamento de canetas) e, finalmente, por um cartão que vem do departamento de embalagens.</a:t>
            </a:r>
          </a:p>
          <a:p>
            <a:pPr algn="just" eaLnBrk="1" hangingPunct="1">
              <a:lnSpc>
                <a:spcPct val="90000"/>
              </a:lnSpc>
              <a:defRPr/>
            </a:pPr>
            <a:r>
              <a:rPr lang="pt-BR" sz="1800" dirty="0" smtClean="0">
                <a:effectLst/>
                <a:latin typeface="Times New Roman" pitchFamily="18" charset="0"/>
              </a:rPr>
              <a:t>O nível 2 representa os materiais produzidos de cada um destes componentes. O nível 3 representa, de um modo geral, as matérias primas utilizadas. O programador da produção do setor de supermercados mantém relacionamento com os outros três departamentos de produção da empresa, bem como com o setor de suprimentos, que cuida das compras.</a:t>
            </a:r>
          </a:p>
        </p:txBody>
      </p:sp>
      <p:sp>
        <p:nvSpPr>
          <p:cNvPr id="671748" name="Text Box 4"/>
          <p:cNvSpPr txBox="1">
            <a:spLocks noChangeArrowheads="1"/>
          </p:cNvSpPr>
          <p:nvPr/>
        </p:nvSpPr>
        <p:spPr bwMode="auto">
          <a:xfrm>
            <a:off x="3924300" y="3644900"/>
            <a:ext cx="1435100" cy="366713"/>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Produto Final</a:t>
            </a:r>
          </a:p>
        </p:txBody>
      </p:sp>
      <p:sp>
        <p:nvSpPr>
          <p:cNvPr id="671750" name="Text Box 6"/>
          <p:cNvSpPr txBox="1">
            <a:spLocks noChangeArrowheads="1"/>
          </p:cNvSpPr>
          <p:nvPr/>
        </p:nvSpPr>
        <p:spPr bwMode="auto">
          <a:xfrm>
            <a:off x="468313" y="5084763"/>
            <a:ext cx="212090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800" dirty="0">
                <a:latin typeface="Times New Roman" pitchFamily="18" charset="0"/>
              </a:rPr>
              <a:t>Materiais produzidos</a:t>
            </a:r>
          </a:p>
          <a:p>
            <a:pPr algn="ctr"/>
            <a:r>
              <a:rPr lang="pt-BR" sz="1800" dirty="0">
                <a:latin typeface="Times New Roman" pitchFamily="18" charset="0"/>
              </a:rPr>
              <a:t>Lápis</a:t>
            </a:r>
          </a:p>
        </p:txBody>
      </p:sp>
      <p:sp>
        <p:nvSpPr>
          <p:cNvPr id="671751" name="Text Box 7"/>
          <p:cNvSpPr txBox="1">
            <a:spLocks noChangeArrowheads="1"/>
          </p:cNvSpPr>
          <p:nvPr/>
        </p:nvSpPr>
        <p:spPr bwMode="auto">
          <a:xfrm>
            <a:off x="250825" y="6021388"/>
            <a:ext cx="259715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800" dirty="0">
                <a:latin typeface="Times New Roman" pitchFamily="18" charset="0"/>
              </a:rPr>
              <a:t>Matérias primas utilizadas</a:t>
            </a:r>
          </a:p>
          <a:p>
            <a:pPr algn="ctr"/>
            <a:r>
              <a:rPr lang="pt-BR" sz="1800" dirty="0">
                <a:latin typeface="Times New Roman" pitchFamily="18" charset="0"/>
              </a:rPr>
              <a:t>Lápis</a:t>
            </a:r>
          </a:p>
        </p:txBody>
      </p:sp>
      <p:sp>
        <p:nvSpPr>
          <p:cNvPr id="671752" name="Text Box 8"/>
          <p:cNvSpPr txBox="1">
            <a:spLocks noChangeArrowheads="1"/>
          </p:cNvSpPr>
          <p:nvPr/>
        </p:nvSpPr>
        <p:spPr bwMode="auto">
          <a:xfrm>
            <a:off x="8172450" y="3644900"/>
            <a:ext cx="788988" cy="336550"/>
          </a:xfrm>
          <a:prstGeom prst="rect">
            <a:avLst/>
          </a:prstGeom>
          <a:noFill/>
          <a:ln w="9525">
            <a:noFill/>
            <a:miter lim="800000"/>
            <a:headEnd/>
            <a:tailEnd/>
          </a:ln>
        </p:spPr>
        <p:txBody>
          <a:bodyPr wrap="none">
            <a:spAutoFit/>
          </a:bodyPr>
          <a:lstStyle/>
          <a:p>
            <a:r>
              <a:rPr lang="pt-BR" sz="1600" b="1" dirty="0">
                <a:latin typeface="Times New Roman" pitchFamily="18" charset="0"/>
              </a:rPr>
              <a:t>Nível 0</a:t>
            </a:r>
          </a:p>
        </p:txBody>
      </p:sp>
      <p:sp>
        <p:nvSpPr>
          <p:cNvPr id="671753" name="Text Box 9"/>
          <p:cNvSpPr txBox="1">
            <a:spLocks noChangeArrowheads="1"/>
          </p:cNvSpPr>
          <p:nvPr/>
        </p:nvSpPr>
        <p:spPr bwMode="auto">
          <a:xfrm>
            <a:off x="8172450" y="4437063"/>
            <a:ext cx="788988" cy="336550"/>
          </a:xfrm>
          <a:prstGeom prst="rect">
            <a:avLst/>
          </a:prstGeom>
          <a:noFill/>
          <a:ln w="9525">
            <a:noFill/>
            <a:miter lim="800000"/>
            <a:headEnd/>
            <a:tailEnd/>
          </a:ln>
        </p:spPr>
        <p:txBody>
          <a:bodyPr wrap="none">
            <a:spAutoFit/>
          </a:bodyPr>
          <a:lstStyle/>
          <a:p>
            <a:r>
              <a:rPr lang="pt-BR" sz="1600" b="1" dirty="0">
                <a:latin typeface="Times New Roman" pitchFamily="18" charset="0"/>
              </a:rPr>
              <a:t>Nível 1</a:t>
            </a:r>
          </a:p>
        </p:txBody>
      </p:sp>
      <p:sp>
        <p:nvSpPr>
          <p:cNvPr id="671755" name="Text Box 11"/>
          <p:cNvSpPr txBox="1">
            <a:spLocks noChangeArrowheads="1"/>
          </p:cNvSpPr>
          <p:nvPr/>
        </p:nvSpPr>
        <p:spPr bwMode="auto">
          <a:xfrm>
            <a:off x="8172450" y="5157788"/>
            <a:ext cx="788988" cy="336550"/>
          </a:xfrm>
          <a:prstGeom prst="rect">
            <a:avLst/>
          </a:prstGeom>
          <a:noFill/>
          <a:ln w="9525">
            <a:noFill/>
            <a:miter lim="800000"/>
            <a:headEnd/>
            <a:tailEnd/>
          </a:ln>
        </p:spPr>
        <p:txBody>
          <a:bodyPr wrap="none">
            <a:spAutoFit/>
          </a:bodyPr>
          <a:lstStyle/>
          <a:p>
            <a:r>
              <a:rPr lang="pt-BR" sz="1600" b="1" dirty="0">
                <a:latin typeface="Times New Roman" pitchFamily="18" charset="0"/>
              </a:rPr>
              <a:t>Nível 2</a:t>
            </a:r>
          </a:p>
        </p:txBody>
      </p:sp>
      <p:sp>
        <p:nvSpPr>
          <p:cNvPr id="671756" name="Text Box 12"/>
          <p:cNvSpPr txBox="1">
            <a:spLocks noChangeArrowheads="1"/>
          </p:cNvSpPr>
          <p:nvPr/>
        </p:nvSpPr>
        <p:spPr bwMode="auto">
          <a:xfrm>
            <a:off x="8172450" y="6092825"/>
            <a:ext cx="788988" cy="336550"/>
          </a:xfrm>
          <a:prstGeom prst="rect">
            <a:avLst/>
          </a:prstGeom>
          <a:noFill/>
          <a:ln w="9525">
            <a:noFill/>
            <a:miter lim="800000"/>
            <a:headEnd/>
            <a:tailEnd/>
          </a:ln>
        </p:spPr>
        <p:txBody>
          <a:bodyPr wrap="none">
            <a:spAutoFit/>
          </a:bodyPr>
          <a:lstStyle/>
          <a:p>
            <a:r>
              <a:rPr lang="pt-BR" sz="1600" b="1" dirty="0">
                <a:latin typeface="Times New Roman" pitchFamily="18" charset="0"/>
              </a:rPr>
              <a:t>Nível 3</a:t>
            </a:r>
          </a:p>
        </p:txBody>
      </p:sp>
      <p:grpSp>
        <p:nvGrpSpPr>
          <p:cNvPr id="2" name="Group 24"/>
          <p:cNvGrpSpPr>
            <a:grpSpLocks/>
          </p:cNvGrpSpPr>
          <p:nvPr/>
        </p:nvGrpSpPr>
        <p:grpSpPr bwMode="auto">
          <a:xfrm>
            <a:off x="612775" y="4005263"/>
            <a:ext cx="7216775" cy="798512"/>
            <a:chOff x="386" y="2523"/>
            <a:chExt cx="4585" cy="503"/>
          </a:xfrm>
        </p:grpSpPr>
        <p:sp>
          <p:nvSpPr>
            <p:cNvPr id="289821" name="Text Box 5"/>
            <p:cNvSpPr txBox="1">
              <a:spLocks noChangeArrowheads="1"/>
            </p:cNvSpPr>
            <p:nvPr/>
          </p:nvSpPr>
          <p:spPr bwMode="auto">
            <a:xfrm>
              <a:off x="386" y="2795"/>
              <a:ext cx="2005" cy="231"/>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Plástico – conformação a quente</a:t>
              </a:r>
            </a:p>
          </p:txBody>
        </p:sp>
        <p:sp>
          <p:nvSpPr>
            <p:cNvPr id="289822" name="Text Box 15"/>
            <p:cNvSpPr txBox="1">
              <a:spLocks noChangeArrowheads="1"/>
            </p:cNvSpPr>
            <p:nvPr/>
          </p:nvSpPr>
          <p:spPr bwMode="auto">
            <a:xfrm>
              <a:off x="3652" y="2795"/>
              <a:ext cx="1319" cy="231"/>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Cartão – embalagem</a:t>
              </a:r>
            </a:p>
          </p:txBody>
        </p:sp>
        <p:sp>
          <p:nvSpPr>
            <p:cNvPr id="289823" name="Freeform 16"/>
            <p:cNvSpPr>
              <a:spLocks/>
            </p:cNvSpPr>
            <p:nvPr/>
          </p:nvSpPr>
          <p:spPr bwMode="auto">
            <a:xfrm>
              <a:off x="1429" y="2659"/>
              <a:ext cx="2948" cy="136"/>
            </a:xfrm>
            <a:custGeom>
              <a:avLst/>
              <a:gdLst>
                <a:gd name="T0" fmla="*/ 0 w 2948"/>
                <a:gd name="T1" fmla="*/ 2147483647 h 91"/>
                <a:gd name="T2" fmla="*/ 0 w 2948"/>
                <a:gd name="T3" fmla="*/ 0 h 91"/>
                <a:gd name="T4" fmla="*/ 2948 w 2948"/>
                <a:gd name="T5" fmla="*/ 0 h 91"/>
                <a:gd name="T6" fmla="*/ 2948 w 2948"/>
                <a:gd name="T7" fmla="*/ 2147483647 h 91"/>
                <a:gd name="T8" fmla="*/ 0 60000 65536"/>
                <a:gd name="T9" fmla="*/ 0 60000 65536"/>
                <a:gd name="T10" fmla="*/ 0 60000 65536"/>
                <a:gd name="T11" fmla="*/ 0 60000 65536"/>
                <a:gd name="T12" fmla="*/ 0 w 2948"/>
                <a:gd name="T13" fmla="*/ 0 h 91"/>
                <a:gd name="T14" fmla="*/ 2948 w 2948"/>
                <a:gd name="T15" fmla="*/ 91 h 91"/>
              </a:gdLst>
              <a:ahLst/>
              <a:cxnLst>
                <a:cxn ang="T8">
                  <a:pos x="T0" y="T1"/>
                </a:cxn>
                <a:cxn ang="T9">
                  <a:pos x="T2" y="T3"/>
                </a:cxn>
                <a:cxn ang="T10">
                  <a:pos x="T4" y="T5"/>
                </a:cxn>
                <a:cxn ang="T11">
                  <a:pos x="T6" y="T7"/>
                </a:cxn>
              </a:cxnLst>
              <a:rect l="T12" t="T13" r="T14" b="T15"/>
              <a:pathLst>
                <a:path w="2948" h="91">
                  <a:moveTo>
                    <a:pt x="0" y="91"/>
                  </a:moveTo>
                  <a:lnTo>
                    <a:pt x="0" y="0"/>
                  </a:lnTo>
                  <a:lnTo>
                    <a:pt x="2948" y="0"/>
                  </a:lnTo>
                  <a:lnTo>
                    <a:pt x="2948" y="91"/>
                  </a:lnTo>
                </a:path>
              </a:pathLst>
            </a:custGeom>
            <a:noFill/>
            <a:ln w="28575">
              <a:solidFill>
                <a:srgbClr val="00CC66"/>
              </a:solidFill>
              <a:round/>
              <a:headEnd/>
              <a:tailEnd/>
            </a:ln>
          </p:spPr>
          <p:txBody>
            <a:bodyPr/>
            <a:lstStyle/>
            <a:p>
              <a:endParaRPr lang="pt-BR" dirty="0"/>
            </a:p>
          </p:txBody>
        </p:sp>
        <p:sp>
          <p:nvSpPr>
            <p:cNvPr id="289824" name="Line 17"/>
            <p:cNvSpPr>
              <a:spLocks noChangeShapeType="1"/>
            </p:cNvSpPr>
            <p:nvPr/>
          </p:nvSpPr>
          <p:spPr bwMode="auto">
            <a:xfrm>
              <a:off x="2971" y="2523"/>
              <a:ext cx="0" cy="136"/>
            </a:xfrm>
            <a:prstGeom prst="line">
              <a:avLst/>
            </a:prstGeom>
            <a:noFill/>
            <a:ln w="28575">
              <a:solidFill>
                <a:srgbClr val="00CC66"/>
              </a:solidFill>
              <a:round/>
              <a:headEnd/>
              <a:tailEnd/>
            </a:ln>
          </p:spPr>
          <p:txBody>
            <a:bodyPr/>
            <a:lstStyle/>
            <a:p>
              <a:endParaRPr lang="pt-BR" dirty="0"/>
            </a:p>
          </p:txBody>
        </p:sp>
      </p:grpSp>
      <p:grpSp>
        <p:nvGrpSpPr>
          <p:cNvPr id="3" name="Group 25"/>
          <p:cNvGrpSpPr>
            <a:grpSpLocks/>
          </p:cNvGrpSpPr>
          <p:nvPr/>
        </p:nvGrpSpPr>
        <p:grpSpPr bwMode="auto">
          <a:xfrm>
            <a:off x="3924300" y="4221163"/>
            <a:ext cx="692150" cy="582612"/>
            <a:chOff x="2472" y="2659"/>
            <a:chExt cx="436" cy="367"/>
          </a:xfrm>
        </p:grpSpPr>
        <p:sp>
          <p:nvSpPr>
            <p:cNvPr id="289819" name="Text Box 13"/>
            <p:cNvSpPr txBox="1">
              <a:spLocks noChangeArrowheads="1"/>
            </p:cNvSpPr>
            <p:nvPr/>
          </p:nvSpPr>
          <p:spPr bwMode="auto">
            <a:xfrm>
              <a:off x="2472" y="2795"/>
              <a:ext cx="436" cy="231"/>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Lápis</a:t>
              </a:r>
            </a:p>
          </p:txBody>
        </p:sp>
        <p:sp>
          <p:nvSpPr>
            <p:cNvPr id="289820" name="Line 18"/>
            <p:cNvSpPr>
              <a:spLocks noChangeShapeType="1"/>
            </p:cNvSpPr>
            <p:nvPr/>
          </p:nvSpPr>
          <p:spPr bwMode="auto">
            <a:xfrm>
              <a:off x="2699" y="2659"/>
              <a:ext cx="0" cy="136"/>
            </a:xfrm>
            <a:prstGeom prst="line">
              <a:avLst/>
            </a:prstGeom>
            <a:noFill/>
            <a:ln w="28575">
              <a:solidFill>
                <a:srgbClr val="00CC66"/>
              </a:solidFill>
              <a:round/>
              <a:headEnd/>
              <a:tailEnd/>
            </a:ln>
          </p:spPr>
          <p:txBody>
            <a:bodyPr/>
            <a:lstStyle/>
            <a:p>
              <a:endParaRPr lang="pt-BR" dirty="0"/>
            </a:p>
          </p:txBody>
        </p:sp>
      </p:grpSp>
      <p:grpSp>
        <p:nvGrpSpPr>
          <p:cNvPr id="4" name="Group 26"/>
          <p:cNvGrpSpPr>
            <a:grpSpLocks/>
          </p:cNvGrpSpPr>
          <p:nvPr/>
        </p:nvGrpSpPr>
        <p:grpSpPr bwMode="auto">
          <a:xfrm>
            <a:off x="4787900" y="4221163"/>
            <a:ext cx="819150" cy="582612"/>
            <a:chOff x="3016" y="2659"/>
            <a:chExt cx="516" cy="367"/>
          </a:xfrm>
        </p:grpSpPr>
        <p:sp>
          <p:nvSpPr>
            <p:cNvPr id="289817" name="Text Box 14"/>
            <p:cNvSpPr txBox="1">
              <a:spLocks noChangeArrowheads="1"/>
            </p:cNvSpPr>
            <p:nvPr/>
          </p:nvSpPr>
          <p:spPr bwMode="auto">
            <a:xfrm>
              <a:off x="3016" y="2795"/>
              <a:ext cx="516" cy="231"/>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Caneta</a:t>
              </a:r>
            </a:p>
          </p:txBody>
        </p:sp>
        <p:sp>
          <p:nvSpPr>
            <p:cNvPr id="289818" name="Line 19"/>
            <p:cNvSpPr>
              <a:spLocks noChangeShapeType="1"/>
            </p:cNvSpPr>
            <p:nvPr/>
          </p:nvSpPr>
          <p:spPr bwMode="auto">
            <a:xfrm>
              <a:off x="3288" y="2659"/>
              <a:ext cx="0" cy="136"/>
            </a:xfrm>
            <a:prstGeom prst="line">
              <a:avLst/>
            </a:prstGeom>
            <a:noFill/>
            <a:ln w="28575">
              <a:solidFill>
                <a:srgbClr val="00CC66"/>
              </a:solidFill>
              <a:round/>
              <a:headEnd/>
              <a:tailEnd/>
            </a:ln>
          </p:spPr>
          <p:txBody>
            <a:bodyPr/>
            <a:lstStyle/>
            <a:p>
              <a:endParaRPr lang="pt-BR" dirty="0"/>
            </a:p>
          </p:txBody>
        </p:sp>
      </p:grpSp>
      <p:sp>
        <p:nvSpPr>
          <p:cNvPr id="671764" name="Text Box 20"/>
          <p:cNvSpPr txBox="1">
            <a:spLocks noChangeArrowheads="1"/>
          </p:cNvSpPr>
          <p:nvPr/>
        </p:nvSpPr>
        <p:spPr bwMode="auto">
          <a:xfrm>
            <a:off x="3132138" y="5084763"/>
            <a:ext cx="212090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800" dirty="0">
                <a:latin typeface="Times New Roman" pitchFamily="18" charset="0"/>
              </a:rPr>
              <a:t>Materiais produzidos</a:t>
            </a:r>
          </a:p>
          <a:p>
            <a:pPr algn="ctr"/>
            <a:r>
              <a:rPr lang="pt-BR" sz="1800" dirty="0">
                <a:latin typeface="Times New Roman" pitchFamily="18" charset="0"/>
              </a:rPr>
              <a:t>Caneta</a:t>
            </a:r>
          </a:p>
        </p:txBody>
      </p:sp>
      <p:sp>
        <p:nvSpPr>
          <p:cNvPr id="671765" name="Text Box 21"/>
          <p:cNvSpPr txBox="1">
            <a:spLocks noChangeArrowheads="1"/>
          </p:cNvSpPr>
          <p:nvPr/>
        </p:nvSpPr>
        <p:spPr bwMode="auto">
          <a:xfrm>
            <a:off x="5795963" y="5084763"/>
            <a:ext cx="212090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800" dirty="0">
                <a:latin typeface="Times New Roman" pitchFamily="18" charset="0"/>
              </a:rPr>
              <a:t>Materiais produzidos</a:t>
            </a:r>
          </a:p>
          <a:p>
            <a:pPr algn="ctr"/>
            <a:r>
              <a:rPr lang="pt-BR" sz="1800" dirty="0">
                <a:latin typeface="Times New Roman" pitchFamily="18" charset="0"/>
              </a:rPr>
              <a:t>Cartão – embalagem</a:t>
            </a:r>
          </a:p>
        </p:txBody>
      </p:sp>
      <p:sp>
        <p:nvSpPr>
          <p:cNvPr id="671766" name="Text Box 22"/>
          <p:cNvSpPr txBox="1">
            <a:spLocks noChangeArrowheads="1"/>
          </p:cNvSpPr>
          <p:nvPr/>
        </p:nvSpPr>
        <p:spPr bwMode="auto">
          <a:xfrm>
            <a:off x="2916238" y="6021388"/>
            <a:ext cx="259715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800" dirty="0">
                <a:latin typeface="Times New Roman" pitchFamily="18" charset="0"/>
              </a:rPr>
              <a:t>Matérias primas utilizadas</a:t>
            </a:r>
          </a:p>
          <a:p>
            <a:pPr algn="ctr"/>
            <a:r>
              <a:rPr lang="pt-BR" sz="1800" dirty="0">
                <a:latin typeface="Times New Roman" pitchFamily="18" charset="0"/>
              </a:rPr>
              <a:t>Caneta</a:t>
            </a:r>
          </a:p>
        </p:txBody>
      </p:sp>
      <p:sp>
        <p:nvSpPr>
          <p:cNvPr id="671767" name="Text Box 23"/>
          <p:cNvSpPr txBox="1">
            <a:spLocks noChangeArrowheads="1"/>
          </p:cNvSpPr>
          <p:nvPr/>
        </p:nvSpPr>
        <p:spPr bwMode="auto">
          <a:xfrm>
            <a:off x="5580063" y="6021388"/>
            <a:ext cx="2597150" cy="641350"/>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Matérias primas utilizadas</a:t>
            </a:r>
          </a:p>
          <a:p>
            <a:r>
              <a:rPr lang="pt-BR" sz="1800" dirty="0">
                <a:latin typeface="Times New Roman" pitchFamily="18" charset="0"/>
              </a:rPr>
              <a:t>Cartão – embalagem</a:t>
            </a:r>
          </a:p>
        </p:txBody>
      </p:sp>
      <p:sp>
        <p:nvSpPr>
          <p:cNvPr id="671771" name="Freeform 27"/>
          <p:cNvSpPr>
            <a:spLocks/>
          </p:cNvSpPr>
          <p:nvPr/>
        </p:nvSpPr>
        <p:spPr bwMode="auto">
          <a:xfrm>
            <a:off x="1547813" y="4797425"/>
            <a:ext cx="2736850" cy="287338"/>
          </a:xfrm>
          <a:custGeom>
            <a:avLst/>
            <a:gdLst>
              <a:gd name="T0" fmla="*/ 2147483647 w 1543"/>
              <a:gd name="T1" fmla="*/ 0 h 181"/>
              <a:gd name="T2" fmla="*/ 2147483647 w 1543"/>
              <a:gd name="T3" fmla="*/ 2147483647 h 181"/>
              <a:gd name="T4" fmla="*/ 0 w 1543"/>
              <a:gd name="T5" fmla="*/ 2147483647 h 181"/>
              <a:gd name="T6" fmla="*/ 0 w 1543"/>
              <a:gd name="T7" fmla="*/ 2147483647 h 181"/>
              <a:gd name="T8" fmla="*/ 0 60000 65536"/>
              <a:gd name="T9" fmla="*/ 0 60000 65536"/>
              <a:gd name="T10" fmla="*/ 0 60000 65536"/>
              <a:gd name="T11" fmla="*/ 0 60000 65536"/>
              <a:gd name="T12" fmla="*/ 0 w 1543"/>
              <a:gd name="T13" fmla="*/ 0 h 181"/>
              <a:gd name="T14" fmla="*/ 1543 w 1543"/>
              <a:gd name="T15" fmla="*/ 181 h 181"/>
            </a:gdLst>
            <a:ahLst/>
            <a:cxnLst>
              <a:cxn ang="T8">
                <a:pos x="T0" y="T1"/>
              </a:cxn>
              <a:cxn ang="T9">
                <a:pos x="T2" y="T3"/>
              </a:cxn>
              <a:cxn ang="T10">
                <a:pos x="T4" y="T5"/>
              </a:cxn>
              <a:cxn ang="T11">
                <a:pos x="T6" y="T7"/>
              </a:cxn>
            </a:cxnLst>
            <a:rect l="T12" t="T13" r="T14" b="T15"/>
            <a:pathLst>
              <a:path w="1543" h="181">
                <a:moveTo>
                  <a:pt x="1543" y="0"/>
                </a:moveTo>
                <a:lnTo>
                  <a:pt x="1543" y="91"/>
                </a:lnTo>
                <a:lnTo>
                  <a:pt x="0" y="91"/>
                </a:lnTo>
                <a:lnTo>
                  <a:pt x="0" y="181"/>
                </a:lnTo>
              </a:path>
            </a:pathLst>
          </a:custGeom>
          <a:noFill/>
          <a:ln w="28575">
            <a:solidFill>
              <a:srgbClr val="00CC66"/>
            </a:solidFill>
            <a:round/>
            <a:headEnd/>
            <a:tailEnd/>
          </a:ln>
        </p:spPr>
        <p:txBody>
          <a:bodyPr/>
          <a:lstStyle/>
          <a:p>
            <a:endParaRPr lang="pt-BR" dirty="0"/>
          </a:p>
        </p:txBody>
      </p:sp>
      <p:sp>
        <p:nvSpPr>
          <p:cNvPr id="671772" name="Freeform 28"/>
          <p:cNvSpPr>
            <a:spLocks/>
          </p:cNvSpPr>
          <p:nvPr/>
        </p:nvSpPr>
        <p:spPr bwMode="auto">
          <a:xfrm>
            <a:off x="4427538" y="4797425"/>
            <a:ext cx="792162" cy="287338"/>
          </a:xfrm>
          <a:custGeom>
            <a:avLst/>
            <a:gdLst>
              <a:gd name="T0" fmla="*/ 2147483647 w 499"/>
              <a:gd name="T1" fmla="*/ 0 h 181"/>
              <a:gd name="T2" fmla="*/ 2147483647 w 499"/>
              <a:gd name="T3" fmla="*/ 2147483647 h 181"/>
              <a:gd name="T4" fmla="*/ 0 w 499"/>
              <a:gd name="T5" fmla="*/ 2147483647 h 181"/>
              <a:gd name="T6" fmla="*/ 0 w 499"/>
              <a:gd name="T7" fmla="*/ 2147483647 h 181"/>
              <a:gd name="T8" fmla="*/ 0 60000 65536"/>
              <a:gd name="T9" fmla="*/ 0 60000 65536"/>
              <a:gd name="T10" fmla="*/ 0 60000 65536"/>
              <a:gd name="T11" fmla="*/ 0 60000 65536"/>
              <a:gd name="T12" fmla="*/ 0 w 499"/>
              <a:gd name="T13" fmla="*/ 0 h 181"/>
              <a:gd name="T14" fmla="*/ 499 w 499"/>
              <a:gd name="T15" fmla="*/ 181 h 181"/>
            </a:gdLst>
            <a:ahLst/>
            <a:cxnLst>
              <a:cxn ang="T8">
                <a:pos x="T0" y="T1"/>
              </a:cxn>
              <a:cxn ang="T9">
                <a:pos x="T2" y="T3"/>
              </a:cxn>
              <a:cxn ang="T10">
                <a:pos x="T4" y="T5"/>
              </a:cxn>
              <a:cxn ang="T11">
                <a:pos x="T6" y="T7"/>
              </a:cxn>
            </a:cxnLst>
            <a:rect l="T12" t="T13" r="T14" b="T15"/>
            <a:pathLst>
              <a:path w="499" h="181">
                <a:moveTo>
                  <a:pt x="499" y="0"/>
                </a:moveTo>
                <a:lnTo>
                  <a:pt x="499" y="91"/>
                </a:lnTo>
                <a:lnTo>
                  <a:pt x="0" y="91"/>
                </a:lnTo>
                <a:lnTo>
                  <a:pt x="0" y="181"/>
                </a:lnTo>
              </a:path>
            </a:pathLst>
          </a:custGeom>
          <a:noFill/>
          <a:ln w="28575">
            <a:solidFill>
              <a:srgbClr val="00CC66"/>
            </a:solidFill>
            <a:round/>
            <a:headEnd/>
            <a:tailEnd/>
          </a:ln>
        </p:spPr>
        <p:txBody>
          <a:bodyPr/>
          <a:lstStyle/>
          <a:p>
            <a:endParaRPr lang="pt-BR" dirty="0"/>
          </a:p>
        </p:txBody>
      </p:sp>
      <p:sp>
        <p:nvSpPr>
          <p:cNvPr id="671774" name="Line 30"/>
          <p:cNvSpPr>
            <a:spLocks noChangeShapeType="1"/>
          </p:cNvSpPr>
          <p:nvPr/>
        </p:nvSpPr>
        <p:spPr bwMode="auto">
          <a:xfrm>
            <a:off x="6877050" y="4797425"/>
            <a:ext cx="0" cy="287338"/>
          </a:xfrm>
          <a:prstGeom prst="line">
            <a:avLst/>
          </a:prstGeom>
          <a:noFill/>
          <a:ln w="28575">
            <a:solidFill>
              <a:srgbClr val="00CC66"/>
            </a:solidFill>
            <a:round/>
            <a:headEnd/>
            <a:tailEnd/>
          </a:ln>
        </p:spPr>
        <p:txBody>
          <a:bodyPr/>
          <a:lstStyle/>
          <a:p>
            <a:endParaRPr lang="pt-BR" dirty="0"/>
          </a:p>
        </p:txBody>
      </p:sp>
      <p:sp>
        <p:nvSpPr>
          <p:cNvPr id="671775" name="Line 31"/>
          <p:cNvSpPr>
            <a:spLocks noChangeShapeType="1"/>
          </p:cNvSpPr>
          <p:nvPr/>
        </p:nvSpPr>
        <p:spPr bwMode="auto">
          <a:xfrm>
            <a:off x="1547813" y="5734050"/>
            <a:ext cx="0" cy="287338"/>
          </a:xfrm>
          <a:prstGeom prst="line">
            <a:avLst/>
          </a:prstGeom>
          <a:noFill/>
          <a:ln w="28575">
            <a:solidFill>
              <a:srgbClr val="00CC66"/>
            </a:solidFill>
            <a:round/>
            <a:headEnd/>
            <a:tailEnd/>
          </a:ln>
        </p:spPr>
        <p:txBody>
          <a:bodyPr/>
          <a:lstStyle/>
          <a:p>
            <a:endParaRPr lang="pt-BR" dirty="0"/>
          </a:p>
        </p:txBody>
      </p:sp>
      <p:sp>
        <p:nvSpPr>
          <p:cNvPr id="671776" name="Line 32"/>
          <p:cNvSpPr>
            <a:spLocks noChangeShapeType="1"/>
          </p:cNvSpPr>
          <p:nvPr/>
        </p:nvSpPr>
        <p:spPr bwMode="auto">
          <a:xfrm>
            <a:off x="4211638" y="5734050"/>
            <a:ext cx="0" cy="287338"/>
          </a:xfrm>
          <a:prstGeom prst="line">
            <a:avLst/>
          </a:prstGeom>
          <a:noFill/>
          <a:ln w="28575">
            <a:solidFill>
              <a:srgbClr val="00CC66"/>
            </a:solidFill>
            <a:round/>
            <a:headEnd/>
            <a:tailEnd/>
          </a:ln>
        </p:spPr>
        <p:txBody>
          <a:bodyPr/>
          <a:lstStyle/>
          <a:p>
            <a:endParaRPr lang="pt-BR" dirty="0"/>
          </a:p>
        </p:txBody>
      </p:sp>
      <p:sp>
        <p:nvSpPr>
          <p:cNvPr id="671777" name="Line 33"/>
          <p:cNvSpPr>
            <a:spLocks noChangeShapeType="1"/>
          </p:cNvSpPr>
          <p:nvPr/>
        </p:nvSpPr>
        <p:spPr bwMode="auto">
          <a:xfrm>
            <a:off x="6877050" y="5734050"/>
            <a:ext cx="0" cy="287338"/>
          </a:xfrm>
          <a:prstGeom prst="line">
            <a:avLst/>
          </a:prstGeom>
          <a:noFill/>
          <a:ln w="28575">
            <a:solidFill>
              <a:srgbClr val="00CC66"/>
            </a:solidFill>
            <a:round/>
            <a:headEnd/>
            <a:tailEnd/>
          </a:ln>
        </p:spPr>
        <p:txBody>
          <a:bodyPr/>
          <a:lstStyle/>
          <a:p>
            <a:endParaRPr lang="pt-BR" dirty="0"/>
          </a:p>
        </p:txBody>
      </p:sp>
    </p:spTree>
    <p:extLst>
      <p:ext uri="{BB962C8B-B14F-4D97-AF65-F5344CB8AC3E}">
        <p14:creationId xmlns:p14="http://schemas.microsoft.com/office/powerpoint/2010/main" val="39270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1746"/>
                                        </p:tgtEl>
                                        <p:attrNameLst>
                                          <p:attrName>style.visibility</p:attrName>
                                        </p:attrNameLst>
                                      </p:cBhvr>
                                      <p:to>
                                        <p:strVal val="visible"/>
                                      </p:to>
                                    </p:set>
                                    <p:anim calcmode="lin" valueType="num">
                                      <p:cBhvr additive="base">
                                        <p:cTn id="7" dur="500" fill="hold"/>
                                        <p:tgtEl>
                                          <p:spTgt spid="671746"/>
                                        </p:tgtEl>
                                        <p:attrNameLst>
                                          <p:attrName>ppt_x</p:attrName>
                                        </p:attrNameLst>
                                      </p:cBhvr>
                                      <p:tavLst>
                                        <p:tav tm="0">
                                          <p:val>
                                            <p:strVal val="#ppt_x"/>
                                          </p:val>
                                        </p:tav>
                                        <p:tav tm="100000">
                                          <p:val>
                                            <p:strVal val="#ppt_x"/>
                                          </p:val>
                                        </p:tav>
                                      </p:tavLst>
                                    </p:anim>
                                    <p:anim calcmode="lin" valueType="num">
                                      <p:cBhvr additive="base">
                                        <p:cTn id="8" dur="500" fill="hold"/>
                                        <p:tgtEl>
                                          <p:spTgt spid="67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1747">
                                            <p:txEl>
                                              <p:pRg st="0" end="0"/>
                                            </p:txEl>
                                          </p:spTgt>
                                        </p:tgtEl>
                                        <p:attrNameLst>
                                          <p:attrName>style.visibility</p:attrName>
                                        </p:attrNameLst>
                                      </p:cBhvr>
                                      <p:to>
                                        <p:strVal val="visible"/>
                                      </p:to>
                                    </p:set>
                                    <p:anim calcmode="lin" valueType="num">
                                      <p:cBhvr additive="base">
                                        <p:cTn id="13" dur="500" fill="hold"/>
                                        <p:tgtEl>
                                          <p:spTgt spid="671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1747">
                                            <p:txEl>
                                              <p:pRg st="1" end="1"/>
                                            </p:txEl>
                                          </p:spTgt>
                                        </p:tgtEl>
                                        <p:attrNameLst>
                                          <p:attrName>style.visibility</p:attrName>
                                        </p:attrNameLst>
                                      </p:cBhvr>
                                      <p:to>
                                        <p:strVal val="visible"/>
                                      </p:to>
                                    </p:set>
                                    <p:anim calcmode="lin" valueType="num">
                                      <p:cBhvr additive="base">
                                        <p:cTn id="19" dur="500" fill="hold"/>
                                        <p:tgtEl>
                                          <p:spTgt spid="6717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1748"/>
                                        </p:tgtEl>
                                        <p:attrNameLst>
                                          <p:attrName>style.visibility</p:attrName>
                                        </p:attrNameLst>
                                      </p:cBhvr>
                                      <p:to>
                                        <p:strVal val="visible"/>
                                      </p:to>
                                    </p:set>
                                    <p:anim calcmode="lin" valueType="num">
                                      <p:cBhvr additive="base">
                                        <p:cTn id="25" dur="500" fill="hold"/>
                                        <p:tgtEl>
                                          <p:spTgt spid="671748"/>
                                        </p:tgtEl>
                                        <p:attrNameLst>
                                          <p:attrName>ppt_x</p:attrName>
                                        </p:attrNameLst>
                                      </p:cBhvr>
                                      <p:tavLst>
                                        <p:tav tm="0">
                                          <p:val>
                                            <p:strVal val="#ppt_x"/>
                                          </p:val>
                                        </p:tav>
                                        <p:tav tm="100000">
                                          <p:val>
                                            <p:strVal val="#ppt_x"/>
                                          </p:val>
                                        </p:tav>
                                      </p:tavLst>
                                    </p:anim>
                                    <p:anim calcmode="lin" valueType="num">
                                      <p:cBhvr additive="base">
                                        <p:cTn id="26" dur="500" fill="hold"/>
                                        <p:tgtEl>
                                          <p:spTgt spid="6717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1752"/>
                                        </p:tgtEl>
                                        <p:attrNameLst>
                                          <p:attrName>style.visibility</p:attrName>
                                        </p:attrNameLst>
                                      </p:cBhvr>
                                      <p:to>
                                        <p:strVal val="visible"/>
                                      </p:to>
                                    </p:set>
                                    <p:anim calcmode="lin" valueType="num">
                                      <p:cBhvr additive="base">
                                        <p:cTn id="31" dur="500" fill="hold"/>
                                        <p:tgtEl>
                                          <p:spTgt spid="671752"/>
                                        </p:tgtEl>
                                        <p:attrNameLst>
                                          <p:attrName>ppt_x</p:attrName>
                                        </p:attrNameLst>
                                      </p:cBhvr>
                                      <p:tavLst>
                                        <p:tav tm="0">
                                          <p:val>
                                            <p:strVal val="#ppt_x"/>
                                          </p:val>
                                        </p:tav>
                                        <p:tav tm="100000">
                                          <p:val>
                                            <p:strVal val="#ppt_x"/>
                                          </p:val>
                                        </p:tav>
                                      </p:tavLst>
                                    </p:anim>
                                    <p:anim calcmode="lin" valueType="num">
                                      <p:cBhvr additive="base">
                                        <p:cTn id="32" dur="500" fill="hold"/>
                                        <p:tgtEl>
                                          <p:spTgt spid="6717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71753"/>
                                        </p:tgtEl>
                                        <p:attrNameLst>
                                          <p:attrName>style.visibility</p:attrName>
                                        </p:attrNameLst>
                                      </p:cBhvr>
                                      <p:to>
                                        <p:strVal val="visible"/>
                                      </p:to>
                                    </p:set>
                                    <p:anim calcmode="lin" valueType="num">
                                      <p:cBhvr additive="base">
                                        <p:cTn id="55" dur="500" fill="hold"/>
                                        <p:tgtEl>
                                          <p:spTgt spid="671753"/>
                                        </p:tgtEl>
                                        <p:attrNameLst>
                                          <p:attrName>ppt_x</p:attrName>
                                        </p:attrNameLst>
                                      </p:cBhvr>
                                      <p:tavLst>
                                        <p:tav tm="0">
                                          <p:val>
                                            <p:strVal val="#ppt_x"/>
                                          </p:val>
                                        </p:tav>
                                        <p:tav tm="100000">
                                          <p:val>
                                            <p:strVal val="#ppt_x"/>
                                          </p:val>
                                        </p:tav>
                                      </p:tavLst>
                                    </p:anim>
                                    <p:anim calcmode="lin" valueType="num">
                                      <p:cBhvr additive="base">
                                        <p:cTn id="56" dur="500" fill="hold"/>
                                        <p:tgtEl>
                                          <p:spTgt spid="67175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1771"/>
                                        </p:tgtEl>
                                        <p:attrNameLst>
                                          <p:attrName>style.visibility</p:attrName>
                                        </p:attrNameLst>
                                      </p:cBhvr>
                                      <p:to>
                                        <p:strVal val="visible"/>
                                      </p:to>
                                    </p:set>
                                    <p:anim calcmode="lin" valueType="num">
                                      <p:cBhvr additive="base">
                                        <p:cTn id="61" dur="500" fill="hold"/>
                                        <p:tgtEl>
                                          <p:spTgt spid="671771"/>
                                        </p:tgtEl>
                                        <p:attrNameLst>
                                          <p:attrName>ppt_x</p:attrName>
                                        </p:attrNameLst>
                                      </p:cBhvr>
                                      <p:tavLst>
                                        <p:tav tm="0">
                                          <p:val>
                                            <p:strVal val="#ppt_x"/>
                                          </p:val>
                                        </p:tav>
                                        <p:tav tm="100000">
                                          <p:val>
                                            <p:strVal val="#ppt_x"/>
                                          </p:val>
                                        </p:tav>
                                      </p:tavLst>
                                    </p:anim>
                                    <p:anim calcmode="lin" valueType="num">
                                      <p:cBhvr additive="base">
                                        <p:cTn id="62" dur="500" fill="hold"/>
                                        <p:tgtEl>
                                          <p:spTgt spid="6717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71750"/>
                                        </p:tgtEl>
                                        <p:attrNameLst>
                                          <p:attrName>style.visibility</p:attrName>
                                        </p:attrNameLst>
                                      </p:cBhvr>
                                      <p:to>
                                        <p:strVal val="visible"/>
                                      </p:to>
                                    </p:set>
                                    <p:anim calcmode="lin" valueType="num">
                                      <p:cBhvr additive="base">
                                        <p:cTn id="67" dur="500" fill="hold"/>
                                        <p:tgtEl>
                                          <p:spTgt spid="671750"/>
                                        </p:tgtEl>
                                        <p:attrNameLst>
                                          <p:attrName>ppt_x</p:attrName>
                                        </p:attrNameLst>
                                      </p:cBhvr>
                                      <p:tavLst>
                                        <p:tav tm="0">
                                          <p:val>
                                            <p:strVal val="#ppt_x"/>
                                          </p:val>
                                        </p:tav>
                                        <p:tav tm="100000">
                                          <p:val>
                                            <p:strVal val="#ppt_x"/>
                                          </p:val>
                                        </p:tav>
                                      </p:tavLst>
                                    </p:anim>
                                    <p:anim calcmode="lin" valueType="num">
                                      <p:cBhvr additive="base">
                                        <p:cTn id="68" dur="500" fill="hold"/>
                                        <p:tgtEl>
                                          <p:spTgt spid="67175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71772"/>
                                        </p:tgtEl>
                                        <p:attrNameLst>
                                          <p:attrName>style.visibility</p:attrName>
                                        </p:attrNameLst>
                                      </p:cBhvr>
                                      <p:to>
                                        <p:strVal val="visible"/>
                                      </p:to>
                                    </p:set>
                                    <p:anim calcmode="lin" valueType="num">
                                      <p:cBhvr additive="base">
                                        <p:cTn id="73" dur="500" fill="hold"/>
                                        <p:tgtEl>
                                          <p:spTgt spid="671772"/>
                                        </p:tgtEl>
                                        <p:attrNameLst>
                                          <p:attrName>ppt_x</p:attrName>
                                        </p:attrNameLst>
                                      </p:cBhvr>
                                      <p:tavLst>
                                        <p:tav tm="0">
                                          <p:val>
                                            <p:strVal val="#ppt_x"/>
                                          </p:val>
                                        </p:tav>
                                        <p:tav tm="100000">
                                          <p:val>
                                            <p:strVal val="#ppt_x"/>
                                          </p:val>
                                        </p:tav>
                                      </p:tavLst>
                                    </p:anim>
                                    <p:anim calcmode="lin" valueType="num">
                                      <p:cBhvr additive="base">
                                        <p:cTn id="74" dur="500" fill="hold"/>
                                        <p:tgtEl>
                                          <p:spTgt spid="67177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71764"/>
                                        </p:tgtEl>
                                        <p:attrNameLst>
                                          <p:attrName>style.visibility</p:attrName>
                                        </p:attrNameLst>
                                      </p:cBhvr>
                                      <p:to>
                                        <p:strVal val="visible"/>
                                      </p:to>
                                    </p:set>
                                    <p:anim calcmode="lin" valueType="num">
                                      <p:cBhvr additive="base">
                                        <p:cTn id="79" dur="500" fill="hold"/>
                                        <p:tgtEl>
                                          <p:spTgt spid="671764"/>
                                        </p:tgtEl>
                                        <p:attrNameLst>
                                          <p:attrName>ppt_x</p:attrName>
                                        </p:attrNameLst>
                                      </p:cBhvr>
                                      <p:tavLst>
                                        <p:tav tm="0">
                                          <p:val>
                                            <p:strVal val="#ppt_x"/>
                                          </p:val>
                                        </p:tav>
                                        <p:tav tm="100000">
                                          <p:val>
                                            <p:strVal val="#ppt_x"/>
                                          </p:val>
                                        </p:tav>
                                      </p:tavLst>
                                    </p:anim>
                                    <p:anim calcmode="lin" valueType="num">
                                      <p:cBhvr additive="base">
                                        <p:cTn id="80" dur="500" fill="hold"/>
                                        <p:tgtEl>
                                          <p:spTgt spid="67176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71774"/>
                                        </p:tgtEl>
                                        <p:attrNameLst>
                                          <p:attrName>style.visibility</p:attrName>
                                        </p:attrNameLst>
                                      </p:cBhvr>
                                      <p:to>
                                        <p:strVal val="visible"/>
                                      </p:to>
                                    </p:set>
                                    <p:anim calcmode="lin" valueType="num">
                                      <p:cBhvr additive="base">
                                        <p:cTn id="85" dur="500" fill="hold"/>
                                        <p:tgtEl>
                                          <p:spTgt spid="671774"/>
                                        </p:tgtEl>
                                        <p:attrNameLst>
                                          <p:attrName>ppt_x</p:attrName>
                                        </p:attrNameLst>
                                      </p:cBhvr>
                                      <p:tavLst>
                                        <p:tav tm="0">
                                          <p:val>
                                            <p:strVal val="#ppt_x"/>
                                          </p:val>
                                        </p:tav>
                                        <p:tav tm="100000">
                                          <p:val>
                                            <p:strVal val="#ppt_x"/>
                                          </p:val>
                                        </p:tav>
                                      </p:tavLst>
                                    </p:anim>
                                    <p:anim calcmode="lin" valueType="num">
                                      <p:cBhvr additive="base">
                                        <p:cTn id="86" dur="500" fill="hold"/>
                                        <p:tgtEl>
                                          <p:spTgt spid="67177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71765"/>
                                        </p:tgtEl>
                                        <p:attrNameLst>
                                          <p:attrName>style.visibility</p:attrName>
                                        </p:attrNameLst>
                                      </p:cBhvr>
                                      <p:to>
                                        <p:strVal val="visible"/>
                                      </p:to>
                                    </p:set>
                                    <p:anim calcmode="lin" valueType="num">
                                      <p:cBhvr additive="base">
                                        <p:cTn id="91" dur="500" fill="hold"/>
                                        <p:tgtEl>
                                          <p:spTgt spid="671765"/>
                                        </p:tgtEl>
                                        <p:attrNameLst>
                                          <p:attrName>ppt_x</p:attrName>
                                        </p:attrNameLst>
                                      </p:cBhvr>
                                      <p:tavLst>
                                        <p:tav tm="0">
                                          <p:val>
                                            <p:strVal val="#ppt_x"/>
                                          </p:val>
                                        </p:tav>
                                        <p:tav tm="100000">
                                          <p:val>
                                            <p:strVal val="#ppt_x"/>
                                          </p:val>
                                        </p:tav>
                                      </p:tavLst>
                                    </p:anim>
                                    <p:anim calcmode="lin" valueType="num">
                                      <p:cBhvr additive="base">
                                        <p:cTn id="92" dur="500" fill="hold"/>
                                        <p:tgtEl>
                                          <p:spTgt spid="67176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71755"/>
                                        </p:tgtEl>
                                        <p:attrNameLst>
                                          <p:attrName>style.visibility</p:attrName>
                                        </p:attrNameLst>
                                      </p:cBhvr>
                                      <p:to>
                                        <p:strVal val="visible"/>
                                      </p:to>
                                    </p:set>
                                    <p:anim calcmode="lin" valueType="num">
                                      <p:cBhvr additive="base">
                                        <p:cTn id="97" dur="500" fill="hold"/>
                                        <p:tgtEl>
                                          <p:spTgt spid="671755"/>
                                        </p:tgtEl>
                                        <p:attrNameLst>
                                          <p:attrName>ppt_x</p:attrName>
                                        </p:attrNameLst>
                                      </p:cBhvr>
                                      <p:tavLst>
                                        <p:tav tm="0">
                                          <p:val>
                                            <p:strVal val="#ppt_x"/>
                                          </p:val>
                                        </p:tav>
                                        <p:tav tm="100000">
                                          <p:val>
                                            <p:strVal val="#ppt_x"/>
                                          </p:val>
                                        </p:tav>
                                      </p:tavLst>
                                    </p:anim>
                                    <p:anim calcmode="lin" valueType="num">
                                      <p:cBhvr additive="base">
                                        <p:cTn id="98" dur="500" fill="hold"/>
                                        <p:tgtEl>
                                          <p:spTgt spid="67175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71775"/>
                                        </p:tgtEl>
                                        <p:attrNameLst>
                                          <p:attrName>style.visibility</p:attrName>
                                        </p:attrNameLst>
                                      </p:cBhvr>
                                      <p:to>
                                        <p:strVal val="visible"/>
                                      </p:to>
                                    </p:set>
                                    <p:anim calcmode="lin" valueType="num">
                                      <p:cBhvr additive="base">
                                        <p:cTn id="103" dur="500" fill="hold"/>
                                        <p:tgtEl>
                                          <p:spTgt spid="671775"/>
                                        </p:tgtEl>
                                        <p:attrNameLst>
                                          <p:attrName>ppt_x</p:attrName>
                                        </p:attrNameLst>
                                      </p:cBhvr>
                                      <p:tavLst>
                                        <p:tav tm="0">
                                          <p:val>
                                            <p:strVal val="#ppt_x"/>
                                          </p:val>
                                        </p:tav>
                                        <p:tav tm="100000">
                                          <p:val>
                                            <p:strVal val="#ppt_x"/>
                                          </p:val>
                                        </p:tav>
                                      </p:tavLst>
                                    </p:anim>
                                    <p:anim calcmode="lin" valueType="num">
                                      <p:cBhvr additive="base">
                                        <p:cTn id="104" dur="500" fill="hold"/>
                                        <p:tgtEl>
                                          <p:spTgt spid="67177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71751"/>
                                        </p:tgtEl>
                                        <p:attrNameLst>
                                          <p:attrName>style.visibility</p:attrName>
                                        </p:attrNameLst>
                                      </p:cBhvr>
                                      <p:to>
                                        <p:strVal val="visible"/>
                                      </p:to>
                                    </p:set>
                                    <p:anim calcmode="lin" valueType="num">
                                      <p:cBhvr additive="base">
                                        <p:cTn id="109" dur="500" fill="hold"/>
                                        <p:tgtEl>
                                          <p:spTgt spid="671751"/>
                                        </p:tgtEl>
                                        <p:attrNameLst>
                                          <p:attrName>ppt_x</p:attrName>
                                        </p:attrNameLst>
                                      </p:cBhvr>
                                      <p:tavLst>
                                        <p:tav tm="0">
                                          <p:val>
                                            <p:strVal val="#ppt_x"/>
                                          </p:val>
                                        </p:tav>
                                        <p:tav tm="100000">
                                          <p:val>
                                            <p:strVal val="#ppt_x"/>
                                          </p:val>
                                        </p:tav>
                                      </p:tavLst>
                                    </p:anim>
                                    <p:anim calcmode="lin" valueType="num">
                                      <p:cBhvr additive="base">
                                        <p:cTn id="110" dur="500" fill="hold"/>
                                        <p:tgtEl>
                                          <p:spTgt spid="67175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71776"/>
                                        </p:tgtEl>
                                        <p:attrNameLst>
                                          <p:attrName>style.visibility</p:attrName>
                                        </p:attrNameLst>
                                      </p:cBhvr>
                                      <p:to>
                                        <p:strVal val="visible"/>
                                      </p:to>
                                    </p:set>
                                    <p:anim calcmode="lin" valueType="num">
                                      <p:cBhvr additive="base">
                                        <p:cTn id="115" dur="500" fill="hold"/>
                                        <p:tgtEl>
                                          <p:spTgt spid="671776"/>
                                        </p:tgtEl>
                                        <p:attrNameLst>
                                          <p:attrName>ppt_x</p:attrName>
                                        </p:attrNameLst>
                                      </p:cBhvr>
                                      <p:tavLst>
                                        <p:tav tm="0">
                                          <p:val>
                                            <p:strVal val="#ppt_x"/>
                                          </p:val>
                                        </p:tav>
                                        <p:tav tm="100000">
                                          <p:val>
                                            <p:strVal val="#ppt_x"/>
                                          </p:val>
                                        </p:tav>
                                      </p:tavLst>
                                    </p:anim>
                                    <p:anim calcmode="lin" valueType="num">
                                      <p:cBhvr additive="base">
                                        <p:cTn id="116" dur="500" fill="hold"/>
                                        <p:tgtEl>
                                          <p:spTgt spid="67177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71766"/>
                                        </p:tgtEl>
                                        <p:attrNameLst>
                                          <p:attrName>style.visibility</p:attrName>
                                        </p:attrNameLst>
                                      </p:cBhvr>
                                      <p:to>
                                        <p:strVal val="visible"/>
                                      </p:to>
                                    </p:set>
                                    <p:anim calcmode="lin" valueType="num">
                                      <p:cBhvr additive="base">
                                        <p:cTn id="121" dur="500" fill="hold"/>
                                        <p:tgtEl>
                                          <p:spTgt spid="671766"/>
                                        </p:tgtEl>
                                        <p:attrNameLst>
                                          <p:attrName>ppt_x</p:attrName>
                                        </p:attrNameLst>
                                      </p:cBhvr>
                                      <p:tavLst>
                                        <p:tav tm="0">
                                          <p:val>
                                            <p:strVal val="#ppt_x"/>
                                          </p:val>
                                        </p:tav>
                                        <p:tav tm="100000">
                                          <p:val>
                                            <p:strVal val="#ppt_x"/>
                                          </p:val>
                                        </p:tav>
                                      </p:tavLst>
                                    </p:anim>
                                    <p:anim calcmode="lin" valueType="num">
                                      <p:cBhvr additive="base">
                                        <p:cTn id="122" dur="500" fill="hold"/>
                                        <p:tgtEl>
                                          <p:spTgt spid="67176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71777"/>
                                        </p:tgtEl>
                                        <p:attrNameLst>
                                          <p:attrName>style.visibility</p:attrName>
                                        </p:attrNameLst>
                                      </p:cBhvr>
                                      <p:to>
                                        <p:strVal val="visible"/>
                                      </p:to>
                                    </p:set>
                                    <p:anim calcmode="lin" valueType="num">
                                      <p:cBhvr additive="base">
                                        <p:cTn id="127" dur="500" fill="hold"/>
                                        <p:tgtEl>
                                          <p:spTgt spid="671777"/>
                                        </p:tgtEl>
                                        <p:attrNameLst>
                                          <p:attrName>ppt_x</p:attrName>
                                        </p:attrNameLst>
                                      </p:cBhvr>
                                      <p:tavLst>
                                        <p:tav tm="0">
                                          <p:val>
                                            <p:strVal val="#ppt_x"/>
                                          </p:val>
                                        </p:tav>
                                        <p:tav tm="100000">
                                          <p:val>
                                            <p:strVal val="#ppt_x"/>
                                          </p:val>
                                        </p:tav>
                                      </p:tavLst>
                                    </p:anim>
                                    <p:anim calcmode="lin" valueType="num">
                                      <p:cBhvr additive="base">
                                        <p:cTn id="128" dur="500" fill="hold"/>
                                        <p:tgtEl>
                                          <p:spTgt spid="67177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71767"/>
                                        </p:tgtEl>
                                        <p:attrNameLst>
                                          <p:attrName>style.visibility</p:attrName>
                                        </p:attrNameLst>
                                      </p:cBhvr>
                                      <p:to>
                                        <p:strVal val="visible"/>
                                      </p:to>
                                    </p:set>
                                    <p:anim calcmode="lin" valueType="num">
                                      <p:cBhvr additive="base">
                                        <p:cTn id="133" dur="500" fill="hold"/>
                                        <p:tgtEl>
                                          <p:spTgt spid="671767"/>
                                        </p:tgtEl>
                                        <p:attrNameLst>
                                          <p:attrName>ppt_x</p:attrName>
                                        </p:attrNameLst>
                                      </p:cBhvr>
                                      <p:tavLst>
                                        <p:tav tm="0">
                                          <p:val>
                                            <p:strVal val="#ppt_x"/>
                                          </p:val>
                                        </p:tav>
                                        <p:tav tm="100000">
                                          <p:val>
                                            <p:strVal val="#ppt_x"/>
                                          </p:val>
                                        </p:tav>
                                      </p:tavLst>
                                    </p:anim>
                                    <p:anim calcmode="lin" valueType="num">
                                      <p:cBhvr additive="base">
                                        <p:cTn id="134" dur="500" fill="hold"/>
                                        <p:tgtEl>
                                          <p:spTgt spid="67176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71756"/>
                                        </p:tgtEl>
                                        <p:attrNameLst>
                                          <p:attrName>style.visibility</p:attrName>
                                        </p:attrNameLst>
                                      </p:cBhvr>
                                      <p:to>
                                        <p:strVal val="visible"/>
                                      </p:to>
                                    </p:set>
                                    <p:anim calcmode="lin" valueType="num">
                                      <p:cBhvr additive="base">
                                        <p:cTn id="139" dur="500" fill="hold"/>
                                        <p:tgtEl>
                                          <p:spTgt spid="671756"/>
                                        </p:tgtEl>
                                        <p:attrNameLst>
                                          <p:attrName>ppt_x</p:attrName>
                                        </p:attrNameLst>
                                      </p:cBhvr>
                                      <p:tavLst>
                                        <p:tav tm="0">
                                          <p:val>
                                            <p:strVal val="#ppt_x"/>
                                          </p:val>
                                        </p:tav>
                                        <p:tav tm="100000">
                                          <p:val>
                                            <p:strVal val="#ppt_x"/>
                                          </p:val>
                                        </p:tav>
                                      </p:tavLst>
                                    </p:anim>
                                    <p:anim calcmode="lin" valueType="num">
                                      <p:cBhvr additive="base">
                                        <p:cTn id="140" dur="500" fill="hold"/>
                                        <p:tgtEl>
                                          <p:spTgt spid="671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6" grpId="0"/>
      <p:bldP spid="671747" grpId="0" build="p"/>
      <p:bldP spid="671748" grpId="0" animBg="1"/>
      <p:bldP spid="671750" grpId="0" animBg="1"/>
      <p:bldP spid="671751" grpId="0" animBg="1"/>
      <p:bldP spid="671752" grpId="0"/>
      <p:bldP spid="671753" grpId="0"/>
      <p:bldP spid="671755" grpId="0"/>
      <p:bldP spid="671756" grpId="0"/>
      <p:bldP spid="671764" grpId="0" animBg="1"/>
      <p:bldP spid="671765" grpId="0" animBg="1"/>
      <p:bldP spid="671766" grpId="0" animBg="1"/>
      <p:bldP spid="671767" grpId="0" animBg="1"/>
      <p:bldP spid="671771" grpId="0" animBg="1"/>
      <p:bldP spid="671772" grpId="0" animBg="1"/>
      <p:bldP spid="671774" grpId="0" animBg="1"/>
      <p:bldP spid="671775" grpId="0" animBg="1"/>
      <p:bldP spid="671776" grpId="0" animBg="1"/>
      <p:bldP spid="67177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ço Reservado para Número de Slide 4"/>
          <p:cNvSpPr>
            <a:spLocks noGrp="1"/>
          </p:cNvSpPr>
          <p:nvPr>
            <p:ph type="sldNum" sz="quarter" idx="11"/>
          </p:nvPr>
        </p:nvSpPr>
        <p:spPr>
          <a:noFill/>
        </p:spPr>
        <p:txBody>
          <a:bodyPr/>
          <a:lstStyle/>
          <a:p>
            <a:fld id="{45F5EDCB-3927-4B19-8AB5-DE9C1070465E}" type="slidenum">
              <a:rPr lang="pt-BR" smtClean="0"/>
              <a:pPr/>
              <a:t>59</a:t>
            </a:fld>
            <a:endParaRPr lang="pt-BR" dirty="0" smtClean="0"/>
          </a:p>
        </p:txBody>
      </p:sp>
      <p:grpSp>
        <p:nvGrpSpPr>
          <p:cNvPr id="2" name="Group 13"/>
          <p:cNvGrpSpPr>
            <a:grpSpLocks/>
          </p:cNvGrpSpPr>
          <p:nvPr/>
        </p:nvGrpSpPr>
        <p:grpSpPr bwMode="auto">
          <a:xfrm>
            <a:off x="1258888" y="2060575"/>
            <a:ext cx="4968875" cy="2447925"/>
            <a:chOff x="793" y="1298"/>
            <a:chExt cx="3130" cy="1542"/>
          </a:xfrm>
        </p:grpSpPr>
        <p:sp>
          <p:nvSpPr>
            <p:cNvPr id="669700" name="Rectangle 4"/>
            <p:cNvSpPr>
              <a:spLocks noChangeArrowheads="1"/>
            </p:cNvSpPr>
            <p:nvPr/>
          </p:nvSpPr>
          <p:spPr bwMode="auto">
            <a:xfrm>
              <a:off x="2517" y="2478"/>
              <a:ext cx="1163" cy="288"/>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RECURSOS</a:t>
              </a:r>
            </a:p>
          </p:txBody>
        </p:sp>
        <p:sp>
          <p:nvSpPr>
            <p:cNvPr id="290821" name="Line 5"/>
            <p:cNvSpPr>
              <a:spLocks noChangeShapeType="1"/>
            </p:cNvSpPr>
            <p:nvPr/>
          </p:nvSpPr>
          <p:spPr bwMode="auto">
            <a:xfrm>
              <a:off x="3106" y="2070"/>
              <a:ext cx="0" cy="408"/>
            </a:xfrm>
            <a:prstGeom prst="line">
              <a:avLst/>
            </a:prstGeom>
            <a:noFill/>
            <a:ln w="28575">
              <a:solidFill>
                <a:srgbClr val="00CC66"/>
              </a:solidFill>
              <a:round/>
              <a:headEnd/>
              <a:tailEnd type="triangle" w="med" len="med"/>
            </a:ln>
          </p:spPr>
          <p:txBody>
            <a:bodyPr/>
            <a:lstStyle/>
            <a:p>
              <a:endParaRPr lang="pt-BR" dirty="0"/>
            </a:p>
          </p:txBody>
        </p:sp>
        <p:grpSp>
          <p:nvGrpSpPr>
            <p:cNvPr id="290822" name="Group 6"/>
            <p:cNvGrpSpPr>
              <a:grpSpLocks/>
            </p:cNvGrpSpPr>
            <p:nvPr/>
          </p:nvGrpSpPr>
          <p:grpSpPr bwMode="auto">
            <a:xfrm>
              <a:off x="2290" y="1298"/>
              <a:ext cx="1633" cy="1542"/>
              <a:chOff x="3923" y="1298"/>
              <a:chExt cx="1633" cy="1542"/>
            </a:xfrm>
          </p:grpSpPr>
          <p:sp>
            <p:nvSpPr>
              <p:cNvPr id="290827" name="Freeform 7"/>
              <p:cNvSpPr>
                <a:spLocks/>
              </p:cNvSpPr>
              <p:nvPr/>
            </p:nvSpPr>
            <p:spPr bwMode="auto">
              <a:xfrm>
                <a:off x="3923" y="1298"/>
                <a:ext cx="1633" cy="1542"/>
              </a:xfrm>
              <a:custGeom>
                <a:avLst/>
                <a:gdLst>
                  <a:gd name="T0" fmla="*/ 0 w 1633"/>
                  <a:gd name="T1" fmla="*/ 0 h 1542"/>
                  <a:gd name="T2" fmla="*/ 0 w 1633"/>
                  <a:gd name="T3" fmla="*/ 1542 h 1542"/>
                  <a:gd name="T4" fmla="*/ 1633 w 1633"/>
                  <a:gd name="T5" fmla="*/ 1542 h 1542"/>
                  <a:gd name="T6" fmla="*/ 1633 w 1633"/>
                  <a:gd name="T7" fmla="*/ 0 h 1542"/>
                  <a:gd name="T8" fmla="*/ 0 w 1633"/>
                  <a:gd name="T9" fmla="*/ 0 h 1542"/>
                  <a:gd name="T10" fmla="*/ 0 60000 65536"/>
                  <a:gd name="T11" fmla="*/ 0 60000 65536"/>
                  <a:gd name="T12" fmla="*/ 0 60000 65536"/>
                  <a:gd name="T13" fmla="*/ 0 60000 65536"/>
                  <a:gd name="T14" fmla="*/ 0 60000 65536"/>
                  <a:gd name="T15" fmla="*/ 0 w 1633"/>
                  <a:gd name="T16" fmla="*/ 0 h 1542"/>
                  <a:gd name="T17" fmla="*/ 1633 w 1633"/>
                  <a:gd name="T18" fmla="*/ 1542 h 1542"/>
                </a:gdLst>
                <a:ahLst/>
                <a:cxnLst>
                  <a:cxn ang="T10">
                    <a:pos x="T0" y="T1"/>
                  </a:cxn>
                  <a:cxn ang="T11">
                    <a:pos x="T2" y="T3"/>
                  </a:cxn>
                  <a:cxn ang="T12">
                    <a:pos x="T4" y="T5"/>
                  </a:cxn>
                  <a:cxn ang="T13">
                    <a:pos x="T6" y="T7"/>
                  </a:cxn>
                  <a:cxn ang="T14">
                    <a:pos x="T8" y="T9"/>
                  </a:cxn>
                </a:cxnLst>
                <a:rect l="T15" t="T16" r="T17" b="T18"/>
                <a:pathLst>
                  <a:path w="1633" h="1542">
                    <a:moveTo>
                      <a:pt x="0" y="0"/>
                    </a:moveTo>
                    <a:lnTo>
                      <a:pt x="0" y="1542"/>
                    </a:lnTo>
                    <a:lnTo>
                      <a:pt x="1633" y="1542"/>
                    </a:lnTo>
                    <a:lnTo>
                      <a:pt x="1633" y="0"/>
                    </a:lnTo>
                    <a:lnTo>
                      <a:pt x="0" y="0"/>
                    </a:lnTo>
                    <a:close/>
                  </a:path>
                </a:pathLst>
              </a:custGeom>
              <a:noFill/>
              <a:ln w="28575">
                <a:solidFill>
                  <a:srgbClr val="00CC66"/>
                </a:solidFill>
                <a:prstDash val="dash"/>
                <a:round/>
                <a:headEnd/>
                <a:tailEnd/>
              </a:ln>
            </p:spPr>
            <p:txBody>
              <a:bodyPr/>
              <a:lstStyle/>
              <a:p>
                <a:endParaRPr lang="pt-BR" dirty="0"/>
              </a:p>
            </p:txBody>
          </p:sp>
          <p:sp>
            <p:nvSpPr>
              <p:cNvPr id="290828" name="Text Box 8"/>
              <p:cNvSpPr txBox="1">
                <a:spLocks noChangeArrowheads="1"/>
              </p:cNvSpPr>
              <p:nvPr/>
            </p:nvSpPr>
            <p:spPr bwMode="auto">
              <a:xfrm>
                <a:off x="3969" y="1344"/>
                <a:ext cx="605" cy="250"/>
              </a:xfrm>
              <a:prstGeom prst="rect">
                <a:avLst/>
              </a:prstGeom>
              <a:noFill/>
              <a:ln w="9525">
                <a:noFill/>
                <a:miter lim="800000"/>
                <a:headEnd/>
                <a:tailEnd/>
              </a:ln>
            </p:spPr>
            <p:txBody>
              <a:bodyPr wrap="none">
                <a:spAutoFit/>
              </a:bodyPr>
              <a:lstStyle/>
              <a:p>
                <a:r>
                  <a:rPr lang="pt-BR" sz="2000" b="1" dirty="0">
                    <a:solidFill>
                      <a:srgbClr val="00CC66"/>
                    </a:solidFill>
                    <a:latin typeface="Times New Roman" pitchFamily="18" charset="0"/>
                  </a:rPr>
                  <a:t>MRPII</a:t>
                </a:r>
              </a:p>
            </p:txBody>
          </p:sp>
        </p:grpSp>
        <p:grpSp>
          <p:nvGrpSpPr>
            <p:cNvPr id="290823" name="Group 9"/>
            <p:cNvGrpSpPr>
              <a:grpSpLocks/>
            </p:cNvGrpSpPr>
            <p:nvPr/>
          </p:nvGrpSpPr>
          <p:grpSpPr bwMode="auto">
            <a:xfrm>
              <a:off x="793" y="1616"/>
              <a:ext cx="2936" cy="771"/>
              <a:chOff x="2426" y="1616"/>
              <a:chExt cx="2936" cy="771"/>
            </a:xfrm>
          </p:grpSpPr>
          <p:sp>
            <p:nvSpPr>
              <p:cNvPr id="669706" name="Rectangle 10"/>
              <p:cNvSpPr>
                <a:spLocks noChangeArrowheads="1"/>
              </p:cNvSpPr>
              <p:nvPr/>
            </p:nvSpPr>
            <p:spPr bwMode="auto">
              <a:xfrm>
                <a:off x="4104" y="1798"/>
                <a:ext cx="1258" cy="288"/>
              </a:xfrm>
              <a:prstGeom prst="rect">
                <a:avLst/>
              </a:prstGeom>
              <a:gradFill rotWithShape="1">
                <a:gsLst>
                  <a:gs pos="0">
                    <a:srgbClr val="00CC66"/>
                  </a:gs>
                  <a:gs pos="100000">
                    <a:srgbClr val="00CC66">
                      <a:gamma/>
                      <a:shade val="46275"/>
                      <a:invGamma/>
                    </a:srgbClr>
                  </a:gs>
                </a:gsLst>
                <a:path path="shape">
                  <a:fillToRect l="50000" t="50000" r="50000" b="50000"/>
                </a:path>
              </a:gradFill>
              <a:ln w="9525">
                <a:noFill/>
                <a:miter lim="800000"/>
                <a:headEnd/>
                <a:tailEnd/>
              </a:ln>
              <a:effectLst>
                <a:prstShdw prst="shdw17" dist="17961" dir="2700000">
                  <a:srgbClr val="00CC66">
                    <a:gamma/>
                    <a:shade val="60000"/>
                    <a:invGamma/>
                  </a:srgbClr>
                </a:prstShdw>
              </a:effectLst>
            </p:spPr>
            <p:txBody>
              <a:bodyPr wrap="none">
                <a:spAutoFit/>
              </a:bodyPr>
              <a:lstStyle/>
              <a:p>
                <a:pPr>
                  <a:defRPr/>
                </a:pPr>
                <a:r>
                  <a:rPr lang="pt-BR" sz="2400" b="1" dirty="0">
                    <a:solidFill>
                      <a:schemeClr val="tx2"/>
                    </a:solidFill>
                    <a:effectLst>
                      <a:outerShdw blurRad="38100" dist="38100" dir="2700000" algn="tl">
                        <a:srgbClr val="000000"/>
                      </a:outerShdw>
                    </a:effectLst>
                    <a:latin typeface="Times New Roman" pitchFamily="18" charset="0"/>
                  </a:rPr>
                  <a:t>PROCESSOS</a:t>
                </a:r>
              </a:p>
            </p:txBody>
          </p:sp>
          <p:sp>
            <p:nvSpPr>
              <p:cNvPr id="290825" name="Freeform 11"/>
              <p:cNvSpPr>
                <a:spLocks/>
              </p:cNvSpPr>
              <p:nvPr/>
            </p:nvSpPr>
            <p:spPr bwMode="auto">
              <a:xfrm>
                <a:off x="3378" y="1934"/>
                <a:ext cx="726" cy="453"/>
              </a:xfrm>
              <a:custGeom>
                <a:avLst/>
                <a:gdLst>
                  <a:gd name="T0" fmla="*/ 0 w 726"/>
                  <a:gd name="T1" fmla="*/ 453 h 453"/>
                  <a:gd name="T2" fmla="*/ 363 w 726"/>
                  <a:gd name="T3" fmla="*/ 453 h 453"/>
                  <a:gd name="T4" fmla="*/ 363 w 726"/>
                  <a:gd name="T5" fmla="*/ 0 h 453"/>
                  <a:gd name="T6" fmla="*/ 726 w 726"/>
                  <a:gd name="T7" fmla="*/ 0 h 453"/>
                  <a:gd name="T8" fmla="*/ 0 60000 65536"/>
                  <a:gd name="T9" fmla="*/ 0 60000 65536"/>
                  <a:gd name="T10" fmla="*/ 0 60000 65536"/>
                  <a:gd name="T11" fmla="*/ 0 60000 65536"/>
                  <a:gd name="T12" fmla="*/ 0 w 726"/>
                  <a:gd name="T13" fmla="*/ 0 h 453"/>
                  <a:gd name="T14" fmla="*/ 726 w 726"/>
                  <a:gd name="T15" fmla="*/ 453 h 453"/>
                </a:gdLst>
                <a:ahLst/>
                <a:cxnLst>
                  <a:cxn ang="T8">
                    <a:pos x="T0" y="T1"/>
                  </a:cxn>
                  <a:cxn ang="T9">
                    <a:pos x="T2" y="T3"/>
                  </a:cxn>
                  <a:cxn ang="T10">
                    <a:pos x="T4" y="T5"/>
                  </a:cxn>
                  <a:cxn ang="T11">
                    <a:pos x="T6" y="T7"/>
                  </a:cxn>
                </a:cxnLst>
                <a:rect l="T12" t="T13" r="T14" b="T15"/>
                <a:pathLst>
                  <a:path w="726" h="453">
                    <a:moveTo>
                      <a:pt x="0" y="453"/>
                    </a:moveTo>
                    <a:lnTo>
                      <a:pt x="363" y="453"/>
                    </a:lnTo>
                    <a:lnTo>
                      <a:pt x="363" y="0"/>
                    </a:lnTo>
                    <a:lnTo>
                      <a:pt x="726" y="0"/>
                    </a:lnTo>
                  </a:path>
                </a:pathLst>
              </a:custGeom>
              <a:noFill/>
              <a:ln w="28575">
                <a:solidFill>
                  <a:srgbClr val="00CC66"/>
                </a:solidFill>
                <a:round/>
                <a:headEnd/>
                <a:tailEnd type="triangle" w="med" len="med"/>
              </a:ln>
            </p:spPr>
            <p:txBody>
              <a:bodyPr/>
              <a:lstStyle/>
              <a:p>
                <a:endParaRPr lang="pt-BR" dirty="0"/>
              </a:p>
            </p:txBody>
          </p:sp>
          <p:sp>
            <p:nvSpPr>
              <p:cNvPr id="290826" name="Freeform 12"/>
              <p:cNvSpPr>
                <a:spLocks/>
              </p:cNvSpPr>
              <p:nvPr/>
            </p:nvSpPr>
            <p:spPr bwMode="auto">
              <a:xfrm>
                <a:off x="2426" y="1616"/>
                <a:ext cx="2313" cy="182"/>
              </a:xfrm>
              <a:custGeom>
                <a:avLst/>
                <a:gdLst>
                  <a:gd name="T0" fmla="*/ 0 w 2359"/>
                  <a:gd name="T1" fmla="*/ 0 h 182"/>
                  <a:gd name="T2" fmla="*/ 934 w 2359"/>
                  <a:gd name="T3" fmla="*/ 0 h 182"/>
                  <a:gd name="T4" fmla="*/ 934 w 2359"/>
                  <a:gd name="T5" fmla="*/ 182 h 182"/>
                  <a:gd name="T6" fmla="*/ 0 60000 65536"/>
                  <a:gd name="T7" fmla="*/ 0 60000 65536"/>
                  <a:gd name="T8" fmla="*/ 0 60000 65536"/>
                  <a:gd name="T9" fmla="*/ 0 w 2359"/>
                  <a:gd name="T10" fmla="*/ 0 h 182"/>
                  <a:gd name="T11" fmla="*/ 2359 w 2359"/>
                  <a:gd name="T12" fmla="*/ 182 h 182"/>
                </a:gdLst>
                <a:ahLst/>
                <a:cxnLst>
                  <a:cxn ang="T6">
                    <a:pos x="T0" y="T1"/>
                  </a:cxn>
                  <a:cxn ang="T7">
                    <a:pos x="T2" y="T3"/>
                  </a:cxn>
                  <a:cxn ang="T8">
                    <a:pos x="T4" y="T5"/>
                  </a:cxn>
                </a:cxnLst>
                <a:rect l="T9" t="T10" r="T11" b="T12"/>
                <a:pathLst>
                  <a:path w="2359" h="182">
                    <a:moveTo>
                      <a:pt x="0" y="0"/>
                    </a:moveTo>
                    <a:lnTo>
                      <a:pt x="2359" y="0"/>
                    </a:lnTo>
                    <a:lnTo>
                      <a:pt x="2359" y="182"/>
                    </a:lnTo>
                  </a:path>
                </a:pathLst>
              </a:custGeom>
              <a:noFill/>
              <a:ln w="28575">
                <a:solidFill>
                  <a:srgbClr val="00CC66"/>
                </a:solidFill>
                <a:round/>
                <a:headEnd/>
                <a:tailEnd type="triangle" w="med" len="med"/>
              </a:ln>
            </p:spPr>
            <p:txBody>
              <a:bodyPr/>
              <a:lstStyle/>
              <a:p>
                <a:endParaRPr lang="pt-BR" dirty="0"/>
              </a:p>
            </p:txBody>
          </p:sp>
        </p:grpSp>
      </p:grpSp>
    </p:spTree>
    <p:extLst>
      <p:ext uri="{BB962C8B-B14F-4D97-AF65-F5344CB8AC3E}">
        <p14:creationId xmlns:p14="http://schemas.microsoft.com/office/powerpoint/2010/main" val="29386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ço Reservado para Número de Slide 4"/>
          <p:cNvSpPr>
            <a:spLocks noGrp="1"/>
          </p:cNvSpPr>
          <p:nvPr>
            <p:ph type="sldNum" sz="quarter" idx="11"/>
          </p:nvPr>
        </p:nvSpPr>
        <p:spPr>
          <a:noFill/>
        </p:spPr>
        <p:txBody>
          <a:bodyPr/>
          <a:lstStyle/>
          <a:p>
            <a:fld id="{08BEF597-5660-4749-AAB7-229B14E7C5BE}" type="slidenum">
              <a:rPr lang="pt-BR" smtClean="0"/>
              <a:pPr/>
              <a:t>6</a:t>
            </a:fld>
            <a:endParaRPr lang="pt-BR" dirty="0" smtClean="0"/>
          </a:p>
        </p:txBody>
      </p:sp>
      <p:sp>
        <p:nvSpPr>
          <p:cNvPr id="646147" name="Freeform 3"/>
          <p:cNvSpPr>
            <a:spLocks/>
          </p:cNvSpPr>
          <p:nvPr/>
        </p:nvSpPr>
        <p:spPr bwMode="auto">
          <a:xfrm>
            <a:off x="1116013" y="692150"/>
            <a:ext cx="3743325" cy="792163"/>
          </a:xfrm>
          <a:custGeom>
            <a:avLst/>
            <a:gdLst>
              <a:gd name="T0" fmla="*/ 2147483647 w 2177"/>
              <a:gd name="T1" fmla="*/ 0 h 499"/>
              <a:gd name="T2" fmla="*/ 2147483647 w 2177"/>
              <a:gd name="T3" fmla="*/ 2147483647 h 499"/>
              <a:gd name="T4" fmla="*/ 0 w 2177"/>
              <a:gd name="T5" fmla="*/ 2147483647 h 499"/>
              <a:gd name="T6" fmla="*/ 0 w 2177"/>
              <a:gd name="T7" fmla="*/ 2147483647 h 499"/>
              <a:gd name="T8" fmla="*/ 0 60000 65536"/>
              <a:gd name="T9" fmla="*/ 0 60000 65536"/>
              <a:gd name="T10" fmla="*/ 0 60000 65536"/>
              <a:gd name="T11" fmla="*/ 0 60000 65536"/>
              <a:gd name="T12" fmla="*/ 0 w 2177"/>
              <a:gd name="T13" fmla="*/ 0 h 499"/>
              <a:gd name="T14" fmla="*/ 2177 w 2177"/>
              <a:gd name="T15" fmla="*/ 499 h 499"/>
            </a:gdLst>
            <a:ahLst/>
            <a:cxnLst>
              <a:cxn ang="T8">
                <a:pos x="T0" y="T1"/>
              </a:cxn>
              <a:cxn ang="T9">
                <a:pos x="T2" y="T3"/>
              </a:cxn>
              <a:cxn ang="T10">
                <a:pos x="T4" y="T5"/>
              </a:cxn>
              <a:cxn ang="T11">
                <a:pos x="T6" y="T7"/>
              </a:cxn>
            </a:cxnLst>
            <a:rect l="T12" t="T13" r="T14" b="T15"/>
            <a:pathLst>
              <a:path w="2177" h="499">
                <a:moveTo>
                  <a:pt x="2177" y="0"/>
                </a:moveTo>
                <a:lnTo>
                  <a:pt x="2177" y="181"/>
                </a:lnTo>
                <a:lnTo>
                  <a:pt x="0" y="181"/>
                </a:lnTo>
                <a:lnTo>
                  <a:pt x="0" y="499"/>
                </a:lnTo>
              </a:path>
            </a:pathLst>
          </a:custGeom>
          <a:noFill/>
          <a:ln w="28575">
            <a:solidFill>
              <a:schemeClr val="tx1"/>
            </a:solidFill>
            <a:round/>
            <a:headEnd/>
            <a:tailEnd type="triangle" w="med" len="med"/>
          </a:ln>
        </p:spPr>
        <p:txBody>
          <a:bodyPr/>
          <a:lstStyle/>
          <a:p>
            <a:endParaRPr lang="pt-BR" dirty="0"/>
          </a:p>
        </p:txBody>
      </p:sp>
      <p:grpSp>
        <p:nvGrpSpPr>
          <p:cNvPr id="2" name="Group 4"/>
          <p:cNvGrpSpPr>
            <a:grpSpLocks/>
          </p:cNvGrpSpPr>
          <p:nvPr/>
        </p:nvGrpSpPr>
        <p:grpSpPr bwMode="auto">
          <a:xfrm>
            <a:off x="1836738" y="979488"/>
            <a:ext cx="1419225" cy="900112"/>
            <a:chOff x="1157" y="1797"/>
            <a:chExt cx="894" cy="567"/>
          </a:xfrm>
        </p:grpSpPr>
        <p:sp>
          <p:nvSpPr>
            <p:cNvPr id="180292" name="Text Box 5"/>
            <p:cNvSpPr txBox="1">
              <a:spLocks noChangeArrowheads="1"/>
            </p:cNvSpPr>
            <p:nvPr/>
          </p:nvSpPr>
          <p:spPr bwMode="auto">
            <a:xfrm>
              <a:off x="1157" y="2115"/>
              <a:ext cx="894" cy="249"/>
            </a:xfrm>
            <a:prstGeom prst="rect">
              <a:avLst/>
            </a:prstGeom>
            <a:solidFill>
              <a:srgbClr val="33CCCC"/>
            </a:solidFill>
            <a:ln w="28575">
              <a:solidFill>
                <a:schemeClr val="tx1"/>
              </a:solidFill>
              <a:miter lim="800000"/>
              <a:headEnd/>
              <a:tailEnd/>
            </a:ln>
          </p:spPr>
          <p:txBody>
            <a:bodyPr wrap="none">
              <a:spAutoFit/>
            </a:bodyPr>
            <a:lstStyle/>
            <a:p>
              <a:pPr algn="ctr"/>
              <a:r>
                <a:rPr lang="pt-BR" sz="1800" dirty="0">
                  <a:latin typeface="Times New Roman" pitchFamily="18" charset="0"/>
                </a:rPr>
                <a:t>Recebimento</a:t>
              </a:r>
            </a:p>
          </p:txBody>
        </p:sp>
        <p:sp>
          <p:nvSpPr>
            <p:cNvPr id="180293" name="Line 6"/>
            <p:cNvSpPr>
              <a:spLocks noChangeShapeType="1"/>
            </p:cNvSpPr>
            <p:nvPr/>
          </p:nvSpPr>
          <p:spPr bwMode="auto">
            <a:xfrm>
              <a:off x="1655" y="1797"/>
              <a:ext cx="0" cy="318"/>
            </a:xfrm>
            <a:prstGeom prst="line">
              <a:avLst/>
            </a:prstGeom>
            <a:noFill/>
            <a:ln w="28575">
              <a:solidFill>
                <a:schemeClr val="tx1"/>
              </a:solidFill>
              <a:round/>
              <a:headEnd/>
              <a:tailEnd type="triangle" w="med" len="med"/>
            </a:ln>
          </p:spPr>
          <p:txBody>
            <a:bodyPr/>
            <a:lstStyle/>
            <a:p>
              <a:endParaRPr lang="pt-BR" dirty="0"/>
            </a:p>
          </p:txBody>
        </p:sp>
      </p:grpSp>
      <p:grpSp>
        <p:nvGrpSpPr>
          <p:cNvPr id="3" name="Group 13"/>
          <p:cNvGrpSpPr>
            <a:grpSpLocks/>
          </p:cNvGrpSpPr>
          <p:nvPr/>
        </p:nvGrpSpPr>
        <p:grpSpPr bwMode="auto">
          <a:xfrm>
            <a:off x="5292725" y="979488"/>
            <a:ext cx="2214563" cy="900112"/>
            <a:chOff x="3334" y="845"/>
            <a:chExt cx="1395" cy="567"/>
          </a:xfrm>
        </p:grpSpPr>
        <p:sp>
          <p:nvSpPr>
            <p:cNvPr id="180290" name="Text Box 14"/>
            <p:cNvSpPr txBox="1">
              <a:spLocks noChangeArrowheads="1"/>
            </p:cNvSpPr>
            <p:nvPr/>
          </p:nvSpPr>
          <p:spPr bwMode="auto">
            <a:xfrm>
              <a:off x="3787" y="1163"/>
              <a:ext cx="942" cy="249"/>
            </a:xfrm>
            <a:prstGeom prst="rect">
              <a:avLst/>
            </a:prstGeom>
            <a:solidFill>
              <a:srgbClr val="00FF00"/>
            </a:solidFill>
            <a:ln w="28575">
              <a:solidFill>
                <a:schemeClr val="tx1"/>
              </a:solidFill>
              <a:miter lim="800000"/>
              <a:headEnd/>
              <a:tailEnd/>
            </a:ln>
          </p:spPr>
          <p:txBody>
            <a:bodyPr wrap="none">
              <a:spAutoFit/>
            </a:bodyPr>
            <a:lstStyle/>
            <a:p>
              <a:r>
                <a:rPr lang="pt-BR" sz="1800" dirty="0">
                  <a:solidFill>
                    <a:schemeClr val="bg2"/>
                  </a:solidFill>
                  <a:latin typeface="Times New Roman" pitchFamily="18" charset="0"/>
                </a:rPr>
                <a:t>Almoxarifado</a:t>
              </a:r>
            </a:p>
          </p:txBody>
        </p:sp>
        <p:sp>
          <p:nvSpPr>
            <p:cNvPr id="180291" name="Freeform 15"/>
            <p:cNvSpPr>
              <a:spLocks/>
            </p:cNvSpPr>
            <p:nvPr/>
          </p:nvSpPr>
          <p:spPr bwMode="auto">
            <a:xfrm>
              <a:off x="3334" y="845"/>
              <a:ext cx="952" cy="318"/>
            </a:xfrm>
            <a:custGeom>
              <a:avLst/>
              <a:gdLst>
                <a:gd name="T0" fmla="*/ 0 w 952"/>
                <a:gd name="T1" fmla="*/ 0 h 318"/>
                <a:gd name="T2" fmla="*/ 952 w 952"/>
                <a:gd name="T3" fmla="*/ 0 h 318"/>
                <a:gd name="T4" fmla="*/ 952 w 952"/>
                <a:gd name="T5" fmla="*/ 318 h 318"/>
                <a:gd name="T6" fmla="*/ 0 60000 65536"/>
                <a:gd name="T7" fmla="*/ 0 60000 65536"/>
                <a:gd name="T8" fmla="*/ 0 60000 65536"/>
                <a:gd name="T9" fmla="*/ 0 w 952"/>
                <a:gd name="T10" fmla="*/ 0 h 318"/>
                <a:gd name="T11" fmla="*/ 952 w 952"/>
                <a:gd name="T12" fmla="*/ 318 h 318"/>
              </a:gdLst>
              <a:ahLst/>
              <a:cxnLst>
                <a:cxn ang="T6">
                  <a:pos x="T0" y="T1"/>
                </a:cxn>
                <a:cxn ang="T7">
                  <a:pos x="T2" y="T3"/>
                </a:cxn>
                <a:cxn ang="T8">
                  <a:pos x="T4" y="T5"/>
                </a:cxn>
              </a:cxnLst>
              <a:rect l="T9" t="T10" r="T11" b="T12"/>
              <a:pathLst>
                <a:path w="952" h="318">
                  <a:moveTo>
                    <a:pt x="0" y="0"/>
                  </a:moveTo>
                  <a:lnTo>
                    <a:pt x="952" y="0"/>
                  </a:lnTo>
                  <a:lnTo>
                    <a:pt x="952" y="318"/>
                  </a:lnTo>
                </a:path>
              </a:pathLst>
            </a:custGeom>
            <a:noFill/>
            <a:ln w="28575">
              <a:solidFill>
                <a:schemeClr val="tx1"/>
              </a:solidFill>
              <a:round/>
              <a:headEnd/>
              <a:tailEnd type="triangle" w="med" len="med"/>
            </a:ln>
          </p:spPr>
          <p:txBody>
            <a:bodyPr/>
            <a:lstStyle/>
            <a:p>
              <a:endParaRPr lang="pt-BR" dirty="0"/>
            </a:p>
          </p:txBody>
        </p:sp>
      </p:grpSp>
      <p:grpSp>
        <p:nvGrpSpPr>
          <p:cNvPr id="4" name="Group 16"/>
          <p:cNvGrpSpPr>
            <a:grpSpLocks/>
          </p:cNvGrpSpPr>
          <p:nvPr/>
        </p:nvGrpSpPr>
        <p:grpSpPr bwMode="auto">
          <a:xfrm>
            <a:off x="6443663" y="979488"/>
            <a:ext cx="2330450" cy="900112"/>
            <a:chOff x="4059" y="845"/>
            <a:chExt cx="1468" cy="567"/>
          </a:xfrm>
        </p:grpSpPr>
        <p:sp>
          <p:nvSpPr>
            <p:cNvPr id="180288" name="Text Box 17"/>
            <p:cNvSpPr txBox="1">
              <a:spLocks noChangeArrowheads="1"/>
            </p:cNvSpPr>
            <p:nvPr/>
          </p:nvSpPr>
          <p:spPr bwMode="auto">
            <a:xfrm>
              <a:off x="4785" y="1163"/>
              <a:ext cx="742" cy="249"/>
            </a:xfrm>
            <a:prstGeom prst="rect">
              <a:avLst/>
            </a:prstGeom>
            <a:solidFill>
              <a:srgbClr val="00FF00"/>
            </a:solidFill>
            <a:ln w="28575">
              <a:solidFill>
                <a:schemeClr val="tx1"/>
              </a:solidFill>
              <a:miter lim="800000"/>
              <a:headEnd/>
              <a:tailEnd/>
            </a:ln>
          </p:spPr>
          <p:txBody>
            <a:bodyPr wrap="none">
              <a:spAutoFit/>
            </a:bodyPr>
            <a:lstStyle/>
            <a:p>
              <a:r>
                <a:rPr lang="pt-BR" sz="1800" dirty="0">
                  <a:solidFill>
                    <a:schemeClr val="bg2"/>
                  </a:solidFill>
                  <a:latin typeface="Times New Roman" pitchFamily="18" charset="0"/>
                </a:rPr>
                <a:t>Expedição</a:t>
              </a:r>
            </a:p>
          </p:txBody>
        </p:sp>
        <p:sp>
          <p:nvSpPr>
            <p:cNvPr id="180289" name="Freeform 18"/>
            <p:cNvSpPr>
              <a:spLocks/>
            </p:cNvSpPr>
            <p:nvPr/>
          </p:nvSpPr>
          <p:spPr bwMode="auto">
            <a:xfrm>
              <a:off x="4059" y="845"/>
              <a:ext cx="1134" cy="318"/>
            </a:xfrm>
            <a:custGeom>
              <a:avLst/>
              <a:gdLst>
                <a:gd name="T0" fmla="*/ 0 w 1134"/>
                <a:gd name="T1" fmla="*/ 0 h 318"/>
                <a:gd name="T2" fmla="*/ 1134 w 1134"/>
                <a:gd name="T3" fmla="*/ 0 h 318"/>
                <a:gd name="T4" fmla="*/ 1134 w 1134"/>
                <a:gd name="T5" fmla="*/ 318 h 318"/>
                <a:gd name="T6" fmla="*/ 0 60000 65536"/>
                <a:gd name="T7" fmla="*/ 0 60000 65536"/>
                <a:gd name="T8" fmla="*/ 0 60000 65536"/>
                <a:gd name="T9" fmla="*/ 0 w 1134"/>
                <a:gd name="T10" fmla="*/ 0 h 318"/>
                <a:gd name="T11" fmla="*/ 1134 w 1134"/>
                <a:gd name="T12" fmla="*/ 318 h 318"/>
              </a:gdLst>
              <a:ahLst/>
              <a:cxnLst>
                <a:cxn ang="T6">
                  <a:pos x="T0" y="T1"/>
                </a:cxn>
                <a:cxn ang="T7">
                  <a:pos x="T2" y="T3"/>
                </a:cxn>
                <a:cxn ang="T8">
                  <a:pos x="T4" y="T5"/>
                </a:cxn>
              </a:cxnLst>
              <a:rect l="T9" t="T10" r="T11" b="T12"/>
              <a:pathLst>
                <a:path w="1134" h="318">
                  <a:moveTo>
                    <a:pt x="0" y="0"/>
                  </a:moveTo>
                  <a:lnTo>
                    <a:pt x="1134" y="0"/>
                  </a:lnTo>
                  <a:lnTo>
                    <a:pt x="1134" y="318"/>
                  </a:lnTo>
                </a:path>
              </a:pathLst>
            </a:custGeom>
            <a:noFill/>
            <a:ln w="28575">
              <a:solidFill>
                <a:schemeClr val="tx1"/>
              </a:solidFill>
              <a:round/>
              <a:headEnd/>
              <a:tailEnd type="triangle" w="med" len="med"/>
            </a:ln>
          </p:spPr>
          <p:txBody>
            <a:bodyPr/>
            <a:lstStyle/>
            <a:p>
              <a:endParaRPr lang="pt-BR" dirty="0"/>
            </a:p>
          </p:txBody>
        </p:sp>
      </p:grpSp>
      <p:sp>
        <p:nvSpPr>
          <p:cNvPr id="646163" name="Text Box 19"/>
          <p:cNvSpPr txBox="1">
            <a:spLocks noChangeArrowheads="1"/>
          </p:cNvSpPr>
          <p:nvPr/>
        </p:nvSpPr>
        <p:spPr bwMode="auto">
          <a:xfrm>
            <a:off x="1626662" y="260350"/>
            <a:ext cx="6086986" cy="461665"/>
          </a:xfrm>
          <a:prstGeom prst="rect">
            <a:avLst/>
          </a:prstGeom>
          <a:solidFill>
            <a:schemeClr val="accent2"/>
          </a:solidFill>
          <a:ln w="28575">
            <a:solidFill>
              <a:schemeClr val="tx1"/>
            </a:solidFill>
            <a:miter lim="800000"/>
            <a:headEnd/>
            <a:tailEnd/>
          </a:ln>
        </p:spPr>
        <p:txBody>
          <a:bodyPr wrap="none">
            <a:spAutoFit/>
          </a:bodyPr>
          <a:lstStyle/>
          <a:p>
            <a:pPr algn="ctr"/>
            <a:r>
              <a:rPr lang="pt-BR" sz="2400" b="1" dirty="0" smtClean="0">
                <a:solidFill>
                  <a:srgbClr val="FFFF00"/>
                </a:solidFill>
                <a:latin typeface="Times New Roman" pitchFamily="18" charset="0"/>
              </a:rPr>
              <a:t>Planejamento</a:t>
            </a:r>
            <a:r>
              <a:rPr lang="pt-BR" sz="2400" b="1" dirty="0" smtClean="0">
                <a:solidFill>
                  <a:srgbClr val="00FF00"/>
                </a:solidFill>
                <a:latin typeface="Times New Roman" pitchFamily="18" charset="0"/>
              </a:rPr>
              <a:t> </a:t>
            </a:r>
            <a:r>
              <a:rPr lang="pt-BR" sz="2400" b="1" dirty="0">
                <a:solidFill>
                  <a:srgbClr val="00FF00"/>
                </a:solidFill>
                <a:latin typeface="Times New Roman" pitchFamily="18" charset="0"/>
              </a:rPr>
              <a:t>e Controle</a:t>
            </a:r>
            <a:r>
              <a:rPr lang="pt-BR" sz="2400" dirty="0">
                <a:latin typeface="Times New Roman" pitchFamily="18" charset="0"/>
              </a:rPr>
              <a:t> </a:t>
            </a:r>
            <a:r>
              <a:rPr lang="pt-BR" sz="2400" b="1" dirty="0">
                <a:latin typeface="Times New Roman" pitchFamily="18" charset="0"/>
              </a:rPr>
              <a:t>da Produção – </a:t>
            </a:r>
            <a:r>
              <a:rPr lang="pt-BR" sz="2400" b="1" dirty="0" smtClean="0">
                <a:latin typeface="Times New Roman" pitchFamily="18" charset="0"/>
              </a:rPr>
              <a:t>PCP</a:t>
            </a:r>
            <a:endParaRPr lang="pt-BR" sz="2400" b="1" dirty="0">
              <a:latin typeface="Times New Roman" pitchFamily="18" charset="0"/>
            </a:endParaRPr>
          </a:p>
        </p:txBody>
      </p:sp>
      <p:grpSp>
        <p:nvGrpSpPr>
          <p:cNvPr id="5" name="Group 20"/>
          <p:cNvGrpSpPr>
            <a:grpSpLocks/>
          </p:cNvGrpSpPr>
          <p:nvPr/>
        </p:nvGrpSpPr>
        <p:grpSpPr bwMode="auto">
          <a:xfrm>
            <a:off x="571472" y="2765438"/>
            <a:ext cx="8143932" cy="2520950"/>
            <a:chOff x="476" y="2069"/>
            <a:chExt cx="4944" cy="1588"/>
          </a:xfrm>
        </p:grpSpPr>
        <p:sp>
          <p:nvSpPr>
            <p:cNvPr id="180279" name="AutoShape 21"/>
            <p:cNvSpPr>
              <a:spLocks noChangeArrowheads="1"/>
            </p:cNvSpPr>
            <p:nvPr/>
          </p:nvSpPr>
          <p:spPr bwMode="auto">
            <a:xfrm rot="-5400000">
              <a:off x="680" y="1910"/>
              <a:ext cx="1588" cy="1905"/>
            </a:xfrm>
            <a:prstGeom prst="can">
              <a:avLst>
                <a:gd name="adj" fmla="val 29991"/>
              </a:avLst>
            </a:prstGeom>
            <a:solidFill>
              <a:schemeClr val="tx1"/>
            </a:solidFill>
            <a:ln w="9525">
              <a:solidFill>
                <a:schemeClr val="bg2"/>
              </a:solidFill>
              <a:round/>
              <a:headEnd/>
              <a:tailEnd/>
            </a:ln>
          </p:spPr>
          <p:txBody>
            <a:bodyPr wrap="none" anchor="ctr"/>
            <a:lstStyle/>
            <a:p>
              <a:endParaRPr lang="pt-BR" dirty="0"/>
            </a:p>
          </p:txBody>
        </p:sp>
        <p:sp>
          <p:nvSpPr>
            <p:cNvPr id="180280" name="AutoShape 22"/>
            <p:cNvSpPr>
              <a:spLocks noChangeArrowheads="1"/>
            </p:cNvSpPr>
            <p:nvPr/>
          </p:nvSpPr>
          <p:spPr bwMode="auto">
            <a:xfrm rot="5400000">
              <a:off x="3492" y="1729"/>
              <a:ext cx="1588" cy="2268"/>
            </a:xfrm>
            <a:prstGeom prst="can">
              <a:avLst>
                <a:gd name="adj" fmla="val 35705"/>
              </a:avLst>
            </a:prstGeom>
            <a:solidFill>
              <a:schemeClr val="tx1"/>
            </a:solidFill>
            <a:ln w="9525">
              <a:solidFill>
                <a:schemeClr val="bg2"/>
              </a:solidFill>
              <a:round/>
              <a:headEnd/>
              <a:tailEnd/>
            </a:ln>
          </p:spPr>
          <p:txBody>
            <a:bodyPr wrap="none" anchor="ctr"/>
            <a:lstStyle/>
            <a:p>
              <a:endParaRPr lang="pt-BR" dirty="0"/>
            </a:p>
          </p:txBody>
        </p:sp>
        <p:sp>
          <p:nvSpPr>
            <p:cNvPr id="180281" name="Rectangle 23"/>
            <p:cNvSpPr>
              <a:spLocks noChangeArrowheads="1"/>
            </p:cNvSpPr>
            <p:nvPr/>
          </p:nvSpPr>
          <p:spPr bwMode="auto">
            <a:xfrm>
              <a:off x="1791" y="2069"/>
              <a:ext cx="2359" cy="1588"/>
            </a:xfrm>
            <a:prstGeom prst="rect">
              <a:avLst/>
            </a:prstGeom>
            <a:solidFill>
              <a:schemeClr val="tx1"/>
            </a:solidFill>
            <a:ln w="9525">
              <a:solidFill>
                <a:schemeClr val="tx1"/>
              </a:solidFill>
              <a:miter lim="800000"/>
              <a:headEnd/>
              <a:tailEnd/>
            </a:ln>
          </p:spPr>
          <p:txBody>
            <a:bodyPr wrap="none" anchor="ctr"/>
            <a:lstStyle/>
            <a:p>
              <a:endParaRPr lang="pt-BR" dirty="0"/>
            </a:p>
          </p:txBody>
        </p:sp>
        <p:pic>
          <p:nvPicPr>
            <p:cNvPr id="180282" name="Picture 24"/>
            <p:cNvPicPr>
              <a:picLocks noChangeAspect="1" noChangeArrowheads="1"/>
            </p:cNvPicPr>
            <p:nvPr/>
          </p:nvPicPr>
          <p:blipFill>
            <a:blip r:embed="rId2" cstate="print">
              <a:lum bright="10000" contrast="10000"/>
            </a:blip>
            <a:srcRect/>
            <a:stretch>
              <a:fillRect/>
            </a:stretch>
          </p:blipFill>
          <p:spPr bwMode="auto">
            <a:xfrm>
              <a:off x="1177" y="2082"/>
              <a:ext cx="817" cy="545"/>
            </a:xfrm>
            <a:prstGeom prst="rect">
              <a:avLst/>
            </a:prstGeom>
            <a:noFill/>
            <a:ln w="9525">
              <a:noFill/>
              <a:miter lim="800000"/>
              <a:headEnd/>
              <a:tailEnd/>
            </a:ln>
          </p:spPr>
        </p:pic>
        <p:sp>
          <p:nvSpPr>
            <p:cNvPr id="180283" name="Rectangle 25"/>
            <p:cNvSpPr>
              <a:spLocks noChangeArrowheads="1"/>
            </p:cNvSpPr>
            <p:nvPr/>
          </p:nvSpPr>
          <p:spPr bwMode="auto">
            <a:xfrm>
              <a:off x="1927" y="2069"/>
              <a:ext cx="499" cy="45"/>
            </a:xfrm>
            <a:prstGeom prst="rect">
              <a:avLst/>
            </a:prstGeom>
            <a:solidFill>
              <a:schemeClr val="tx1"/>
            </a:solidFill>
            <a:ln w="9525">
              <a:solidFill>
                <a:schemeClr val="tx1"/>
              </a:solidFill>
              <a:miter lim="800000"/>
              <a:headEnd/>
              <a:tailEnd/>
            </a:ln>
          </p:spPr>
          <p:txBody>
            <a:bodyPr wrap="none" anchor="ctr"/>
            <a:lstStyle/>
            <a:p>
              <a:endParaRPr lang="pt-BR" dirty="0"/>
            </a:p>
          </p:txBody>
        </p:sp>
        <p:sp>
          <p:nvSpPr>
            <p:cNvPr id="180284" name="Line 26"/>
            <p:cNvSpPr>
              <a:spLocks noChangeShapeType="1"/>
            </p:cNvSpPr>
            <p:nvPr/>
          </p:nvSpPr>
          <p:spPr bwMode="auto">
            <a:xfrm>
              <a:off x="793" y="3656"/>
              <a:ext cx="4355" cy="1"/>
            </a:xfrm>
            <a:prstGeom prst="line">
              <a:avLst/>
            </a:prstGeom>
            <a:noFill/>
            <a:ln w="38100">
              <a:solidFill>
                <a:schemeClr val="bg2"/>
              </a:solidFill>
              <a:round/>
              <a:headEnd/>
              <a:tailEnd/>
            </a:ln>
          </p:spPr>
          <p:txBody>
            <a:bodyPr/>
            <a:lstStyle/>
            <a:p>
              <a:endParaRPr lang="pt-BR" dirty="0"/>
            </a:p>
          </p:txBody>
        </p:sp>
        <p:sp>
          <p:nvSpPr>
            <p:cNvPr id="180285" name="Oval 27"/>
            <p:cNvSpPr>
              <a:spLocks noChangeArrowheads="1"/>
            </p:cNvSpPr>
            <p:nvPr/>
          </p:nvSpPr>
          <p:spPr bwMode="auto">
            <a:xfrm>
              <a:off x="4831" y="2069"/>
              <a:ext cx="589" cy="1587"/>
            </a:xfrm>
            <a:prstGeom prst="ellipse">
              <a:avLst/>
            </a:prstGeom>
            <a:solidFill>
              <a:schemeClr val="tx1"/>
            </a:solidFill>
            <a:ln w="38100">
              <a:solidFill>
                <a:schemeClr val="bg2"/>
              </a:solidFill>
              <a:round/>
              <a:headEnd/>
              <a:tailEnd/>
            </a:ln>
          </p:spPr>
          <p:txBody>
            <a:bodyPr wrap="none" anchor="ctr"/>
            <a:lstStyle/>
            <a:p>
              <a:endParaRPr lang="pt-BR" dirty="0"/>
            </a:p>
          </p:txBody>
        </p:sp>
        <p:sp>
          <p:nvSpPr>
            <p:cNvPr id="180286" name="Oval 28"/>
            <p:cNvSpPr>
              <a:spLocks noChangeArrowheads="1"/>
            </p:cNvSpPr>
            <p:nvPr/>
          </p:nvSpPr>
          <p:spPr bwMode="auto">
            <a:xfrm>
              <a:off x="476" y="2069"/>
              <a:ext cx="589" cy="1587"/>
            </a:xfrm>
            <a:prstGeom prst="ellipse">
              <a:avLst/>
            </a:prstGeom>
            <a:solidFill>
              <a:schemeClr val="tx1"/>
            </a:solidFill>
            <a:ln w="38100">
              <a:solidFill>
                <a:schemeClr val="bg2"/>
              </a:solidFill>
              <a:round/>
              <a:headEnd/>
              <a:tailEnd/>
            </a:ln>
          </p:spPr>
          <p:txBody>
            <a:bodyPr wrap="none" anchor="ctr"/>
            <a:lstStyle/>
            <a:p>
              <a:endParaRPr lang="pt-BR" dirty="0"/>
            </a:p>
          </p:txBody>
        </p:sp>
        <p:sp>
          <p:nvSpPr>
            <p:cNvPr id="180287" name="Line 29"/>
            <p:cNvSpPr>
              <a:spLocks noChangeShapeType="1"/>
            </p:cNvSpPr>
            <p:nvPr/>
          </p:nvSpPr>
          <p:spPr bwMode="auto">
            <a:xfrm>
              <a:off x="793" y="2069"/>
              <a:ext cx="4310" cy="0"/>
            </a:xfrm>
            <a:prstGeom prst="line">
              <a:avLst/>
            </a:prstGeom>
            <a:noFill/>
            <a:ln w="38100">
              <a:solidFill>
                <a:schemeClr val="bg2"/>
              </a:solidFill>
              <a:round/>
              <a:headEnd/>
              <a:tailEnd/>
            </a:ln>
          </p:spPr>
          <p:txBody>
            <a:bodyPr/>
            <a:lstStyle/>
            <a:p>
              <a:endParaRPr lang="pt-BR" dirty="0"/>
            </a:p>
          </p:txBody>
        </p:sp>
      </p:grpSp>
      <p:grpSp>
        <p:nvGrpSpPr>
          <p:cNvPr id="6" name="Group 68"/>
          <p:cNvGrpSpPr>
            <a:grpSpLocks/>
          </p:cNvGrpSpPr>
          <p:nvPr/>
        </p:nvGrpSpPr>
        <p:grpSpPr bwMode="auto">
          <a:xfrm>
            <a:off x="214149" y="1484313"/>
            <a:ext cx="5430093" cy="2735263"/>
            <a:chOff x="309" y="935"/>
            <a:chExt cx="3251" cy="1723"/>
          </a:xfrm>
        </p:grpSpPr>
        <p:sp>
          <p:nvSpPr>
            <p:cNvPr id="180270" name="AutoShape 33"/>
            <p:cNvSpPr>
              <a:spLocks noChangeArrowheads="1"/>
            </p:cNvSpPr>
            <p:nvPr/>
          </p:nvSpPr>
          <p:spPr bwMode="auto">
            <a:xfrm>
              <a:off x="1746" y="2295"/>
              <a:ext cx="681" cy="363"/>
            </a:xfrm>
            <a:prstGeom prst="chevron">
              <a:avLst>
                <a:gd name="adj" fmla="val 46901"/>
              </a:avLst>
            </a:prstGeom>
            <a:solidFill>
              <a:schemeClr val="accent2"/>
            </a:solidFill>
            <a:ln w="9525">
              <a:solidFill>
                <a:schemeClr val="bg2"/>
              </a:solidFill>
              <a:miter lim="800000"/>
              <a:headEnd/>
              <a:tailEnd/>
            </a:ln>
          </p:spPr>
          <p:txBody>
            <a:bodyPr wrap="none" anchor="ctr"/>
            <a:lstStyle/>
            <a:p>
              <a:endParaRPr lang="pt-BR" dirty="0"/>
            </a:p>
          </p:txBody>
        </p:sp>
        <p:sp>
          <p:nvSpPr>
            <p:cNvPr id="180271" name="AutoShape 35"/>
            <p:cNvSpPr>
              <a:spLocks noChangeArrowheads="1"/>
            </p:cNvSpPr>
            <p:nvPr/>
          </p:nvSpPr>
          <p:spPr bwMode="auto">
            <a:xfrm>
              <a:off x="2291" y="2295"/>
              <a:ext cx="680" cy="363"/>
            </a:xfrm>
            <a:prstGeom prst="chevron">
              <a:avLst>
                <a:gd name="adj" fmla="val 46832"/>
              </a:avLst>
            </a:prstGeom>
            <a:solidFill>
              <a:schemeClr val="accent2"/>
            </a:solidFill>
            <a:ln w="9525">
              <a:solidFill>
                <a:schemeClr val="bg2"/>
              </a:solidFill>
              <a:miter lim="800000"/>
              <a:headEnd/>
              <a:tailEnd/>
            </a:ln>
          </p:spPr>
          <p:txBody>
            <a:bodyPr wrap="none" anchor="ctr"/>
            <a:lstStyle/>
            <a:p>
              <a:endParaRPr lang="pt-BR" dirty="0"/>
            </a:p>
          </p:txBody>
        </p:sp>
        <p:sp>
          <p:nvSpPr>
            <p:cNvPr id="180272" name="Text Box 2"/>
            <p:cNvSpPr txBox="1">
              <a:spLocks noChangeArrowheads="1"/>
            </p:cNvSpPr>
            <p:nvPr/>
          </p:nvSpPr>
          <p:spPr bwMode="auto">
            <a:xfrm>
              <a:off x="309" y="935"/>
              <a:ext cx="918" cy="249"/>
            </a:xfrm>
            <a:prstGeom prst="rect">
              <a:avLst/>
            </a:prstGeom>
            <a:solidFill>
              <a:schemeClr val="accent2"/>
            </a:solidFill>
            <a:ln w="28575">
              <a:solidFill>
                <a:schemeClr val="tx1"/>
              </a:solidFill>
              <a:miter lim="800000"/>
              <a:headEnd/>
              <a:tailEnd/>
            </a:ln>
          </p:spPr>
          <p:txBody>
            <a:bodyPr wrap="none">
              <a:spAutoFit/>
            </a:bodyPr>
            <a:lstStyle/>
            <a:p>
              <a:r>
                <a:rPr lang="pt-BR" sz="1800" dirty="0">
                  <a:latin typeface="Times New Roman" pitchFamily="18" charset="0"/>
                </a:rPr>
                <a:t>Planejamento</a:t>
              </a:r>
            </a:p>
          </p:txBody>
        </p:sp>
        <p:sp>
          <p:nvSpPr>
            <p:cNvPr id="180273" name="AutoShape 31"/>
            <p:cNvSpPr>
              <a:spLocks noChangeArrowheads="1"/>
            </p:cNvSpPr>
            <p:nvPr/>
          </p:nvSpPr>
          <p:spPr bwMode="auto">
            <a:xfrm>
              <a:off x="1202" y="2295"/>
              <a:ext cx="680" cy="363"/>
            </a:xfrm>
            <a:prstGeom prst="chevron">
              <a:avLst>
                <a:gd name="adj" fmla="val 46832"/>
              </a:avLst>
            </a:prstGeom>
            <a:solidFill>
              <a:schemeClr val="accent2"/>
            </a:solidFill>
            <a:ln w="9525">
              <a:solidFill>
                <a:schemeClr val="bg2"/>
              </a:solidFill>
              <a:miter lim="800000"/>
              <a:headEnd/>
              <a:tailEnd/>
            </a:ln>
          </p:spPr>
          <p:txBody>
            <a:bodyPr wrap="none" anchor="ctr"/>
            <a:lstStyle/>
            <a:p>
              <a:endParaRPr lang="pt-BR" dirty="0"/>
            </a:p>
          </p:txBody>
        </p:sp>
        <p:sp>
          <p:nvSpPr>
            <p:cNvPr id="180274" name="Text Box 32"/>
            <p:cNvSpPr txBox="1">
              <a:spLocks noChangeArrowheads="1"/>
            </p:cNvSpPr>
            <p:nvPr/>
          </p:nvSpPr>
          <p:spPr bwMode="auto">
            <a:xfrm>
              <a:off x="1329" y="2348"/>
              <a:ext cx="490" cy="250"/>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Gerenciar a</a:t>
              </a:r>
            </a:p>
            <a:p>
              <a:pPr algn="ctr"/>
              <a:r>
                <a:rPr lang="pt-BR" sz="1000" dirty="0">
                  <a:solidFill>
                    <a:schemeClr val="bg2"/>
                  </a:solidFill>
                  <a:latin typeface="Times New Roman" pitchFamily="18" charset="0"/>
                </a:rPr>
                <a:t>Demanda</a:t>
              </a:r>
            </a:p>
          </p:txBody>
        </p:sp>
        <p:sp>
          <p:nvSpPr>
            <p:cNvPr id="180275" name="Text Box 34"/>
            <p:cNvSpPr txBox="1">
              <a:spLocks noChangeArrowheads="1"/>
            </p:cNvSpPr>
            <p:nvPr/>
          </p:nvSpPr>
          <p:spPr bwMode="auto">
            <a:xfrm>
              <a:off x="1837" y="2295"/>
              <a:ext cx="520" cy="346"/>
            </a:xfrm>
            <a:prstGeom prst="rect">
              <a:avLst/>
            </a:prstGeom>
            <a:noFill/>
            <a:ln w="9525">
              <a:noFill/>
              <a:miter lim="800000"/>
              <a:headEnd/>
              <a:tailEnd/>
            </a:ln>
          </p:spPr>
          <p:txBody>
            <a:bodyPr>
              <a:spAutoFit/>
            </a:bodyPr>
            <a:lstStyle/>
            <a:p>
              <a:pPr algn="ctr"/>
              <a:r>
                <a:rPr lang="pt-BR" sz="1000" dirty="0">
                  <a:solidFill>
                    <a:schemeClr val="bg2"/>
                  </a:solidFill>
                  <a:latin typeface="Times New Roman" pitchFamily="18" charset="0"/>
                </a:rPr>
                <a:t>Elaborar o</a:t>
              </a:r>
            </a:p>
            <a:p>
              <a:pPr algn="ctr"/>
              <a:r>
                <a:rPr lang="pt-BR" sz="1000" dirty="0">
                  <a:solidFill>
                    <a:schemeClr val="bg2"/>
                  </a:solidFill>
                  <a:latin typeface="Times New Roman" pitchFamily="18" charset="0"/>
                </a:rPr>
                <a:t>Plano</a:t>
              </a:r>
            </a:p>
            <a:p>
              <a:pPr algn="ctr"/>
              <a:r>
                <a:rPr lang="pt-BR" sz="1000" dirty="0">
                  <a:solidFill>
                    <a:schemeClr val="bg2"/>
                  </a:solidFill>
                  <a:latin typeface="Times New Roman" pitchFamily="18" charset="0"/>
                </a:rPr>
                <a:t>Agregado</a:t>
              </a:r>
            </a:p>
          </p:txBody>
        </p:sp>
        <p:sp>
          <p:nvSpPr>
            <p:cNvPr id="180276" name="Text Box 36"/>
            <p:cNvSpPr txBox="1">
              <a:spLocks noChangeArrowheads="1"/>
            </p:cNvSpPr>
            <p:nvPr/>
          </p:nvSpPr>
          <p:spPr bwMode="auto">
            <a:xfrm>
              <a:off x="2454" y="2306"/>
              <a:ext cx="393" cy="346"/>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Elaborar</a:t>
              </a:r>
            </a:p>
            <a:p>
              <a:pPr algn="ctr"/>
              <a:r>
                <a:rPr lang="pt-BR" sz="1000" dirty="0">
                  <a:solidFill>
                    <a:schemeClr val="bg2"/>
                  </a:solidFill>
                  <a:latin typeface="Times New Roman" pitchFamily="18" charset="0"/>
                </a:rPr>
                <a:t>Plano</a:t>
              </a:r>
            </a:p>
            <a:p>
              <a:pPr algn="ctr"/>
              <a:r>
                <a:rPr lang="pt-BR" sz="1000" dirty="0">
                  <a:solidFill>
                    <a:schemeClr val="bg2"/>
                  </a:solidFill>
                  <a:latin typeface="Times New Roman" pitchFamily="18" charset="0"/>
                </a:rPr>
                <a:t>Mestre</a:t>
              </a:r>
            </a:p>
          </p:txBody>
        </p:sp>
        <p:sp>
          <p:nvSpPr>
            <p:cNvPr id="180277" name="AutoShape 37"/>
            <p:cNvSpPr>
              <a:spLocks noChangeArrowheads="1"/>
            </p:cNvSpPr>
            <p:nvPr/>
          </p:nvSpPr>
          <p:spPr bwMode="auto">
            <a:xfrm>
              <a:off x="2835" y="2295"/>
              <a:ext cx="725" cy="363"/>
            </a:xfrm>
            <a:prstGeom prst="chevron">
              <a:avLst>
                <a:gd name="adj" fmla="val 49931"/>
              </a:avLst>
            </a:prstGeom>
            <a:solidFill>
              <a:schemeClr val="accent2"/>
            </a:solidFill>
            <a:ln w="9525">
              <a:solidFill>
                <a:schemeClr val="bg2"/>
              </a:solidFill>
              <a:miter lim="800000"/>
              <a:headEnd/>
              <a:tailEnd/>
            </a:ln>
          </p:spPr>
          <p:txBody>
            <a:bodyPr wrap="none" anchor="ctr"/>
            <a:lstStyle/>
            <a:p>
              <a:endParaRPr lang="pt-BR" dirty="0"/>
            </a:p>
          </p:txBody>
        </p:sp>
        <p:sp>
          <p:nvSpPr>
            <p:cNvPr id="180278" name="Text Box 38"/>
            <p:cNvSpPr txBox="1">
              <a:spLocks noChangeArrowheads="1"/>
            </p:cNvSpPr>
            <p:nvPr/>
          </p:nvSpPr>
          <p:spPr bwMode="auto">
            <a:xfrm>
              <a:off x="3002" y="2348"/>
              <a:ext cx="434" cy="250"/>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Gerenciar</a:t>
              </a:r>
            </a:p>
            <a:p>
              <a:pPr algn="ctr"/>
              <a:r>
                <a:rPr lang="pt-BR" sz="1000" dirty="0">
                  <a:solidFill>
                    <a:schemeClr val="bg2"/>
                  </a:solidFill>
                  <a:latin typeface="Times New Roman" pitchFamily="18" charset="0"/>
                </a:rPr>
                <a:t>Materiais</a:t>
              </a:r>
            </a:p>
          </p:txBody>
        </p:sp>
      </p:grpSp>
      <p:grpSp>
        <p:nvGrpSpPr>
          <p:cNvPr id="97" name="Grupo 96"/>
          <p:cNvGrpSpPr/>
          <p:nvPr/>
        </p:nvGrpSpPr>
        <p:grpSpPr>
          <a:xfrm>
            <a:off x="3348038" y="981075"/>
            <a:ext cx="3295664" cy="3233743"/>
            <a:chOff x="3348038" y="981075"/>
            <a:chExt cx="3295664" cy="3233743"/>
          </a:xfrm>
        </p:grpSpPr>
        <p:grpSp>
          <p:nvGrpSpPr>
            <p:cNvPr id="8" name="Group 7"/>
            <p:cNvGrpSpPr>
              <a:grpSpLocks/>
            </p:cNvGrpSpPr>
            <p:nvPr/>
          </p:nvGrpSpPr>
          <p:grpSpPr bwMode="auto">
            <a:xfrm>
              <a:off x="3348038" y="981075"/>
              <a:ext cx="1492250" cy="900113"/>
              <a:chOff x="2109" y="1797"/>
              <a:chExt cx="940" cy="567"/>
            </a:xfrm>
          </p:grpSpPr>
          <p:sp>
            <p:nvSpPr>
              <p:cNvPr id="180268" name="Text Box 8"/>
              <p:cNvSpPr txBox="1">
                <a:spLocks noChangeArrowheads="1"/>
              </p:cNvSpPr>
              <p:nvPr/>
            </p:nvSpPr>
            <p:spPr bwMode="auto">
              <a:xfrm>
                <a:off x="2109" y="2115"/>
                <a:ext cx="940" cy="249"/>
              </a:xfrm>
              <a:prstGeom prst="rect">
                <a:avLst/>
              </a:prstGeom>
              <a:solidFill>
                <a:schemeClr val="hlink"/>
              </a:solidFill>
              <a:ln w="28575">
                <a:solidFill>
                  <a:schemeClr val="tx1"/>
                </a:solidFill>
                <a:miter lim="800000"/>
                <a:headEnd/>
                <a:tailEnd/>
              </a:ln>
            </p:spPr>
            <p:txBody>
              <a:bodyPr>
                <a:spAutoFit/>
              </a:bodyPr>
              <a:lstStyle/>
              <a:p>
                <a:pPr algn="ctr"/>
                <a:r>
                  <a:rPr lang="pt-BR" sz="1800" dirty="0">
                    <a:latin typeface="Times New Roman" pitchFamily="18" charset="0"/>
                  </a:rPr>
                  <a:t>Programação</a:t>
                </a:r>
              </a:p>
            </p:txBody>
          </p:sp>
          <p:sp>
            <p:nvSpPr>
              <p:cNvPr id="180269" name="Line 9"/>
              <p:cNvSpPr>
                <a:spLocks noChangeShapeType="1"/>
              </p:cNvSpPr>
              <p:nvPr/>
            </p:nvSpPr>
            <p:spPr bwMode="auto">
              <a:xfrm>
                <a:off x="2608" y="1797"/>
                <a:ext cx="0" cy="318"/>
              </a:xfrm>
              <a:prstGeom prst="line">
                <a:avLst/>
              </a:prstGeom>
              <a:noFill/>
              <a:ln w="28575">
                <a:solidFill>
                  <a:schemeClr val="tx1"/>
                </a:solidFill>
                <a:round/>
                <a:headEnd/>
                <a:tailEnd type="triangle" w="med" len="med"/>
              </a:ln>
            </p:spPr>
            <p:txBody>
              <a:bodyPr/>
              <a:lstStyle/>
              <a:p>
                <a:endParaRPr lang="pt-BR" dirty="0"/>
              </a:p>
            </p:txBody>
          </p:sp>
        </p:grpSp>
        <p:sp>
          <p:nvSpPr>
            <p:cNvPr id="180265" name="AutoShape 43"/>
            <p:cNvSpPr>
              <a:spLocks noChangeArrowheads="1"/>
            </p:cNvSpPr>
            <p:nvPr/>
          </p:nvSpPr>
          <p:spPr bwMode="auto">
            <a:xfrm>
              <a:off x="5421327" y="3638555"/>
              <a:ext cx="1222375" cy="576263"/>
            </a:xfrm>
            <a:prstGeom prst="chevron">
              <a:avLst>
                <a:gd name="adj" fmla="val 53030"/>
              </a:avLst>
            </a:prstGeom>
            <a:solidFill>
              <a:schemeClr val="hlink"/>
            </a:solidFill>
            <a:ln w="9525">
              <a:solidFill>
                <a:schemeClr val="bg2"/>
              </a:solidFill>
              <a:miter lim="800000"/>
              <a:headEnd/>
              <a:tailEnd/>
            </a:ln>
          </p:spPr>
          <p:txBody>
            <a:bodyPr wrap="none" anchor="ctr"/>
            <a:lstStyle/>
            <a:p>
              <a:endParaRPr lang="pt-BR" dirty="0"/>
            </a:p>
          </p:txBody>
        </p:sp>
        <p:sp>
          <p:nvSpPr>
            <p:cNvPr id="180266" name="Text Box 44"/>
            <p:cNvSpPr txBox="1">
              <a:spLocks noChangeArrowheads="1"/>
            </p:cNvSpPr>
            <p:nvPr/>
          </p:nvSpPr>
          <p:spPr bwMode="auto">
            <a:xfrm>
              <a:off x="5708665" y="3709993"/>
              <a:ext cx="754063" cy="396875"/>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Programar</a:t>
              </a:r>
            </a:p>
            <a:p>
              <a:pPr algn="ctr"/>
              <a:r>
                <a:rPr lang="pt-BR" sz="1000" dirty="0">
                  <a:solidFill>
                    <a:schemeClr val="bg2"/>
                  </a:solidFill>
                  <a:latin typeface="Times New Roman" pitchFamily="18" charset="0"/>
                </a:rPr>
                <a:t>a Produção</a:t>
              </a:r>
            </a:p>
          </p:txBody>
        </p:sp>
      </p:grpSp>
      <p:sp>
        <p:nvSpPr>
          <p:cNvPr id="180267" name="Text Box 45"/>
          <p:cNvSpPr txBox="1">
            <a:spLocks noChangeArrowheads="1"/>
          </p:cNvSpPr>
          <p:nvPr/>
        </p:nvSpPr>
        <p:spPr bwMode="auto">
          <a:xfrm>
            <a:off x="5210710" y="3214686"/>
            <a:ext cx="1334020" cy="400110"/>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MTO – </a:t>
            </a:r>
            <a:r>
              <a:rPr lang="pt-BR" sz="1000" i="1" dirty="0">
                <a:solidFill>
                  <a:schemeClr val="bg2"/>
                </a:solidFill>
                <a:latin typeface="Times New Roman" pitchFamily="18" charset="0"/>
              </a:rPr>
              <a:t>Make to order</a:t>
            </a:r>
          </a:p>
          <a:p>
            <a:pPr algn="ctr"/>
            <a:r>
              <a:rPr lang="pt-BR" sz="1000" dirty="0">
                <a:solidFill>
                  <a:schemeClr val="bg2"/>
                </a:solidFill>
                <a:latin typeface="Times New Roman" pitchFamily="18" charset="0"/>
              </a:rPr>
              <a:t>MTS – </a:t>
            </a:r>
            <a:r>
              <a:rPr lang="pt-BR" sz="1000" i="1" dirty="0">
                <a:solidFill>
                  <a:schemeClr val="bg2"/>
                </a:solidFill>
                <a:latin typeface="Times New Roman" pitchFamily="18" charset="0"/>
              </a:rPr>
              <a:t>Make to Stock</a:t>
            </a:r>
          </a:p>
        </p:txBody>
      </p:sp>
      <p:sp>
        <p:nvSpPr>
          <p:cNvPr id="646190" name="Text Box 46"/>
          <p:cNvSpPr txBox="1">
            <a:spLocks noChangeArrowheads="1"/>
          </p:cNvSpPr>
          <p:nvPr/>
        </p:nvSpPr>
        <p:spPr bwMode="auto">
          <a:xfrm>
            <a:off x="3203575" y="2767011"/>
            <a:ext cx="4270375" cy="519113"/>
          </a:xfrm>
          <a:prstGeom prst="rect">
            <a:avLst/>
          </a:prstGeom>
          <a:noFill/>
          <a:ln w="9525">
            <a:noFill/>
            <a:miter lim="800000"/>
            <a:headEnd/>
            <a:tailEnd/>
          </a:ln>
        </p:spPr>
        <p:txBody>
          <a:bodyPr wrap="none">
            <a:spAutoFit/>
          </a:bodyPr>
          <a:lstStyle/>
          <a:p>
            <a:r>
              <a:rPr lang="pt-BR" sz="2800" b="1" i="1" dirty="0">
                <a:solidFill>
                  <a:schemeClr val="bg2"/>
                </a:solidFill>
                <a:latin typeface="Times New Roman" pitchFamily="18" charset="0"/>
              </a:rPr>
              <a:t>Processo de Transformação</a:t>
            </a:r>
          </a:p>
        </p:txBody>
      </p:sp>
      <p:grpSp>
        <p:nvGrpSpPr>
          <p:cNvPr id="9" name="Group 47"/>
          <p:cNvGrpSpPr>
            <a:grpSpLocks/>
          </p:cNvGrpSpPr>
          <p:nvPr/>
        </p:nvGrpSpPr>
        <p:grpSpPr bwMode="auto">
          <a:xfrm>
            <a:off x="142844" y="3646488"/>
            <a:ext cx="936625" cy="719137"/>
            <a:chOff x="385" y="2297"/>
            <a:chExt cx="590" cy="453"/>
          </a:xfrm>
        </p:grpSpPr>
        <p:sp>
          <p:nvSpPr>
            <p:cNvPr id="180262" name="AutoShape 48"/>
            <p:cNvSpPr>
              <a:spLocks noChangeArrowheads="1"/>
            </p:cNvSpPr>
            <p:nvPr/>
          </p:nvSpPr>
          <p:spPr bwMode="auto">
            <a:xfrm>
              <a:off x="385" y="2297"/>
              <a:ext cx="590" cy="453"/>
            </a:xfrm>
            <a:prstGeom prst="rightArrow">
              <a:avLst>
                <a:gd name="adj1" fmla="val 50000"/>
                <a:gd name="adj2" fmla="val 32561"/>
              </a:avLst>
            </a:prstGeom>
            <a:solidFill>
              <a:srgbClr val="00FFCC"/>
            </a:solidFill>
            <a:ln w="9525">
              <a:noFill/>
              <a:miter lim="800000"/>
              <a:headEnd/>
              <a:tailEnd/>
            </a:ln>
            <a:effectLst>
              <a:prstShdw prst="shdw17" dist="17961" dir="2700000">
                <a:srgbClr val="00997A"/>
              </a:prstShdw>
            </a:effectLst>
          </p:spPr>
          <p:txBody>
            <a:bodyPr wrap="none" anchor="ctr"/>
            <a:lstStyle/>
            <a:p>
              <a:endParaRPr lang="pt-BR" dirty="0"/>
            </a:p>
          </p:txBody>
        </p:sp>
        <p:sp>
          <p:nvSpPr>
            <p:cNvPr id="180263" name="Text Box 49"/>
            <p:cNvSpPr txBox="1">
              <a:spLocks noChangeArrowheads="1"/>
            </p:cNvSpPr>
            <p:nvPr/>
          </p:nvSpPr>
          <p:spPr bwMode="auto">
            <a:xfrm>
              <a:off x="385" y="2412"/>
              <a:ext cx="550" cy="212"/>
            </a:xfrm>
            <a:prstGeom prst="rect">
              <a:avLst/>
            </a:prstGeom>
            <a:noFill/>
            <a:ln w="9525">
              <a:noFill/>
              <a:miter lim="800000"/>
              <a:headEnd/>
              <a:tailEnd/>
            </a:ln>
          </p:spPr>
          <p:txBody>
            <a:bodyPr wrap="none">
              <a:spAutoFit/>
            </a:bodyPr>
            <a:lstStyle/>
            <a:p>
              <a:r>
                <a:rPr lang="pt-BR" sz="1600" b="1" i="1" dirty="0">
                  <a:solidFill>
                    <a:schemeClr val="bg2"/>
                  </a:solidFill>
                  <a:latin typeface="Times New Roman" pitchFamily="18" charset="0"/>
                </a:rPr>
                <a:t>Entrada</a:t>
              </a:r>
            </a:p>
          </p:txBody>
        </p:sp>
      </p:grpSp>
      <p:grpSp>
        <p:nvGrpSpPr>
          <p:cNvPr id="10" name="Group 50"/>
          <p:cNvGrpSpPr>
            <a:grpSpLocks/>
          </p:cNvGrpSpPr>
          <p:nvPr/>
        </p:nvGrpSpPr>
        <p:grpSpPr bwMode="auto">
          <a:xfrm>
            <a:off x="8137556" y="3646488"/>
            <a:ext cx="935038" cy="719137"/>
            <a:chOff x="5012" y="2614"/>
            <a:chExt cx="589" cy="453"/>
          </a:xfrm>
        </p:grpSpPr>
        <p:sp>
          <p:nvSpPr>
            <p:cNvPr id="180260" name="AutoShape 51"/>
            <p:cNvSpPr>
              <a:spLocks noChangeArrowheads="1"/>
            </p:cNvSpPr>
            <p:nvPr/>
          </p:nvSpPr>
          <p:spPr bwMode="auto">
            <a:xfrm>
              <a:off x="5012" y="2614"/>
              <a:ext cx="589" cy="453"/>
            </a:xfrm>
            <a:prstGeom prst="rightArrow">
              <a:avLst>
                <a:gd name="adj1" fmla="val 50000"/>
                <a:gd name="adj2" fmla="val 32506"/>
              </a:avLst>
            </a:prstGeom>
            <a:solidFill>
              <a:srgbClr val="00FF00"/>
            </a:solidFill>
            <a:ln w="9525">
              <a:noFill/>
              <a:miter lim="800000"/>
              <a:headEnd/>
              <a:tailEnd/>
            </a:ln>
            <a:effectLst>
              <a:prstShdw prst="shdw17" dist="17961" dir="2700000">
                <a:srgbClr val="009900"/>
              </a:prstShdw>
            </a:effectLst>
          </p:spPr>
          <p:txBody>
            <a:bodyPr wrap="none" anchor="ctr"/>
            <a:lstStyle/>
            <a:p>
              <a:endParaRPr lang="pt-BR" dirty="0"/>
            </a:p>
          </p:txBody>
        </p:sp>
        <p:sp>
          <p:nvSpPr>
            <p:cNvPr id="180261" name="Text Box 52"/>
            <p:cNvSpPr txBox="1">
              <a:spLocks noChangeArrowheads="1"/>
            </p:cNvSpPr>
            <p:nvPr/>
          </p:nvSpPr>
          <p:spPr bwMode="auto">
            <a:xfrm>
              <a:off x="5103" y="2729"/>
              <a:ext cx="415" cy="212"/>
            </a:xfrm>
            <a:prstGeom prst="rect">
              <a:avLst/>
            </a:prstGeom>
            <a:noFill/>
            <a:ln w="9525">
              <a:noFill/>
              <a:miter lim="800000"/>
              <a:headEnd/>
              <a:tailEnd/>
            </a:ln>
          </p:spPr>
          <p:txBody>
            <a:bodyPr wrap="none">
              <a:spAutoFit/>
            </a:bodyPr>
            <a:lstStyle/>
            <a:p>
              <a:r>
                <a:rPr lang="pt-BR" sz="1600" b="1" i="1" dirty="0">
                  <a:solidFill>
                    <a:schemeClr val="bg2"/>
                  </a:solidFill>
                  <a:latin typeface="Times New Roman" pitchFamily="18" charset="0"/>
                </a:rPr>
                <a:t>Saída</a:t>
              </a:r>
            </a:p>
          </p:txBody>
        </p:sp>
      </p:grpSp>
      <p:sp>
        <p:nvSpPr>
          <p:cNvPr id="646197" name="Text Box 53"/>
          <p:cNvSpPr txBox="1">
            <a:spLocks noChangeArrowheads="1"/>
          </p:cNvSpPr>
          <p:nvPr/>
        </p:nvSpPr>
        <p:spPr bwMode="auto">
          <a:xfrm>
            <a:off x="179388" y="5276850"/>
            <a:ext cx="2201862" cy="1600200"/>
          </a:xfrm>
          <a:prstGeom prst="rect">
            <a:avLst/>
          </a:prstGeom>
          <a:noFill/>
          <a:ln w="9525">
            <a:noFill/>
            <a:miter lim="800000"/>
            <a:headEnd/>
            <a:tailEnd/>
          </a:ln>
        </p:spPr>
        <p:txBody>
          <a:bodyPr wrap="none">
            <a:spAutoFit/>
          </a:bodyPr>
          <a:lstStyle/>
          <a:p>
            <a:r>
              <a:rPr lang="pt-BR" sz="1400" dirty="0">
                <a:latin typeface="Times New Roman" pitchFamily="18" charset="0"/>
              </a:rPr>
              <a:t>Cadastro de Material</a:t>
            </a:r>
          </a:p>
          <a:p>
            <a:r>
              <a:rPr lang="pt-BR" sz="1400" dirty="0">
                <a:latin typeface="Times New Roman" pitchFamily="18" charset="0"/>
              </a:rPr>
              <a:t>Lista de Material</a:t>
            </a:r>
          </a:p>
          <a:p>
            <a:r>
              <a:rPr lang="pt-BR" sz="1400" dirty="0">
                <a:latin typeface="Times New Roman" pitchFamily="18" charset="0"/>
              </a:rPr>
              <a:t>Pedidos de Venda</a:t>
            </a:r>
          </a:p>
          <a:p>
            <a:r>
              <a:rPr lang="pt-BR" sz="1400" dirty="0" smtClean="0">
                <a:latin typeface="Times New Roman" pitchFamily="18" charset="0"/>
              </a:rPr>
              <a:t>Gestão da Demanda</a:t>
            </a:r>
            <a:endParaRPr lang="pt-BR" sz="1400" dirty="0">
              <a:latin typeface="Times New Roman" pitchFamily="18" charset="0"/>
            </a:endParaRPr>
          </a:p>
          <a:p>
            <a:r>
              <a:rPr lang="pt-BR" sz="1400" dirty="0">
                <a:latin typeface="Times New Roman" pitchFamily="18" charset="0"/>
              </a:rPr>
              <a:t>Cadastro de Equipamentos</a:t>
            </a:r>
          </a:p>
          <a:p>
            <a:r>
              <a:rPr lang="pt-BR" sz="1400" dirty="0">
                <a:latin typeface="Times New Roman" pitchFamily="18" charset="0"/>
              </a:rPr>
              <a:t>Cadastro de Ferramental</a:t>
            </a:r>
          </a:p>
          <a:p>
            <a:r>
              <a:rPr lang="pt-BR" sz="1400" dirty="0">
                <a:latin typeface="Times New Roman" pitchFamily="18" charset="0"/>
              </a:rPr>
              <a:t>Roteiros de Fabricação, etc</a:t>
            </a:r>
          </a:p>
        </p:txBody>
      </p:sp>
      <p:sp>
        <p:nvSpPr>
          <p:cNvPr id="646198" name="Text Box 54"/>
          <p:cNvSpPr txBox="1">
            <a:spLocks noChangeArrowheads="1"/>
          </p:cNvSpPr>
          <p:nvPr/>
        </p:nvSpPr>
        <p:spPr bwMode="auto">
          <a:xfrm>
            <a:off x="7112000" y="5300663"/>
            <a:ext cx="2076450" cy="1155700"/>
          </a:xfrm>
          <a:prstGeom prst="rect">
            <a:avLst/>
          </a:prstGeom>
          <a:noFill/>
          <a:ln w="9525">
            <a:noFill/>
            <a:miter lim="800000"/>
            <a:headEnd/>
            <a:tailEnd/>
          </a:ln>
        </p:spPr>
        <p:txBody>
          <a:bodyPr wrap="none">
            <a:spAutoFit/>
          </a:bodyPr>
          <a:lstStyle/>
          <a:p>
            <a:r>
              <a:rPr lang="pt-BR" sz="1400" dirty="0">
                <a:latin typeface="Times New Roman" pitchFamily="18" charset="0"/>
              </a:rPr>
              <a:t>Ordem de Produção</a:t>
            </a:r>
          </a:p>
          <a:p>
            <a:r>
              <a:rPr lang="pt-BR" sz="1400" dirty="0">
                <a:latin typeface="Times New Roman" pitchFamily="18" charset="0"/>
              </a:rPr>
              <a:t>Solicitação de Compra</a:t>
            </a:r>
          </a:p>
          <a:p>
            <a:r>
              <a:rPr lang="pt-BR" sz="1400" dirty="0">
                <a:latin typeface="Times New Roman" pitchFamily="18" charset="0"/>
              </a:rPr>
              <a:t>Plano de Produção</a:t>
            </a:r>
          </a:p>
          <a:p>
            <a:r>
              <a:rPr lang="pt-BR" sz="1400" dirty="0">
                <a:latin typeface="Times New Roman" pitchFamily="18" charset="0"/>
              </a:rPr>
              <a:t>Programa de Produção</a:t>
            </a:r>
          </a:p>
          <a:p>
            <a:r>
              <a:rPr lang="pt-BR" sz="1400" dirty="0">
                <a:latin typeface="Times New Roman" pitchFamily="18" charset="0"/>
              </a:rPr>
              <a:t>Controle de Produção, etc.</a:t>
            </a:r>
          </a:p>
        </p:txBody>
      </p:sp>
      <p:grpSp>
        <p:nvGrpSpPr>
          <p:cNvPr id="11" name="Group 55"/>
          <p:cNvGrpSpPr>
            <a:grpSpLocks/>
          </p:cNvGrpSpPr>
          <p:nvPr/>
        </p:nvGrpSpPr>
        <p:grpSpPr bwMode="auto">
          <a:xfrm>
            <a:off x="3059113" y="5300663"/>
            <a:ext cx="3498850" cy="1568450"/>
            <a:chOff x="1927" y="3339"/>
            <a:chExt cx="2204" cy="988"/>
          </a:xfrm>
        </p:grpSpPr>
        <p:sp>
          <p:nvSpPr>
            <p:cNvPr id="180257" name="AutoShape 56"/>
            <p:cNvSpPr>
              <a:spLocks noChangeArrowheads="1"/>
            </p:cNvSpPr>
            <p:nvPr/>
          </p:nvSpPr>
          <p:spPr bwMode="auto">
            <a:xfrm rot="-5400000">
              <a:off x="2811" y="3090"/>
              <a:ext cx="273" cy="771"/>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pt-BR" dirty="0"/>
            </a:p>
          </p:txBody>
        </p:sp>
        <p:sp>
          <p:nvSpPr>
            <p:cNvPr id="180258" name="Text Box 57"/>
            <p:cNvSpPr txBox="1">
              <a:spLocks noChangeArrowheads="1"/>
            </p:cNvSpPr>
            <p:nvPr/>
          </p:nvSpPr>
          <p:spPr bwMode="auto">
            <a:xfrm>
              <a:off x="2653" y="3566"/>
              <a:ext cx="586" cy="212"/>
            </a:xfrm>
            <a:prstGeom prst="rect">
              <a:avLst/>
            </a:prstGeom>
            <a:noFill/>
            <a:ln w="9525">
              <a:noFill/>
              <a:miter lim="800000"/>
              <a:headEnd/>
              <a:tailEnd/>
            </a:ln>
          </p:spPr>
          <p:txBody>
            <a:bodyPr wrap="none">
              <a:spAutoFit/>
            </a:bodyPr>
            <a:lstStyle/>
            <a:p>
              <a:r>
                <a:rPr lang="pt-BR" sz="1600" dirty="0">
                  <a:latin typeface="Times New Roman" pitchFamily="18" charset="0"/>
                </a:rPr>
                <a:t>Recursos</a:t>
              </a:r>
            </a:p>
          </p:txBody>
        </p:sp>
        <p:sp>
          <p:nvSpPr>
            <p:cNvPr id="180259" name="Text Box 58"/>
            <p:cNvSpPr txBox="1">
              <a:spLocks noChangeArrowheads="1"/>
            </p:cNvSpPr>
            <p:nvPr/>
          </p:nvSpPr>
          <p:spPr bwMode="auto">
            <a:xfrm>
              <a:off x="1927" y="3726"/>
              <a:ext cx="2204" cy="601"/>
            </a:xfrm>
            <a:prstGeom prst="rect">
              <a:avLst/>
            </a:prstGeom>
            <a:noFill/>
            <a:ln w="9525">
              <a:noFill/>
              <a:miter lim="800000"/>
              <a:headEnd/>
              <a:tailEnd/>
            </a:ln>
          </p:spPr>
          <p:txBody>
            <a:bodyPr wrap="none">
              <a:spAutoFit/>
            </a:bodyPr>
            <a:lstStyle/>
            <a:p>
              <a:r>
                <a:rPr lang="pt-BR" sz="1400" dirty="0"/>
                <a:t>Gerentes, Analistas, Técnicos, Apontadores, etc</a:t>
              </a:r>
            </a:p>
            <a:p>
              <a:r>
                <a:rPr lang="pt-BR" sz="1400" i="1" dirty="0"/>
                <a:t>Hardware</a:t>
              </a:r>
            </a:p>
            <a:p>
              <a:r>
                <a:rPr lang="pt-BR" sz="1400" i="1" dirty="0"/>
                <a:t>Softwares </a:t>
              </a:r>
              <a:r>
                <a:rPr lang="pt-BR" sz="1400" dirty="0"/>
                <a:t>de trabalho</a:t>
              </a:r>
            </a:p>
            <a:p>
              <a:r>
                <a:rPr lang="pt-BR" sz="1400" dirty="0"/>
                <a:t>Meio Ambiente</a:t>
              </a:r>
            </a:p>
          </p:txBody>
        </p:sp>
      </p:grpSp>
      <p:grpSp>
        <p:nvGrpSpPr>
          <p:cNvPr id="12" name="Group 59"/>
          <p:cNvGrpSpPr>
            <a:grpSpLocks/>
          </p:cNvGrpSpPr>
          <p:nvPr/>
        </p:nvGrpSpPr>
        <p:grpSpPr bwMode="auto">
          <a:xfrm>
            <a:off x="1928813" y="1916113"/>
            <a:ext cx="3362325" cy="865187"/>
            <a:chOff x="1215" y="1207"/>
            <a:chExt cx="2118" cy="545"/>
          </a:xfrm>
        </p:grpSpPr>
        <p:sp>
          <p:nvSpPr>
            <p:cNvPr id="180254" name="AutoShape 60"/>
            <p:cNvSpPr>
              <a:spLocks noChangeArrowheads="1"/>
            </p:cNvSpPr>
            <p:nvPr/>
          </p:nvSpPr>
          <p:spPr bwMode="auto">
            <a:xfrm rot="5400000">
              <a:off x="2766" y="1185"/>
              <a:ext cx="363" cy="771"/>
            </a:xfrm>
            <a:prstGeom prst="rightArrow">
              <a:avLst>
                <a:gd name="adj1" fmla="val 50000"/>
                <a:gd name="adj2" fmla="val 25000"/>
              </a:avLst>
            </a:prstGeom>
            <a:solidFill>
              <a:srgbClr val="FF66CC"/>
            </a:solidFill>
            <a:ln w="9525">
              <a:solidFill>
                <a:schemeClr val="tx1"/>
              </a:solidFill>
              <a:miter lim="800000"/>
              <a:headEnd/>
              <a:tailEnd/>
            </a:ln>
          </p:spPr>
          <p:txBody>
            <a:bodyPr wrap="none" anchor="ctr"/>
            <a:lstStyle/>
            <a:p>
              <a:endParaRPr lang="pt-BR" dirty="0"/>
            </a:p>
          </p:txBody>
        </p:sp>
        <p:sp>
          <p:nvSpPr>
            <p:cNvPr id="180255" name="Text Box 61"/>
            <p:cNvSpPr txBox="1">
              <a:spLocks noChangeArrowheads="1"/>
            </p:cNvSpPr>
            <p:nvPr/>
          </p:nvSpPr>
          <p:spPr bwMode="auto">
            <a:xfrm>
              <a:off x="2653" y="1207"/>
              <a:ext cx="565" cy="212"/>
            </a:xfrm>
            <a:prstGeom prst="rect">
              <a:avLst/>
            </a:prstGeom>
            <a:noFill/>
            <a:ln w="9525">
              <a:noFill/>
              <a:miter lim="800000"/>
              <a:headEnd/>
              <a:tailEnd/>
            </a:ln>
          </p:spPr>
          <p:txBody>
            <a:bodyPr wrap="none">
              <a:spAutoFit/>
            </a:bodyPr>
            <a:lstStyle/>
            <a:p>
              <a:r>
                <a:rPr lang="pt-BR" sz="1600" dirty="0">
                  <a:latin typeface="Times New Roman" pitchFamily="18" charset="0"/>
                </a:rPr>
                <a:t>Controle</a:t>
              </a:r>
            </a:p>
          </p:txBody>
        </p:sp>
        <p:sp>
          <p:nvSpPr>
            <p:cNvPr id="180256" name="Text Box 62"/>
            <p:cNvSpPr txBox="1">
              <a:spLocks noChangeArrowheads="1"/>
            </p:cNvSpPr>
            <p:nvPr/>
          </p:nvSpPr>
          <p:spPr bwMode="auto">
            <a:xfrm>
              <a:off x="1215" y="1223"/>
              <a:ext cx="1421" cy="518"/>
            </a:xfrm>
            <a:prstGeom prst="rect">
              <a:avLst/>
            </a:prstGeom>
            <a:noFill/>
            <a:ln w="9525">
              <a:noFill/>
              <a:miter lim="800000"/>
              <a:headEnd/>
              <a:tailEnd/>
            </a:ln>
          </p:spPr>
          <p:txBody>
            <a:bodyPr wrap="none">
              <a:spAutoFit/>
            </a:bodyPr>
            <a:lstStyle/>
            <a:p>
              <a:r>
                <a:rPr lang="pt-BR" dirty="0">
                  <a:latin typeface="Times New Roman" pitchFamily="18" charset="0"/>
                </a:rPr>
                <a:t>Conceitos e Filosofia de Trabalho</a:t>
              </a:r>
            </a:p>
            <a:p>
              <a:r>
                <a:rPr lang="pt-BR" dirty="0">
                  <a:latin typeface="Times New Roman" pitchFamily="18" charset="0"/>
                </a:rPr>
                <a:t>Técnicos e Métodos</a:t>
              </a:r>
            </a:p>
            <a:p>
              <a:r>
                <a:rPr lang="pt-BR" dirty="0">
                  <a:latin typeface="Times New Roman" pitchFamily="18" charset="0"/>
                </a:rPr>
                <a:t>Instruções e Procedimentos</a:t>
              </a:r>
            </a:p>
            <a:p>
              <a:r>
                <a:rPr lang="pt-BR" dirty="0">
                  <a:latin typeface="Times New Roman" pitchFamily="18" charset="0"/>
                </a:rPr>
                <a:t>Indicadores de Desempenho</a:t>
              </a:r>
            </a:p>
          </p:txBody>
        </p:sp>
      </p:grpSp>
      <p:grpSp>
        <p:nvGrpSpPr>
          <p:cNvPr id="13" name="Group 96"/>
          <p:cNvGrpSpPr>
            <a:grpSpLocks/>
          </p:cNvGrpSpPr>
          <p:nvPr/>
        </p:nvGrpSpPr>
        <p:grpSpPr bwMode="auto">
          <a:xfrm>
            <a:off x="3924300" y="981075"/>
            <a:ext cx="3584575" cy="3238500"/>
            <a:chOff x="2472" y="618"/>
            <a:chExt cx="2258" cy="2040"/>
          </a:xfrm>
        </p:grpSpPr>
        <p:grpSp>
          <p:nvGrpSpPr>
            <p:cNvPr id="14" name="Group 94"/>
            <p:cNvGrpSpPr>
              <a:grpSpLocks/>
            </p:cNvGrpSpPr>
            <p:nvPr/>
          </p:nvGrpSpPr>
          <p:grpSpPr bwMode="auto">
            <a:xfrm>
              <a:off x="3106" y="936"/>
              <a:ext cx="1624" cy="1722"/>
              <a:chOff x="3106" y="936"/>
              <a:chExt cx="1624" cy="1722"/>
            </a:xfrm>
          </p:grpSpPr>
          <p:grpSp>
            <p:nvGrpSpPr>
              <p:cNvPr id="15" name="Group 75"/>
              <p:cNvGrpSpPr>
                <a:grpSpLocks/>
              </p:cNvGrpSpPr>
              <p:nvPr/>
            </p:nvGrpSpPr>
            <p:grpSpPr bwMode="auto">
              <a:xfrm>
                <a:off x="4050" y="2295"/>
                <a:ext cx="680" cy="363"/>
                <a:chOff x="4050" y="2295"/>
                <a:chExt cx="680" cy="363"/>
              </a:xfrm>
            </p:grpSpPr>
            <p:sp>
              <p:nvSpPr>
                <p:cNvPr id="180252" name="AutoShape 40"/>
                <p:cNvSpPr>
                  <a:spLocks noChangeArrowheads="1"/>
                </p:cNvSpPr>
                <p:nvPr/>
              </p:nvSpPr>
              <p:spPr bwMode="auto">
                <a:xfrm>
                  <a:off x="4050" y="2295"/>
                  <a:ext cx="680" cy="363"/>
                </a:xfrm>
                <a:prstGeom prst="chevron">
                  <a:avLst>
                    <a:gd name="adj" fmla="val 46832"/>
                  </a:avLst>
                </a:prstGeom>
                <a:solidFill>
                  <a:srgbClr val="FF66CC"/>
                </a:solidFill>
                <a:ln w="9525">
                  <a:solidFill>
                    <a:schemeClr val="bg2"/>
                  </a:solidFill>
                  <a:miter lim="800000"/>
                  <a:headEnd/>
                  <a:tailEnd/>
                </a:ln>
              </p:spPr>
              <p:txBody>
                <a:bodyPr wrap="none" anchor="ctr"/>
                <a:lstStyle/>
                <a:p>
                  <a:endParaRPr lang="pt-BR" dirty="0"/>
                </a:p>
              </p:txBody>
            </p:sp>
            <p:sp>
              <p:nvSpPr>
                <p:cNvPr id="180253" name="Text Box 41"/>
                <p:cNvSpPr txBox="1">
                  <a:spLocks noChangeArrowheads="1"/>
                </p:cNvSpPr>
                <p:nvPr/>
              </p:nvSpPr>
              <p:spPr bwMode="auto">
                <a:xfrm>
                  <a:off x="4177" y="2348"/>
                  <a:ext cx="479" cy="250"/>
                </a:xfrm>
                <a:prstGeom prst="rect">
                  <a:avLst/>
                </a:prstGeom>
                <a:noFill/>
                <a:ln w="9525">
                  <a:noFill/>
                  <a:miter lim="800000"/>
                  <a:headEnd/>
                  <a:tailEnd/>
                </a:ln>
              </p:spPr>
              <p:txBody>
                <a:bodyPr wrap="none">
                  <a:spAutoFit/>
                </a:bodyPr>
                <a:lstStyle/>
                <a:p>
                  <a:pPr algn="ctr"/>
                  <a:r>
                    <a:rPr lang="pt-BR" sz="1000" dirty="0">
                      <a:solidFill>
                        <a:schemeClr val="bg2"/>
                      </a:solidFill>
                      <a:latin typeface="Times New Roman" pitchFamily="18" charset="0"/>
                    </a:rPr>
                    <a:t>Controlar a</a:t>
                  </a:r>
                </a:p>
                <a:p>
                  <a:pPr algn="ctr"/>
                  <a:r>
                    <a:rPr lang="pt-BR" sz="1000" dirty="0">
                      <a:solidFill>
                        <a:schemeClr val="bg2"/>
                      </a:solidFill>
                      <a:latin typeface="Times New Roman" pitchFamily="18" charset="0"/>
                    </a:rPr>
                    <a:t>Produção</a:t>
                  </a:r>
                </a:p>
              </p:txBody>
            </p:sp>
          </p:grpSp>
          <p:sp>
            <p:nvSpPr>
              <p:cNvPr id="180251" name="Text Box 88"/>
              <p:cNvSpPr txBox="1">
                <a:spLocks noChangeArrowheads="1"/>
              </p:cNvSpPr>
              <p:nvPr/>
            </p:nvSpPr>
            <p:spPr bwMode="auto">
              <a:xfrm>
                <a:off x="3106" y="936"/>
                <a:ext cx="638" cy="249"/>
              </a:xfrm>
              <a:prstGeom prst="rect">
                <a:avLst/>
              </a:prstGeom>
              <a:solidFill>
                <a:srgbClr val="FF66CC"/>
              </a:solidFill>
              <a:ln w="28575">
                <a:solidFill>
                  <a:schemeClr val="tx1"/>
                </a:solidFill>
                <a:miter lim="800000"/>
                <a:headEnd/>
                <a:tailEnd/>
              </a:ln>
            </p:spPr>
            <p:txBody>
              <a:bodyPr wrap="none">
                <a:spAutoFit/>
              </a:bodyPr>
              <a:lstStyle/>
              <a:p>
                <a:r>
                  <a:rPr lang="pt-BR" sz="1800" dirty="0">
                    <a:solidFill>
                      <a:schemeClr val="bg2"/>
                    </a:solidFill>
                    <a:latin typeface="Times New Roman" pitchFamily="18" charset="0"/>
                  </a:rPr>
                  <a:t>Controle</a:t>
                </a:r>
              </a:p>
            </p:txBody>
          </p:sp>
        </p:grpSp>
        <p:sp>
          <p:nvSpPr>
            <p:cNvPr id="180249" name="Freeform 89"/>
            <p:cNvSpPr>
              <a:spLocks/>
            </p:cNvSpPr>
            <p:nvPr/>
          </p:nvSpPr>
          <p:spPr bwMode="auto">
            <a:xfrm>
              <a:off x="2472" y="618"/>
              <a:ext cx="952" cy="318"/>
            </a:xfrm>
            <a:custGeom>
              <a:avLst/>
              <a:gdLst>
                <a:gd name="T0" fmla="*/ 0 w 952"/>
                <a:gd name="T1" fmla="*/ 0 h 318"/>
                <a:gd name="T2" fmla="*/ 952 w 952"/>
                <a:gd name="T3" fmla="*/ 0 h 318"/>
                <a:gd name="T4" fmla="*/ 952 w 952"/>
                <a:gd name="T5" fmla="*/ 318 h 318"/>
                <a:gd name="T6" fmla="*/ 0 60000 65536"/>
                <a:gd name="T7" fmla="*/ 0 60000 65536"/>
                <a:gd name="T8" fmla="*/ 0 60000 65536"/>
                <a:gd name="T9" fmla="*/ 0 w 952"/>
                <a:gd name="T10" fmla="*/ 0 h 318"/>
                <a:gd name="T11" fmla="*/ 952 w 952"/>
                <a:gd name="T12" fmla="*/ 318 h 318"/>
              </a:gdLst>
              <a:ahLst/>
              <a:cxnLst>
                <a:cxn ang="T6">
                  <a:pos x="T0" y="T1"/>
                </a:cxn>
                <a:cxn ang="T7">
                  <a:pos x="T2" y="T3"/>
                </a:cxn>
                <a:cxn ang="T8">
                  <a:pos x="T4" y="T5"/>
                </a:cxn>
              </a:cxnLst>
              <a:rect l="T9" t="T10" r="T11" b="T12"/>
              <a:pathLst>
                <a:path w="952" h="318">
                  <a:moveTo>
                    <a:pt x="0" y="0"/>
                  </a:moveTo>
                  <a:lnTo>
                    <a:pt x="952" y="0"/>
                  </a:lnTo>
                  <a:lnTo>
                    <a:pt x="952" y="318"/>
                  </a:lnTo>
                </a:path>
              </a:pathLst>
            </a:custGeom>
            <a:noFill/>
            <a:ln w="28575">
              <a:solidFill>
                <a:schemeClr val="tx1"/>
              </a:solidFill>
              <a:round/>
              <a:headEnd/>
              <a:tailEnd type="triangle" w="med" len="med"/>
            </a:ln>
          </p:spPr>
          <p:txBody>
            <a:bodyPr/>
            <a:lstStyle/>
            <a:p>
              <a:endParaRPr lang="pt-BR" dirty="0"/>
            </a:p>
          </p:txBody>
        </p:sp>
      </p:grpSp>
      <p:sp>
        <p:nvSpPr>
          <p:cNvPr id="646241" name="Freeform 97"/>
          <p:cNvSpPr>
            <a:spLocks/>
          </p:cNvSpPr>
          <p:nvPr/>
        </p:nvSpPr>
        <p:spPr bwMode="auto">
          <a:xfrm>
            <a:off x="1116013" y="981075"/>
            <a:ext cx="7127875" cy="503238"/>
          </a:xfrm>
          <a:custGeom>
            <a:avLst/>
            <a:gdLst>
              <a:gd name="T0" fmla="*/ 0 w 4490"/>
              <a:gd name="T1" fmla="*/ 2147483647 h 317"/>
              <a:gd name="T2" fmla="*/ 0 w 4490"/>
              <a:gd name="T3" fmla="*/ 0 h 317"/>
              <a:gd name="T4" fmla="*/ 2147483647 w 4490"/>
              <a:gd name="T5" fmla="*/ 0 h 317"/>
              <a:gd name="T6" fmla="*/ 2147483647 w 4490"/>
              <a:gd name="T7" fmla="*/ 2147483647 h 317"/>
              <a:gd name="T8" fmla="*/ 0 60000 65536"/>
              <a:gd name="T9" fmla="*/ 0 60000 65536"/>
              <a:gd name="T10" fmla="*/ 0 60000 65536"/>
              <a:gd name="T11" fmla="*/ 0 60000 65536"/>
              <a:gd name="T12" fmla="*/ 0 w 4490"/>
              <a:gd name="T13" fmla="*/ 0 h 317"/>
              <a:gd name="T14" fmla="*/ 4490 w 4490"/>
              <a:gd name="T15" fmla="*/ 317 h 317"/>
            </a:gdLst>
            <a:ahLst/>
            <a:cxnLst>
              <a:cxn ang="T8">
                <a:pos x="T0" y="T1"/>
              </a:cxn>
              <a:cxn ang="T9">
                <a:pos x="T2" y="T3"/>
              </a:cxn>
              <a:cxn ang="T10">
                <a:pos x="T4" y="T5"/>
              </a:cxn>
              <a:cxn ang="T11">
                <a:pos x="T6" y="T7"/>
              </a:cxn>
            </a:cxnLst>
            <a:rect l="T12" t="T13" r="T14" b="T15"/>
            <a:pathLst>
              <a:path w="4490" h="317">
                <a:moveTo>
                  <a:pt x="0" y="317"/>
                </a:moveTo>
                <a:lnTo>
                  <a:pt x="0" y="0"/>
                </a:lnTo>
                <a:lnTo>
                  <a:pt x="4490" y="0"/>
                </a:lnTo>
                <a:lnTo>
                  <a:pt x="4490" y="317"/>
                </a:lnTo>
              </a:path>
            </a:pathLst>
          </a:custGeom>
          <a:noFill/>
          <a:ln w="57150">
            <a:solidFill>
              <a:schemeClr val="tx1"/>
            </a:solidFill>
            <a:round/>
            <a:headEnd type="triangle" w="med" len="med"/>
            <a:tailEnd type="triangle" w="med" len="med"/>
          </a:ln>
        </p:spPr>
        <p:txBody>
          <a:bodyPr/>
          <a:lstStyle/>
          <a:p>
            <a:endParaRPr lang="pt-BR" dirty="0"/>
          </a:p>
        </p:txBody>
      </p:sp>
      <p:sp>
        <p:nvSpPr>
          <p:cNvPr id="70" name="Text Box 53"/>
          <p:cNvSpPr txBox="1">
            <a:spLocks noChangeArrowheads="1"/>
          </p:cNvSpPr>
          <p:nvPr/>
        </p:nvSpPr>
        <p:spPr bwMode="auto">
          <a:xfrm>
            <a:off x="6000750" y="1928813"/>
            <a:ext cx="2786063" cy="830262"/>
          </a:xfrm>
          <a:prstGeom prst="rect">
            <a:avLst/>
          </a:prstGeom>
          <a:solidFill>
            <a:srgbClr val="00FF00"/>
          </a:solidFill>
          <a:ln w="9525">
            <a:solidFill>
              <a:schemeClr val="tx1"/>
            </a:solidFill>
            <a:miter lim="800000"/>
            <a:headEnd/>
            <a:tailEnd/>
          </a:ln>
        </p:spPr>
        <p:txBody>
          <a:bodyPr>
            <a:spAutoFit/>
          </a:bodyPr>
          <a:lstStyle/>
          <a:p>
            <a:pPr algn="just"/>
            <a:r>
              <a:rPr lang="pt-BR" b="1" dirty="0">
                <a:solidFill>
                  <a:schemeClr val="bg2"/>
                </a:solidFill>
                <a:latin typeface="Times New Roman" pitchFamily="18" charset="0"/>
              </a:rPr>
              <a:t>SKU – </a:t>
            </a:r>
            <a:r>
              <a:rPr lang="pt-BR" b="1" i="1" dirty="0">
                <a:solidFill>
                  <a:schemeClr val="bg2"/>
                </a:solidFill>
                <a:latin typeface="Times New Roman" pitchFamily="18" charset="0"/>
              </a:rPr>
              <a:t>Stock Keeping Unit </a:t>
            </a:r>
            <a:r>
              <a:rPr lang="pt-BR" b="1" dirty="0">
                <a:solidFill>
                  <a:schemeClr val="bg2"/>
                </a:solidFill>
                <a:latin typeface="Times New Roman" pitchFamily="18" charset="0"/>
              </a:rPr>
              <a:t>– unidade de manutenção de estoque e serve para designar os diferentes itens do estoque de produtos acabados de uma empresa.</a:t>
            </a:r>
          </a:p>
        </p:txBody>
      </p:sp>
      <p:sp>
        <p:nvSpPr>
          <p:cNvPr id="95" name="Rectangle 82"/>
          <p:cNvSpPr>
            <a:spLocks noChangeArrowheads="1"/>
          </p:cNvSpPr>
          <p:nvPr/>
        </p:nvSpPr>
        <p:spPr bwMode="auto">
          <a:xfrm>
            <a:off x="1718581" y="4508475"/>
            <a:ext cx="5903048" cy="720725"/>
          </a:xfrm>
          <a:prstGeom prst="rect">
            <a:avLst/>
          </a:prstGeom>
          <a:solidFill>
            <a:schemeClr val="tx1"/>
          </a:solidFill>
          <a:ln w="9525">
            <a:solidFill>
              <a:schemeClr val="bg2"/>
            </a:solidFill>
            <a:miter lim="800000"/>
            <a:headEnd/>
            <a:tailEnd/>
          </a:ln>
          <a:effectLst>
            <a:prstShdw prst="shdw17" dist="17961" dir="2700000">
              <a:schemeClr val="bg2">
                <a:gamma/>
                <a:shade val="60000"/>
                <a:invGamma/>
              </a:schemeClr>
            </a:prstShdw>
          </a:effectLst>
        </p:spPr>
        <p:txBody>
          <a:bodyPr wrap="none" anchor="ctr"/>
          <a:lstStyle/>
          <a:p>
            <a:pPr>
              <a:defRPr/>
            </a:pPr>
            <a:endParaRPr lang="pt-BR" dirty="0"/>
          </a:p>
        </p:txBody>
      </p:sp>
      <p:sp>
        <p:nvSpPr>
          <p:cNvPr id="96" name="Text Box 92"/>
          <p:cNvSpPr txBox="1">
            <a:spLocks noChangeArrowheads="1"/>
          </p:cNvSpPr>
          <p:nvPr/>
        </p:nvSpPr>
        <p:spPr bwMode="auto">
          <a:xfrm>
            <a:off x="1668484" y="4454500"/>
            <a:ext cx="5975350" cy="774700"/>
          </a:xfrm>
          <a:prstGeom prst="rect">
            <a:avLst/>
          </a:prstGeom>
          <a:solidFill>
            <a:schemeClr val="tx1"/>
          </a:solidFill>
          <a:ln w="9525">
            <a:solidFill>
              <a:schemeClr val="bg2"/>
            </a:solidFill>
            <a:miter lim="800000"/>
            <a:headEnd/>
            <a:tailEnd/>
          </a:ln>
        </p:spPr>
        <p:txBody>
          <a:bodyPr>
            <a:spAutoFit/>
          </a:bodyPr>
          <a:lstStyle/>
          <a:p>
            <a:pPr algn="just"/>
            <a:r>
              <a:rPr lang="pt-BR" sz="1100" b="1" dirty="0">
                <a:solidFill>
                  <a:schemeClr val="bg2"/>
                </a:solidFill>
                <a:latin typeface="Times New Roman" pitchFamily="18" charset="0"/>
              </a:rPr>
              <a:t>SPCP (Sistemas de planejamento e controle da produção) são sistemas que provêem informações que suportam o gerenciamento eficaz do fluxo de materiais, da utilização da mão de obra e equipamentos, a coordenação de fornecedores e distribuidores e a comunicação/interface com os clientes no que se refere a suas necessidades operacionais (CORRÊA &amp; GIANESI, 1996)</a:t>
            </a:r>
          </a:p>
        </p:txBody>
      </p:sp>
      <p:sp>
        <p:nvSpPr>
          <p:cNvPr id="111" name="Retângulo 110"/>
          <p:cNvSpPr/>
          <p:nvPr/>
        </p:nvSpPr>
        <p:spPr>
          <a:xfrm>
            <a:off x="1619672" y="2817016"/>
            <a:ext cx="1584176" cy="75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12" name="Picture 2" descr="http://www.movidoavento.com/engrenagem.gif"/>
          <p:cNvPicPr>
            <a:picLocks noChangeAspect="1" noChangeArrowheads="1" noCrop="1"/>
          </p:cNvPicPr>
          <p:nvPr/>
        </p:nvPicPr>
        <p:blipFill>
          <a:blip r:embed="rId3" cstate="print"/>
          <a:srcRect/>
          <a:stretch>
            <a:fillRect/>
          </a:stretch>
        </p:blipFill>
        <p:spPr bwMode="auto">
          <a:xfrm>
            <a:off x="1979712" y="2852936"/>
            <a:ext cx="707357" cy="639178"/>
          </a:xfrm>
          <a:prstGeom prst="rect">
            <a:avLst/>
          </a:prstGeom>
          <a:noFill/>
        </p:spPr>
      </p:pic>
      <p:sp>
        <p:nvSpPr>
          <p:cNvPr id="78" name="Forma livre 77"/>
          <p:cNvSpPr/>
          <p:nvPr/>
        </p:nvSpPr>
        <p:spPr>
          <a:xfrm>
            <a:off x="285720" y="1285860"/>
            <a:ext cx="5572164" cy="3143272"/>
          </a:xfrm>
          <a:custGeom>
            <a:avLst/>
            <a:gdLst>
              <a:gd name="connsiteX0" fmla="*/ 5384800 w 5384800"/>
              <a:gd name="connsiteY0" fmla="*/ 2699657 h 3018971"/>
              <a:gd name="connsiteX1" fmla="*/ 5050972 w 5384800"/>
              <a:gd name="connsiteY1" fmla="*/ 3018971 h 3018971"/>
              <a:gd name="connsiteX2" fmla="*/ 0 w 5384800"/>
              <a:gd name="connsiteY2" fmla="*/ 3018971 h 3018971"/>
              <a:gd name="connsiteX3" fmla="*/ 0 w 5384800"/>
              <a:gd name="connsiteY3" fmla="*/ 0 h 3018971"/>
              <a:gd name="connsiteX4" fmla="*/ 2946400 w 5384800"/>
              <a:gd name="connsiteY4" fmla="*/ 0 h 3018971"/>
              <a:gd name="connsiteX5" fmla="*/ 2946400 w 5384800"/>
              <a:gd name="connsiteY5" fmla="*/ 595086 h 3018971"/>
              <a:gd name="connsiteX6" fmla="*/ 3657600 w 5384800"/>
              <a:gd name="connsiteY6" fmla="*/ 595086 h 3018971"/>
              <a:gd name="connsiteX7" fmla="*/ 3643086 w 5384800"/>
              <a:gd name="connsiteY7" fmla="*/ 2119086 h 3018971"/>
              <a:gd name="connsiteX8" fmla="*/ 4760686 w 5384800"/>
              <a:gd name="connsiteY8" fmla="*/ 2119086 h 3018971"/>
              <a:gd name="connsiteX9" fmla="*/ 5384800 w 5384800"/>
              <a:gd name="connsiteY9" fmla="*/ 2699657 h 30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0" h="3018971">
                <a:moveTo>
                  <a:pt x="5384800" y="2699657"/>
                </a:moveTo>
                <a:lnTo>
                  <a:pt x="5050972" y="3018971"/>
                </a:lnTo>
                <a:lnTo>
                  <a:pt x="0" y="3018971"/>
                </a:lnTo>
                <a:lnTo>
                  <a:pt x="0" y="0"/>
                </a:lnTo>
                <a:lnTo>
                  <a:pt x="2946400" y="0"/>
                </a:lnTo>
                <a:lnTo>
                  <a:pt x="2946400" y="595086"/>
                </a:lnTo>
                <a:lnTo>
                  <a:pt x="3657600" y="595086"/>
                </a:lnTo>
                <a:lnTo>
                  <a:pt x="3643086" y="2119086"/>
                </a:lnTo>
                <a:lnTo>
                  <a:pt x="4760686" y="2119086"/>
                </a:lnTo>
                <a:lnTo>
                  <a:pt x="5384800" y="2699657"/>
                </a:lnTo>
                <a:close/>
              </a:path>
            </a:pathLst>
          </a:custGeom>
          <a:solidFill>
            <a:schemeClr val="accent6">
              <a:lumMod val="75000"/>
            </a:schemeClr>
          </a:solidFill>
          <a:ln w="38100">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79" name="CaixaDeTexto 78"/>
          <p:cNvSpPr txBox="1"/>
          <p:nvPr/>
        </p:nvSpPr>
        <p:spPr>
          <a:xfrm>
            <a:off x="1071538" y="2324393"/>
            <a:ext cx="1996059" cy="461665"/>
          </a:xfrm>
          <a:prstGeom prst="rect">
            <a:avLst/>
          </a:prstGeom>
          <a:noFill/>
        </p:spPr>
        <p:txBody>
          <a:bodyPr wrap="none" rtlCol="0">
            <a:spAutoFit/>
          </a:bodyPr>
          <a:lstStyle/>
          <a:p>
            <a:pPr algn="ctr"/>
            <a:r>
              <a:rPr lang="pt-BR" sz="2400" b="1" dirty="0" smtClean="0">
                <a:solidFill>
                  <a:srgbClr val="FF0000"/>
                </a:solidFill>
                <a:latin typeface="Times New Roman" pitchFamily="18" charset="0"/>
                <a:cs typeface="Times New Roman" pitchFamily="18" charset="0"/>
              </a:rPr>
              <a:t>Planejamento</a:t>
            </a:r>
          </a:p>
        </p:txBody>
      </p:sp>
      <p:sp>
        <p:nvSpPr>
          <p:cNvPr id="80" name="Forma livre 79"/>
          <p:cNvSpPr/>
          <p:nvPr/>
        </p:nvSpPr>
        <p:spPr>
          <a:xfrm>
            <a:off x="3291840" y="1285860"/>
            <a:ext cx="4276578" cy="3150000"/>
          </a:xfrm>
          <a:custGeom>
            <a:avLst/>
            <a:gdLst>
              <a:gd name="connsiteX0" fmla="*/ 0 w 4276578"/>
              <a:gd name="connsiteY0" fmla="*/ 0 h 3052690"/>
              <a:gd name="connsiteX1" fmla="*/ 2686929 w 4276578"/>
              <a:gd name="connsiteY1" fmla="*/ 14068 h 3052690"/>
              <a:gd name="connsiteX2" fmla="*/ 2658794 w 4276578"/>
              <a:gd name="connsiteY2" fmla="*/ 2067951 h 3052690"/>
              <a:gd name="connsiteX3" fmla="*/ 4276578 w 4276578"/>
              <a:gd name="connsiteY3" fmla="*/ 2067951 h 3052690"/>
              <a:gd name="connsiteX4" fmla="*/ 4276578 w 4276578"/>
              <a:gd name="connsiteY4" fmla="*/ 3052690 h 3052690"/>
              <a:gd name="connsiteX5" fmla="*/ 2096086 w 4276578"/>
              <a:gd name="connsiteY5" fmla="*/ 3052690 h 3052690"/>
              <a:gd name="connsiteX6" fmla="*/ 2433711 w 4276578"/>
              <a:gd name="connsiteY6" fmla="*/ 2729133 h 3052690"/>
              <a:gd name="connsiteX7" fmla="*/ 1856935 w 4276578"/>
              <a:gd name="connsiteY7" fmla="*/ 2180493 h 3052690"/>
              <a:gd name="connsiteX8" fmla="*/ 689317 w 4276578"/>
              <a:gd name="connsiteY8" fmla="*/ 2180493 h 3052690"/>
              <a:gd name="connsiteX9" fmla="*/ 689317 w 4276578"/>
              <a:gd name="connsiteY9" fmla="*/ 618979 h 3052690"/>
              <a:gd name="connsiteX10" fmla="*/ 0 w 4276578"/>
              <a:gd name="connsiteY10" fmla="*/ 618979 h 3052690"/>
              <a:gd name="connsiteX11" fmla="*/ 0 w 4276578"/>
              <a:gd name="connsiteY11" fmla="*/ 0 h 30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6578" h="3052690">
                <a:moveTo>
                  <a:pt x="0" y="0"/>
                </a:moveTo>
                <a:lnTo>
                  <a:pt x="2686929" y="14068"/>
                </a:lnTo>
                <a:lnTo>
                  <a:pt x="2658794" y="2067951"/>
                </a:lnTo>
                <a:lnTo>
                  <a:pt x="4276578" y="2067951"/>
                </a:lnTo>
                <a:lnTo>
                  <a:pt x="4276578" y="3052690"/>
                </a:lnTo>
                <a:lnTo>
                  <a:pt x="2096086" y="3052690"/>
                </a:lnTo>
                <a:lnTo>
                  <a:pt x="2433711" y="2729133"/>
                </a:lnTo>
                <a:lnTo>
                  <a:pt x="1856935" y="2180493"/>
                </a:lnTo>
                <a:lnTo>
                  <a:pt x="689317" y="2180493"/>
                </a:lnTo>
                <a:lnTo>
                  <a:pt x="689317" y="618979"/>
                </a:lnTo>
                <a:lnTo>
                  <a:pt x="0" y="618979"/>
                </a:lnTo>
                <a:lnTo>
                  <a:pt x="0" y="0"/>
                </a:lnTo>
                <a:close/>
              </a:path>
            </a:pathLst>
          </a:custGeom>
          <a:solidFill>
            <a:schemeClr val="accent6">
              <a:lumMod val="75000"/>
            </a:schemeClr>
          </a:solidFill>
          <a:ln w="38100">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dirty="0"/>
          </a:p>
        </p:txBody>
      </p:sp>
      <p:sp>
        <p:nvSpPr>
          <p:cNvPr id="81" name="CaixaDeTexto 80"/>
          <p:cNvSpPr txBox="1"/>
          <p:nvPr/>
        </p:nvSpPr>
        <p:spPr>
          <a:xfrm>
            <a:off x="3986875" y="2000240"/>
            <a:ext cx="2013885" cy="1215717"/>
          </a:xfrm>
          <a:prstGeom prst="rect">
            <a:avLst/>
          </a:prstGeom>
          <a:noFill/>
        </p:spPr>
        <p:txBody>
          <a:bodyPr wrap="none" rtlCol="0">
            <a:spAutoFit/>
          </a:bodyPr>
          <a:lstStyle/>
          <a:p>
            <a:pPr algn="just"/>
            <a:r>
              <a:rPr lang="pt-BR" sz="1700" b="1" dirty="0" smtClean="0">
                <a:solidFill>
                  <a:srgbClr val="FF0000"/>
                </a:solidFill>
                <a:latin typeface="Times New Roman" pitchFamily="18" charset="0"/>
                <a:cs typeface="Times New Roman" pitchFamily="18" charset="0"/>
              </a:rPr>
              <a:t>Direção &amp; Controle</a:t>
            </a:r>
          </a:p>
          <a:p>
            <a:pPr algn="just"/>
            <a:endParaRPr lang="pt-BR" sz="1400" b="1" dirty="0" smtClean="0">
              <a:latin typeface="Times New Roman" pitchFamily="18" charset="0"/>
              <a:cs typeface="Times New Roman" pitchFamily="18" charset="0"/>
            </a:endParaRPr>
          </a:p>
          <a:p>
            <a:pPr algn="just"/>
            <a:r>
              <a:rPr lang="pt-BR" sz="1400" b="1" dirty="0" smtClean="0">
                <a:solidFill>
                  <a:srgbClr val="FF0000"/>
                </a:solidFill>
                <a:latin typeface="Times New Roman" pitchFamily="18" charset="0"/>
                <a:cs typeface="Times New Roman" pitchFamily="18" charset="0"/>
              </a:rPr>
              <a:t>Dirigir –</a:t>
            </a:r>
            <a:r>
              <a:rPr lang="pt-BR" sz="1400" b="1" dirty="0" smtClean="0">
                <a:latin typeface="Times New Roman" pitchFamily="18" charset="0"/>
                <a:cs typeface="Times New Roman" pitchFamily="18" charset="0"/>
              </a:rPr>
              <a:t> Comandar</a:t>
            </a:r>
          </a:p>
          <a:p>
            <a:pPr algn="just"/>
            <a:r>
              <a:rPr lang="pt-BR" sz="1400" b="1" dirty="0" smtClean="0">
                <a:latin typeface="Times New Roman" pitchFamily="18" charset="0"/>
                <a:cs typeface="Times New Roman" pitchFamily="18" charset="0"/>
              </a:rPr>
              <a:t>                Coordenar</a:t>
            </a:r>
          </a:p>
          <a:p>
            <a:pPr algn="just"/>
            <a:r>
              <a:rPr lang="pt-BR" sz="1400" b="1" dirty="0" smtClean="0">
                <a:latin typeface="Times New Roman" pitchFamily="18" charset="0"/>
                <a:cs typeface="Times New Roman" pitchFamily="18" charset="0"/>
              </a:rPr>
              <a:t>                Liderar</a:t>
            </a:r>
            <a:endParaRPr lang="pt-BR" sz="1400" b="1" dirty="0">
              <a:latin typeface="Times New Roman" pitchFamily="18" charset="0"/>
              <a:cs typeface="Times New Roman" pitchFamily="18" charset="0"/>
            </a:endParaRPr>
          </a:p>
        </p:txBody>
      </p:sp>
      <p:sp>
        <p:nvSpPr>
          <p:cNvPr id="82" name="CaixaDeTexto 81"/>
          <p:cNvSpPr txBox="1"/>
          <p:nvPr/>
        </p:nvSpPr>
        <p:spPr>
          <a:xfrm>
            <a:off x="789991" y="1428736"/>
            <a:ext cx="1996059" cy="461665"/>
          </a:xfrm>
          <a:prstGeom prst="rect">
            <a:avLst/>
          </a:prstGeom>
          <a:noFill/>
        </p:spPr>
        <p:txBody>
          <a:bodyPr wrap="none" rtlCol="0">
            <a:spAutoFit/>
          </a:bodyPr>
          <a:lstStyle/>
          <a:p>
            <a:pPr algn="ctr"/>
            <a:r>
              <a:rPr lang="pt-BR" sz="2400" b="1" dirty="0" smtClean="0">
                <a:solidFill>
                  <a:srgbClr val="FFFF00"/>
                </a:solidFill>
                <a:latin typeface="Times New Roman" pitchFamily="18" charset="0"/>
                <a:cs typeface="Times New Roman" pitchFamily="18" charset="0"/>
              </a:rPr>
              <a:t>Planejamento</a:t>
            </a:r>
            <a:endParaRPr lang="pt-BR" sz="2400" b="1" dirty="0">
              <a:solidFill>
                <a:srgbClr val="FFFF00"/>
              </a:solidFill>
              <a:latin typeface="Times New Roman" pitchFamily="18" charset="0"/>
              <a:cs typeface="Times New Roman" pitchFamily="18" charset="0"/>
            </a:endParaRPr>
          </a:p>
        </p:txBody>
      </p:sp>
      <p:sp>
        <p:nvSpPr>
          <p:cNvPr id="83" name="CaixaDeTexto 82"/>
          <p:cNvSpPr txBox="1"/>
          <p:nvPr/>
        </p:nvSpPr>
        <p:spPr>
          <a:xfrm>
            <a:off x="4286248" y="1428736"/>
            <a:ext cx="1341265" cy="461665"/>
          </a:xfrm>
          <a:prstGeom prst="rect">
            <a:avLst/>
          </a:prstGeom>
          <a:noFill/>
        </p:spPr>
        <p:txBody>
          <a:bodyPr wrap="none" rtlCol="0">
            <a:spAutoFit/>
          </a:bodyPr>
          <a:lstStyle/>
          <a:p>
            <a:r>
              <a:rPr lang="pt-BR" sz="2400" b="1" dirty="0" smtClean="0">
                <a:solidFill>
                  <a:srgbClr val="00FF00"/>
                </a:solidFill>
                <a:latin typeface="Times New Roman" pitchFamily="18" charset="0"/>
                <a:cs typeface="Times New Roman" pitchFamily="18" charset="0"/>
              </a:rPr>
              <a:t>Controle</a:t>
            </a:r>
            <a:endParaRPr lang="pt-BR" sz="2400" b="1" dirty="0">
              <a:solidFill>
                <a:srgbClr val="00FF00"/>
              </a:solidFill>
              <a:latin typeface="Times New Roman" pitchFamily="18" charset="0"/>
              <a:cs typeface="Times New Roman" pitchFamily="18" charset="0"/>
            </a:endParaRPr>
          </a:p>
        </p:txBody>
      </p:sp>
      <p:sp>
        <p:nvSpPr>
          <p:cNvPr id="84" name="CaixaDeTexto 83"/>
          <p:cNvSpPr txBox="1"/>
          <p:nvPr/>
        </p:nvSpPr>
        <p:spPr>
          <a:xfrm>
            <a:off x="285720" y="3286124"/>
            <a:ext cx="7286676" cy="1384995"/>
          </a:xfrm>
          <a:prstGeom prst="rect">
            <a:avLst/>
          </a:prstGeom>
          <a:noFill/>
        </p:spPr>
        <p:txBody>
          <a:bodyPr wrap="square" rtlCol="0">
            <a:spAutoFit/>
          </a:bodyPr>
          <a:lstStyle/>
          <a:p>
            <a:pPr algn="just"/>
            <a:r>
              <a:rPr lang="pt-BR" sz="1400" b="1" dirty="0" smtClean="0">
                <a:latin typeface="Times New Roman" pitchFamily="18" charset="0"/>
                <a:cs typeface="Times New Roman" pitchFamily="18" charset="0"/>
              </a:rPr>
              <a:t>Quatro funções gerenciais: organização, </a:t>
            </a:r>
            <a:r>
              <a:rPr lang="pt-BR" sz="1400" b="1" dirty="0" smtClean="0">
                <a:solidFill>
                  <a:srgbClr val="FFFF00"/>
                </a:solidFill>
                <a:latin typeface="Times New Roman" pitchFamily="18" charset="0"/>
                <a:cs typeface="Times New Roman" pitchFamily="18" charset="0"/>
              </a:rPr>
              <a:t>planejamento</a:t>
            </a:r>
            <a:r>
              <a:rPr lang="pt-BR" sz="1400" b="1" dirty="0" smtClean="0">
                <a:latin typeface="Times New Roman" pitchFamily="18" charset="0"/>
                <a:cs typeface="Times New Roman" pitchFamily="18" charset="0"/>
              </a:rPr>
              <a:t>, </a:t>
            </a:r>
            <a:r>
              <a:rPr lang="pt-BR" sz="1400" b="1" dirty="0" smtClean="0">
                <a:solidFill>
                  <a:srgbClr val="00FF00"/>
                </a:solidFill>
                <a:latin typeface="Times New Roman" pitchFamily="18" charset="0"/>
                <a:cs typeface="Times New Roman" pitchFamily="18" charset="0"/>
              </a:rPr>
              <a:t>direção e controle</a:t>
            </a:r>
          </a:p>
          <a:p>
            <a:pPr algn="just"/>
            <a:r>
              <a:rPr lang="pt-BR" sz="1300" dirty="0" smtClean="0"/>
              <a:t>Segundo GEORGE Jr. (1972), por volta do ano 4000 a.C., os egípcios reconheceram a necessidade de planejar, organizar e controlar (prova disso foi terem viabilizado a construção das grandes pirâmides, além de terem sido conservados manuscritos da época). Essas funções e mais a de dirigir (comandar, coordenar, liderar) tinham suas necessidades reconhecidas pelos chineses por volta de 1100 a.C. (GEORGE Jr., 1972).</a:t>
            </a:r>
          </a:p>
          <a:p>
            <a:pPr algn="just"/>
            <a:endParaRPr lang="pt-BR" sz="1600" b="1"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843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6163"/>
                                        </p:tgtEl>
                                        <p:attrNameLst>
                                          <p:attrName>style.visibility</p:attrName>
                                        </p:attrNameLst>
                                      </p:cBhvr>
                                      <p:to>
                                        <p:strVal val="visible"/>
                                      </p:to>
                                    </p:set>
                                    <p:anim calcmode="lin" valueType="num">
                                      <p:cBhvr additive="base">
                                        <p:cTn id="7" dur="500" fill="hold"/>
                                        <p:tgtEl>
                                          <p:spTgt spid="646163"/>
                                        </p:tgtEl>
                                        <p:attrNameLst>
                                          <p:attrName>ppt_x</p:attrName>
                                        </p:attrNameLst>
                                      </p:cBhvr>
                                      <p:tavLst>
                                        <p:tav tm="0">
                                          <p:val>
                                            <p:strVal val="#ppt_x"/>
                                          </p:val>
                                        </p:tav>
                                        <p:tav tm="100000">
                                          <p:val>
                                            <p:strVal val="#ppt_x"/>
                                          </p:val>
                                        </p:tav>
                                      </p:tavLst>
                                    </p:anim>
                                    <p:anim calcmode="lin" valueType="num">
                                      <p:cBhvr additive="base">
                                        <p:cTn id="8" dur="500" fill="hold"/>
                                        <p:tgtEl>
                                          <p:spTgt spid="646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6197"/>
                                        </p:tgtEl>
                                        <p:attrNameLst>
                                          <p:attrName>style.visibility</p:attrName>
                                        </p:attrNameLst>
                                      </p:cBhvr>
                                      <p:to>
                                        <p:strVal val="visible"/>
                                      </p:to>
                                    </p:set>
                                    <p:anim calcmode="lin" valueType="num">
                                      <p:cBhvr additive="base">
                                        <p:cTn id="19" dur="500" fill="hold"/>
                                        <p:tgtEl>
                                          <p:spTgt spid="646197"/>
                                        </p:tgtEl>
                                        <p:attrNameLst>
                                          <p:attrName>ppt_x</p:attrName>
                                        </p:attrNameLst>
                                      </p:cBhvr>
                                      <p:tavLst>
                                        <p:tav tm="0">
                                          <p:val>
                                            <p:strVal val="#ppt_x"/>
                                          </p:val>
                                        </p:tav>
                                        <p:tav tm="100000">
                                          <p:val>
                                            <p:strVal val="#ppt_x"/>
                                          </p:val>
                                        </p:tav>
                                      </p:tavLst>
                                    </p:anim>
                                    <p:anim calcmode="lin" valueType="num">
                                      <p:cBhvr additive="base">
                                        <p:cTn id="20" dur="500" fill="hold"/>
                                        <p:tgtEl>
                                          <p:spTgt spid="6461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6190"/>
                                        </p:tgtEl>
                                        <p:attrNameLst>
                                          <p:attrName>style.visibility</p:attrName>
                                        </p:attrNameLst>
                                      </p:cBhvr>
                                      <p:to>
                                        <p:strVal val="visible"/>
                                      </p:to>
                                    </p:set>
                                    <p:anim calcmode="lin" valueType="num">
                                      <p:cBhvr additive="base">
                                        <p:cTn id="31" dur="500" fill="hold"/>
                                        <p:tgtEl>
                                          <p:spTgt spid="646190"/>
                                        </p:tgtEl>
                                        <p:attrNameLst>
                                          <p:attrName>ppt_x</p:attrName>
                                        </p:attrNameLst>
                                      </p:cBhvr>
                                      <p:tavLst>
                                        <p:tav tm="0">
                                          <p:val>
                                            <p:strVal val="#ppt_x"/>
                                          </p:val>
                                        </p:tav>
                                        <p:tav tm="100000">
                                          <p:val>
                                            <p:strVal val="#ppt_x"/>
                                          </p:val>
                                        </p:tav>
                                      </p:tavLst>
                                    </p:anim>
                                    <p:anim calcmode="lin" valueType="num">
                                      <p:cBhvr additive="base">
                                        <p:cTn id="32" dur="500" fill="hold"/>
                                        <p:tgtEl>
                                          <p:spTgt spid="6461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6147"/>
                                        </p:tgtEl>
                                        <p:attrNameLst>
                                          <p:attrName>style.visibility</p:attrName>
                                        </p:attrNameLst>
                                      </p:cBhvr>
                                      <p:to>
                                        <p:strVal val="visible"/>
                                      </p:to>
                                    </p:set>
                                    <p:anim calcmode="lin" valueType="num">
                                      <p:cBhvr additive="base">
                                        <p:cTn id="37" dur="500" fill="hold"/>
                                        <p:tgtEl>
                                          <p:spTgt spid="646147"/>
                                        </p:tgtEl>
                                        <p:attrNameLst>
                                          <p:attrName>ppt_x</p:attrName>
                                        </p:attrNameLst>
                                      </p:cBhvr>
                                      <p:tavLst>
                                        <p:tav tm="0">
                                          <p:val>
                                            <p:strVal val="#ppt_x"/>
                                          </p:val>
                                        </p:tav>
                                        <p:tav tm="100000">
                                          <p:val>
                                            <p:strVal val="#ppt_x"/>
                                          </p:val>
                                        </p:tav>
                                      </p:tavLst>
                                    </p:anim>
                                    <p:anim calcmode="lin" valueType="num">
                                      <p:cBhvr additive="base">
                                        <p:cTn id="38" dur="500" fill="hold"/>
                                        <p:tgtEl>
                                          <p:spTgt spid="6461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46241"/>
                                        </p:tgtEl>
                                        <p:attrNameLst>
                                          <p:attrName>style.visibility</p:attrName>
                                        </p:attrNameLst>
                                      </p:cBhvr>
                                      <p:to>
                                        <p:strVal val="visible"/>
                                      </p:to>
                                    </p:set>
                                    <p:anim calcmode="lin" valueType="num">
                                      <p:cBhvr additive="base">
                                        <p:cTn id="61" dur="500" fill="hold"/>
                                        <p:tgtEl>
                                          <p:spTgt spid="646241"/>
                                        </p:tgtEl>
                                        <p:attrNameLst>
                                          <p:attrName>ppt_x</p:attrName>
                                        </p:attrNameLst>
                                      </p:cBhvr>
                                      <p:tavLst>
                                        <p:tav tm="0">
                                          <p:val>
                                            <p:strVal val="#ppt_x"/>
                                          </p:val>
                                        </p:tav>
                                        <p:tav tm="100000">
                                          <p:val>
                                            <p:strVal val="#ppt_x"/>
                                          </p:val>
                                        </p:tav>
                                      </p:tavLst>
                                    </p:anim>
                                    <p:anim calcmode="lin" valueType="num">
                                      <p:cBhvr additive="base">
                                        <p:cTn id="62" dur="500" fill="hold"/>
                                        <p:tgtEl>
                                          <p:spTgt spid="64624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ppt_x"/>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0267"/>
                                        </p:tgtEl>
                                        <p:attrNameLst>
                                          <p:attrName>style.visibility</p:attrName>
                                        </p:attrNameLst>
                                      </p:cBhvr>
                                      <p:to>
                                        <p:strVal val="visible"/>
                                      </p:to>
                                    </p:set>
                                    <p:anim calcmode="lin" valueType="num">
                                      <p:cBhvr additive="base">
                                        <p:cTn id="73" dur="500" fill="hold"/>
                                        <p:tgtEl>
                                          <p:spTgt spid="180267"/>
                                        </p:tgtEl>
                                        <p:attrNameLst>
                                          <p:attrName>ppt_x</p:attrName>
                                        </p:attrNameLst>
                                      </p:cBhvr>
                                      <p:tavLst>
                                        <p:tav tm="0">
                                          <p:val>
                                            <p:strVal val="#ppt_x"/>
                                          </p:val>
                                        </p:tav>
                                        <p:tav tm="100000">
                                          <p:val>
                                            <p:strVal val="#ppt_x"/>
                                          </p:val>
                                        </p:tav>
                                      </p:tavLst>
                                    </p:anim>
                                    <p:anim calcmode="lin" valueType="num">
                                      <p:cBhvr additive="base">
                                        <p:cTn id="74" dur="500" fill="hold"/>
                                        <p:tgtEl>
                                          <p:spTgt spid="18026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fill="hold"/>
                                        <p:tgtEl>
                                          <p:spTgt spid="70"/>
                                        </p:tgtEl>
                                        <p:attrNameLst>
                                          <p:attrName>ppt_x</p:attrName>
                                        </p:attrNameLst>
                                      </p:cBhvr>
                                      <p:tavLst>
                                        <p:tav tm="0">
                                          <p:val>
                                            <p:strVal val="#ppt_x"/>
                                          </p:val>
                                        </p:tav>
                                        <p:tav tm="100000">
                                          <p:val>
                                            <p:strVal val="#ppt_x"/>
                                          </p:val>
                                        </p:tav>
                                      </p:tavLst>
                                    </p:anim>
                                    <p:anim calcmode="lin" valueType="num">
                                      <p:cBhvr additive="base">
                                        <p:cTn id="10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46198"/>
                                        </p:tgtEl>
                                        <p:attrNameLst>
                                          <p:attrName>style.visibility</p:attrName>
                                        </p:attrNameLst>
                                      </p:cBhvr>
                                      <p:to>
                                        <p:strVal val="visible"/>
                                      </p:to>
                                    </p:set>
                                    <p:anim calcmode="lin" valueType="num">
                                      <p:cBhvr additive="base">
                                        <p:cTn id="115" dur="500" fill="hold"/>
                                        <p:tgtEl>
                                          <p:spTgt spid="646198"/>
                                        </p:tgtEl>
                                        <p:attrNameLst>
                                          <p:attrName>ppt_x</p:attrName>
                                        </p:attrNameLst>
                                      </p:cBhvr>
                                      <p:tavLst>
                                        <p:tav tm="0">
                                          <p:val>
                                            <p:strVal val="#ppt_x"/>
                                          </p:val>
                                        </p:tav>
                                        <p:tav tm="100000">
                                          <p:val>
                                            <p:strVal val="#ppt_x"/>
                                          </p:val>
                                        </p:tav>
                                      </p:tavLst>
                                    </p:anim>
                                    <p:anim calcmode="lin" valueType="num">
                                      <p:cBhvr additive="base">
                                        <p:cTn id="116" dur="500" fill="hold"/>
                                        <p:tgtEl>
                                          <p:spTgt spid="64619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dissolve">
                                      <p:cBhvr>
                                        <p:cTn id="121" dur="500"/>
                                        <p:tgtEl>
                                          <p:spTgt spid="9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6"/>
                                        </p:tgtEl>
                                        <p:attrNameLst>
                                          <p:attrName>style.visibility</p:attrName>
                                        </p:attrNameLst>
                                      </p:cBhvr>
                                      <p:to>
                                        <p:strVal val="visible"/>
                                      </p:to>
                                    </p:set>
                                    <p:animEffect transition="in" filter="dissolve">
                                      <p:cBhvr>
                                        <p:cTn id="124" dur="500"/>
                                        <p:tgtEl>
                                          <p:spTgt spid="9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xit" presetSubtype="0" fill="hold" grpId="1" nodeType="clickEffect">
                                  <p:stCondLst>
                                    <p:cond delay="0"/>
                                  </p:stCondLst>
                                  <p:childTnLst>
                                    <p:animEffect transition="out" filter="dissolve">
                                      <p:cBhvr>
                                        <p:cTn id="128" dur="500"/>
                                        <p:tgtEl>
                                          <p:spTgt spid="646190"/>
                                        </p:tgtEl>
                                      </p:cBhvr>
                                    </p:animEffect>
                                    <p:set>
                                      <p:cBhvr>
                                        <p:cTn id="129" dur="1" fill="hold">
                                          <p:stCondLst>
                                            <p:cond delay="499"/>
                                          </p:stCondLst>
                                        </p:cTn>
                                        <p:tgtEl>
                                          <p:spTgt spid="64619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grpId="1" nodeType="clickEffect">
                                  <p:stCondLst>
                                    <p:cond delay="0"/>
                                  </p:stCondLst>
                                  <p:childTnLst>
                                    <p:animEffect transition="out" filter="dissolve">
                                      <p:cBhvr>
                                        <p:cTn id="133" dur="500"/>
                                        <p:tgtEl>
                                          <p:spTgt spid="180267"/>
                                        </p:tgtEl>
                                      </p:cBhvr>
                                    </p:animEffect>
                                    <p:set>
                                      <p:cBhvr>
                                        <p:cTn id="134" dur="1" fill="hold">
                                          <p:stCondLst>
                                            <p:cond delay="499"/>
                                          </p:stCondLst>
                                        </p:cTn>
                                        <p:tgtEl>
                                          <p:spTgt spid="18026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checkerboard(across)">
                                      <p:cBhvr>
                                        <p:cTn id="139" dur="500"/>
                                        <p:tgtEl>
                                          <p:spTgt spid="112"/>
                                        </p:tgtEl>
                                      </p:cBhvr>
                                    </p:animEffect>
                                  </p:childTnLst>
                                </p:cTn>
                              </p:par>
                              <p:par>
                                <p:cTn id="140" presetID="5" presetClass="entr" presetSubtype="10" fill="hold" grpId="0" nodeType="withEffect">
                                  <p:stCondLst>
                                    <p:cond delay="0"/>
                                  </p:stCondLst>
                                  <p:childTnLst>
                                    <p:set>
                                      <p:cBhvr>
                                        <p:cTn id="141" dur="1" fill="hold">
                                          <p:stCondLst>
                                            <p:cond delay="0"/>
                                          </p:stCondLst>
                                        </p:cTn>
                                        <p:tgtEl>
                                          <p:spTgt spid="111"/>
                                        </p:tgtEl>
                                        <p:attrNameLst>
                                          <p:attrName>style.visibility</p:attrName>
                                        </p:attrNameLst>
                                      </p:cBhvr>
                                      <p:to>
                                        <p:strVal val="visible"/>
                                      </p:to>
                                    </p:set>
                                    <p:animEffect transition="in" filter="checkerboard(across)">
                                      <p:cBhvr>
                                        <p:cTn id="142" dur="500"/>
                                        <p:tgtEl>
                                          <p:spTgt spid="111"/>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dissolve">
                                      <p:cBhvr>
                                        <p:cTn id="147" dur="500"/>
                                        <p:tgtEl>
                                          <p:spTgt spid="78"/>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9"/>
                                        </p:tgtEl>
                                        <p:attrNameLst>
                                          <p:attrName>style.visibility</p:attrName>
                                        </p:attrNameLst>
                                      </p:cBhvr>
                                      <p:to>
                                        <p:strVal val="visible"/>
                                      </p:to>
                                    </p:set>
                                    <p:animEffect transition="in" filter="dissolve">
                                      <p:cBhvr>
                                        <p:cTn id="150" dur="500"/>
                                        <p:tgtEl>
                                          <p:spTgt spid="79"/>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dissolve">
                                      <p:cBhvr>
                                        <p:cTn id="155" dur="500"/>
                                        <p:tgtEl>
                                          <p:spTgt spid="80"/>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84"/>
                                        </p:tgtEl>
                                        <p:attrNameLst>
                                          <p:attrName>style.visibility</p:attrName>
                                        </p:attrNameLst>
                                      </p:cBhvr>
                                      <p:to>
                                        <p:strVal val="visible"/>
                                      </p:to>
                                    </p:set>
                                    <p:anim calcmode="lin" valueType="num">
                                      <p:cBhvr additive="base">
                                        <p:cTn id="160" dur="500" fill="hold"/>
                                        <p:tgtEl>
                                          <p:spTgt spid="84"/>
                                        </p:tgtEl>
                                        <p:attrNameLst>
                                          <p:attrName>ppt_x</p:attrName>
                                        </p:attrNameLst>
                                      </p:cBhvr>
                                      <p:tavLst>
                                        <p:tav tm="0">
                                          <p:val>
                                            <p:strVal val="#ppt_x"/>
                                          </p:val>
                                        </p:tav>
                                        <p:tav tm="100000">
                                          <p:val>
                                            <p:strVal val="#ppt_x"/>
                                          </p:val>
                                        </p:tav>
                                      </p:tavLst>
                                    </p:anim>
                                    <p:anim calcmode="lin" valueType="num">
                                      <p:cBhvr additive="base">
                                        <p:cTn id="161" dur="500" fill="hold"/>
                                        <p:tgtEl>
                                          <p:spTgt spid="84"/>
                                        </p:tgtEl>
                                        <p:attrNameLst>
                                          <p:attrName>ppt_y</p:attrName>
                                        </p:attrNameLst>
                                      </p:cBhvr>
                                      <p:tavLst>
                                        <p:tav tm="0">
                                          <p:val>
                                            <p:strVal val="1+#ppt_h/2"/>
                                          </p:val>
                                        </p:tav>
                                        <p:tav tm="100000">
                                          <p:val>
                                            <p:strVal val="#ppt_y"/>
                                          </p:val>
                                        </p:tav>
                                      </p:tavLst>
                                    </p:anim>
                                  </p:childTnLst>
                                </p:cTn>
                              </p:par>
                              <p:par>
                                <p:cTn id="162" presetID="9" presetClass="entr" presetSubtype="0" fill="hold" grpId="0" nodeType="withEffect">
                                  <p:stCondLst>
                                    <p:cond delay="0"/>
                                  </p:stCondLst>
                                  <p:childTnLst>
                                    <p:set>
                                      <p:cBhvr>
                                        <p:cTn id="163" dur="1" fill="hold">
                                          <p:stCondLst>
                                            <p:cond delay="0"/>
                                          </p:stCondLst>
                                        </p:cTn>
                                        <p:tgtEl>
                                          <p:spTgt spid="81"/>
                                        </p:tgtEl>
                                        <p:attrNameLst>
                                          <p:attrName>style.visibility</p:attrName>
                                        </p:attrNameLst>
                                      </p:cBhvr>
                                      <p:to>
                                        <p:strVal val="visible"/>
                                      </p:to>
                                    </p:set>
                                    <p:animEffect transition="in" filter="dissolve">
                                      <p:cBhvr>
                                        <p:cTn id="164" dur="500"/>
                                        <p:tgtEl>
                                          <p:spTgt spid="81"/>
                                        </p:tgtEl>
                                      </p:cBhvr>
                                    </p:animEffect>
                                  </p:childTnLst>
                                </p:cTn>
                              </p:par>
                            </p:childTnLst>
                          </p:cTn>
                        </p:par>
                      </p:childTnLst>
                    </p:cTn>
                  </p:par>
                  <p:par>
                    <p:cTn id="165" fill="hold">
                      <p:stCondLst>
                        <p:cond delay="indefinite"/>
                      </p:stCondLst>
                      <p:childTnLst>
                        <p:par>
                          <p:cTn id="166" fill="hold">
                            <p:stCondLst>
                              <p:cond delay="0"/>
                            </p:stCondLst>
                            <p:childTnLst>
                              <p:par>
                                <p:cTn id="167" presetID="4" presetClass="entr" presetSubtype="16" fill="hold" grpId="0" nodeType="clickEffect">
                                  <p:stCondLst>
                                    <p:cond delay="0"/>
                                  </p:stCondLst>
                                  <p:childTnLst>
                                    <p:set>
                                      <p:cBhvr>
                                        <p:cTn id="168" dur="1" fill="hold">
                                          <p:stCondLst>
                                            <p:cond delay="0"/>
                                          </p:stCondLst>
                                        </p:cTn>
                                        <p:tgtEl>
                                          <p:spTgt spid="82"/>
                                        </p:tgtEl>
                                        <p:attrNameLst>
                                          <p:attrName>style.visibility</p:attrName>
                                        </p:attrNameLst>
                                      </p:cBhvr>
                                      <p:to>
                                        <p:strVal val="visible"/>
                                      </p:to>
                                    </p:set>
                                    <p:animEffect transition="in" filter="box(in)">
                                      <p:cBhvr>
                                        <p:cTn id="169" dur="500"/>
                                        <p:tgtEl>
                                          <p:spTgt spid="82"/>
                                        </p:tgtEl>
                                      </p:cBhvr>
                                    </p:animEffect>
                                  </p:childTnLst>
                                </p:cTn>
                              </p:par>
                              <p:par>
                                <p:cTn id="170" presetID="4" presetClass="entr" presetSubtype="16"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box(in)">
                                      <p:cBhvr>
                                        <p:cTn id="172" dur="500"/>
                                        <p:tgtEl>
                                          <p:spTgt spid="83"/>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xit" presetSubtype="4" fill="hold" grpId="1" nodeType="clickEffect">
                                  <p:stCondLst>
                                    <p:cond delay="0"/>
                                  </p:stCondLst>
                                  <p:childTnLst>
                                    <p:anim calcmode="lin" valueType="num">
                                      <p:cBhvr additive="base">
                                        <p:cTn id="176" dur="500"/>
                                        <p:tgtEl>
                                          <p:spTgt spid="84"/>
                                        </p:tgtEl>
                                        <p:attrNameLst>
                                          <p:attrName>ppt_x</p:attrName>
                                        </p:attrNameLst>
                                      </p:cBhvr>
                                      <p:tavLst>
                                        <p:tav tm="0">
                                          <p:val>
                                            <p:strVal val="ppt_x"/>
                                          </p:val>
                                        </p:tav>
                                        <p:tav tm="100000">
                                          <p:val>
                                            <p:strVal val="ppt_x"/>
                                          </p:val>
                                        </p:tav>
                                      </p:tavLst>
                                    </p:anim>
                                    <p:anim calcmode="lin" valueType="num">
                                      <p:cBhvr additive="base">
                                        <p:cTn id="177" dur="500"/>
                                        <p:tgtEl>
                                          <p:spTgt spid="84"/>
                                        </p:tgtEl>
                                        <p:attrNameLst>
                                          <p:attrName>ppt_y</p:attrName>
                                        </p:attrNameLst>
                                      </p:cBhvr>
                                      <p:tavLst>
                                        <p:tav tm="0">
                                          <p:val>
                                            <p:strVal val="ppt_y"/>
                                          </p:val>
                                        </p:tav>
                                        <p:tav tm="100000">
                                          <p:val>
                                            <p:strVal val="1+ppt_h/2"/>
                                          </p:val>
                                        </p:tav>
                                      </p:tavLst>
                                    </p:anim>
                                    <p:set>
                                      <p:cBhvr>
                                        <p:cTn id="178" dur="1" fill="hold">
                                          <p:stCondLst>
                                            <p:cond delay="499"/>
                                          </p:stCondLst>
                                        </p:cTn>
                                        <p:tgtEl>
                                          <p:spTgt spid="84"/>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2" presetClass="exit" presetSubtype="4" fill="hold" grpId="1" nodeType="clickEffect">
                                  <p:stCondLst>
                                    <p:cond delay="0"/>
                                  </p:stCondLst>
                                  <p:childTnLst>
                                    <p:anim calcmode="lin" valueType="num">
                                      <p:cBhvr additive="base">
                                        <p:cTn id="182" dur="500"/>
                                        <p:tgtEl>
                                          <p:spTgt spid="80"/>
                                        </p:tgtEl>
                                        <p:attrNameLst>
                                          <p:attrName>ppt_x</p:attrName>
                                        </p:attrNameLst>
                                      </p:cBhvr>
                                      <p:tavLst>
                                        <p:tav tm="0">
                                          <p:val>
                                            <p:strVal val="ppt_x"/>
                                          </p:val>
                                        </p:tav>
                                        <p:tav tm="100000">
                                          <p:val>
                                            <p:strVal val="ppt_x"/>
                                          </p:val>
                                        </p:tav>
                                      </p:tavLst>
                                    </p:anim>
                                    <p:anim calcmode="lin" valueType="num">
                                      <p:cBhvr additive="base">
                                        <p:cTn id="183" dur="500"/>
                                        <p:tgtEl>
                                          <p:spTgt spid="80"/>
                                        </p:tgtEl>
                                        <p:attrNameLst>
                                          <p:attrName>ppt_y</p:attrName>
                                        </p:attrNameLst>
                                      </p:cBhvr>
                                      <p:tavLst>
                                        <p:tav tm="0">
                                          <p:val>
                                            <p:strVal val="ppt_y"/>
                                          </p:val>
                                        </p:tav>
                                        <p:tav tm="100000">
                                          <p:val>
                                            <p:strVal val="1+ppt_h/2"/>
                                          </p:val>
                                        </p:tav>
                                      </p:tavLst>
                                    </p:anim>
                                    <p:set>
                                      <p:cBhvr>
                                        <p:cTn id="184" dur="1" fill="hold">
                                          <p:stCondLst>
                                            <p:cond delay="499"/>
                                          </p:stCondLst>
                                        </p:cTn>
                                        <p:tgtEl>
                                          <p:spTgt spid="80"/>
                                        </p:tgtEl>
                                        <p:attrNameLst>
                                          <p:attrName>style.visibility</p:attrName>
                                        </p:attrNameLst>
                                      </p:cBhvr>
                                      <p:to>
                                        <p:strVal val="hidden"/>
                                      </p:to>
                                    </p:set>
                                  </p:childTnLst>
                                </p:cTn>
                              </p:par>
                              <p:par>
                                <p:cTn id="185" presetID="2" presetClass="exit" presetSubtype="4" fill="hold" grpId="1" nodeType="withEffect">
                                  <p:stCondLst>
                                    <p:cond delay="0"/>
                                  </p:stCondLst>
                                  <p:childTnLst>
                                    <p:anim calcmode="lin" valueType="num">
                                      <p:cBhvr additive="base">
                                        <p:cTn id="186" dur="500"/>
                                        <p:tgtEl>
                                          <p:spTgt spid="78"/>
                                        </p:tgtEl>
                                        <p:attrNameLst>
                                          <p:attrName>ppt_x</p:attrName>
                                        </p:attrNameLst>
                                      </p:cBhvr>
                                      <p:tavLst>
                                        <p:tav tm="0">
                                          <p:val>
                                            <p:strVal val="ppt_x"/>
                                          </p:val>
                                        </p:tav>
                                        <p:tav tm="100000">
                                          <p:val>
                                            <p:strVal val="ppt_x"/>
                                          </p:val>
                                        </p:tav>
                                      </p:tavLst>
                                    </p:anim>
                                    <p:anim calcmode="lin" valueType="num">
                                      <p:cBhvr additive="base">
                                        <p:cTn id="187" dur="500"/>
                                        <p:tgtEl>
                                          <p:spTgt spid="78"/>
                                        </p:tgtEl>
                                        <p:attrNameLst>
                                          <p:attrName>ppt_y</p:attrName>
                                        </p:attrNameLst>
                                      </p:cBhvr>
                                      <p:tavLst>
                                        <p:tav tm="0">
                                          <p:val>
                                            <p:strVal val="ppt_y"/>
                                          </p:val>
                                        </p:tav>
                                        <p:tav tm="100000">
                                          <p:val>
                                            <p:strVal val="1+ppt_h/2"/>
                                          </p:val>
                                        </p:tav>
                                      </p:tavLst>
                                    </p:anim>
                                    <p:set>
                                      <p:cBhvr>
                                        <p:cTn id="188" dur="1" fill="hold">
                                          <p:stCondLst>
                                            <p:cond delay="499"/>
                                          </p:stCondLst>
                                        </p:cTn>
                                        <p:tgtEl>
                                          <p:spTgt spid="78"/>
                                        </p:tgtEl>
                                        <p:attrNameLst>
                                          <p:attrName>style.visibility</p:attrName>
                                        </p:attrNameLst>
                                      </p:cBhvr>
                                      <p:to>
                                        <p:strVal val="hidden"/>
                                      </p:to>
                                    </p:set>
                                  </p:childTnLst>
                                </p:cTn>
                              </p:par>
                              <p:par>
                                <p:cTn id="189" presetID="2" presetClass="exit" presetSubtype="4" fill="hold" grpId="1" nodeType="withEffect">
                                  <p:stCondLst>
                                    <p:cond delay="0"/>
                                  </p:stCondLst>
                                  <p:childTnLst>
                                    <p:anim calcmode="lin" valueType="num">
                                      <p:cBhvr additive="base">
                                        <p:cTn id="190" dur="500"/>
                                        <p:tgtEl>
                                          <p:spTgt spid="79"/>
                                        </p:tgtEl>
                                        <p:attrNameLst>
                                          <p:attrName>ppt_x</p:attrName>
                                        </p:attrNameLst>
                                      </p:cBhvr>
                                      <p:tavLst>
                                        <p:tav tm="0">
                                          <p:val>
                                            <p:strVal val="ppt_x"/>
                                          </p:val>
                                        </p:tav>
                                        <p:tav tm="100000">
                                          <p:val>
                                            <p:strVal val="ppt_x"/>
                                          </p:val>
                                        </p:tav>
                                      </p:tavLst>
                                    </p:anim>
                                    <p:anim calcmode="lin" valueType="num">
                                      <p:cBhvr additive="base">
                                        <p:cTn id="191" dur="500"/>
                                        <p:tgtEl>
                                          <p:spTgt spid="79"/>
                                        </p:tgtEl>
                                        <p:attrNameLst>
                                          <p:attrName>ppt_y</p:attrName>
                                        </p:attrNameLst>
                                      </p:cBhvr>
                                      <p:tavLst>
                                        <p:tav tm="0">
                                          <p:val>
                                            <p:strVal val="ppt_y"/>
                                          </p:val>
                                        </p:tav>
                                        <p:tav tm="100000">
                                          <p:val>
                                            <p:strVal val="1+ppt_h/2"/>
                                          </p:val>
                                        </p:tav>
                                      </p:tavLst>
                                    </p:anim>
                                    <p:set>
                                      <p:cBhvr>
                                        <p:cTn id="192" dur="1" fill="hold">
                                          <p:stCondLst>
                                            <p:cond delay="499"/>
                                          </p:stCondLst>
                                        </p:cTn>
                                        <p:tgtEl>
                                          <p:spTgt spid="79"/>
                                        </p:tgtEl>
                                        <p:attrNameLst>
                                          <p:attrName>style.visibility</p:attrName>
                                        </p:attrNameLst>
                                      </p:cBhvr>
                                      <p:to>
                                        <p:strVal val="hidden"/>
                                      </p:to>
                                    </p:set>
                                  </p:childTnLst>
                                </p:cTn>
                              </p:par>
                              <p:par>
                                <p:cTn id="193" presetID="2" presetClass="exit" presetSubtype="4" fill="hold" grpId="1" nodeType="withEffect">
                                  <p:stCondLst>
                                    <p:cond delay="0"/>
                                  </p:stCondLst>
                                  <p:childTnLst>
                                    <p:anim calcmode="lin" valueType="num">
                                      <p:cBhvr additive="base">
                                        <p:cTn id="194" dur="500"/>
                                        <p:tgtEl>
                                          <p:spTgt spid="82"/>
                                        </p:tgtEl>
                                        <p:attrNameLst>
                                          <p:attrName>ppt_x</p:attrName>
                                        </p:attrNameLst>
                                      </p:cBhvr>
                                      <p:tavLst>
                                        <p:tav tm="0">
                                          <p:val>
                                            <p:strVal val="ppt_x"/>
                                          </p:val>
                                        </p:tav>
                                        <p:tav tm="100000">
                                          <p:val>
                                            <p:strVal val="ppt_x"/>
                                          </p:val>
                                        </p:tav>
                                      </p:tavLst>
                                    </p:anim>
                                    <p:anim calcmode="lin" valueType="num">
                                      <p:cBhvr additive="base">
                                        <p:cTn id="195" dur="500"/>
                                        <p:tgtEl>
                                          <p:spTgt spid="82"/>
                                        </p:tgtEl>
                                        <p:attrNameLst>
                                          <p:attrName>ppt_y</p:attrName>
                                        </p:attrNameLst>
                                      </p:cBhvr>
                                      <p:tavLst>
                                        <p:tav tm="0">
                                          <p:val>
                                            <p:strVal val="ppt_y"/>
                                          </p:val>
                                        </p:tav>
                                        <p:tav tm="100000">
                                          <p:val>
                                            <p:strVal val="1+ppt_h/2"/>
                                          </p:val>
                                        </p:tav>
                                      </p:tavLst>
                                    </p:anim>
                                    <p:set>
                                      <p:cBhvr>
                                        <p:cTn id="196" dur="1" fill="hold">
                                          <p:stCondLst>
                                            <p:cond delay="499"/>
                                          </p:stCondLst>
                                        </p:cTn>
                                        <p:tgtEl>
                                          <p:spTgt spid="82"/>
                                        </p:tgtEl>
                                        <p:attrNameLst>
                                          <p:attrName>style.visibility</p:attrName>
                                        </p:attrNameLst>
                                      </p:cBhvr>
                                      <p:to>
                                        <p:strVal val="hidden"/>
                                      </p:to>
                                    </p:set>
                                  </p:childTnLst>
                                </p:cTn>
                              </p:par>
                              <p:par>
                                <p:cTn id="197" presetID="2" presetClass="exit" presetSubtype="4" fill="hold" grpId="1" nodeType="withEffect">
                                  <p:stCondLst>
                                    <p:cond delay="0"/>
                                  </p:stCondLst>
                                  <p:childTnLst>
                                    <p:anim calcmode="lin" valueType="num">
                                      <p:cBhvr additive="base">
                                        <p:cTn id="198" dur="500"/>
                                        <p:tgtEl>
                                          <p:spTgt spid="83"/>
                                        </p:tgtEl>
                                        <p:attrNameLst>
                                          <p:attrName>ppt_x</p:attrName>
                                        </p:attrNameLst>
                                      </p:cBhvr>
                                      <p:tavLst>
                                        <p:tav tm="0">
                                          <p:val>
                                            <p:strVal val="ppt_x"/>
                                          </p:val>
                                        </p:tav>
                                        <p:tav tm="100000">
                                          <p:val>
                                            <p:strVal val="ppt_x"/>
                                          </p:val>
                                        </p:tav>
                                      </p:tavLst>
                                    </p:anim>
                                    <p:anim calcmode="lin" valueType="num">
                                      <p:cBhvr additive="base">
                                        <p:cTn id="199" dur="500"/>
                                        <p:tgtEl>
                                          <p:spTgt spid="83"/>
                                        </p:tgtEl>
                                        <p:attrNameLst>
                                          <p:attrName>ppt_y</p:attrName>
                                        </p:attrNameLst>
                                      </p:cBhvr>
                                      <p:tavLst>
                                        <p:tav tm="0">
                                          <p:val>
                                            <p:strVal val="ppt_y"/>
                                          </p:val>
                                        </p:tav>
                                        <p:tav tm="100000">
                                          <p:val>
                                            <p:strVal val="1+ppt_h/2"/>
                                          </p:val>
                                        </p:tav>
                                      </p:tavLst>
                                    </p:anim>
                                    <p:set>
                                      <p:cBhvr>
                                        <p:cTn id="200" dur="1" fill="hold">
                                          <p:stCondLst>
                                            <p:cond delay="499"/>
                                          </p:stCondLst>
                                        </p:cTn>
                                        <p:tgtEl>
                                          <p:spTgt spid="83"/>
                                        </p:tgtEl>
                                        <p:attrNameLst>
                                          <p:attrName>style.visibility</p:attrName>
                                        </p:attrNameLst>
                                      </p:cBhvr>
                                      <p:to>
                                        <p:strVal val="hidden"/>
                                      </p:to>
                                    </p:set>
                                  </p:childTnLst>
                                </p:cTn>
                              </p:par>
                              <p:par>
                                <p:cTn id="201" presetID="2" presetClass="exit" presetSubtype="4" fill="hold" grpId="1" nodeType="withEffect">
                                  <p:stCondLst>
                                    <p:cond delay="0"/>
                                  </p:stCondLst>
                                  <p:childTnLst>
                                    <p:anim calcmode="lin" valueType="num">
                                      <p:cBhvr additive="base">
                                        <p:cTn id="202" dur="500"/>
                                        <p:tgtEl>
                                          <p:spTgt spid="81"/>
                                        </p:tgtEl>
                                        <p:attrNameLst>
                                          <p:attrName>ppt_x</p:attrName>
                                        </p:attrNameLst>
                                      </p:cBhvr>
                                      <p:tavLst>
                                        <p:tav tm="0">
                                          <p:val>
                                            <p:strVal val="ppt_x"/>
                                          </p:val>
                                        </p:tav>
                                        <p:tav tm="100000">
                                          <p:val>
                                            <p:strVal val="ppt_x"/>
                                          </p:val>
                                        </p:tav>
                                      </p:tavLst>
                                    </p:anim>
                                    <p:anim calcmode="lin" valueType="num">
                                      <p:cBhvr additive="base">
                                        <p:cTn id="203" dur="500"/>
                                        <p:tgtEl>
                                          <p:spTgt spid="81"/>
                                        </p:tgtEl>
                                        <p:attrNameLst>
                                          <p:attrName>ppt_y</p:attrName>
                                        </p:attrNameLst>
                                      </p:cBhvr>
                                      <p:tavLst>
                                        <p:tav tm="0">
                                          <p:val>
                                            <p:strVal val="ppt_y"/>
                                          </p:val>
                                        </p:tav>
                                        <p:tav tm="100000">
                                          <p:val>
                                            <p:strVal val="1+ppt_h/2"/>
                                          </p:val>
                                        </p:tav>
                                      </p:tavLst>
                                    </p:anim>
                                    <p:set>
                                      <p:cBhvr>
                                        <p:cTn id="20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animBg="1"/>
      <p:bldP spid="646163" grpId="0" animBg="1"/>
      <p:bldP spid="180267" grpId="0"/>
      <p:bldP spid="180267" grpId="1"/>
      <p:bldP spid="646190" grpId="0"/>
      <p:bldP spid="646190" grpId="1"/>
      <p:bldP spid="646197" grpId="0"/>
      <p:bldP spid="646198" grpId="0"/>
      <p:bldP spid="646241" grpId="0" animBg="1"/>
      <p:bldP spid="70" grpId="0" animBg="1"/>
      <p:bldP spid="95" grpId="0" animBg="1"/>
      <p:bldP spid="96" grpId="0" animBg="1"/>
      <p:bldP spid="111" grpId="0" animBg="1"/>
      <p:bldP spid="78" grpId="0" animBg="1"/>
      <p:bldP spid="78" grpId="1" animBg="1"/>
      <p:bldP spid="79" grpId="0"/>
      <p:bldP spid="79" grpId="1"/>
      <p:bldP spid="80" grpId="0" animBg="1"/>
      <p:bldP spid="80" grpId="1" animBg="1"/>
      <p:bldP spid="81" grpId="0"/>
      <p:bldP spid="81" grpId="1"/>
      <p:bldP spid="82" grpId="0"/>
      <p:bldP spid="82" grpId="1"/>
      <p:bldP spid="83" grpId="0"/>
      <p:bldP spid="83" grpId="1"/>
      <p:bldP spid="84" grpId="0"/>
      <p:bldP spid="84"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ço Reservado para Número de Slide 4"/>
          <p:cNvSpPr>
            <a:spLocks noGrp="1"/>
          </p:cNvSpPr>
          <p:nvPr>
            <p:ph type="sldNum" sz="quarter" idx="11"/>
          </p:nvPr>
        </p:nvSpPr>
        <p:spPr>
          <a:noFill/>
        </p:spPr>
        <p:txBody>
          <a:bodyPr/>
          <a:lstStyle/>
          <a:p>
            <a:fld id="{71CA7DE2-2F0C-462C-90E9-B5DC02BB2D39}" type="slidenum">
              <a:rPr lang="pt-BR" smtClean="0"/>
              <a:pPr/>
              <a:t>60</a:t>
            </a:fld>
            <a:endParaRPr lang="pt-BR" dirty="0" smtClean="0"/>
          </a:p>
        </p:txBody>
      </p:sp>
      <p:sp>
        <p:nvSpPr>
          <p:cNvPr id="668674" name="Rectangle 2"/>
          <p:cNvSpPr>
            <a:spLocks noGrp="1" noRot="1" noChangeArrowheads="1"/>
          </p:cNvSpPr>
          <p:nvPr>
            <p:ph type="title"/>
          </p:nvPr>
        </p:nvSpPr>
        <p:spPr/>
        <p:txBody>
          <a:bodyPr/>
          <a:lstStyle/>
          <a:p>
            <a:pPr eaLnBrk="1" hangingPunct="1">
              <a:defRPr/>
            </a:pPr>
            <a:r>
              <a:rPr lang="pt-BR" sz="4000" dirty="0" smtClean="0"/>
              <a:t>ANÁLISE DA SITUAÇÃO INICIAL DA EMPRESA</a:t>
            </a:r>
          </a:p>
        </p:txBody>
      </p:sp>
      <p:sp>
        <p:nvSpPr>
          <p:cNvPr id="668675" name="Rectangle 3"/>
          <p:cNvSpPr>
            <a:spLocks noGrp="1" noChangeArrowheads="1"/>
          </p:cNvSpPr>
          <p:nvPr>
            <p:ph type="body" idx="1"/>
          </p:nvPr>
        </p:nvSpPr>
        <p:spPr>
          <a:xfrm>
            <a:off x="468313" y="1268413"/>
            <a:ext cx="8229600" cy="4525962"/>
          </a:xfrm>
        </p:spPr>
        <p:txBody>
          <a:bodyPr/>
          <a:lstStyle/>
          <a:p>
            <a:pPr algn="just" eaLnBrk="1" hangingPunct="1">
              <a:lnSpc>
                <a:spcPct val="80000"/>
              </a:lnSpc>
            </a:pPr>
            <a:r>
              <a:rPr lang="pt-BR" sz="1800" dirty="0" smtClean="0">
                <a:effectLst/>
                <a:latin typeface="Times New Roman" pitchFamily="18" charset="0"/>
              </a:rPr>
              <a:t>A empresa</a:t>
            </a:r>
          </a:p>
          <a:p>
            <a:pPr algn="just" eaLnBrk="1" hangingPunct="1">
              <a:lnSpc>
                <a:spcPct val="80000"/>
              </a:lnSpc>
              <a:buFont typeface="Wingdings" pitchFamily="2" charset="2"/>
              <a:buNone/>
            </a:pPr>
            <a:r>
              <a:rPr lang="pt-BR" sz="1800" dirty="0" smtClean="0">
                <a:effectLst/>
                <a:latin typeface="Times New Roman" pitchFamily="18" charset="0"/>
              </a:rPr>
              <a:t>	se dedica à fabricação de material escolar, como lápis, borrachas, apontadores, lápis de cor, equipamentos para desenho técnico e artístico, tendo o lápis como o seu principal produto (é a segunda maior empresa mundial na produção de lápis).</a:t>
            </a:r>
          </a:p>
          <a:p>
            <a:pPr algn="just" eaLnBrk="1" hangingPunct="1">
              <a:lnSpc>
                <a:spcPct val="80000"/>
              </a:lnSpc>
              <a:buFont typeface="Wingdings" pitchFamily="2" charset="2"/>
              <a:buNone/>
            </a:pPr>
            <a:r>
              <a:rPr lang="pt-BR" sz="1800" dirty="0" smtClean="0">
                <a:effectLst/>
                <a:latin typeface="Times New Roman" pitchFamily="18" charset="0"/>
              </a:rPr>
              <a:t>	possui hoje, no Brasil, aproximadamente 3200 funcionários. A empresa lidera o setor de materiais escolares no Brasil com aproximadamente 60% do mercado.</a:t>
            </a:r>
          </a:p>
          <a:p>
            <a:pPr algn="just" eaLnBrk="1" hangingPunct="1">
              <a:lnSpc>
                <a:spcPct val="80000"/>
              </a:lnSpc>
            </a:pPr>
            <a:r>
              <a:rPr lang="pt-BR" sz="1800" dirty="0" smtClean="0">
                <a:effectLst/>
                <a:latin typeface="Times New Roman" pitchFamily="18" charset="0"/>
              </a:rPr>
              <a:t>Sua estrutura</a:t>
            </a:r>
          </a:p>
          <a:p>
            <a:pPr algn="just" eaLnBrk="1" hangingPunct="1">
              <a:lnSpc>
                <a:spcPct val="80000"/>
              </a:lnSpc>
              <a:buFont typeface="Wingdings" pitchFamily="2" charset="2"/>
              <a:buNone/>
            </a:pPr>
            <a:r>
              <a:rPr lang="pt-BR" sz="1800" dirty="0" smtClean="0">
                <a:effectLst/>
                <a:latin typeface="Times New Roman" pitchFamily="18" charset="0"/>
              </a:rPr>
              <a:t>	basicamente, a empresa se estrutura de acordo com os produtos acabados e semi-acabados que produz. Há quatro departamentos de produção na empresa:</a:t>
            </a:r>
          </a:p>
          <a:p>
            <a:pPr algn="just" eaLnBrk="1" hangingPunct="1">
              <a:lnSpc>
                <a:spcPct val="80000"/>
              </a:lnSpc>
              <a:buFont typeface="Wingdings" pitchFamily="2" charset="2"/>
              <a:buNone/>
            </a:pPr>
            <a:r>
              <a:rPr lang="pt-BR" sz="1800" dirty="0" smtClean="0">
                <a:effectLst/>
                <a:latin typeface="Times New Roman" pitchFamily="18" charset="0"/>
              </a:rPr>
              <a:t>	1. produção de lápis;</a:t>
            </a:r>
          </a:p>
          <a:p>
            <a:pPr algn="just" eaLnBrk="1" hangingPunct="1">
              <a:lnSpc>
                <a:spcPct val="80000"/>
              </a:lnSpc>
              <a:buFont typeface="Wingdings" pitchFamily="2" charset="2"/>
              <a:buNone/>
            </a:pPr>
            <a:r>
              <a:rPr lang="pt-BR" sz="1800" dirty="0" smtClean="0">
                <a:effectLst/>
                <a:latin typeface="Times New Roman" pitchFamily="18" charset="0"/>
              </a:rPr>
              <a:t>	2. produção de canetas (engloba borrachas e apontadores);</a:t>
            </a:r>
          </a:p>
          <a:p>
            <a:pPr algn="just" eaLnBrk="1" hangingPunct="1">
              <a:lnSpc>
                <a:spcPct val="80000"/>
              </a:lnSpc>
              <a:buFont typeface="Wingdings" pitchFamily="2" charset="2"/>
              <a:buNone/>
            </a:pPr>
            <a:r>
              <a:rPr lang="pt-BR" sz="1800" dirty="0" smtClean="0">
                <a:effectLst/>
                <a:latin typeface="Times New Roman" pitchFamily="18" charset="0"/>
              </a:rPr>
              <a:t>	3. produção de embalagens;</a:t>
            </a:r>
          </a:p>
          <a:p>
            <a:pPr algn="just" eaLnBrk="1" hangingPunct="1">
              <a:lnSpc>
                <a:spcPct val="80000"/>
              </a:lnSpc>
              <a:buFont typeface="Wingdings" pitchFamily="2" charset="2"/>
              <a:buNone/>
            </a:pPr>
            <a:r>
              <a:rPr lang="pt-BR" sz="1800" dirty="0" smtClean="0">
                <a:effectLst/>
                <a:latin typeface="Times New Roman" pitchFamily="18" charset="0"/>
              </a:rPr>
              <a:t>	</a:t>
            </a:r>
            <a:r>
              <a:rPr lang="pt-BR" sz="1800" b="1" dirty="0" smtClean="0">
                <a:solidFill>
                  <a:srgbClr val="FF0000"/>
                </a:solidFill>
                <a:effectLst/>
                <a:latin typeface="Times New Roman" pitchFamily="18" charset="0"/>
              </a:rPr>
              <a:t>4. produção de produtos para supermercados.</a:t>
            </a:r>
          </a:p>
          <a:p>
            <a:pPr algn="just" eaLnBrk="1" hangingPunct="1">
              <a:lnSpc>
                <a:spcPct val="80000"/>
              </a:lnSpc>
            </a:pPr>
            <a:r>
              <a:rPr lang="pt-BR" sz="1800" b="1" dirty="0" smtClean="0">
                <a:solidFill>
                  <a:srgbClr val="FF0000"/>
                </a:solidFill>
                <a:effectLst/>
                <a:latin typeface="Times New Roman" pitchFamily="18" charset="0"/>
              </a:rPr>
              <a:t>Processo pesquisado</a:t>
            </a:r>
          </a:p>
          <a:p>
            <a:pPr algn="just" eaLnBrk="1" hangingPunct="1">
              <a:lnSpc>
                <a:spcPct val="80000"/>
              </a:lnSpc>
              <a:buFont typeface="Wingdings" pitchFamily="2" charset="2"/>
              <a:buNone/>
            </a:pPr>
            <a:r>
              <a:rPr lang="pt-BR" sz="1800" dirty="0" smtClean="0">
                <a:effectLst/>
                <a:latin typeface="Times New Roman" pitchFamily="18" charset="0"/>
              </a:rPr>
              <a:t>	produz aproximadamente 80 produtos diferentes em seis tipos de processos.</a:t>
            </a:r>
          </a:p>
          <a:p>
            <a:pPr algn="just" eaLnBrk="1" hangingPunct="1">
              <a:lnSpc>
                <a:spcPct val="80000"/>
              </a:lnSpc>
              <a:buFont typeface="Wingdings" pitchFamily="2" charset="2"/>
              <a:buNone/>
            </a:pPr>
            <a:r>
              <a:rPr lang="pt-BR" sz="1800" dirty="0" smtClean="0">
                <a:effectLst/>
                <a:latin typeface="Times New Roman" pitchFamily="18" charset="0"/>
              </a:rPr>
              <a:t>	Três desses processos são formados por uma única máquina de conformação a quente, a qual efetua a montagem dos produtos.</a:t>
            </a:r>
          </a:p>
          <a:p>
            <a:pPr algn="just" eaLnBrk="1" hangingPunct="1">
              <a:lnSpc>
                <a:spcPct val="80000"/>
              </a:lnSpc>
              <a:buFont typeface="Wingdings" pitchFamily="2" charset="2"/>
              <a:buNone/>
            </a:pPr>
            <a:r>
              <a:rPr lang="pt-BR" sz="1800" dirty="0" smtClean="0">
                <a:effectLst/>
                <a:latin typeface="Times New Roman" pitchFamily="18" charset="0"/>
              </a:rPr>
              <a:t>	Os outros três processos são formados por um conjunto de três máquinas, as quais também realizam a montagem dos produtos.</a:t>
            </a:r>
          </a:p>
          <a:p>
            <a:pPr algn="just" eaLnBrk="1" hangingPunct="1">
              <a:lnSpc>
                <a:spcPct val="80000"/>
              </a:lnSpc>
              <a:buFont typeface="Wingdings" pitchFamily="2" charset="2"/>
              <a:buNone/>
            </a:pPr>
            <a:r>
              <a:rPr lang="pt-BR" sz="1800" dirty="0" smtClean="0">
                <a:effectLst/>
                <a:latin typeface="Times New Roman" pitchFamily="18" charset="0"/>
              </a:rPr>
              <a:t>	Uma observação importante é que cada um dos 80 tipos diferentes de produtos são produzidos necessariamente em apenas um dos seis tipos de processos.</a:t>
            </a:r>
          </a:p>
        </p:txBody>
      </p:sp>
      <p:sp>
        <p:nvSpPr>
          <p:cNvPr id="668676" name="AutoShape 4"/>
          <p:cNvSpPr>
            <a:spLocks/>
          </p:cNvSpPr>
          <p:nvPr/>
        </p:nvSpPr>
        <p:spPr bwMode="auto">
          <a:xfrm>
            <a:off x="6300788" y="3573463"/>
            <a:ext cx="71437" cy="1008062"/>
          </a:xfrm>
          <a:prstGeom prst="rightBrace">
            <a:avLst>
              <a:gd name="adj1" fmla="val 117593"/>
              <a:gd name="adj2" fmla="val 50000"/>
            </a:avLst>
          </a:prstGeom>
          <a:noFill/>
          <a:ln w="38100">
            <a:solidFill>
              <a:schemeClr val="tx1"/>
            </a:solidFill>
            <a:round/>
            <a:headEnd/>
            <a:tailEnd/>
          </a:ln>
        </p:spPr>
        <p:txBody>
          <a:bodyPr wrap="none" anchor="ctr"/>
          <a:lstStyle/>
          <a:p>
            <a:endParaRPr lang="pt-BR" dirty="0"/>
          </a:p>
        </p:txBody>
      </p:sp>
      <p:sp>
        <p:nvSpPr>
          <p:cNvPr id="668677" name="Text Box 5"/>
          <p:cNvSpPr txBox="1">
            <a:spLocks noChangeArrowheads="1"/>
          </p:cNvSpPr>
          <p:nvPr/>
        </p:nvSpPr>
        <p:spPr bwMode="auto">
          <a:xfrm>
            <a:off x="6443663" y="3860800"/>
            <a:ext cx="2324100" cy="396875"/>
          </a:xfrm>
          <a:prstGeom prst="rect">
            <a:avLst/>
          </a:prstGeom>
          <a:noFill/>
          <a:ln w="9525">
            <a:noFill/>
            <a:miter lim="800000"/>
            <a:headEnd/>
            <a:tailEnd/>
          </a:ln>
        </p:spPr>
        <p:txBody>
          <a:bodyPr wrap="none">
            <a:spAutoFit/>
          </a:bodyPr>
          <a:lstStyle/>
          <a:p>
            <a:r>
              <a:rPr lang="pt-BR" sz="2000" dirty="0">
                <a:latin typeface="Times New Roman" pitchFamily="18" charset="0"/>
              </a:rPr>
              <a:t>Setor de suprimentos</a:t>
            </a:r>
          </a:p>
        </p:txBody>
      </p:sp>
    </p:spTree>
    <p:extLst>
      <p:ext uri="{BB962C8B-B14F-4D97-AF65-F5344CB8AC3E}">
        <p14:creationId xmlns:p14="http://schemas.microsoft.com/office/powerpoint/2010/main" val="5463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8674"/>
                                        </p:tgtEl>
                                        <p:attrNameLst>
                                          <p:attrName>style.visibility</p:attrName>
                                        </p:attrNameLst>
                                      </p:cBhvr>
                                      <p:to>
                                        <p:strVal val="visible"/>
                                      </p:to>
                                    </p:set>
                                    <p:anim calcmode="lin" valueType="num">
                                      <p:cBhvr additive="base">
                                        <p:cTn id="7" dur="500" fill="hold"/>
                                        <p:tgtEl>
                                          <p:spTgt spid="668674"/>
                                        </p:tgtEl>
                                        <p:attrNameLst>
                                          <p:attrName>ppt_x</p:attrName>
                                        </p:attrNameLst>
                                      </p:cBhvr>
                                      <p:tavLst>
                                        <p:tav tm="0">
                                          <p:val>
                                            <p:strVal val="#ppt_x"/>
                                          </p:val>
                                        </p:tav>
                                        <p:tav tm="100000">
                                          <p:val>
                                            <p:strVal val="#ppt_x"/>
                                          </p:val>
                                        </p:tav>
                                      </p:tavLst>
                                    </p:anim>
                                    <p:anim calcmode="lin" valueType="num">
                                      <p:cBhvr additive="base">
                                        <p:cTn id="8" dur="500" fill="hold"/>
                                        <p:tgtEl>
                                          <p:spTgt spid="66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8675">
                                            <p:txEl>
                                              <p:pRg st="0" end="0"/>
                                            </p:txEl>
                                          </p:spTgt>
                                        </p:tgtEl>
                                        <p:attrNameLst>
                                          <p:attrName>style.visibility</p:attrName>
                                        </p:attrNameLst>
                                      </p:cBhvr>
                                      <p:to>
                                        <p:strVal val="visible"/>
                                      </p:to>
                                    </p:set>
                                    <p:anim calcmode="lin" valueType="num">
                                      <p:cBhvr additive="base">
                                        <p:cTn id="13" dur="500" fill="hold"/>
                                        <p:tgtEl>
                                          <p:spTgt spid="6686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8675">
                                            <p:txEl>
                                              <p:pRg st="1" end="1"/>
                                            </p:txEl>
                                          </p:spTgt>
                                        </p:tgtEl>
                                        <p:attrNameLst>
                                          <p:attrName>style.visibility</p:attrName>
                                        </p:attrNameLst>
                                      </p:cBhvr>
                                      <p:to>
                                        <p:strVal val="visible"/>
                                      </p:to>
                                    </p:set>
                                    <p:anim calcmode="lin" valueType="num">
                                      <p:cBhvr additive="base">
                                        <p:cTn id="19" dur="500" fill="hold"/>
                                        <p:tgtEl>
                                          <p:spTgt spid="6686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8675">
                                            <p:txEl>
                                              <p:pRg st="2" end="2"/>
                                            </p:txEl>
                                          </p:spTgt>
                                        </p:tgtEl>
                                        <p:attrNameLst>
                                          <p:attrName>style.visibility</p:attrName>
                                        </p:attrNameLst>
                                      </p:cBhvr>
                                      <p:to>
                                        <p:strVal val="visible"/>
                                      </p:to>
                                    </p:set>
                                    <p:anim calcmode="lin" valueType="num">
                                      <p:cBhvr additive="base">
                                        <p:cTn id="25" dur="500" fill="hold"/>
                                        <p:tgtEl>
                                          <p:spTgt spid="6686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8675">
                                            <p:txEl>
                                              <p:pRg st="3" end="3"/>
                                            </p:txEl>
                                          </p:spTgt>
                                        </p:tgtEl>
                                        <p:attrNameLst>
                                          <p:attrName>style.visibility</p:attrName>
                                        </p:attrNameLst>
                                      </p:cBhvr>
                                      <p:to>
                                        <p:strVal val="visible"/>
                                      </p:to>
                                    </p:set>
                                    <p:anim calcmode="lin" valueType="num">
                                      <p:cBhvr additive="base">
                                        <p:cTn id="31" dur="500" fill="hold"/>
                                        <p:tgtEl>
                                          <p:spTgt spid="6686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8675">
                                            <p:txEl>
                                              <p:pRg st="4" end="4"/>
                                            </p:txEl>
                                          </p:spTgt>
                                        </p:tgtEl>
                                        <p:attrNameLst>
                                          <p:attrName>style.visibility</p:attrName>
                                        </p:attrNameLst>
                                      </p:cBhvr>
                                      <p:to>
                                        <p:strVal val="visible"/>
                                      </p:to>
                                    </p:set>
                                    <p:anim calcmode="lin" valueType="num">
                                      <p:cBhvr additive="base">
                                        <p:cTn id="37" dur="500" fill="hold"/>
                                        <p:tgtEl>
                                          <p:spTgt spid="6686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8675">
                                            <p:txEl>
                                              <p:pRg st="5" end="5"/>
                                            </p:txEl>
                                          </p:spTgt>
                                        </p:tgtEl>
                                        <p:attrNameLst>
                                          <p:attrName>style.visibility</p:attrName>
                                        </p:attrNameLst>
                                      </p:cBhvr>
                                      <p:to>
                                        <p:strVal val="visible"/>
                                      </p:to>
                                    </p:set>
                                    <p:anim calcmode="lin" valueType="num">
                                      <p:cBhvr additive="base">
                                        <p:cTn id="43" dur="500" fill="hold"/>
                                        <p:tgtEl>
                                          <p:spTgt spid="66867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8675">
                                            <p:txEl>
                                              <p:pRg st="6" end="6"/>
                                            </p:txEl>
                                          </p:spTgt>
                                        </p:tgtEl>
                                        <p:attrNameLst>
                                          <p:attrName>style.visibility</p:attrName>
                                        </p:attrNameLst>
                                      </p:cBhvr>
                                      <p:to>
                                        <p:strVal val="visible"/>
                                      </p:to>
                                    </p:set>
                                    <p:anim calcmode="lin" valueType="num">
                                      <p:cBhvr additive="base">
                                        <p:cTn id="49" dur="500" fill="hold"/>
                                        <p:tgtEl>
                                          <p:spTgt spid="66867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68675">
                                            <p:txEl>
                                              <p:pRg st="7" end="7"/>
                                            </p:txEl>
                                          </p:spTgt>
                                        </p:tgtEl>
                                        <p:attrNameLst>
                                          <p:attrName>style.visibility</p:attrName>
                                        </p:attrNameLst>
                                      </p:cBhvr>
                                      <p:to>
                                        <p:strVal val="visible"/>
                                      </p:to>
                                    </p:set>
                                    <p:anim calcmode="lin" valueType="num">
                                      <p:cBhvr additive="base">
                                        <p:cTn id="55" dur="500" fill="hold"/>
                                        <p:tgtEl>
                                          <p:spTgt spid="66867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68675">
                                            <p:txEl>
                                              <p:pRg st="8" end="8"/>
                                            </p:txEl>
                                          </p:spTgt>
                                        </p:tgtEl>
                                        <p:attrNameLst>
                                          <p:attrName>style.visibility</p:attrName>
                                        </p:attrNameLst>
                                      </p:cBhvr>
                                      <p:to>
                                        <p:strVal val="visible"/>
                                      </p:to>
                                    </p:set>
                                    <p:anim calcmode="lin" valueType="num">
                                      <p:cBhvr additive="base">
                                        <p:cTn id="61" dur="500" fill="hold"/>
                                        <p:tgtEl>
                                          <p:spTgt spid="66867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8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8675">
                                            <p:txEl>
                                              <p:pRg st="9" end="9"/>
                                            </p:txEl>
                                          </p:spTgt>
                                        </p:tgtEl>
                                        <p:attrNameLst>
                                          <p:attrName>style.visibility</p:attrName>
                                        </p:attrNameLst>
                                      </p:cBhvr>
                                      <p:to>
                                        <p:strVal val="visible"/>
                                      </p:to>
                                    </p:set>
                                    <p:anim calcmode="lin" valueType="num">
                                      <p:cBhvr additive="base">
                                        <p:cTn id="67" dur="500" fill="hold"/>
                                        <p:tgtEl>
                                          <p:spTgt spid="66867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6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68675">
                                            <p:txEl>
                                              <p:pRg st="10" end="10"/>
                                            </p:txEl>
                                          </p:spTgt>
                                        </p:tgtEl>
                                        <p:attrNameLst>
                                          <p:attrName>style.visibility</p:attrName>
                                        </p:attrNameLst>
                                      </p:cBhvr>
                                      <p:to>
                                        <p:strVal val="visible"/>
                                      </p:to>
                                    </p:set>
                                    <p:anim calcmode="lin" valueType="num">
                                      <p:cBhvr additive="base">
                                        <p:cTn id="73" dur="500" fill="hold"/>
                                        <p:tgtEl>
                                          <p:spTgt spid="66867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68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68675">
                                            <p:txEl>
                                              <p:pRg st="11" end="11"/>
                                            </p:txEl>
                                          </p:spTgt>
                                        </p:tgtEl>
                                        <p:attrNameLst>
                                          <p:attrName>style.visibility</p:attrName>
                                        </p:attrNameLst>
                                      </p:cBhvr>
                                      <p:to>
                                        <p:strVal val="visible"/>
                                      </p:to>
                                    </p:set>
                                    <p:anim calcmode="lin" valueType="num">
                                      <p:cBhvr additive="base">
                                        <p:cTn id="79" dur="500" fill="hold"/>
                                        <p:tgtEl>
                                          <p:spTgt spid="668675">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686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68675">
                                            <p:txEl>
                                              <p:pRg st="12" end="12"/>
                                            </p:txEl>
                                          </p:spTgt>
                                        </p:tgtEl>
                                        <p:attrNameLst>
                                          <p:attrName>style.visibility</p:attrName>
                                        </p:attrNameLst>
                                      </p:cBhvr>
                                      <p:to>
                                        <p:strVal val="visible"/>
                                      </p:to>
                                    </p:set>
                                    <p:anim calcmode="lin" valueType="num">
                                      <p:cBhvr additive="base">
                                        <p:cTn id="85" dur="500" fill="hold"/>
                                        <p:tgtEl>
                                          <p:spTgt spid="668675">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6867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68675">
                                            <p:txEl>
                                              <p:pRg st="13" end="13"/>
                                            </p:txEl>
                                          </p:spTgt>
                                        </p:tgtEl>
                                        <p:attrNameLst>
                                          <p:attrName>style.visibility</p:attrName>
                                        </p:attrNameLst>
                                      </p:cBhvr>
                                      <p:to>
                                        <p:strVal val="visible"/>
                                      </p:to>
                                    </p:set>
                                    <p:anim calcmode="lin" valueType="num">
                                      <p:cBhvr additive="base">
                                        <p:cTn id="91" dur="500" fill="hold"/>
                                        <p:tgtEl>
                                          <p:spTgt spid="668675">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6867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68676"/>
                                        </p:tgtEl>
                                        <p:attrNameLst>
                                          <p:attrName>style.visibility</p:attrName>
                                        </p:attrNameLst>
                                      </p:cBhvr>
                                      <p:to>
                                        <p:strVal val="visible"/>
                                      </p:to>
                                    </p:set>
                                    <p:anim calcmode="lin" valueType="num">
                                      <p:cBhvr additive="base">
                                        <p:cTn id="97" dur="500" fill="hold"/>
                                        <p:tgtEl>
                                          <p:spTgt spid="668676"/>
                                        </p:tgtEl>
                                        <p:attrNameLst>
                                          <p:attrName>ppt_x</p:attrName>
                                        </p:attrNameLst>
                                      </p:cBhvr>
                                      <p:tavLst>
                                        <p:tav tm="0">
                                          <p:val>
                                            <p:strVal val="#ppt_x"/>
                                          </p:val>
                                        </p:tav>
                                        <p:tav tm="100000">
                                          <p:val>
                                            <p:strVal val="#ppt_x"/>
                                          </p:val>
                                        </p:tav>
                                      </p:tavLst>
                                    </p:anim>
                                    <p:anim calcmode="lin" valueType="num">
                                      <p:cBhvr additive="base">
                                        <p:cTn id="98" dur="500" fill="hold"/>
                                        <p:tgtEl>
                                          <p:spTgt spid="66867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68677"/>
                                        </p:tgtEl>
                                        <p:attrNameLst>
                                          <p:attrName>style.visibility</p:attrName>
                                        </p:attrNameLst>
                                      </p:cBhvr>
                                      <p:to>
                                        <p:strVal val="visible"/>
                                      </p:to>
                                    </p:set>
                                    <p:anim calcmode="lin" valueType="num">
                                      <p:cBhvr additive="base">
                                        <p:cTn id="103" dur="500" fill="hold"/>
                                        <p:tgtEl>
                                          <p:spTgt spid="668677"/>
                                        </p:tgtEl>
                                        <p:attrNameLst>
                                          <p:attrName>ppt_x</p:attrName>
                                        </p:attrNameLst>
                                      </p:cBhvr>
                                      <p:tavLst>
                                        <p:tav tm="0">
                                          <p:val>
                                            <p:strVal val="#ppt_x"/>
                                          </p:val>
                                        </p:tav>
                                        <p:tav tm="100000">
                                          <p:val>
                                            <p:strVal val="#ppt_x"/>
                                          </p:val>
                                        </p:tav>
                                      </p:tavLst>
                                    </p:anim>
                                    <p:anim calcmode="lin" valueType="num">
                                      <p:cBhvr additive="base">
                                        <p:cTn id="104" dur="500" fill="hold"/>
                                        <p:tgtEl>
                                          <p:spTgt spid="66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4" grpId="0"/>
      <p:bldP spid="668675" grpId="0" build="p"/>
      <p:bldP spid="668676" grpId="0" animBg="1"/>
      <p:bldP spid="66867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ço Reservado para Número de Slide 4"/>
          <p:cNvSpPr>
            <a:spLocks noGrp="1"/>
          </p:cNvSpPr>
          <p:nvPr>
            <p:ph type="sldNum" sz="quarter" idx="11"/>
          </p:nvPr>
        </p:nvSpPr>
        <p:spPr>
          <a:noFill/>
        </p:spPr>
        <p:txBody>
          <a:bodyPr/>
          <a:lstStyle/>
          <a:p>
            <a:fld id="{E84A0047-3B02-446F-9AE6-3C1D8A9B587B}" type="slidenum">
              <a:rPr lang="pt-BR" smtClean="0"/>
              <a:pPr/>
              <a:t>61</a:t>
            </a:fld>
            <a:endParaRPr lang="pt-BR" dirty="0" smtClean="0"/>
          </a:p>
        </p:txBody>
      </p:sp>
      <p:sp>
        <p:nvSpPr>
          <p:cNvPr id="672770" name="Rectangle 2"/>
          <p:cNvSpPr>
            <a:spLocks noGrp="1" noRot="1" noChangeArrowheads="1"/>
          </p:cNvSpPr>
          <p:nvPr>
            <p:ph type="title"/>
          </p:nvPr>
        </p:nvSpPr>
        <p:spPr>
          <a:xfrm>
            <a:off x="468313" y="115888"/>
            <a:ext cx="8229600" cy="561975"/>
          </a:xfrm>
        </p:spPr>
        <p:txBody>
          <a:bodyPr/>
          <a:lstStyle/>
          <a:p>
            <a:pPr eaLnBrk="1" hangingPunct="1">
              <a:defRPr/>
            </a:pPr>
            <a:r>
              <a:rPr lang="pt-BR" sz="2800" dirty="0" smtClean="0">
                <a:latin typeface="Times New Roman" pitchFamily="18" charset="0"/>
              </a:rPr>
              <a:t>SITUAÇÃO INICIAL DO MRP NA EMPRESA</a:t>
            </a:r>
          </a:p>
        </p:txBody>
      </p:sp>
      <p:sp>
        <p:nvSpPr>
          <p:cNvPr id="672771" name="Rectangle 3"/>
          <p:cNvSpPr>
            <a:spLocks noGrp="1" noChangeArrowheads="1"/>
          </p:cNvSpPr>
          <p:nvPr>
            <p:ph type="body" idx="1"/>
          </p:nvPr>
        </p:nvSpPr>
        <p:spPr>
          <a:xfrm>
            <a:off x="468313" y="692150"/>
            <a:ext cx="8229600" cy="792163"/>
          </a:xfrm>
        </p:spPr>
        <p:txBody>
          <a:bodyPr/>
          <a:lstStyle/>
          <a:p>
            <a:pPr algn="just" eaLnBrk="1" hangingPunct="1">
              <a:defRPr/>
            </a:pPr>
            <a:r>
              <a:rPr lang="pt-BR" sz="2000" dirty="0" smtClean="0">
                <a:latin typeface="Times New Roman" pitchFamily="18" charset="0"/>
              </a:rPr>
              <a:t>ERP – SAPR3 – possui o módulo de MRP-II</a:t>
            </a:r>
          </a:p>
          <a:p>
            <a:pPr algn="just" eaLnBrk="1" hangingPunct="1">
              <a:defRPr/>
            </a:pPr>
            <a:r>
              <a:rPr lang="pt-BR" sz="2000" dirty="0" smtClean="0">
                <a:latin typeface="Times New Roman" pitchFamily="18" charset="0"/>
              </a:rPr>
              <a:t>Estrutura do PPCP:</a:t>
            </a:r>
          </a:p>
        </p:txBody>
      </p:sp>
      <p:sp>
        <p:nvSpPr>
          <p:cNvPr id="672772" name="Text Box 4"/>
          <p:cNvSpPr txBox="1">
            <a:spLocks noChangeArrowheads="1"/>
          </p:cNvSpPr>
          <p:nvPr/>
        </p:nvSpPr>
        <p:spPr bwMode="auto">
          <a:xfrm>
            <a:off x="2916238" y="1196975"/>
            <a:ext cx="3314700" cy="366713"/>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r>
              <a:rPr lang="pt-BR" sz="1800" dirty="0">
                <a:latin typeface="Times New Roman" pitchFamily="18" charset="0"/>
              </a:rPr>
              <a:t>setor de planejamento central – PJ</a:t>
            </a:r>
          </a:p>
        </p:txBody>
      </p:sp>
      <p:grpSp>
        <p:nvGrpSpPr>
          <p:cNvPr id="2" name="Group 18"/>
          <p:cNvGrpSpPr>
            <a:grpSpLocks/>
          </p:cNvGrpSpPr>
          <p:nvPr/>
        </p:nvGrpSpPr>
        <p:grpSpPr bwMode="auto">
          <a:xfrm>
            <a:off x="946150" y="1557338"/>
            <a:ext cx="7154863" cy="287337"/>
            <a:chOff x="476" y="1752"/>
            <a:chExt cx="4672" cy="181"/>
          </a:xfrm>
        </p:grpSpPr>
        <p:sp>
          <p:nvSpPr>
            <p:cNvPr id="292887" name="Line 11"/>
            <p:cNvSpPr>
              <a:spLocks noChangeShapeType="1"/>
            </p:cNvSpPr>
            <p:nvPr/>
          </p:nvSpPr>
          <p:spPr bwMode="auto">
            <a:xfrm>
              <a:off x="476" y="1933"/>
              <a:ext cx="4672" cy="0"/>
            </a:xfrm>
            <a:prstGeom prst="line">
              <a:avLst/>
            </a:prstGeom>
            <a:noFill/>
            <a:ln w="28575">
              <a:solidFill>
                <a:srgbClr val="00CC66"/>
              </a:solidFill>
              <a:round/>
              <a:headEnd/>
              <a:tailEnd/>
            </a:ln>
          </p:spPr>
          <p:txBody>
            <a:bodyPr/>
            <a:lstStyle/>
            <a:p>
              <a:endParaRPr lang="pt-BR" dirty="0"/>
            </a:p>
          </p:txBody>
        </p:sp>
        <p:sp>
          <p:nvSpPr>
            <p:cNvPr id="292888" name="Line 12"/>
            <p:cNvSpPr>
              <a:spLocks noChangeShapeType="1"/>
            </p:cNvSpPr>
            <p:nvPr/>
          </p:nvSpPr>
          <p:spPr bwMode="auto">
            <a:xfrm>
              <a:off x="2971" y="1752"/>
              <a:ext cx="0" cy="181"/>
            </a:xfrm>
            <a:prstGeom prst="line">
              <a:avLst/>
            </a:prstGeom>
            <a:noFill/>
            <a:ln w="28575">
              <a:solidFill>
                <a:srgbClr val="00CC66"/>
              </a:solidFill>
              <a:round/>
              <a:headEnd/>
              <a:tailEnd/>
            </a:ln>
          </p:spPr>
          <p:txBody>
            <a:bodyPr/>
            <a:lstStyle/>
            <a:p>
              <a:endParaRPr lang="pt-BR" dirty="0"/>
            </a:p>
          </p:txBody>
        </p:sp>
      </p:grpSp>
      <p:grpSp>
        <p:nvGrpSpPr>
          <p:cNvPr id="3" name="Group 19"/>
          <p:cNvGrpSpPr>
            <a:grpSpLocks/>
          </p:cNvGrpSpPr>
          <p:nvPr/>
        </p:nvGrpSpPr>
        <p:grpSpPr bwMode="auto">
          <a:xfrm>
            <a:off x="225425" y="1844675"/>
            <a:ext cx="1347788" cy="788988"/>
            <a:chOff x="29" y="1933"/>
            <a:chExt cx="849" cy="497"/>
          </a:xfrm>
        </p:grpSpPr>
        <p:sp>
          <p:nvSpPr>
            <p:cNvPr id="292885" name="Text Box 5"/>
            <p:cNvSpPr txBox="1">
              <a:spLocks noChangeArrowheads="1"/>
            </p:cNvSpPr>
            <p:nvPr/>
          </p:nvSpPr>
          <p:spPr bwMode="auto">
            <a:xfrm>
              <a:off x="29" y="2122"/>
              <a:ext cx="849" cy="308"/>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300" dirty="0">
                  <a:latin typeface="Times New Roman" pitchFamily="18" charset="0"/>
                </a:rPr>
                <a:t>programador</a:t>
              </a:r>
            </a:p>
            <a:p>
              <a:pPr algn="ctr"/>
              <a:r>
                <a:rPr lang="pt-BR" sz="1300" dirty="0">
                  <a:latin typeface="Times New Roman" pitchFamily="18" charset="0"/>
                </a:rPr>
                <a:t>produção de lápis</a:t>
              </a:r>
            </a:p>
          </p:txBody>
        </p:sp>
        <p:sp>
          <p:nvSpPr>
            <p:cNvPr id="292886" name="Line 13"/>
            <p:cNvSpPr>
              <a:spLocks noChangeShapeType="1"/>
            </p:cNvSpPr>
            <p:nvPr/>
          </p:nvSpPr>
          <p:spPr bwMode="auto">
            <a:xfrm>
              <a:off x="476" y="1933"/>
              <a:ext cx="0" cy="182"/>
            </a:xfrm>
            <a:prstGeom prst="line">
              <a:avLst/>
            </a:prstGeom>
            <a:noFill/>
            <a:ln w="28575">
              <a:solidFill>
                <a:srgbClr val="00CC66"/>
              </a:solidFill>
              <a:round/>
              <a:headEnd/>
              <a:tailEnd/>
            </a:ln>
          </p:spPr>
          <p:txBody>
            <a:bodyPr/>
            <a:lstStyle/>
            <a:p>
              <a:endParaRPr lang="pt-BR" dirty="0"/>
            </a:p>
          </p:txBody>
        </p:sp>
      </p:grpSp>
      <p:grpSp>
        <p:nvGrpSpPr>
          <p:cNvPr id="4" name="Group 20"/>
          <p:cNvGrpSpPr>
            <a:grpSpLocks/>
          </p:cNvGrpSpPr>
          <p:nvPr/>
        </p:nvGrpSpPr>
        <p:grpSpPr bwMode="auto">
          <a:xfrm>
            <a:off x="1738313" y="1844675"/>
            <a:ext cx="1520825" cy="788988"/>
            <a:chOff x="1009" y="1933"/>
            <a:chExt cx="958" cy="497"/>
          </a:xfrm>
        </p:grpSpPr>
        <p:sp>
          <p:nvSpPr>
            <p:cNvPr id="292883" name="Text Box 6"/>
            <p:cNvSpPr txBox="1">
              <a:spLocks noChangeArrowheads="1"/>
            </p:cNvSpPr>
            <p:nvPr/>
          </p:nvSpPr>
          <p:spPr bwMode="auto">
            <a:xfrm>
              <a:off x="1009" y="2122"/>
              <a:ext cx="958" cy="308"/>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300" dirty="0">
                  <a:latin typeface="Times New Roman" pitchFamily="18" charset="0"/>
                </a:rPr>
                <a:t>programador</a:t>
              </a:r>
            </a:p>
            <a:p>
              <a:pPr algn="ctr"/>
              <a:r>
                <a:rPr lang="pt-BR" sz="1300" dirty="0">
                  <a:latin typeface="Times New Roman" pitchFamily="18" charset="0"/>
                </a:rPr>
                <a:t>produção de canetas</a:t>
              </a:r>
            </a:p>
          </p:txBody>
        </p:sp>
        <p:sp>
          <p:nvSpPr>
            <p:cNvPr id="292884" name="Line 14"/>
            <p:cNvSpPr>
              <a:spLocks noChangeShapeType="1"/>
            </p:cNvSpPr>
            <p:nvPr/>
          </p:nvSpPr>
          <p:spPr bwMode="auto">
            <a:xfrm>
              <a:off x="1519" y="1933"/>
              <a:ext cx="0" cy="182"/>
            </a:xfrm>
            <a:prstGeom prst="line">
              <a:avLst/>
            </a:prstGeom>
            <a:noFill/>
            <a:ln w="28575">
              <a:solidFill>
                <a:srgbClr val="00CC66"/>
              </a:solidFill>
              <a:round/>
              <a:headEnd/>
              <a:tailEnd/>
            </a:ln>
          </p:spPr>
          <p:txBody>
            <a:bodyPr/>
            <a:lstStyle/>
            <a:p>
              <a:endParaRPr lang="pt-BR" dirty="0"/>
            </a:p>
          </p:txBody>
        </p:sp>
      </p:grpSp>
      <p:grpSp>
        <p:nvGrpSpPr>
          <p:cNvPr id="5" name="Group 21"/>
          <p:cNvGrpSpPr>
            <a:grpSpLocks/>
          </p:cNvGrpSpPr>
          <p:nvPr/>
        </p:nvGrpSpPr>
        <p:grpSpPr bwMode="auto">
          <a:xfrm>
            <a:off x="3394075" y="1844675"/>
            <a:ext cx="1814513" cy="788988"/>
            <a:chOff x="2105" y="1933"/>
            <a:chExt cx="1143" cy="497"/>
          </a:xfrm>
        </p:grpSpPr>
        <p:sp>
          <p:nvSpPr>
            <p:cNvPr id="292881" name="Text Box 7"/>
            <p:cNvSpPr txBox="1">
              <a:spLocks noChangeArrowheads="1"/>
            </p:cNvSpPr>
            <p:nvPr/>
          </p:nvSpPr>
          <p:spPr bwMode="auto">
            <a:xfrm>
              <a:off x="2105" y="2122"/>
              <a:ext cx="1143" cy="308"/>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300" dirty="0">
                  <a:latin typeface="Times New Roman" pitchFamily="18" charset="0"/>
                </a:rPr>
                <a:t>programador</a:t>
              </a:r>
            </a:p>
            <a:p>
              <a:pPr algn="ctr"/>
              <a:r>
                <a:rPr lang="pt-BR" sz="1300" dirty="0">
                  <a:latin typeface="Times New Roman" pitchFamily="18" charset="0"/>
                </a:rPr>
                <a:t>produção de embalagens</a:t>
              </a:r>
            </a:p>
          </p:txBody>
        </p:sp>
        <p:sp>
          <p:nvSpPr>
            <p:cNvPr id="292882" name="Line 15"/>
            <p:cNvSpPr>
              <a:spLocks noChangeShapeType="1"/>
            </p:cNvSpPr>
            <p:nvPr/>
          </p:nvSpPr>
          <p:spPr bwMode="auto">
            <a:xfrm>
              <a:off x="2699" y="1933"/>
              <a:ext cx="0" cy="182"/>
            </a:xfrm>
            <a:prstGeom prst="line">
              <a:avLst/>
            </a:prstGeom>
            <a:noFill/>
            <a:ln w="28575">
              <a:solidFill>
                <a:srgbClr val="00CC66"/>
              </a:solidFill>
              <a:round/>
              <a:headEnd/>
              <a:tailEnd/>
            </a:ln>
          </p:spPr>
          <p:txBody>
            <a:bodyPr/>
            <a:lstStyle/>
            <a:p>
              <a:endParaRPr lang="pt-BR" dirty="0"/>
            </a:p>
          </p:txBody>
        </p:sp>
      </p:grpSp>
      <p:grpSp>
        <p:nvGrpSpPr>
          <p:cNvPr id="6" name="Group 23"/>
          <p:cNvGrpSpPr>
            <a:grpSpLocks/>
          </p:cNvGrpSpPr>
          <p:nvPr/>
        </p:nvGrpSpPr>
        <p:grpSpPr bwMode="auto">
          <a:xfrm>
            <a:off x="7102475" y="1844675"/>
            <a:ext cx="1903413" cy="788988"/>
            <a:chOff x="4519" y="1933"/>
            <a:chExt cx="1199" cy="497"/>
          </a:xfrm>
        </p:grpSpPr>
        <p:sp>
          <p:nvSpPr>
            <p:cNvPr id="292879" name="Text Box 9"/>
            <p:cNvSpPr txBox="1">
              <a:spLocks noChangeArrowheads="1"/>
            </p:cNvSpPr>
            <p:nvPr/>
          </p:nvSpPr>
          <p:spPr bwMode="auto">
            <a:xfrm>
              <a:off x="4519" y="2122"/>
              <a:ext cx="1199" cy="308"/>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300" dirty="0">
                  <a:latin typeface="Times New Roman" pitchFamily="18" charset="0"/>
                </a:rPr>
                <a:t>programador</a:t>
              </a:r>
            </a:p>
            <a:p>
              <a:pPr algn="ctr"/>
              <a:r>
                <a:rPr lang="pt-BR" sz="1300" dirty="0">
                  <a:latin typeface="Times New Roman" pitchFamily="18" charset="0"/>
                </a:rPr>
                <a:t>compras de matéria prima</a:t>
              </a:r>
            </a:p>
          </p:txBody>
        </p:sp>
        <p:sp>
          <p:nvSpPr>
            <p:cNvPr id="292880" name="Line 16"/>
            <p:cNvSpPr>
              <a:spLocks noChangeShapeType="1"/>
            </p:cNvSpPr>
            <p:nvPr/>
          </p:nvSpPr>
          <p:spPr bwMode="auto">
            <a:xfrm>
              <a:off x="5148" y="1933"/>
              <a:ext cx="0" cy="182"/>
            </a:xfrm>
            <a:prstGeom prst="line">
              <a:avLst/>
            </a:prstGeom>
            <a:noFill/>
            <a:ln w="28575">
              <a:solidFill>
                <a:srgbClr val="00CC66"/>
              </a:solidFill>
              <a:round/>
              <a:headEnd/>
              <a:tailEnd/>
            </a:ln>
          </p:spPr>
          <p:txBody>
            <a:bodyPr/>
            <a:lstStyle/>
            <a:p>
              <a:endParaRPr lang="pt-BR" dirty="0"/>
            </a:p>
          </p:txBody>
        </p:sp>
      </p:grpSp>
      <p:grpSp>
        <p:nvGrpSpPr>
          <p:cNvPr id="7" name="Group 22"/>
          <p:cNvGrpSpPr>
            <a:grpSpLocks/>
          </p:cNvGrpSpPr>
          <p:nvPr/>
        </p:nvGrpSpPr>
        <p:grpSpPr bwMode="auto">
          <a:xfrm>
            <a:off x="5338763" y="1844675"/>
            <a:ext cx="1614487" cy="914400"/>
            <a:chOff x="3369" y="1933"/>
            <a:chExt cx="1017" cy="576"/>
          </a:xfrm>
        </p:grpSpPr>
        <p:sp>
          <p:nvSpPr>
            <p:cNvPr id="292877" name="Text Box 8"/>
            <p:cNvSpPr txBox="1">
              <a:spLocks noChangeArrowheads="1"/>
            </p:cNvSpPr>
            <p:nvPr/>
          </p:nvSpPr>
          <p:spPr bwMode="auto">
            <a:xfrm>
              <a:off x="3369" y="2076"/>
              <a:ext cx="1017" cy="433"/>
            </a:xfrm>
            <a:prstGeom prst="rect">
              <a:avLst/>
            </a:prstGeom>
            <a:gradFill rotWithShape="1">
              <a:gsLst>
                <a:gs pos="0">
                  <a:srgbClr val="00CC66"/>
                </a:gs>
                <a:gs pos="100000">
                  <a:srgbClr val="005E2F"/>
                </a:gs>
              </a:gsLst>
              <a:path path="shape">
                <a:fillToRect l="50000" t="50000" r="50000" b="50000"/>
              </a:path>
            </a:gradFill>
            <a:ln w="9525">
              <a:noFill/>
              <a:miter lim="800000"/>
              <a:headEnd/>
              <a:tailEnd/>
            </a:ln>
            <a:effectLst>
              <a:prstShdw prst="shdw17" dist="17961" dir="2700000">
                <a:srgbClr val="007A3D"/>
              </a:prstShdw>
            </a:effectLst>
          </p:spPr>
          <p:txBody>
            <a:bodyPr wrap="none">
              <a:spAutoFit/>
            </a:bodyPr>
            <a:lstStyle/>
            <a:p>
              <a:pPr algn="ctr"/>
              <a:r>
                <a:rPr lang="pt-BR" sz="1300" dirty="0">
                  <a:latin typeface="Times New Roman" pitchFamily="18" charset="0"/>
                </a:rPr>
                <a:t>programador</a:t>
              </a:r>
            </a:p>
            <a:p>
              <a:pPr algn="ctr"/>
              <a:r>
                <a:rPr lang="pt-BR" sz="1300" dirty="0">
                  <a:latin typeface="Times New Roman" pitchFamily="18" charset="0"/>
                </a:rPr>
                <a:t>produção de produtos</a:t>
              </a:r>
            </a:p>
            <a:p>
              <a:pPr algn="ctr"/>
              <a:r>
                <a:rPr lang="pt-BR" sz="1300" dirty="0">
                  <a:latin typeface="Times New Roman" pitchFamily="18" charset="0"/>
                </a:rPr>
                <a:t>de supermercados</a:t>
              </a:r>
            </a:p>
          </p:txBody>
        </p:sp>
        <p:sp>
          <p:nvSpPr>
            <p:cNvPr id="292878" name="Line 17"/>
            <p:cNvSpPr>
              <a:spLocks noChangeShapeType="1"/>
            </p:cNvSpPr>
            <p:nvPr/>
          </p:nvSpPr>
          <p:spPr bwMode="auto">
            <a:xfrm>
              <a:off x="3878" y="1933"/>
              <a:ext cx="0" cy="136"/>
            </a:xfrm>
            <a:prstGeom prst="line">
              <a:avLst/>
            </a:prstGeom>
            <a:noFill/>
            <a:ln w="28575">
              <a:solidFill>
                <a:srgbClr val="00CC66"/>
              </a:solidFill>
              <a:round/>
              <a:headEnd/>
              <a:tailEnd/>
            </a:ln>
          </p:spPr>
          <p:txBody>
            <a:bodyPr/>
            <a:lstStyle/>
            <a:p>
              <a:endParaRPr lang="pt-BR" dirty="0"/>
            </a:p>
          </p:txBody>
        </p:sp>
      </p:grpSp>
      <p:sp>
        <p:nvSpPr>
          <p:cNvPr id="672793" name="Rectangle 25"/>
          <p:cNvSpPr>
            <a:spLocks noChangeArrowheads="1"/>
          </p:cNvSpPr>
          <p:nvPr/>
        </p:nvSpPr>
        <p:spPr bwMode="auto">
          <a:xfrm>
            <a:off x="468313" y="2708275"/>
            <a:ext cx="8229600" cy="1727200"/>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Char char="n"/>
              <a:defRPr/>
            </a:pPr>
            <a:r>
              <a:rPr lang="pt-BR" sz="2000" dirty="0">
                <a:effectLst>
                  <a:outerShdw blurRad="38100" dist="38100" dir="2700000" algn="tl">
                    <a:srgbClr val="000000"/>
                  </a:outerShdw>
                </a:effectLst>
                <a:latin typeface="Times New Roman" pitchFamily="18" charset="0"/>
              </a:rPr>
              <a:t>Partindo-se </a:t>
            </a:r>
            <a:r>
              <a:rPr lang="pt-BR" sz="2000" dirty="0" smtClean="0">
                <a:effectLst>
                  <a:outerShdw blurRad="38100" dist="38100" dir="2700000" algn="tl">
                    <a:srgbClr val="000000"/>
                  </a:outerShdw>
                </a:effectLst>
                <a:latin typeface="Times New Roman" pitchFamily="18" charset="0"/>
              </a:rPr>
              <a:t>da Gestão da Demanda, </a:t>
            </a:r>
            <a:r>
              <a:rPr lang="pt-BR" sz="2000" dirty="0">
                <a:effectLst>
                  <a:outerShdw blurRad="38100" dist="38100" dir="2700000" algn="tl">
                    <a:srgbClr val="000000"/>
                  </a:outerShdw>
                </a:effectLst>
                <a:latin typeface="Times New Roman" pitchFamily="18" charset="0"/>
              </a:rPr>
              <a:t>o PJ realiza um planejamento agregado utilizando o módulo S&amp;OP (</a:t>
            </a:r>
            <a:r>
              <a:rPr lang="pt-BR" sz="2000" dirty="0">
                <a:latin typeface="Times New Roman" pitchFamily="18" charset="0"/>
              </a:rPr>
              <a:t>Planejamento de Vendas e Operações – </a:t>
            </a:r>
            <a:r>
              <a:rPr lang="pt-BR" sz="2000" b="1" i="1" dirty="0">
                <a:latin typeface="Times New Roman" pitchFamily="18" charset="0"/>
              </a:rPr>
              <a:t>Sales and Operations Planning</a:t>
            </a:r>
            <a:r>
              <a:rPr lang="en-US" sz="2000" dirty="0">
                <a:latin typeface="Times New Roman" pitchFamily="18" charset="0"/>
              </a:rPr>
              <a:t>) do MRP. Este planejamento no longo prazo determina quantidades a serem produzidas mensalmente por família de produtos, verificando se há disponibilidade de capacidade para estes volumes agregados. Uma vez definidas estas quantidades, elas são desagregadas em produtos individuais, com base nas previsões individuais de cada produto, obtendo-se o plano-mestre de produção (MPS) da empresa. São realizadas algumas análises grosseiras de capacidade nos centros de trabalho considerados gargalos e então este MPS é explodido, gerando quantidades e datas de produção para todos os produtos da empresa, bem como quantidades e datas de compra das matérias-primas e de outros produtos comprados.</a:t>
            </a:r>
            <a:endParaRPr lang="pt-BR" sz="2000" dirty="0">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257089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2770"/>
                                        </p:tgtEl>
                                        <p:attrNameLst>
                                          <p:attrName>style.visibility</p:attrName>
                                        </p:attrNameLst>
                                      </p:cBhvr>
                                      <p:to>
                                        <p:strVal val="visible"/>
                                      </p:to>
                                    </p:set>
                                    <p:anim calcmode="lin" valueType="num">
                                      <p:cBhvr additive="base">
                                        <p:cTn id="7" dur="500" fill="hold"/>
                                        <p:tgtEl>
                                          <p:spTgt spid="672770"/>
                                        </p:tgtEl>
                                        <p:attrNameLst>
                                          <p:attrName>ppt_x</p:attrName>
                                        </p:attrNameLst>
                                      </p:cBhvr>
                                      <p:tavLst>
                                        <p:tav tm="0">
                                          <p:val>
                                            <p:strVal val="#ppt_x"/>
                                          </p:val>
                                        </p:tav>
                                        <p:tav tm="100000">
                                          <p:val>
                                            <p:strVal val="#ppt_x"/>
                                          </p:val>
                                        </p:tav>
                                      </p:tavLst>
                                    </p:anim>
                                    <p:anim calcmode="lin" valueType="num">
                                      <p:cBhvr additive="base">
                                        <p:cTn id="8" dur="500" fill="hold"/>
                                        <p:tgtEl>
                                          <p:spTgt spid="67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2771">
                                            <p:txEl>
                                              <p:pRg st="0" end="0"/>
                                            </p:txEl>
                                          </p:spTgt>
                                        </p:tgtEl>
                                        <p:attrNameLst>
                                          <p:attrName>style.visibility</p:attrName>
                                        </p:attrNameLst>
                                      </p:cBhvr>
                                      <p:to>
                                        <p:strVal val="visible"/>
                                      </p:to>
                                    </p:set>
                                    <p:anim calcmode="lin" valueType="num">
                                      <p:cBhvr additive="base">
                                        <p:cTn id="13" dur="500" fill="hold"/>
                                        <p:tgtEl>
                                          <p:spTgt spid="67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2771">
                                            <p:txEl>
                                              <p:pRg st="1" end="1"/>
                                            </p:txEl>
                                          </p:spTgt>
                                        </p:tgtEl>
                                        <p:attrNameLst>
                                          <p:attrName>style.visibility</p:attrName>
                                        </p:attrNameLst>
                                      </p:cBhvr>
                                      <p:to>
                                        <p:strVal val="visible"/>
                                      </p:to>
                                    </p:set>
                                    <p:anim calcmode="lin" valueType="num">
                                      <p:cBhvr additive="base">
                                        <p:cTn id="19" dur="500" fill="hold"/>
                                        <p:tgtEl>
                                          <p:spTgt spid="6727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2772"/>
                                        </p:tgtEl>
                                        <p:attrNameLst>
                                          <p:attrName>style.visibility</p:attrName>
                                        </p:attrNameLst>
                                      </p:cBhvr>
                                      <p:to>
                                        <p:strVal val="visible"/>
                                      </p:to>
                                    </p:set>
                                    <p:anim calcmode="lin" valueType="num">
                                      <p:cBhvr additive="base">
                                        <p:cTn id="25" dur="500" fill="hold"/>
                                        <p:tgtEl>
                                          <p:spTgt spid="672772"/>
                                        </p:tgtEl>
                                        <p:attrNameLst>
                                          <p:attrName>ppt_x</p:attrName>
                                        </p:attrNameLst>
                                      </p:cBhvr>
                                      <p:tavLst>
                                        <p:tav tm="0">
                                          <p:val>
                                            <p:strVal val="#ppt_x"/>
                                          </p:val>
                                        </p:tav>
                                        <p:tav tm="100000">
                                          <p:val>
                                            <p:strVal val="#ppt_x"/>
                                          </p:val>
                                        </p:tav>
                                      </p:tavLst>
                                    </p:anim>
                                    <p:anim calcmode="lin" valueType="num">
                                      <p:cBhvr additive="base">
                                        <p:cTn id="26" dur="500" fill="hold"/>
                                        <p:tgtEl>
                                          <p:spTgt spid="6727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72793">
                                            <p:txEl>
                                              <p:pRg st="0" end="0"/>
                                            </p:txEl>
                                          </p:spTgt>
                                        </p:tgtEl>
                                        <p:attrNameLst>
                                          <p:attrName>style.visibility</p:attrName>
                                        </p:attrNameLst>
                                      </p:cBhvr>
                                      <p:to>
                                        <p:strVal val="visible"/>
                                      </p:to>
                                    </p:set>
                                    <p:anim calcmode="lin" valueType="num">
                                      <p:cBhvr additive="base">
                                        <p:cTn id="67" dur="500" fill="hold"/>
                                        <p:tgtEl>
                                          <p:spTgt spid="67279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7279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p:bldP spid="672771" grpId="0" build="p"/>
      <p:bldP spid="672772" grpId="0" animBg="1"/>
      <p:bldP spid="67279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ço Reservado para Número de Slide 4"/>
          <p:cNvSpPr>
            <a:spLocks noGrp="1"/>
          </p:cNvSpPr>
          <p:nvPr>
            <p:ph type="sldNum" sz="quarter" idx="11"/>
          </p:nvPr>
        </p:nvSpPr>
        <p:spPr>
          <a:noFill/>
        </p:spPr>
        <p:txBody>
          <a:bodyPr/>
          <a:lstStyle/>
          <a:p>
            <a:fld id="{AB007EA4-E750-4FC7-9837-8A6AD5D89DC1}" type="slidenum">
              <a:rPr lang="pt-BR" smtClean="0"/>
              <a:pPr/>
              <a:t>62</a:t>
            </a:fld>
            <a:endParaRPr lang="pt-BR" dirty="0" smtClean="0"/>
          </a:p>
        </p:txBody>
      </p:sp>
      <p:sp>
        <p:nvSpPr>
          <p:cNvPr id="885762" name="Rectangle 2"/>
          <p:cNvSpPr>
            <a:spLocks noGrp="1" noRot="1" noChangeArrowheads="1"/>
          </p:cNvSpPr>
          <p:nvPr>
            <p:ph type="title"/>
          </p:nvPr>
        </p:nvSpPr>
        <p:spPr/>
        <p:txBody>
          <a:bodyPr/>
          <a:lstStyle/>
          <a:p>
            <a:pPr eaLnBrk="1" hangingPunct="1">
              <a:defRPr/>
            </a:pPr>
            <a:r>
              <a:rPr lang="pt-BR" sz="4000" dirty="0" smtClean="0"/>
              <a:t>PCP – Planejamento e Controle da Produção da empresa</a:t>
            </a:r>
          </a:p>
        </p:txBody>
      </p:sp>
      <p:sp>
        <p:nvSpPr>
          <p:cNvPr id="885763" name="Rectangle 3"/>
          <p:cNvSpPr>
            <a:spLocks noGrp="1" noChangeArrowheads="1"/>
          </p:cNvSpPr>
          <p:nvPr>
            <p:ph type="body" idx="1"/>
          </p:nvPr>
        </p:nvSpPr>
        <p:spPr/>
        <p:txBody>
          <a:bodyPr/>
          <a:lstStyle/>
          <a:p>
            <a:pPr algn="just" eaLnBrk="1" hangingPunct="1">
              <a:defRPr/>
            </a:pPr>
            <a:r>
              <a:rPr lang="pt-BR" dirty="0" smtClean="0"/>
              <a:t>A produção da empresa pode ser caracterizada como estando em um grau intermediário entre a produção para estoque (uma vez que as vendas apresentam grande sazonalidade) e para grandes e importantes clientes. Um grande complicador ao PCP na empresa é a grande quantidade de novos produtos que a empresa cria ao longo do ano; por sinal, o departamento de </a:t>
            </a:r>
            <a:r>
              <a:rPr lang="pt-BR" b="1" i="1" dirty="0" smtClean="0"/>
              <a:t>marketing </a:t>
            </a:r>
            <a:r>
              <a:rPr lang="pt-BR" dirty="0" smtClean="0"/>
              <a:t>é tido como o mais vital para a empresa.</a:t>
            </a:r>
          </a:p>
        </p:txBody>
      </p:sp>
    </p:spTree>
    <p:extLst>
      <p:ext uri="{BB962C8B-B14F-4D97-AF65-F5344CB8AC3E}">
        <p14:creationId xmlns:p14="http://schemas.microsoft.com/office/powerpoint/2010/main" val="2873896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Espaço Reservado para Número de Slide 4"/>
          <p:cNvSpPr>
            <a:spLocks noGrp="1"/>
          </p:cNvSpPr>
          <p:nvPr>
            <p:ph type="sldNum" sz="quarter" idx="11"/>
          </p:nvPr>
        </p:nvSpPr>
        <p:spPr>
          <a:noFill/>
        </p:spPr>
        <p:txBody>
          <a:bodyPr/>
          <a:lstStyle/>
          <a:p>
            <a:fld id="{C25B4E99-F40C-4BB1-B817-6587FE135203}" type="slidenum">
              <a:rPr lang="pt-BR" smtClean="0"/>
              <a:pPr/>
              <a:t>63</a:t>
            </a:fld>
            <a:endParaRPr lang="pt-BR" dirty="0" smtClean="0"/>
          </a:p>
        </p:txBody>
      </p:sp>
      <p:sp>
        <p:nvSpPr>
          <p:cNvPr id="886786" name="Rectangle 2"/>
          <p:cNvSpPr>
            <a:spLocks noGrp="1" noRot="1" noChangeArrowheads="1"/>
          </p:cNvSpPr>
          <p:nvPr>
            <p:ph type="title"/>
          </p:nvPr>
        </p:nvSpPr>
        <p:spPr>
          <a:xfrm>
            <a:off x="457200" y="115888"/>
            <a:ext cx="8229600" cy="1143000"/>
          </a:xfrm>
        </p:spPr>
        <p:txBody>
          <a:bodyPr/>
          <a:lstStyle/>
          <a:p>
            <a:pPr eaLnBrk="1" hangingPunct="1">
              <a:defRPr/>
            </a:pPr>
            <a:r>
              <a:rPr lang="pt-BR" sz="4000" dirty="0" smtClean="0"/>
              <a:t>PCP – Planejamento e Controle da Produção da empresa</a:t>
            </a:r>
          </a:p>
        </p:txBody>
      </p:sp>
      <p:sp>
        <p:nvSpPr>
          <p:cNvPr id="294916" name="Rectangle 3"/>
          <p:cNvSpPr>
            <a:spLocks noGrp="1" noChangeArrowheads="1"/>
          </p:cNvSpPr>
          <p:nvPr>
            <p:ph type="body" idx="1"/>
          </p:nvPr>
        </p:nvSpPr>
        <p:spPr>
          <a:xfrm>
            <a:off x="250825" y="1268413"/>
            <a:ext cx="8713788" cy="1900237"/>
          </a:xfrm>
        </p:spPr>
        <p:txBody>
          <a:bodyPr/>
          <a:lstStyle/>
          <a:p>
            <a:pPr marL="0" indent="0" algn="just" eaLnBrk="1" hangingPunct="1">
              <a:lnSpc>
                <a:spcPct val="95000"/>
              </a:lnSpc>
              <a:buFont typeface="Wingdings" pitchFamily="2" charset="2"/>
              <a:buNone/>
            </a:pPr>
            <a:r>
              <a:rPr lang="pt-BR" sz="1800" dirty="0" smtClean="0">
                <a:effectLst/>
                <a:latin typeface="Times New Roman" pitchFamily="18" charset="0"/>
              </a:rPr>
              <a:t>Dentro deste processo de planejamento e controle da produção na empresa foram identificados os seguintes problemas:</a:t>
            </a:r>
          </a:p>
          <a:p>
            <a:pPr marL="0" indent="0" algn="just" eaLnBrk="1" hangingPunct="1">
              <a:lnSpc>
                <a:spcPct val="95000"/>
              </a:lnSpc>
              <a:buFont typeface="Wingdings" pitchFamily="2" charset="2"/>
              <a:buAutoNum type="arabicParenR"/>
            </a:pPr>
            <a:r>
              <a:rPr lang="pt-BR" sz="1800" dirty="0" smtClean="0">
                <a:effectLst/>
                <a:latin typeface="Times New Roman" pitchFamily="18" charset="0"/>
              </a:rPr>
              <a:t> </a:t>
            </a:r>
            <a:r>
              <a:rPr lang="pt-BR" sz="1800" b="1" dirty="0" smtClean="0">
                <a:effectLst/>
                <a:latin typeface="Times New Roman" pitchFamily="18" charset="0"/>
              </a:rPr>
              <a:t>Problema 1</a:t>
            </a:r>
            <a:r>
              <a:rPr lang="pt-BR" sz="1800" dirty="0" smtClean="0">
                <a:effectLst/>
                <a:latin typeface="Times New Roman" pitchFamily="18" charset="0"/>
              </a:rPr>
              <a:t>: Existência de uma grande instabilidade no sistema MRP devido às frequentes alterações no MPS e “rodadas” do MRP feitas pelo PJ, muitas vezes diariamente, devido a pressões da área de marketing da empresa. Qualquer tipo de programação dentro deste ambiente é totalmente inviável.</a:t>
            </a:r>
          </a:p>
          <a:p>
            <a:pPr marL="0" indent="0" algn="just" eaLnBrk="1" hangingPunct="1">
              <a:lnSpc>
                <a:spcPct val="95000"/>
              </a:lnSpc>
              <a:buFont typeface="Wingdings" pitchFamily="2" charset="2"/>
              <a:buAutoNum type="arabicParenR"/>
            </a:pPr>
            <a:r>
              <a:rPr lang="pt-BR" sz="1800" dirty="0" smtClean="0">
                <a:effectLst/>
                <a:latin typeface="Times New Roman" pitchFamily="18" charset="0"/>
              </a:rPr>
              <a:t> </a:t>
            </a:r>
            <a:r>
              <a:rPr lang="pt-BR" sz="1800" b="1" dirty="0" smtClean="0">
                <a:effectLst/>
                <a:latin typeface="Times New Roman" pitchFamily="18" charset="0"/>
              </a:rPr>
              <a:t>Problema 2</a:t>
            </a:r>
            <a:r>
              <a:rPr lang="pt-BR" sz="1800" dirty="0" smtClean="0">
                <a:effectLst/>
                <a:latin typeface="Times New Roman" pitchFamily="18" charset="0"/>
              </a:rPr>
              <a:t>: A abordagem infinita de capacidade é um grande problema para a empresa, uma vez que o cálculo de capacidade em nível de MPS não está sendo suficiente para avaliar a real capacidade dos centros de produção nem dos produtos acabados e tampouco dos itens semi-acabados. O resultado disto é a geração de quantidades a serem produzidas não condizentes com a capacidade dos setores produtivos, gerando, em alguns casos, falta de produtos, e, em outros, grande quantidade de estoques desnecessários.</a:t>
            </a:r>
          </a:p>
          <a:p>
            <a:pPr marL="0" indent="0" algn="just" eaLnBrk="1" hangingPunct="1">
              <a:lnSpc>
                <a:spcPct val="95000"/>
              </a:lnSpc>
              <a:buFont typeface="Wingdings" pitchFamily="2" charset="2"/>
              <a:buAutoNum type="arabicParenR"/>
            </a:pPr>
            <a:r>
              <a:rPr lang="pt-BR" sz="1800" dirty="0" smtClean="0">
                <a:effectLst/>
                <a:latin typeface="Times New Roman" pitchFamily="18" charset="0"/>
              </a:rPr>
              <a:t> </a:t>
            </a:r>
            <a:r>
              <a:rPr lang="pt-BR" sz="1800" b="1" dirty="0" smtClean="0">
                <a:effectLst/>
                <a:latin typeface="Times New Roman" pitchFamily="18" charset="0"/>
              </a:rPr>
              <a:t>Problema 3</a:t>
            </a:r>
            <a:r>
              <a:rPr lang="pt-BR" sz="1800" dirty="0" smtClean="0">
                <a:effectLst/>
                <a:latin typeface="Times New Roman" pitchFamily="18" charset="0"/>
              </a:rPr>
              <a:t>: Não há nenhuma integração, via MRP, entre os setores de produção da empresa. Dessa forma, as programações a curto prazo (diárias) são feitas somente dentro de cada setor, sem que haja uma integração dessa programação. Com isto, muitas vezes programa-se produzir um produto sem que se tenha o componente necessário; outras vezes o componente necessário permanece dias, até mesmo semanas, em estoque sem ser utilizado. A solução paliativa encontrada é uma tentativa de integração informal via telefone, que quase na maioria das vezes não é bem-sucedida, pois existem muitos setores de produção e a combinação de contatos entre estes é muito grande.</a:t>
            </a:r>
          </a:p>
        </p:txBody>
      </p:sp>
    </p:spTree>
    <p:extLst>
      <p:ext uri="{BB962C8B-B14F-4D97-AF65-F5344CB8AC3E}">
        <p14:creationId xmlns:p14="http://schemas.microsoft.com/office/powerpoint/2010/main" val="2511936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ço Reservado para Número de Slide 4"/>
          <p:cNvSpPr>
            <a:spLocks noGrp="1"/>
          </p:cNvSpPr>
          <p:nvPr>
            <p:ph type="sldNum" sz="quarter" idx="11"/>
          </p:nvPr>
        </p:nvSpPr>
        <p:spPr>
          <a:noFill/>
        </p:spPr>
        <p:txBody>
          <a:bodyPr/>
          <a:lstStyle/>
          <a:p>
            <a:fld id="{89177FDF-E63A-4DB0-BBA9-844DD8A03BDA}" type="slidenum">
              <a:rPr lang="pt-BR" smtClean="0"/>
              <a:pPr/>
              <a:t>64</a:t>
            </a:fld>
            <a:endParaRPr lang="pt-BR" dirty="0" smtClean="0"/>
          </a:p>
        </p:txBody>
      </p:sp>
      <p:sp>
        <p:nvSpPr>
          <p:cNvPr id="887810" name="Rectangle 2"/>
          <p:cNvSpPr>
            <a:spLocks noGrp="1" noRot="1" noChangeArrowheads="1"/>
          </p:cNvSpPr>
          <p:nvPr>
            <p:ph type="title"/>
          </p:nvPr>
        </p:nvSpPr>
        <p:spPr>
          <a:xfrm>
            <a:off x="457200" y="-26988"/>
            <a:ext cx="8229600" cy="1143001"/>
          </a:xfrm>
        </p:spPr>
        <p:txBody>
          <a:bodyPr/>
          <a:lstStyle/>
          <a:p>
            <a:pPr eaLnBrk="1" hangingPunct="1">
              <a:defRPr/>
            </a:pPr>
            <a:r>
              <a:rPr lang="pt-BR" sz="2800" dirty="0" smtClean="0">
                <a:latin typeface="Times New Roman" pitchFamily="18" charset="0"/>
              </a:rPr>
              <a:t>Parametrização do MRP antes da implementação do método proposto</a:t>
            </a:r>
          </a:p>
        </p:txBody>
      </p:sp>
      <p:sp>
        <p:nvSpPr>
          <p:cNvPr id="295940" name="Rectangle 3"/>
          <p:cNvSpPr>
            <a:spLocks noGrp="1" noChangeArrowheads="1"/>
          </p:cNvSpPr>
          <p:nvPr>
            <p:ph type="body" idx="1"/>
          </p:nvPr>
        </p:nvSpPr>
        <p:spPr>
          <a:xfrm>
            <a:off x="179388" y="981075"/>
            <a:ext cx="8785225" cy="533400"/>
          </a:xfrm>
        </p:spPr>
        <p:txBody>
          <a:bodyPr/>
          <a:lstStyle/>
          <a:p>
            <a:pPr marL="284163" indent="-284163" algn="just" eaLnBrk="1" hangingPunct="1">
              <a:lnSpc>
                <a:spcPct val="95000"/>
              </a:lnSpc>
              <a:buFont typeface="Wingdings" pitchFamily="2" charset="2"/>
              <a:buAutoNum type="romanLcPeriod"/>
            </a:pPr>
            <a:r>
              <a:rPr lang="pt-BR" sz="1800" b="1" dirty="0" smtClean="0">
                <a:effectLst/>
                <a:latin typeface="Times New Roman" pitchFamily="18" charset="0"/>
              </a:rPr>
              <a:t>Período de “congelamento” (</a:t>
            </a:r>
            <a:r>
              <a:rPr lang="pt-BR" sz="1800" b="1" i="1" dirty="0" smtClean="0">
                <a:effectLst/>
                <a:latin typeface="Times New Roman" pitchFamily="18" charset="0"/>
              </a:rPr>
              <a:t>time fence</a:t>
            </a:r>
            <a:r>
              <a:rPr lang="pt-BR" sz="1800" b="1" dirty="0" smtClean="0">
                <a:effectLst/>
                <a:latin typeface="Times New Roman" pitchFamily="18" charset="0"/>
              </a:rPr>
              <a:t>) do MPS:</a:t>
            </a:r>
            <a:r>
              <a:rPr lang="pt-BR" sz="1800" dirty="0" smtClean="0">
                <a:effectLst/>
                <a:latin typeface="Times New Roman" pitchFamily="18" charset="0"/>
              </a:rPr>
              <a:t> o período de congelamento ou </a:t>
            </a:r>
            <a:r>
              <a:rPr lang="pt-BR" sz="1800" i="1" dirty="0" smtClean="0">
                <a:effectLst/>
                <a:latin typeface="Times New Roman" pitchFamily="18" charset="0"/>
              </a:rPr>
              <a:t>time fence</a:t>
            </a:r>
            <a:r>
              <a:rPr lang="pt-BR" sz="1800" dirty="0" smtClean="0">
                <a:effectLst/>
                <a:latin typeface="Times New Roman" pitchFamily="18" charset="0"/>
              </a:rPr>
              <a:t> é definido por Correa et al. (2001) como o período, com duração predefinida por parametrização, a partir do tempo presente, dentro do qual o controle sobre todas as ordens é tirado do sistema computacional e assumido pelo programador. Em outras palavras, neste período as ordens não são alteradas pelo sistema, pois entende-se que as alterações não são viáveis ou então os custos da mudança são maiores que os custos de não mudar; portanto, a adoção de um período de congelamento é vital para se conseguir estabilidade no sistema MRP. Na empresa inexistia um intervalo de tempo para o qual o MPS é mantido congelado.</a:t>
            </a:r>
          </a:p>
          <a:p>
            <a:pPr marL="284163" indent="-284163" algn="just" eaLnBrk="1" hangingPunct="1">
              <a:lnSpc>
                <a:spcPct val="95000"/>
              </a:lnSpc>
              <a:buFont typeface="Wingdings" pitchFamily="2" charset="2"/>
              <a:buAutoNum type="romanLcPeriod"/>
            </a:pPr>
            <a:r>
              <a:rPr lang="pt-BR" sz="1800" b="1" dirty="0" smtClean="0">
                <a:effectLst/>
                <a:latin typeface="Times New Roman" pitchFamily="18" charset="0"/>
              </a:rPr>
              <a:t>Frequência de replanejamento do MPS:</a:t>
            </a:r>
            <a:r>
              <a:rPr lang="pt-BR" sz="1800" dirty="0" smtClean="0">
                <a:effectLst/>
                <a:latin typeface="Times New Roman" pitchFamily="18" charset="0"/>
              </a:rPr>
              <a:t> a frequência adotada inicialmente na empresa era de uma semana, porém esta frequência vinha diminuindo a ponto de chegar a ser diária em alguns casos. Muitas mensagens de reprogramação eram levadas em consideração causando reprogramações muitas vezes diárias.</a:t>
            </a:r>
          </a:p>
          <a:p>
            <a:pPr marL="284163" indent="-284163" algn="just" eaLnBrk="1" hangingPunct="1">
              <a:lnSpc>
                <a:spcPct val="95000"/>
              </a:lnSpc>
              <a:buFont typeface="Wingdings" pitchFamily="2" charset="2"/>
              <a:buAutoNum type="romanLcPeriod"/>
            </a:pPr>
            <a:r>
              <a:rPr lang="pt-BR" sz="1800" b="1" dirty="0" smtClean="0">
                <a:effectLst/>
                <a:latin typeface="Times New Roman" pitchFamily="18" charset="0"/>
              </a:rPr>
              <a:t>Horizonte de planejamento do MPS:</a:t>
            </a:r>
            <a:r>
              <a:rPr lang="pt-BR" sz="1800" dirty="0" smtClean="0">
                <a:effectLst/>
                <a:latin typeface="Times New Roman" pitchFamily="18" charset="0"/>
              </a:rPr>
              <a:t> o horizonte de planejamento é o intervalo de tempo para o qual a programação da produção é efetuada. Na empresa este horizonte era de três meses.</a:t>
            </a:r>
          </a:p>
          <a:p>
            <a:pPr marL="284163" indent="-284163" algn="just" eaLnBrk="1" hangingPunct="1">
              <a:lnSpc>
                <a:spcPct val="95000"/>
              </a:lnSpc>
              <a:buFont typeface="Wingdings" pitchFamily="2" charset="2"/>
              <a:buAutoNum type="romanLcPeriod"/>
            </a:pPr>
            <a:r>
              <a:rPr lang="pt-BR" sz="1800" b="1" dirty="0" smtClean="0">
                <a:effectLst/>
                <a:latin typeface="Times New Roman" pitchFamily="18" charset="0"/>
              </a:rPr>
              <a:t>Gestão da demanda:</a:t>
            </a:r>
            <a:r>
              <a:rPr lang="pt-BR" sz="1800" dirty="0" smtClean="0">
                <a:effectLst/>
                <a:latin typeface="Times New Roman" pitchFamily="18" charset="0"/>
              </a:rPr>
              <a:t> a gestão da demanda baseava-se em média simples, era refeita com muita frequência e não havia a posterior avaliação dos erros da previsão.</a:t>
            </a:r>
          </a:p>
          <a:p>
            <a:pPr marL="284163" indent="-284163" algn="just" eaLnBrk="1" hangingPunct="1">
              <a:lnSpc>
                <a:spcPct val="95000"/>
              </a:lnSpc>
              <a:buFont typeface="Wingdings" pitchFamily="2" charset="2"/>
              <a:buAutoNum type="romanLcPeriod"/>
            </a:pPr>
            <a:r>
              <a:rPr lang="pt-BR" sz="1800" b="1" dirty="0" smtClean="0">
                <a:effectLst/>
                <a:latin typeface="Times New Roman" pitchFamily="18" charset="0"/>
              </a:rPr>
              <a:t>Estoque de segurança:</a:t>
            </a:r>
            <a:r>
              <a:rPr lang="pt-BR" sz="1800" dirty="0" smtClean="0">
                <a:effectLst/>
                <a:latin typeface="Times New Roman" pitchFamily="18" charset="0"/>
              </a:rPr>
              <a:t> apenas os produtos comprados tinham estoques de segurança; o cálculo destes estoques de segurança baseava-se somente em regras determinísticas, como, por exemplo, a adoção de uma margem de 20% a mais em cada pedido.</a:t>
            </a:r>
          </a:p>
        </p:txBody>
      </p:sp>
    </p:spTree>
    <p:extLst>
      <p:ext uri="{BB962C8B-B14F-4D97-AF65-F5344CB8AC3E}">
        <p14:creationId xmlns:p14="http://schemas.microsoft.com/office/powerpoint/2010/main" val="672324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ço Reservado para Número de Slide 4"/>
          <p:cNvSpPr>
            <a:spLocks noGrp="1"/>
          </p:cNvSpPr>
          <p:nvPr>
            <p:ph type="sldNum" sz="quarter" idx="11"/>
          </p:nvPr>
        </p:nvSpPr>
        <p:spPr>
          <a:noFill/>
        </p:spPr>
        <p:txBody>
          <a:bodyPr/>
          <a:lstStyle/>
          <a:p>
            <a:fld id="{F78C8127-6593-4BF1-A654-64AFEA93D0BE}" type="slidenum">
              <a:rPr lang="pt-BR" smtClean="0"/>
              <a:pPr/>
              <a:t>65</a:t>
            </a:fld>
            <a:endParaRPr lang="pt-BR" dirty="0" smtClean="0"/>
          </a:p>
        </p:txBody>
      </p:sp>
      <p:sp>
        <p:nvSpPr>
          <p:cNvPr id="888834" name="Rectangle 2"/>
          <p:cNvSpPr>
            <a:spLocks noGrp="1" noRot="1" noChangeArrowheads="1"/>
          </p:cNvSpPr>
          <p:nvPr>
            <p:ph type="title"/>
          </p:nvPr>
        </p:nvSpPr>
        <p:spPr>
          <a:xfrm>
            <a:off x="457200" y="-26988"/>
            <a:ext cx="8229600" cy="1143001"/>
          </a:xfrm>
        </p:spPr>
        <p:txBody>
          <a:bodyPr/>
          <a:lstStyle/>
          <a:p>
            <a:pPr eaLnBrk="1" hangingPunct="1">
              <a:defRPr/>
            </a:pPr>
            <a:r>
              <a:rPr lang="pt-BR" sz="2800" dirty="0" smtClean="0">
                <a:latin typeface="Times New Roman" pitchFamily="18" charset="0"/>
              </a:rPr>
              <a:t>Parametrização do MRP antes da implementação do método proposto</a:t>
            </a:r>
          </a:p>
        </p:txBody>
      </p:sp>
      <p:sp>
        <p:nvSpPr>
          <p:cNvPr id="296964" name="Rectangle 3"/>
          <p:cNvSpPr>
            <a:spLocks noGrp="1" noChangeArrowheads="1"/>
          </p:cNvSpPr>
          <p:nvPr>
            <p:ph type="body" idx="1"/>
          </p:nvPr>
        </p:nvSpPr>
        <p:spPr>
          <a:xfrm>
            <a:off x="179388" y="1196975"/>
            <a:ext cx="8785225" cy="533400"/>
          </a:xfrm>
        </p:spPr>
        <p:txBody>
          <a:bodyPr/>
          <a:lstStyle/>
          <a:p>
            <a:pPr marL="288925" indent="-288925" algn="just" eaLnBrk="1" hangingPunct="1">
              <a:lnSpc>
                <a:spcPct val="95000"/>
              </a:lnSpc>
              <a:buFont typeface="Wingdings" pitchFamily="2" charset="2"/>
              <a:buAutoNum type="romanLcPeriod" startAt="6"/>
            </a:pPr>
            <a:r>
              <a:rPr lang="pt-BR" sz="1800" b="1" dirty="0" smtClean="0">
                <a:effectLst/>
                <a:latin typeface="Times New Roman" pitchFamily="18" charset="0"/>
              </a:rPr>
              <a:t>Regras de tamanho de lote:</a:t>
            </a:r>
            <a:r>
              <a:rPr lang="pt-BR" sz="1800" dirty="0" smtClean="0">
                <a:effectLst/>
                <a:latin typeface="Times New Roman" pitchFamily="18" charset="0"/>
              </a:rPr>
              <a:t> em departamentos onde o custo da preparação de máquinas é alto (departamento de embalagens) eram utilizados grandes lotes de produção (30, 60, 90 dias ou até mais), tentando-se chegar a um lote econômico, gerando grande quantidade de estoque. Em outros departamentos eram utilizadas regras de tamanho de lote com necessidades fixas de um determinado período, como, por exemplo, a semana ou o mês.</a:t>
            </a:r>
          </a:p>
          <a:p>
            <a:pPr marL="288925" indent="-288925" algn="just" eaLnBrk="1" hangingPunct="1">
              <a:lnSpc>
                <a:spcPct val="95000"/>
              </a:lnSpc>
              <a:buFont typeface="Wingdings" pitchFamily="2" charset="2"/>
              <a:buAutoNum type="romanLcPeriod" startAt="6"/>
            </a:pPr>
            <a:r>
              <a:rPr lang="pt-BR" sz="1800" b="1" i="1" dirty="0" smtClean="0">
                <a:effectLst/>
                <a:latin typeface="Times New Roman" pitchFamily="18" charset="0"/>
              </a:rPr>
              <a:t>Lead Times</a:t>
            </a:r>
            <a:r>
              <a:rPr lang="pt-BR" sz="1800" b="1" dirty="0" smtClean="0">
                <a:effectLst/>
                <a:latin typeface="Times New Roman" pitchFamily="18" charset="0"/>
              </a:rPr>
              <a:t>:</a:t>
            </a:r>
            <a:r>
              <a:rPr lang="pt-BR" sz="1800" dirty="0" smtClean="0">
                <a:effectLst/>
                <a:latin typeface="Times New Roman" pitchFamily="18" charset="0"/>
              </a:rPr>
              <a:t> o </a:t>
            </a:r>
            <a:r>
              <a:rPr lang="pt-BR" sz="1800" b="1" i="1" dirty="0" smtClean="0">
                <a:effectLst/>
                <a:latin typeface="Times New Roman" pitchFamily="18" charset="0"/>
              </a:rPr>
              <a:t>lead time </a:t>
            </a:r>
            <a:r>
              <a:rPr lang="pt-BR" sz="1800" dirty="0" smtClean="0">
                <a:effectLst/>
                <a:latin typeface="Times New Roman" pitchFamily="18" charset="0"/>
              </a:rPr>
              <a:t>é o tempo entre a libertação de uma ordem e o momento a partir do qual o material está pronto e disponível para o uso. O MRP na empresa não apresenta o inconveniente de ter os </a:t>
            </a:r>
            <a:r>
              <a:rPr lang="pt-BR" sz="1800" b="1" i="1" dirty="0" smtClean="0">
                <a:effectLst/>
                <a:latin typeface="Times New Roman" pitchFamily="18" charset="0"/>
              </a:rPr>
              <a:t>lead times </a:t>
            </a:r>
            <a:r>
              <a:rPr lang="pt-BR" sz="1800" dirty="0" smtClean="0">
                <a:effectLst/>
                <a:latin typeface="Times New Roman" pitchFamily="18" charset="0"/>
              </a:rPr>
              <a:t>fixos, porém, por outro lado, os tempos no sistema estão cadastrados de maneira superdimensionada, gerando </a:t>
            </a:r>
            <a:r>
              <a:rPr lang="pt-BR" sz="1800" b="1" i="1" dirty="0" smtClean="0">
                <a:effectLst/>
                <a:latin typeface="Times New Roman" pitchFamily="18" charset="0"/>
              </a:rPr>
              <a:t>lead times </a:t>
            </a:r>
            <a:r>
              <a:rPr lang="pt-BR" sz="1800" dirty="0" smtClean="0">
                <a:effectLst/>
                <a:latin typeface="Times New Roman" pitchFamily="18" charset="0"/>
              </a:rPr>
              <a:t>extremamente longos e totalmente fora da realidade. Como consequência, produtos são planejados com grande antecedência, gerando estoques desnecessários.</a:t>
            </a:r>
          </a:p>
          <a:p>
            <a:pPr marL="288925" indent="-288925" algn="just" eaLnBrk="1" hangingPunct="1">
              <a:lnSpc>
                <a:spcPct val="95000"/>
              </a:lnSpc>
              <a:buFont typeface="Wingdings" pitchFamily="2" charset="2"/>
              <a:buAutoNum type="romanLcPeriod" startAt="6"/>
            </a:pPr>
            <a:r>
              <a:rPr lang="pt-BR" sz="1800" b="1" dirty="0" smtClean="0">
                <a:effectLst/>
                <a:latin typeface="Times New Roman" pitchFamily="18" charset="0"/>
              </a:rPr>
              <a:t>Sistema de controle de estoques:</a:t>
            </a:r>
            <a:r>
              <a:rPr lang="pt-BR" sz="1800" dirty="0" smtClean="0">
                <a:effectLst/>
                <a:latin typeface="Times New Roman" pitchFamily="18" charset="0"/>
              </a:rPr>
              <a:t> todas as matérias primas são controladas pelo sistema de revisão contínua, independentemente de seu valor e do </a:t>
            </a:r>
            <a:r>
              <a:rPr lang="pt-BR" sz="1800" b="1" i="1" dirty="0" smtClean="0">
                <a:effectLst/>
                <a:latin typeface="Times New Roman" pitchFamily="18" charset="0"/>
              </a:rPr>
              <a:t>lead time </a:t>
            </a:r>
            <a:r>
              <a:rPr lang="pt-BR" sz="1800" dirty="0" smtClean="0">
                <a:effectLst/>
                <a:latin typeface="Times New Roman" pitchFamily="18" charset="0"/>
              </a:rPr>
              <a:t>de fornecimento.</a:t>
            </a:r>
          </a:p>
          <a:p>
            <a:pPr marL="288925" indent="-288925" algn="just" eaLnBrk="1" hangingPunct="1">
              <a:lnSpc>
                <a:spcPct val="95000"/>
              </a:lnSpc>
              <a:buFont typeface="Wingdings" pitchFamily="2" charset="2"/>
              <a:buAutoNum type="romanLcPeriod" startAt="6"/>
            </a:pPr>
            <a:endParaRPr lang="pt-BR" sz="1800" dirty="0" smtClean="0">
              <a:effectLst/>
              <a:latin typeface="Times New Roman" pitchFamily="18" charset="0"/>
            </a:endParaRPr>
          </a:p>
          <a:p>
            <a:pPr marL="288925" indent="-288925" algn="just" eaLnBrk="1" hangingPunct="1">
              <a:lnSpc>
                <a:spcPct val="95000"/>
              </a:lnSpc>
              <a:buFont typeface="Wingdings" pitchFamily="2" charset="2"/>
              <a:buNone/>
            </a:pPr>
            <a:r>
              <a:rPr lang="pt-BR" sz="1800" dirty="0" smtClean="0">
                <a:effectLst/>
                <a:latin typeface="Times New Roman" pitchFamily="18" charset="0"/>
              </a:rPr>
              <a:t>     Os problemas relacionados com relação ao planejamento e programação da produção, bem como à parametrização, chegaram a se tornar uma ameaça ao sucesso da implantação do SAP R3 na empresa, uma vez que este sistema tem no MRP seu principal módulo.</a:t>
            </a:r>
          </a:p>
        </p:txBody>
      </p:sp>
    </p:spTree>
    <p:extLst>
      <p:ext uri="{BB962C8B-B14F-4D97-AF65-F5344CB8AC3E}">
        <p14:creationId xmlns:p14="http://schemas.microsoft.com/office/powerpoint/2010/main" val="2120923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p:txBody>
          <a:bodyPr/>
          <a:lstStyle/>
          <a:p>
            <a:pPr>
              <a:defRPr/>
            </a:pPr>
            <a:r>
              <a:rPr lang="pt-BR" dirty="0" smtClean="0"/>
              <a:t>EXEMPLO</a:t>
            </a:r>
            <a:endParaRPr lang="pt-BR" dirty="0"/>
          </a:p>
        </p:txBody>
      </p:sp>
      <p:sp>
        <p:nvSpPr>
          <p:cNvPr id="3" name="Subtítulo 2"/>
          <p:cNvSpPr>
            <a:spLocks noGrp="1"/>
          </p:cNvSpPr>
          <p:nvPr>
            <p:ph type="subTitle" sz="quarter" idx="1"/>
          </p:nvPr>
        </p:nvSpPr>
        <p:spPr/>
        <p:txBody>
          <a:bodyPr/>
          <a:lstStyle/>
          <a:p>
            <a:pPr>
              <a:defRPr/>
            </a:pPr>
            <a:r>
              <a:rPr lang="pt-BR" i="1" dirty="0" smtClean="0"/>
              <a:t>JBT Food Tech</a:t>
            </a:r>
            <a:endParaRPr lang="pt-BR" i="1" dirty="0"/>
          </a:p>
        </p:txBody>
      </p:sp>
      <p:sp>
        <p:nvSpPr>
          <p:cNvPr id="247812" name="Espaço Reservado para Número de Slide 3"/>
          <p:cNvSpPr>
            <a:spLocks noGrp="1"/>
          </p:cNvSpPr>
          <p:nvPr>
            <p:ph type="sldNum" sz="quarter" idx="12"/>
          </p:nvPr>
        </p:nvSpPr>
        <p:spPr>
          <a:noFill/>
        </p:spPr>
        <p:txBody>
          <a:bodyPr/>
          <a:lstStyle/>
          <a:p>
            <a:fld id="{F4EF4B35-6451-405E-ACF7-F308C297DD1E}" type="slidenum">
              <a:rPr lang="pt-BR" smtClean="0"/>
              <a:pPr/>
              <a:t>66</a:t>
            </a:fld>
            <a:endParaRPr lang="pt-BR" dirty="0" smtClean="0"/>
          </a:p>
        </p:txBody>
      </p:sp>
    </p:spTree>
    <p:extLst>
      <p:ext uri="{BB962C8B-B14F-4D97-AF65-F5344CB8AC3E}">
        <p14:creationId xmlns:p14="http://schemas.microsoft.com/office/powerpoint/2010/main" val="2135887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5" y="0"/>
            <a:ext cx="8786813" cy="582613"/>
          </a:xfrm>
        </p:spPr>
        <p:txBody>
          <a:bodyPr/>
          <a:lstStyle/>
          <a:p>
            <a:pPr>
              <a:defRPr/>
            </a:pPr>
            <a:r>
              <a:rPr lang="pt-BR" sz="2800" dirty="0" smtClean="0">
                <a:latin typeface="Times New Roman" pitchFamily="18" charset="0"/>
                <a:cs typeface="Times New Roman" pitchFamily="18" charset="0"/>
              </a:rPr>
              <a:t>Hierárquica das decisões de capacidade</a:t>
            </a:r>
            <a:endParaRPr lang="pt-BR" sz="2800" dirty="0">
              <a:latin typeface="Times New Roman" pitchFamily="18" charset="0"/>
              <a:cs typeface="Times New Roman" pitchFamily="18" charset="0"/>
            </a:endParaRPr>
          </a:p>
        </p:txBody>
      </p:sp>
      <p:sp>
        <p:nvSpPr>
          <p:cNvPr id="248835" name="Espaço Reservado para Número de Slide 2"/>
          <p:cNvSpPr>
            <a:spLocks noGrp="1"/>
          </p:cNvSpPr>
          <p:nvPr>
            <p:ph type="sldNum" sz="quarter" idx="11"/>
          </p:nvPr>
        </p:nvSpPr>
        <p:spPr>
          <a:xfrm>
            <a:off x="6553200" y="5964238"/>
            <a:ext cx="2133600" cy="476250"/>
          </a:xfrm>
          <a:noFill/>
        </p:spPr>
        <p:txBody>
          <a:bodyPr/>
          <a:lstStyle/>
          <a:p>
            <a:fld id="{6CC9EDDF-3F3A-46AA-9794-97B393D5C996}" type="slidenum">
              <a:rPr lang="pt-BR" smtClean="0">
                <a:solidFill>
                  <a:schemeClr val="bg2"/>
                </a:solidFill>
              </a:rPr>
              <a:pPr/>
              <a:t>67</a:t>
            </a:fld>
            <a:endParaRPr lang="pt-BR" dirty="0" smtClean="0">
              <a:solidFill>
                <a:schemeClr val="bg2"/>
              </a:solidFill>
            </a:endParaRPr>
          </a:p>
        </p:txBody>
      </p:sp>
      <p:grpSp>
        <p:nvGrpSpPr>
          <p:cNvPr id="248836" name="Grupo 135"/>
          <p:cNvGrpSpPr>
            <a:grpSpLocks/>
          </p:cNvGrpSpPr>
          <p:nvPr/>
        </p:nvGrpSpPr>
        <p:grpSpPr bwMode="auto">
          <a:xfrm>
            <a:off x="71438" y="642938"/>
            <a:ext cx="8929687" cy="6000750"/>
            <a:chOff x="71439" y="642918"/>
            <a:chExt cx="8929717" cy="6000792"/>
          </a:xfrm>
        </p:grpSpPr>
        <p:sp>
          <p:nvSpPr>
            <p:cNvPr id="38" name="Retângulo 37"/>
            <p:cNvSpPr/>
            <p:nvPr/>
          </p:nvSpPr>
          <p:spPr>
            <a:xfrm>
              <a:off x="71439" y="644505"/>
              <a:ext cx="3786200" cy="5715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40" name="Retângulo 39"/>
            <p:cNvSpPr/>
            <p:nvPr/>
          </p:nvSpPr>
          <p:spPr>
            <a:xfrm>
              <a:off x="71439" y="1073133"/>
              <a:ext cx="3786200" cy="5570577"/>
            </a:xfrm>
            <a:prstGeom prst="rect">
              <a:avLst/>
            </a:prstGeom>
            <a:solidFill>
              <a:srgbClr val="FFCC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41" name="Retângulo 40"/>
            <p:cNvSpPr/>
            <p:nvPr/>
          </p:nvSpPr>
          <p:spPr>
            <a:xfrm>
              <a:off x="357190" y="1144572"/>
              <a:ext cx="3286136" cy="78581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40" name="CaixaDeTexto 41"/>
            <p:cNvSpPr txBox="1">
              <a:spLocks noChangeArrowheads="1"/>
            </p:cNvSpPr>
            <p:nvPr/>
          </p:nvSpPr>
          <p:spPr bwMode="auto">
            <a:xfrm>
              <a:off x="842426" y="1285844"/>
              <a:ext cx="2372260" cy="584779"/>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do recurso</a:t>
              </a:r>
            </a:p>
            <a:p>
              <a:pPr algn="ctr"/>
              <a:r>
                <a:rPr lang="pt-BR" sz="1600" b="1" dirty="0">
                  <a:solidFill>
                    <a:schemeClr val="bg2"/>
                  </a:solidFill>
                  <a:latin typeface="Times New Roman" pitchFamily="18" charset="0"/>
                  <a:cs typeface="Times New Roman" pitchFamily="18" charset="0"/>
                </a:rPr>
                <a:t>RRP</a:t>
              </a:r>
            </a:p>
          </p:txBody>
        </p:sp>
        <p:sp>
          <p:nvSpPr>
            <p:cNvPr id="43" name="Retângulo 42"/>
            <p:cNvSpPr/>
            <p:nvPr/>
          </p:nvSpPr>
          <p:spPr>
            <a:xfrm>
              <a:off x="357190" y="2287580"/>
              <a:ext cx="3286136" cy="85725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42" name="CaixaDeTexto 43"/>
            <p:cNvSpPr txBox="1">
              <a:spLocks noChangeArrowheads="1"/>
            </p:cNvSpPr>
            <p:nvPr/>
          </p:nvSpPr>
          <p:spPr bwMode="auto">
            <a:xfrm>
              <a:off x="606481" y="2430438"/>
              <a:ext cx="2751073"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da Capacidade</a:t>
              </a:r>
            </a:p>
            <a:p>
              <a:pPr algn="ctr"/>
              <a:r>
                <a:rPr lang="pt-BR" sz="1600" b="1" dirty="0">
                  <a:solidFill>
                    <a:schemeClr val="bg2"/>
                  </a:solidFill>
                  <a:latin typeface="Times New Roman" pitchFamily="18" charset="0"/>
                  <a:cs typeface="Times New Roman" pitchFamily="18" charset="0"/>
                </a:rPr>
                <a:t>Bruta – RCCP</a:t>
              </a:r>
            </a:p>
          </p:txBody>
        </p:sp>
        <p:sp>
          <p:nvSpPr>
            <p:cNvPr id="45" name="Retângulo 44"/>
            <p:cNvSpPr/>
            <p:nvPr/>
          </p:nvSpPr>
          <p:spPr>
            <a:xfrm>
              <a:off x="357190" y="3502025"/>
              <a:ext cx="3286136" cy="785819"/>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44" name="CaixaDeTexto 45"/>
            <p:cNvSpPr txBox="1">
              <a:spLocks noChangeArrowheads="1"/>
            </p:cNvSpPr>
            <p:nvPr/>
          </p:nvSpPr>
          <p:spPr bwMode="auto">
            <a:xfrm>
              <a:off x="142875" y="3560175"/>
              <a:ext cx="3714745"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Planejamento das Necessidades</a:t>
              </a:r>
            </a:p>
            <a:p>
              <a:pPr algn="ctr"/>
              <a:r>
                <a:rPr lang="pt-BR" sz="1600" b="1" dirty="0">
                  <a:solidFill>
                    <a:schemeClr val="bg2"/>
                  </a:solidFill>
                  <a:latin typeface="Times New Roman" pitchFamily="18" charset="0"/>
                  <a:cs typeface="Times New Roman" pitchFamily="18" charset="0"/>
                </a:rPr>
                <a:t>de Capacidade – CRP</a:t>
              </a:r>
            </a:p>
          </p:txBody>
        </p:sp>
        <p:sp>
          <p:nvSpPr>
            <p:cNvPr id="47" name="Retângulo 46"/>
            <p:cNvSpPr/>
            <p:nvPr/>
          </p:nvSpPr>
          <p:spPr>
            <a:xfrm>
              <a:off x="357190" y="4645033"/>
              <a:ext cx="328613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46" name="CaixaDeTexto 47"/>
            <p:cNvSpPr txBox="1">
              <a:spLocks noChangeArrowheads="1"/>
            </p:cNvSpPr>
            <p:nvPr/>
          </p:nvSpPr>
          <p:spPr bwMode="auto">
            <a:xfrm>
              <a:off x="893304" y="4806528"/>
              <a:ext cx="2035622" cy="338554"/>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Carregamento Finito</a:t>
              </a:r>
            </a:p>
          </p:txBody>
        </p:sp>
        <p:sp>
          <p:nvSpPr>
            <p:cNvPr id="49" name="Retângulo 48"/>
            <p:cNvSpPr/>
            <p:nvPr/>
          </p:nvSpPr>
          <p:spPr>
            <a:xfrm>
              <a:off x="357190" y="5645165"/>
              <a:ext cx="328613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48" name="CaixaDeTexto 49"/>
            <p:cNvSpPr txBox="1">
              <a:spLocks noChangeArrowheads="1"/>
            </p:cNvSpPr>
            <p:nvPr/>
          </p:nvSpPr>
          <p:spPr bwMode="auto">
            <a:xfrm>
              <a:off x="1114703" y="5703315"/>
              <a:ext cx="1742785"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Análise</a:t>
              </a:r>
            </a:p>
            <a:p>
              <a:pPr algn="ctr"/>
              <a:r>
                <a:rPr lang="pt-BR" sz="1600" b="1" dirty="0">
                  <a:solidFill>
                    <a:schemeClr val="bg2"/>
                  </a:solidFill>
                  <a:latin typeface="Times New Roman" pitchFamily="18" charset="0"/>
                  <a:cs typeface="Times New Roman" pitchFamily="18" charset="0"/>
                </a:rPr>
                <a:t>do Input / Output</a:t>
              </a:r>
            </a:p>
          </p:txBody>
        </p:sp>
        <p:sp>
          <p:nvSpPr>
            <p:cNvPr id="248849" name="CaixaDeTexto 50"/>
            <p:cNvSpPr txBox="1">
              <a:spLocks noChangeArrowheads="1"/>
            </p:cNvSpPr>
            <p:nvPr/>
          </p:nvSpPr>
          <p:spPr bwMode="auto">
            <a:xfrm>
              <a:off x="325675" y="642918"/>
              <a:ext cx="3389069"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Planejamento da Capacidade</a:t>
              </a:r>
            </a:p>
          </p:txBody>
        </p:sp>
        <p:sp>
          <p:nvSpPr>
            <p:cNvPr id="91" name="Retângulo 90"/>
            <p:cNvSpPr/>
            <p:nvPr/>
          </p:nvSpPr>
          <p:spPr>
            <a:xfrm>
              <a:off x="3857639" y="646093"/>
              <a:ext cx="5143517" cy="5715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8851" name="CaixaDeTexto 50"/>
            <p:cNvSpPr txBox="1">
              <a:spLocks noChangeArrowheads="1"/>
            </p:cNvSpPr>
            <p:nvPr/>
          </p:nvSpPr>
          <p:spPr bwMode="auto">
            <a:xfrm>
              <a:off x="4714876" y="644488"/>
              <a:ext cx="3129383"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Planejamento de Materiais</a:t>
              </a:r>
            </a:p>
          </p:txBody>
        </p:sp>
        <p:sp>
          <p:nvSpPr>
            <p:cNvPr id="113" name="Retângulo 112"/>
            <p:cNvSpPr/>
            <p:nvPr/>
          </p:nvSpPr>
          <p:spPr>
            <a:xfrm>
              <a:off x="3857639" y="1073133"/>
              <a:ext cx="5143517" cy="5570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114" name="Retângulo 113"/>
            <p:cNvSpPr/>
            <p:nvPr/>
          </p:nvSpPr>
          <p:spPr>
            <a:xfrm>
              <a:off x="4071952" y="1144572"/>
              <a:ext cx="2500320" cy="78581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54" name="CaixaDeTexto 52"/>
            <p:cNvSpPr txBox="1">
              <a:spLocks noChangeArrowheads="1"/>
            </p:cNvSpPr>
            <p:nvPr/>
          </p:nvSpPr>
          <p:spPr bwMode="auto">
            <a:xfrm>
              <a:off x="4114764" y="1215992"/>
              <a:ext cx="2420938"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Planejamento</a:t>
              </a:r>
            </a:p>
            <a:p>
              <a:pPr algn="ctr"/>
              <a:r>
                <a:rPr lang="pt-BR" sz="1600" b="1" dirty="0">
                  <a:solidFill>
                    <a:schemeClr val="bg2"/>
                  </a:solidFill>
                  <a:latin typeface="Times New Roman" pitchFamily="18" charset="0"/>
                  <a:cs typeface="Times New Roman" pitchFamily="18" charset="0"/>
                </a:rPr>
                <a:t>Agregado</a:t>
              </a:r>
            </a:p>
          </p:txBody>
        </p:sp>
        <p:sp>
          <p:nvSpPr>
            <p:cNvPr id="116" name="Retângulo 115"/>
            <p:cNvSpPr/>
            <p:nvPr/>
          </p:nvSpPr>
          <p:spPr>
            <a:xfrm>
              <a:off x="4071952" y="2287580"/>
              <a:ext cx="2500320" cy="85725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56" name="CaixaDeTexto 54"/>
            <p:cNvSpPr txBox="1">
              <a:spLocks noChangeArrowheads="1"/>
            </p:cNvSpPr>
            <p:nvPr/>
          </p:nvSpPr>
          <p:spPr bwMode="auto">
            <a:xfrm>
              <a:off x="4328081" y="2417167"/>
              <a:ext cx="1929823"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Plano Mestre</a:t>
              </a:r>
            </a:p>
            <a:p>
              <a:pPr algn="ctr"/>
              <a:r>
                <a:rPr lang="pt-BR" sz="1600" b="1" dirty="0">
                  <a:solidFill>
                    <a:schemeClr val="bg2"/>
                  </a:solidFill>
                  <a:latin typeface="Times New Roman" pitchFamily="18" charset="0"/>
                  <a:cs typeface="Times New Roman" pitchFamily="18" charset="0"/>
                </a:rPr>
                <a:t>da Produção – MPS</a:t>
              </a:r>
            </a:p>
          </p:txBody>
        </p:sp>
        <p:sp>
          <p:nvSpPr>
            <p:cNvPr id="118" name="Retângulo 117"/>
            <p:cNvSpPr/>
            <p:nvPr/>
          </p:nvSpPr>
          <p:spPr>
            <a:xfrm>
              <a:off x="7000899" y="1144572"/>
              <a:ext cx="1571630" cy="78581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58" name="CaixaDeTexto 56"/>
            <p:cNvSpPr txBox="1">
              <a:spLocks noChangeArrowheads="1"/>
            </p:cNvSpPr>
            <p:nvPr/>
          </p:nvSpPr>
          <p:spPr bwMode="auto">
            <a:xfrm>
              <a:off x="7043455" y="1215992"/>
              <a:ext cx="1529073"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Gerenciamento</a:t>
              </a:r>
            </a:p>
            <a:p>
              <a:pPr algn="ctr"/>
              <a:r>
                <a:rPr lang="pt-BR" sz="1600" b="1" dirty="0">
                  <a:solidFill>
                    <a:schemeClr val="bg2"/>
                  </a:solidFill>
                  <a:latin typeface="Times New Roman" pitchFamily="18" charset="0"/>
                  <a:cs typeface="Times New Roman" pitchFamily="18" charset="0"/>
                </a:rPr>
                <a:t>da demanda</a:t>
              </a:r>
            </a:p>
          </p:txBody>
        </p:sp>
        <p:sp>
          <p:nvSpPr>
            <p:cNvPr id="120" name="Retângulo 119"/>
            <p:cNvSpPr/>
            <p:nvPr/>
          </p:nvSpPr>
          <p:spPr>
            <a:xfrm>
              <a:off x="4086239" y="3502025"/>
              <a:ext cx="2457458" cy="785819"/>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60" name="CaixaDeTexto 58"/>
            <p:cNvSpPr txBox="1">
              <a:spLocks noChangeArrowheads="1"/>
            </p:cNvSpPr>
            <p:nvPr/>
          </p:nvSpPr>
          <p:spPr bwMode="auto">
            <a:xfrm>
              <a:off x="4332377" y="3456829"/>
              <a:ext cx="1925527" cy="830997"/>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das</a:t>
              </a:r>
            </a:p>
            <a:p>
              <a:pPr algn="ctr"/>
              <a:r>
                <a:rPr lang="pt-BR" sz="1600" b="1" dirty="0">
                  <a:solidFill>
                    <a:schemeClr val="bg2"/>
                  </a:solidFill>
                  <a:latin typeface="Times New Roman" pitchFamily="18" charset="0"/>
                  <a:cs typeface="Times New Roman" pitchFamily="18" charset="0"/>
                </a:rPr>
                <a:t>Necessidades</a:t>
              </a:r>
            </a:p>
            <a:p>
              <a:pPr algn="ctr"/>
              <a:r>
                <a:rPr lang="pt-BR" sz="1600" b="1" dirty="0">
                  <a:solidFill>
                    <a:schemeClr val="bg2"/>
                  </a:solidFill>
                  <a:latin typeface="Times New Roman" pitchFamily="18" charset="0"/>
                  <a:cs typeface="Times New Roman" pitchFamily="18" charset="0"/>
                </a:rPr>
                <a:t>de Materiais - MRP</a:t>
              </a:r>
            </a:p>
          </p:txBody>
        </p:sp>
        <p:sp>
          <p:nvSpPr>
            <p:cNvPr id="122" name="Retângulo 121"/>
            <p:cNvSpPr/>
            <p:nvPr/>
          </p:nvSpPr>
          <p:spPr>
            <a:xfrm>
              <a:off x="4086239" y="5645165"/>
              <a:ext cx="2500321"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48862" name="CaixaDeTexto 60"/>
            <p:cNvSpPr txBox="1">
              <a:spLocks noChangeArrowheads="1"/>
            </p:cNvSpPr>
            <p:nvPr/>
          </p:nvSpPr>
          <p:spPr bwMode="auto">
            <a:xfrm>
              <a:off x="4326478" y="5703315"/>
              <a:ext cx="1931426"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Controle de chão de</a:t>
              </a:r>
            </a:p>
            <a:p>
              <a:pPr algn="ctr"/>
              <a:r>
                <a:rPr lang="pt-BR" sz="1600" b="1" dirty="0">
                  <a:solidFill>
                    <a:schemeClr val="bg2"/>
                  </a:solidFill>
                  <a:latin typeface="Times New Roman" pitchFamily="18" charset="0"/>
                  <a:cs typeface="Times New Roman" pitchFamily="18" charset="0"/>
                </a:rPr>
                <a:t>Fábrica SFC</a:t>
              </a:r>
            </a:p>
          </p:txBody>
        </p:sp>
        <p:cxnSp>
          <p:nvCxnSpPr>
            <p:cNvPr id="124" name="Conector reto 123"/>
            <p:cNvCxnSpPr>
              <a:endCxn id="114" idx="1"/>
            </p:cNvCxnSpPr>
            <p:nvPr/>
          </p:nvCxnSpPr>
          <p:spPr>
            <a:xfrm>
              <a:off x="3643326" y="1536686"/>
              <a:ext cx="428626"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6572273" y="1501761"/>
              <a:ext cx="428626"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3643326" y="2714619"/>
              <a:ext cx="428626"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3643326" y="3857627"/>
              <a:ext cx="428626"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3643326" y="6000767"/>
              <a:ext cx="428626"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3643326" y="4930785"/>
              <a:ext cx="1714506" cy="1588"/>
            </a:xfrm>
            <a:prstGeom prst="line">
              <a:avLst/>
            </a:prstGeom>
            <a:ln w="254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rot="5400000" flipH="1" flipV="1">
              <a:off x="5178443" y="2108190"/>
              <a:ext cx="357191"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rot="5400000" flipH="1" flipV="1">
              <a:off x="5180031" y="3322637"/>
              <a:ext cx="357189"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rot="5400000" flipH="1" flipV="1">
              <a:off x="4679965" y="4965710"/>
              <a:ext cx="1357321"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CaixaDeTexto 132"/>
            <p:cNvSpPr txBox="1"/>
            <p:nvPr/>
          </p:nvSpPr>
          <p:spPr>
            <a:xfrm rot="16200000">
              <a:off x="5816609" y="3459163"/>
              <a:ext cx="5999205" cy="369888"/>
            </a:xfrm>
            <a:prstGeom prst="rect">
              <a:avLst/>
            </a:prstGeom>
            <a:solidFill>
              <a:schemeClr val="accent6">
                <a:lumMod val="40000"/>
                <a:lumOff val="60000"/>
              </a:schemeClr>
            </a:solidFill>
            <a:ln>
              <a:solidFill>
                <a:schemeClr val="bg2"/>
              </a:solidFill>
            </a:ln>
          </p:spPr>
          <p:txBody>
            <a:bodyPr>
              <a:spAutoFit/>
            </a:bodyPr>
            <a:lstStyle/>
            <a:p>
              <a:pPr algn="ctr">
                <a:defRPr/>
              </a:pPr>
              <a:r>
                <a:rPr lang="pt-BR" sz="1800" b="1" i="1" dirty="0">
                  <a:solidFill>
                    <a:schemeClr val="bg2"/>
                  </a:solidFill>
                  <a:latin typeface="Times New Roman" pitchFamily="18" charset="0"/>
                  <a:cs typeface="Times New Roman" pitchFamily="18" charset="0"/>
                </a:rPr>
                <a:t>Estrutura Hierárquica do Planejamento de Capacidade</a:t>
              </a:r>
            </a:p>
          </p:txBody>
        </p:sp>
        <p:sp>
          <p:nvSpPr>
            <p:cNvPr id="134" name="Retângulo 133"/>
            <p:cNvSpPr/>
            <p:nvPr/>
          </p:nvSpPr>
          <p:spPr>
            <a:xfrm>
              <a:off x="214314" y="2071678"/>
              <a:ext cx="6572272" cy="2428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grpSp>
    </p:spTree>
    <p:extLst>
      <p:ext uri="{BB962C8B-B14F-4D97-AF65-F5344CB8AC3E}">
        <p14:creationId xmlns:p14="http://schemas.microsoft.com/office/powerpoint/2010/main" val="2078520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37"/>
          </a:xfrm>
        </p:spPr>
        <p:txBody>
          <a:bodyPr/>
          <a:lstStyle/>
          <a:p>
            <a:pPr>
              <a:defRPr/>
            </a:pPr>
            <a:r>
              <a:rPr lang="pt-BR" sz="4000" dirty="0" smtClean="0"/>
              <a:t>Esquema do Processo de Fabricação</a:t>
            </a:r>
            <a:endParaRPr lang="pt-BR" sz="4000" dirty="0"/>
          </a:p>
        </p:txBody>
      </p:sp>
      <p:sp>
        <p:nvSpPr>
          <p:cNvPr id="249859" name="Espaço Reservado para Número de Slide 2"/>
          <p:cNvSpPr>
            <a:spLocks noGrp="1"/>
          </p:cNvSpPr>
          <p:nvPr>
            <p:ph type="sldNum" sz="quarter" idx="11"/>
          </p:nvPr>
        </p:nvSpPr>
        <p:spPr>
          <a:noFill/>
        </p:spPr>
        <p:txBody>
          <a:bodyPr/>
          <a:lstStyle/>
          <a:p>
            <a:fld id="{F9B2E2DE-B05B-4C7D-A133-A4C2EE345A3C}" type="slidenum">
              <a:rPr lang="pt-BR" smtClean="0"/>
              <a:pPr/>
              <a:t>68</a:t>
            </a:fld>
            <a:endParaRPr lang="pt-BR" dirty="0" smtClean="0"/>
          </a:p>
        </p:txBody>
      </p:sp>
      <p:cxnSp>
        <p:nvCxnSpPr>
          <p:cNvPr id="38" name="Conector de seta reta 37"/>
          <p:cNvCxnSpPr/>
          <p:nvPr/>
        </p:nvCxnSpPr>
        <p:spPr>
          <a:xfrm>
            <a:off x="4857750" y="5500688"/>
            <a:ext cx="1714500" cy="1587"/>
          </a:xfrm>
          <a:prstGeom prst="straightConnector1">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rot="5400000" flipH="1" flipV="1">
            <a:off x="4874419" y="3217069"/>
            <a:ext cx="792163" cy="2632075"/>
          </a:xfrm>
          <a:prstGeom prst="line">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rot="16200000" flipV="1">
            <a:off x="2813844" y="3788569"/>
            <a:ext cx="792163" cy="1489075"/>
          </a:xfrm>
          <a:prstGeom prst="line">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p:nvPr/>
        </p:nvCxnSpPr>
        <p:spPr>
          <a:xfrm>
            <a:off x="3643313" y="3571875"/>
            <a:ext cx="1714500" cy="1588"/>
          </a:xfrm>
          <a:prstGeom prst="straightConnector1">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a:off x="2643188" y="1641475"/>
            <a:ext cx="1714500" cy="1588"/>
          </a:xfrm>
          <a:prstGeom prst="straightConnector1">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rot="5400000" flipH="1" flipV="1">
            <a:off x="3513138" y="1190625"/>
            <a:ext cx="785812" cy="2833688"/>
          </a:xfrm>
          <a:prstGeom prst="line">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ector de seta reta 47"/>
          <p:cNvCxnSpPr>
            <a:endCxn id="7" idx="2"/>
          </p:cNvCxnSpPr>
          <p:nvPr/>
        </p:nvCxnSpPr>
        <p:spPr>
          <a:xfrm rot="16200000" flipV="1">
            <a:off x="1690688" y="2201863"/>
            <a:ext cx="785812" cy="811212"/>
          </a:xfrm>
          <a:prstGeom prst="straightConnector1">
            <a:avLst/>
          </a:prstGeom>
          <a:ln w="508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Grupo 48"/>
          <p:cNvGrpSpPr>
            <a:grpSpLocks/>
          </p:cNvGrpSpPr>
          <p:nvPr/>
        </p:nvGrpSpPr>
        <p:grpSpPr bwMode="auto">
          <a:xfrm>
            <a:off x="714375" y="1000125"/>
            <a:ext cx="1928813" cy="1214438"/>
            <a:chOff x="1357290" y="1000108"/>
            <a:chExt cx="1928826" cy="1214446"/>
          </a:xfrm>
        </p:grpSpPr>
        <p:sp>
          <p:nvSpPr>
            <p:cNvPr id="50" name="Retângulo 49"/>
            <p:cNvSpPr/>
            <p:nvPr/>
          </p:nvSpPr>
          <p:spPr>
            <a:xfrm>
              <a:off x="1357290" y="1428736"/>
              <a:ext cx="1928826" cy="78581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51" name="Retângulo 50"/>
            <p:cNvSpPr/>
            <p:nvPr/>
          </p:nvSpPr>
          <p:spPr>
            <a:xfrm>
              <a:off x="1357290" y="1000108"/>
              <a:ext cx="1928826"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96" name="CaixaDeTexto 51"/>
            <p:cNvSpPr txBox="1">
              <a:spLocks noChangeArrowheads="1"/>
            </p:cNvSpPr>
            <p:nvPr/>
          </p:nvSpPr>
          <p:spPr bwMode="auto">
            <a:xfrm>
              <a:off x="1682183" y="1000108"/>
              <a:ext cx="1318181"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Comercial</a:t>
              </a:r>
            </a:p>
          </p:txBody>
        </p:sp>
        <p:sp>
          <p:nvSpPr>
            <p:cNvPr id="249897" name="CaixaDeTexto 52"/>
            <p:cNvSpPr txBox="1">
              <a:spLocks noChangeArrowheads="1"/>
            </p:cNvSpPr>
            <p:nvPr/>
          </p:nvSpPr>
          <p:spPr bwMode="auto">
            <a:xfrm>
              <a:off x="1707297" y="1428736"/>
              <a:ext cx="1260281"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Pedido de</a:t>
              </a:r>
            </a:p>
            <a:p>
              <a:pPr algn="ctr"/>
              <a:r>
                <a:rPr lang="pt-BR" sz="2000" b="1" dirty="0">
                  <a:solidFill>
                    <a:schemeClr val="bg2"/>
                  </a:solidFill>
                  <a:latin typeface="Times New Roman" pitchFamily="18" charset="0"/>
                  <a:cs typeface="Times New Roman" pitchFamily="18" charset="0"/>
                </a:rPr>
                <a:t>Venda</a:t>
              </a:r>
            </a:p>
          </p:txBody>
        </p:sp>
      </p:grpSp>
      <p:grpSp>
        <p:nvGrpSpPr>
          <p:cNvPr id="4" name="Grupo 53"/>
          <p:cNvGrpSpPr>
            <a:grpSpLocks/>
          </p:cNvGrpSpPr>
          <p:nvPr/>
        </p:nvGrpSpPr>
        <p:grpSpPr bwMode="auto">
          <a:xfrm>
            <a:off x="4357688" y="1000125"/>
            <a:ext cx="2000250" cy="1214438"/>
            <a:chOff x="3500430" y="1000108"/>
            <a:chExt cx="2000264" cy="1214446"/>
          </a:xfrm>
        </p:grpSpPr>
        <p:sp>
          <p:nvSpPr>
            <p:cNvPr id="55" name="Retângulo 54"/>
            <p:cNvSpPr/>
            <p:nvPr/>
          </p:nvSpPr>
          <p:spPr>
            <a:xfrm>
              <a:off x="3500430" y="1428736"/>
              <a:ext cx="1928825" cy="78581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56" name="Retângulo 55"/>
            <p:cNvSpPr/>
            <p:nvPr/>
          </p:nvSpPr>
          <p:spPr>
            <a:xfrm>
              <a:off x="3500430" y="1000108"/>
              <a:ext cx="1928825"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92" name="CaixaDeTexto 56"/>
            <p:cNvSpPr txBox="1">
              <a:spLocks noChangeArrowheads="1"/>
            </p:cNvSpPr>
            <p:nvPr/>
          </p:nvSpPr>
          <p:spPr bwMode="auto">
            <a:xfrm>
              <a:off x="3517266" y="1000108"/>
              <a:ext cx="1983428"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Eng. do Produto</a:t>
              </a:r>
            </a:p>
          </p:txBody>
        </p:sp>
        <p:sp>
          <p:nvSpPr>
            <p:cNvPr id="249893" name="CaixaDeTexto 57"/>
            <p:cNvSpPr txBox="1">
              <a:spLocks noChangeArrowheads="1"/>
            </p:cNvSpPr>
            <p:nvPr/>
          </p:nvSpPr>
          <p:spPr bwMode="auto">
            <a:xfrm>
              <a:off x="3684659" y="1428736"/>
              <a:ext cx="1601721"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Estrutura do</a:t>
              </a:r>
            </a:p>
            <a:p>
              <a:pPr algn="ctr"/>
              <a:r>
                <a:rPr lang="pt-BR" sz="2000" b="1" dirty="0">
                  <a:solidFill>
                    <a:schemeClr val="bg2"/>
                  </a:solidFill>
                  <a:latin typeface="Times New Roman" pitchFamily="18" charset="0"/>
                  <a:cs typeface="Times New Roman" pitchFamily="18" charset="0"/>
                </a:rPr>
                <a:t>Produto</a:t>
              </a:r>
            </a:p>
          </p:txBody>
        </p:sp>
      </p:grpSp>
      <p:grpSp>
        <p:nvGrpSpPr>
          <p:cNvPr id="5" name="Grupo 58"/>
          <p:cNvGrpSpPr>
            <a:grpSpLocks/>
          </p:cNvGrpSpPr>
          <p:nvPr/>
        </p:nvGrpSpPr>
        <p:grpSpPr bwMode="auto">
          <a:xfrm>
            <a:off x="1285875" y="3000375"/>
            <a:ext cx="2357438" cy="1143000"/>
            <a:chOff x="1928794" y="3000372"/>
            <a:chExt cx="2357454" cy="1143008"/>
          </a:xfrm>
        </p:grpSpPr>
        <p:sp>
          <p:nvSpPr>
            <p:cNvPr id="60" name="Retângulo 59"/>
            <p:cNvSpPr/>
            <p:nvPr/>
          </p:nvSpPr>
          <p:spPr>
            <a:xfrm>
              <a:off x="1928794" y="3429000"/>
              <a:ext cx="2357454"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61" name="Retângulo 60"/>
            <p:cNvSpPr/>
            <p:nvPr/>
          </p:nvSpPr>
          <p:spPr>
            <a:xfrm>
              <a:off x="1928794" y="3000372"/>
              <a:ext cx="2357454"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88" name="CaixaDeTexto 61"/>
            <p:cNvSpPr txBox="1">
              <a:spLocks noChangeArrowheads="1"/>
            </p:cNvSpPr>
            <p:nvPr/>
          </p:nvSpPr>
          <p:spPr bwMode="auto">
            <a:xfrm>
              <a:off x="2285984" y="3000372"/>
              <a:ext cx="1693092"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Planejamento</a:t>
              </a:r>
            </a:p>
          </p:txBody>
        </p:sp>
        <p:sp>
          <p:nvSpPr>
            <p:cNvPr id="249889" name="CaixaDeTexto 62"/>
            <p:cNvSpPr txBox="1">
              <a:spLocks noChangeArrowheads="1"/>
            </p:cNvSpPr>
            <p:nvPr/>
          </p:nvSpPr>
          <p:spPr bwMode="auto">
            <a:xfrm>
              <a:off x="1929514" y="3429000"/>
              <a:ext cx="2356734"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Análise Capacidade</a:t>
              </a:r>
            </a:p>
            <a:p>
              <a:pPr algn="ctr"/>
              <a:r>
                <a:rPr lang="pt-BR" sz="2000" b="1" dirty="0">
                  <a:solidFill>
                    <a:schemeClr val="bg2"/>
                  </a:solidFill>
                  <a:latin typeface="Times New Roman" pitchFamily="18" charset="0"/>
                  <a:cs typeface="Times New Roman" pitchFamily="18" charset="0"/>
                </a:rPr>
                <a:t>Providências</a:t>
              </a:r>
            </a:p>
          </p:txBody>
        </p:sp>
      </p:grpSp>
      <p:grpSp>
        <p:nvGrpSpPr>
          <p:cNvPr id="6" name="Grupo 63"/>
          <p:cNvGrpSpPr>
            <a:grpSpLocks/>
          </p:cNvGrpSpPr>
          <p:nvPr/>
        </p:nvGrpSpPr>
        <p:grpSpPr bwMode="auto">
          <a:xfrm>
            <a:off x="5286375" y="3000375"/>
            <a:ext cx="2598738" cy="1143000"/>
            <a:chOff x="4500562" y="3000372"/>
            <a:chExt cx="2598788" cy="1143008"/>
          </a:xfrm>
        </p:grpSpPr>
        <p:sp>
          <p:nvSpPr>
            <p:cNvPr id="65" name="Retângulo 64"/>
            <p:cNvSpPr/>
            <p:nvPr/>
          </p:nvSpPr>
          <p:spPr>
            <a:xfrm>
              <a:off x="4500562" y="3429000"/>
              <a:ext cx="2571799"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66" name="Retângulo 65"/>
            <p:cNvSpPr/>
            <p:nvPr/>
          </p:nvSpPr>
          <p:spPr>
            <a:xfrm>
              <a:off x="4500562" y="3000372"/>
              <a:ext cx="2571799"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84" name="CaixaDeTexto 66"/>
            <p:cNvSpPr txBox="1">
              <a:spLocks noChangeArrowheads="1"/>
            </p:cNvSpPr>
            <p:nvPr/>
          </p:nvSpPr>
          <p:spPr bwMode="auto">
            <a:xfrm>
              <a:off x="5064424" y="3000372"/>
              <a:ext cx="1579278"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Suprimentos</a:t>
              </a:r>
            </a:p>
          </p:txBody>
        </p:sp>
        <p:sp>
          <p:nvSpPr>
            <p:cNvPr id="249885" name="CaixaDeTexto 67"/>
            <p:cNvSpPr txBox="1">
              <a:spLocks noChangeArrowheads="1"/>
            </p:cNvSpPr>
            <p:nvPr/>
          </p:nvSpPr>
          <p:spPr bwMode="auto">
            <a:xfrm>
              <a:off x="4500562" y="3429000"/>
              <a:ext cx="2598788"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Comprados Nacionais</a:t>
              </a:r>
            </a:p>
            <a:p>
              <a:pPr algn="ctr"/>
              <a:r>
                <a:rPr lang="pt-BR" sz="2000" b="1" dirty="0">
                  <a:solidFill>
                    <a:schemeClr val="bg2"/>
                  </a:solidFill>
                  <a:latin typeface="Times New Roman" pitchFamily="18" charset="0"/>
                  <a:cs typeface="Times New Roman" pitchFamily="18" charset="0"/>
                </a:rPr>
                <a:t>e Importados</a:t>
              </a:r>
            </a:p>
          </p:txBody>
        </p:sp>
      </p:grpSp>
      <p:grpSp>
        <p:nvGrpSpPr>
          <p:cNvPr id="7" name="Grupo 68"/>
          <p:cNvGrpSpPr>
            <a:grpSpLocks/>
          </p:cNvGrpSpPr>
          <p:nvPr/>
        </p:nvGrpSpPr>
        <p:grpSpPr bwMode="auto">
          <a:xfrm>
            <a:off x="2928938" y="4929188"/>
            <a:ext cx="1928812" cy="1143000"/>
            <a:chOff x="3571868" y="4929198"/>
            <a:chExt cx="1928826" cy="1143008"/>
          </a:xfrm>
        </p:grpSpPr>
        <p:sp>
          <p:nvSpPr>
            <p:cNvPr id="70" name="Retângulo 69"/>
            <p:cNvSpPr/>
            <p:nvPr/>
          </p:nvSpPr>
          <p:spPr>
            <a:xfrm>
              <a:off x="3571868" y="5357826"/>
              <a:ext cx="192882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71" name="Retângulo 70"/>
            <p:cNvSpPr/>
            <p:nvPr/>
          </p:nvSpPr>
          <p:spPr>
            <a:xfrm>
              <a:off x="3571868" y="4929198"/>
              <a:ext cx="1928826"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80" name="CaixaDeTexto 71"/>
            <p:cNvSpPr txBox="1">
              <a:spLocks noChangeArrowheads="1"/>
            </p:cNvSpPr>
            <p:nvPr/>
          </p:nvSpPr>
          <p:spPr bwMode="auto">
            <a:xfrm>
              <a:off x="3980117" y="4929198"/>
              <a:ext cx="1234825"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Produção</a:t>
              </a:r>
            </a:p>
          </p:txBody>
        </p:sp>
        <p:sp>
          <p:nvSpPr>
            <p:cNvPr id="249881" name="CaixaDeTexto 72"/>
            <p:cNvSpPr txBox="1">
              <a:spLocks noChangeArrowheads="1"/>
            </p:cNvSpPr>
            <p:nvPr/>
          </p:nvSpPr>
          <p:spPr bwMode="auto">
            <a:xfrm>
              <a:off x="3786182" y="5357826"/>
              <a:ext cx="1587294"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Fabricação e</a:t>
              </a:r>
            </a:p>
            <a:p>
              <a:pPr algn="ctr"/>
              <a:r>
                <a:rPr lang="pt-BR" sz="2000" b="1" dirty="0">
                  <a:solidFill>
                    <a:schemeClr val="bg2"/>
                  </a:solidFill>
                  <a:latin typeface="Times New Roman" pitchFamily="18" charset="0"/>
                  <a:cs typeface="Times New Roman" pitchFamily="18" charset="0"/>
                </a:rPr>
                <a:t>Expedição</a:t>
              </a:r>
            </a:p>
          </p:txBody>
        </p:sp>
      </p:grpSp>
      <p:grpSp>
        <p:nvGrpSpPr>
          <p:cNvPr id="8" name="Grupo 73"/>
          <p:cNvGrpSpPr>
            <a:grpSpLocks/>
          </p:cNvGrpSpPr>
          <p:nvPr/>
        </p:nvGrpSpPr>
        <p:grpSpPr bwMode="auto">
          <a:xfrm>
            <a:off x="6572250" y="4929188"/>
            <a:ext cx="1928813" cy="1143000"/>
            <a:chOff x="5715008" y="4929198"/>
            <a:chExt cx="1928826" cy="1143008"/>
          </a:xfrm>
        </p:grpSpPr>
        <p:sp>
          <p:nvSpPr>
            <p:cNvPr id="75" name="Retângulo 74"/>
            <p:cNvSpPr/>
            <p:nvPr/>
          </p:nvSpPr>
          <p:spPr>
            <a:xfrm>
              <a:off x="5715008" y="5357826"/>
              <a:ext cx="192882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76" name="Retângulo 75"/>
            <p:cNvSpPr/>
            <p:nvPr/>
          </p:nvSpPr>
          <p:spPr>
            <a:xfrm>
              <a:off x="5715008" y="4929198"/>
              <a:ext cx="1928826" cy="428628"/>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49876" name="CaixaDeTexto 76"/>
            <p:cNvSpPr txBox="1">
              <a:spLocks noChangeArrowheads="1"/>
            </p:cNvSpPr>
            <p:nvPr/>
          </p:nvSpPr>
          <p:spPr bwMode="auto">
            <a:xfrm>
              <a:off x="6039901" y="4929198"/>
              <a:ext cx="1318694"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Pós Venda</a:t>
              </a:r>
            </a:p>
          </p:txBody>
        </p:sp>
        <p:sp>
          <p:nvSpPr>
            <p:cNvPr id="249877" name="CaixaDeTexto 77"/>
            <p:cNvSpPr txBox="1">
              <a:spLocks noChangeArrowheads="1"/>
            </p:cNvSpPr>
            <p:nvPr/>
          </p:nvSpPr>
          <p:spPr bwMode="auto">
            <a:xfrm>
              <a:off x="6000760" y="5357826"/>
              <a:ext cx="1393331" cy="707886"/>
            </a:xfrm>
            <a:prstGeom prst="rect">
              <a:avLst/>
            </a:prstGeom>
            <a:noFill/>
            <a:ln w="9525">
              <a:noFill/>
              <a:miter lim="800000"/>
              <a:headEnd/>
              <a:tailEnd/>
            </a:ln>
          </p:spPr>
          <p:txBody>
            <a:bodyPr wrap="none">
              <a:spAutoFit/>
            </a:bodyPr>
            <a:lstStyle/>
            <a:p>
              <a:pPr algn="ctr"/>
              <a:r>
                <a:rPr lang="pt-BR" sz="2000" b="1" dirty="0">
                  <a:solidFill>
                    <a:schemeClr val="bg2"/>
                  </a:solidFill>
                  <a:latin typeface="Times New Roman" pitchFamily="18" charset="0"/>
                  <a:cs typeface="Times New Roman" pitchFamily="18" charset="0"/>
                </a:rPr>
                <a:t>Serviços,</a:t>
              </a:r>
            </a:p>
            <a:p>
              <a:pPr algn="ctr"/>
              <a:r>
                <a:rPr lang="pt-BR" sz="2000" b="1" dirty="0">
                  <a:solidFill>
                    <a:schemeClr val="bg2"/>
                  </a:solidFill>
                  <a:latin typeface="Times New Roman" pitchFamily="18" charset="0"/>
                  <a:cs typeface="Times New Roman" pitchFamily="18" charset="0"/>
                </a:rPr>
                <a:t>Instalações</a:t>
              </a:r>
            </a:p>
          </p:txBody>
        </p:sp>
      </p:grpSp>
      <p:sp>
        <p:nvSpPr>
          <p:cNvPr id="45" name="Retângulo de cantos arredondados 44"/>
          <p:cNvSpPr/>
          <p:nvPr/>
        </p:nvSpPr>
        <p:spPr>
          <a:xfrm>
            <a:off x="857250" y="2714625"/>
            <a:ext cx="3214688" cy="1714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extLst>
      <p:ext uri="{BB962C8B-B14F-4D97-AF65-F5344CB8AC3E}">
        <p14:creationId xmlns:p14="http://schemas.microsoft.com/office/powerpoint/2010/main" val="31308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8" y="71438"/>
            <a:ext cx="9001125" cy="582612"/>
          </a:xfrm>
        </p:spPr>
        <p:txBody>
          <a:bodyPr/>
          <a:lstStyle/>
          <a:p>
            <a:pPr>
              <a:defRPr/>
            </a:pPr>
            <a:r>
              <a:rPr lang="pt-BR" sz="2800" dirty="0" smtClean="0">
                <a:latin typeface="Times New Roman" pitchFamily="18" charset="0"/>
                <a:cs typeface="Times New Roman" pitchFamily="18" charset="0"/>
              </a:rPr>
              <a:t>Hierárquica das decisões de planejamento da capacidade</a:t>
            </a:r>
            <a:endParaRPr lang="pt-BR" sz="2800" dirty="0">
              <a:latin typeface="Times New Roman" pitchFamily="18" charset="0"/>
              <a:cs typeface="Times New Roman" pitchFamily="18" charset="0"/>
            </a:endParaRPr>
          </a:p>
        </p:txBody>
      </p:sp>
      <p:sp>
        <p:nvSpPr>
          <p:cNvPr id="250883" name="Espaço Reservado para Número de Slide 2"/>
          <p:cNvSpPr>
            <a:spLocks noGrp="1"/>
          </p:cNvSpPr>
          <p:nvPr>
            <p:ph type="sldNum" sz="quarter" idx="11"/>
          </p:nvPr>
        </p:nvSpPr>
        <p:spPr>
          <a:xfrm>
            <a:off x="6553200" y="6035675"/>
            <a:ext cx="2133600" cy="476250"/>
          </a:xfrm>
          <a:noFill/>
        </p:spPr>
        <p:txBody>
          <a:bodyPr/>
          <a:lstStyle/>
          <a:p>
            <a:fld id="{7664C379-576E-47F8-A477-F878215920DF}" type="slidenum">
              <a:rPr lang="pt-BR" smtClean="0">
                <a:solidFill>
                  <a:schemeClr val="bg2"/>
                </a:solidFill>
              </a:rPr>
              <a:pPr/>
              <a:t>69</a:t>
            </a:fld>
            <a:endParaRPr lang="pt-BR" dirty="0" smtClean="0">
              <a:solidFill>
                <a:schemeClr val="bg2"/>
              </a:solidFill>
            </a:endParaRPr>
          </a:p>
        </p:txBody>
      </p:sp>
      <p:grpSp>
        <p:nvGrpSpPr>
          <p:cNvPr id="250884" name="Grupo 47"/>
          <p:cNvGrpSpPr>
            <a:grpSpLocks/>
          </p:cNvGrpSpPr>
          <p:nvPr/>
        </p:nvGrpSpPr>
        <p:grpSpPr bwMode="auto">
          <a:xfrm>
            <a:off x="71438" y="714375"/>
            <a:ext cx="8929687" cy="6000750"/>
            <a:chOff x="71439" y="714356"/>
            <a:chExt cx="8929717" cy="6000792"/>
          </a:xfrm>
        </p:grpSpPr>
        <p:sp>
          <p:nvSpPr>
            <p:cNvPr id="38" name="Retângulo 37"/>
            <p:cNvSpPr/>
            <p:nvPr/>
          </p:nvSpPr>
          <p:spPr>
            <a:xfrm>
              <a:off x="71439" y="715944"/>
              <a:ext cx="3786200" cy="5715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40" name="Retângulo 39"/>
            <p:cNvSpPr/>
            <p:nvPr/>
          </p:nvSpPr>
          <p:spPr>
            <a:xfrm>
              <a:off x="71439" y="1144572"/>
              <a:ext cx="3786200" cy="5570576"/>
            </a:xfrm>
            <a:prstGeom prst="rect">
              <a:avLst/>
            </a:prstGeom>
            <a:solidFill>
              <a:srgbClr val="FFCC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41" name="Retângulo 40"/>
            <p:cNvSpPr/>
            <p:nvPr/>
          </p:nvSpPr>
          <p:spPr>
            <a:xfrm>
              <a:off x="357190" y="1216010"/>
              <a:ext cx="3286136" cy="785819"/>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888" name="CaixaDeTexto 41"/>
            <p:cNvSpPr txBox="1">
              <a:spLocks noChangeArrowheads="1"/>
            </p:cNvSpPr>
            <p:nvPr/>
          </p:nvSpPr>
          <p:spPr bwMode="auto">
            <a:xfrm>
              <a:off x="842426" y="1344012"/>
              <a:ext cx="2372260" cy="584779"/>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do recurso</a:t>
              </a:r>
            </a:p>
            <a:p>
              <a:pPr algn="ctr"/>
              <a:r>
                <a:rPr lang="pt-BR" sz="1600" b="1" dirty="0">
                  <a:solidFill>
                    <a:schemeClr val="bg2"/>
                  </a:solidFill>
                  <a:latin typeface="Times New Roman" pitchFamily="18" charset="0"/>
                  <a:cs typeface="Times New Roman" pitchFamily="18" charset="0"/>
                </a:rPr>
                <a:t>RRP</a:t>
              </a:r>
            </a:p>
          </p:txBody>
        </p:sp>
        <p:sp>
          <p:nvSpPr>
            <p:cNvPr id="43" name="Retângulo 42"/>
            <p:cNvSpPr/>
            <p:nvPr/>
          </p:nvSpPr>
          <p:spPr>
            <a:xfrm>
              <a:off x="357190" y="2359018"/>
              <a:ext cx="3286136" cy="85725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890" name="CaixaDeTexto 43"/>
            <p:cNvSpPr txBox="1">
              <a:spLocks noChangeArrowheads="1"/>
            </p:cNvSpPr>
            <p:nvPr/>
          </p:nvSpPr>
          <p:spPr bwMode="auto">
            <a:xfrm>
              <a:off x="606481" y="2501876"/>
              <a:ext cx="2751073"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da Capacidade</a:t>
              </a:r>
            </a:p>
            <a:p>
              <a:pPr algn="ctr"/>
              <a:r>
                <a:rPr lang="pt-BR" sz="1600" b="1" dirty="0">
                  <a:solidFill>
                    <a:schemeClr val="bg2"/>
                  </a:solidFill>
                  <a:latin typeface="Times New Roman" pitchFamily="18" charset="0"/>
                  <a:cs typeface="Times New Roman" pitchFamily="18" charset="0"/>
                </a:rPr>
                <a:t>Bruta – RCCP</a:t>
              </a:r>
            </a:p>
          </p:txBody>
        </p:sp>
        <p:sp>
          <p:nvSpPr>
            <p:cNvPr id="45" name="Retângulo 44"/>
            <p:cNvSpPr/>
            <p:nvPr/>
          </p:nvSpPr>
          <p:spPr>
            <a:xfrm>
              <a:off x="357190" y="3573464"/>
              <a:ext cx="3286136" cy="78581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892" name="CaixaDeTexto 45"/>
            <p:cNvSpPr txBox="1">
              <a:spLocks noChangeArrowheads="1"/>
            </p:cNvSpPr>
            <p:nvPr/>
          </p:nvSpPr>
          <p:spPr bwMode="auto">
            <a:xfrm>
              <a:off x="142875" y="3631613"/>
              <a:ext cx="3714745"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Planejamento das Necessidades</a:t>
              </a:r>
            </a:p>
            <a:p>
              <a:pPr algn="ctr"/>
              <a:r>
                <a:rPr lang="pt-BR" sz="1600" b="1" dirty="0">
                  <a:solidFill>
                    <a:schemeClr val="bg2"/>
                  </a:solidFill>
                  <a:latin typeface="Times New Roman" pitchFamily="18" charset="0"/>
                  <a:cs typeface="Times New Roman" pitchFamily="18" charset="0"/>
                </a:rPr>
                <a:t>de Capacidade – CRP</a:t>
              </a:r>
            </a:p>
          </p:txBody>
        </p:sp>
        <p:sp>
          <p:nvSpPr>
            <p:cNvPr id="47" name="Retângulo 46"/>
            <p:cNvSpPr/>
            <p:nvPr/>
          </p:nvSpPr>
          <p:spPr>
            <a:xfrm>
              <a:off x="357190" y="4716472"/>
              <a:ext cx="328613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894" name="CaixaDeTexto 47"/>
            <p:cNvSpPr txBox="1">
              <a:spLocks noChangeArrowheads="1"/>
            </p:cNvSpPr>
            <p:nvPr/>
          </p:nvSpPr>
          <p:spPr bwMode="auto">
            <a:xfrm>
              <a:off x="893304" y="4877966"/>
              <a:ext cx="2035622" cy="338554"/>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Carregamento Finito</a:t>
              </a:r>
            </a:p>
          </p:txBody>
        </p:sp>
        <p:sp>
          <p:nvSpPr>
            <p:cNvPr id="49" name="Retângulo 48"/>
            <p:cNvSpPr/>
            <p:nvPr/>
          </p:nvSpPr>
          <p:spPr>
            <a:xfrm>
              <a:off x="357190" y="5716604"/>
              <a:ext cx="3286136"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896" name="CaixaDeTexto 49"/>
            <p:cNvSpPr txBox="1">
              <a:spLocks noChangeArrowheads="1"/>
            </p:cNvSpPr>
            <p:nvPr/>
          </p:nvSpPr>
          <p:spPr bwMode="auto">
            <a:xfrm>
              <a:off x="1149164" y="5774753"/>
              <a:ext cx="1673862" cy="584779"/>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Análise</a:t>
              </a:r>
            </a:p>
            <a:p>
              <a:pPr algn="ctr"/>
              <a:r>
                <a:rPr lang="pt-BR" sz="1600" b="1" dirty="0">
                  <a:solidFill>
                    <a:schemeClr val="bg2"/>
                  </a:solidFill>
                  <a:latin typeface="Times New Roman" pitchFamily="18" charset="0"/>
                  <a:cs typeface="Times New Roman" pitchFamily="18" charset="0"/>
                </a:rPr>
                <a:t>do </a:t>
              </a:r>
              <a:r>
                <a:rPr lang="pt-BR" sz="1600" b="1" i="1" dirty="0">
                  <a:solidFill>
                    <a:schemeClr val="bg2"/>
                  </a:solidFill>
                  <a:latin typeface="Times New Roman" pitchFamily="18" charset="0"/>
                  <a:cs typeface="Times New Roman" pitchFamily="18" charset="0"/>
                </a:rPr>
                <a:t>Input</a:t>
              </a:r>
              <a:r>
                <a:rPr lang="pt-BR" sz="1600" b="1" dirty="0">
                  <a:solidFill>
                    <a:schemeClr val="bg2"/>
                  </a:solidFill>
                  <a:latin typeface="Times New Roman" pitchFamily="18" charset="0"/>
                  <a:cs typeface="Times New Roman" pitchFamily="18" charset="0"/>
                </a:rPr>
                <a:t> / </a:t>
              </a:r>
              <a:r>
                <a:rPr lang="pt-BR" sz="1600" b="1" i="1" dirty="0">
                  <a:solidFill>
                    <a:schemeClr val="bg2"/>
                  </a:solidFill>
                  <a:latin typeface="Times New Roman" pitchFamily="18" charset="0"/>
                  <a:cs typeface="Times New Roman" pitchFamily="18" charset="0"/>
                </a:rPr>
                <a:t>Output</a:t>
              </a:r>
            </a:p>
          </p:txBody>
        </p:sp>
        <p:sp>
          <p:nvSpPr>
            <p:cNvPr id="250897" name="CaixaDeTexto 50"/>
            <p:cNvSpPr txBox="1">
              <a:spLocks noChangeArrowheads="1"/>
            </p:cNvSpPr>
            <p:nvPr/>
          </p:nvSpPr>
          <p:spPr bwMode="auto">
            <a:xfrm>
              <a:off x="325675" y="714356"/>
              <a:ext cx="3389069"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Planejamento da Capacidade</a:t>
              </a:r>
            </a:p>
          </p:txBody>
        </p:sp>
        <p:sp>
          <p:nvSpPr>
            <p:cNvPr id="91" name="Retângulo 90"/>
            <p:cNvSpPr/>
            <p:nvPr/>
          </p:nvSpPr>
          <p:spPr>
            <a:xfrm>
              <a:off x="3857639" y="717531"/>
              <a:ext cx="5143517" cy="5715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250899" name="CaixaDeTexto 50"/>
            <p:cNvSpPr txBox="1">
              <a:spLocks noChangeArrowheads="1"/>
            </p:cNvSpPr>
            <p:nvPr/>
          </p:nvSpPr>
          <p:spPr bwMode="auto">
            <a:xfrm>
              <a:off x="4714876" y="715926"/>
              <a:ext cx="3129383" cy="400110"/>
            </a:xfrm>
            <a:prstGeom prst="rect">
              <a:avLst/>
            </a:prstGeom>
            <a:noFill/>
            <a:ln w="9525">
              <a:noFill/>
              <a:miter lim="800000"/>
              <a:headEnd/>
              <a:tailEnd/>
            </a:ln>
          </p:spPr>
          <p:txBody>
            <a:bodyPr wrap="none">
              <a:spAutoFit/>
            </a:bodyPr>
            <a:lstStyle/>
            <a:p>
              <a:r>
                <a:rPr lang="pt-BR" sz="2000" b="1" dirty="0">
                  <a:solidFill>
                    <a:schemeClr val="bg2"/>
                  </a:solidFill>
                  <a:latin typeface="Times New Roman" pitchFamily="18" charset="0"/>
                  <a:cs typeface="Times New Roman" pitchFamily="18" charset="0"/>
                </a:rPr>
                <a:t>Planejamento de Materiais</a:t>
              </a:r>
            </a:p>
          </p:txBody>
        </p:sp>
        <p:sp>
          <p:nvSpPr>
            <p:cNvPr id="113" name="Retângulo 112"/>
            <p:cNvSpPr/>
            <p:nvPr/>
          </p:nvSpPr>
          <p:spPr>
            <a:xfrm>
              <a:off x="3857639" y="1144572"/>
              <a:ext cx="5143517" cy="557057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Times New Roman" pitchFamily="18" charset="0"/>
                <a:cs typeface="Times New Roman" pitchFamily="18" charset="0"/>
              </a:endParaRPr>
            </a:p>
          </p:txBody>
        </p:sp>
        <p:sp>
          <p:nvSpPr>
            <p:cNvPr id="114" name="Retângulo 113"/>
            <p:cNvSpPr/>
            <p:nvPr/>
          </p:nvSpPr>
          <p:spPr>
            <a:xfrm>
              <a:off x="4071952" y="1216010"/>
              <a:ext cx="2500320" cy="785819"/>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902" name="CaixaDeTexto 52"/>
            <p:cNvSpPr txBox="1">
              <a:spLocks noChangeArrowheads="1"/>
            </p:cNvSpPr>
            <p:nvPr/>
          </p:nvSpPr>
          <p:spPr bwMode="auto">
            <a:xfrm>
              <a:off x="4114764" y="1287430"/>
              <a:ext cx="2420938"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Planejamento</a:t>
              </a:r>
            </a:p>
            <a:p>
              <a:pPr algn="ctr"/>
              <a:r>
                <a:rPr lang="pt-BR" sz="1600" b="1" dirty="0">
                  <a:solidFill>
                    <a:schemeClr val="bg2"/>
                  </a:solidFill>
                  <a:latin typeface="Times New Roman" pitchFamily="18" charset="0"/>
                  <a:cs typeface="Times New Roman" pitchFamily="18" charset="0"/>
                </a:rPr>
                <a:t>Agregado</a:t>
              </a:r>
            </a:p>
          </p:txBody>
        </p:sp>
        <p:sp>
          <p:nvSpPr>
            <p:cNvPr id="116" name="Retângulo 115"/>
            <p:cNvSpPr/>
            <p:nvPr/>
          </p:nvSpPr>
          <p:spPr>
            <a:xfrm>
              <a:off x="4071952" y="2359018"/>
              <a:ext cx="2500320" cy="85725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904" name="CaixaDeTexto 54"/>
            <p:cNvSpPr txBox="1">
              <a:spLocks noChangeArrowheads="1"/>
            </p:cNvSpPr>
            <p:nvPr/>
          </p:nvSpPr>
          <p:spPr bwMode="auto">
            <a:xfrm>
              <a:off x="4328081" y="2488605"/>
              <a:ext cx="1929823"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Plano Mestre</a:t>
              </a:r>
            </a:p>
            <a:p>
              <a:pPr algn="ctr"/>
              <a:r>
                <a:rPr lang="pt-BR" sz="1600" b="1" dirty="0">
                  <a:solidFill>
                    <a:schemeClr val="bg2"/>
                  </a:solidFill>
                  <a:latin typeface="Times New Roman" pitchFamily="18" charset="0"/>
                  <a:cs typeface="Times New Roman" pitchFamily="18" charset="0"/>
                </a:rPr>
                <a:t>da Produção – MPS</a:t>
              </a:r>
            </a:p>
          </p:txBody>
        </p:sp>
        <p:sp>
          <p:nvSpPr>
            <p:cNvPr id="118" name="Retângulo 117"/>
            <p:cNvSpPr/>
            <p:nvPr/>
          </p:nvSpPr>
          <p:spPr>
            <a:xfrm>
              <a:off x="7000899" y="1216010"/>
              <a:ext cx="1571630" cy="785819"/>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906" name="CaixaDeTexto 56"/>
            <p:cNvSpPr txBox="1">
              <a:spLocks noChangeArrowheads="1"/>
            </p:cNvSpPr>
            <p:nvPr/>
          </p:nvSpPr>
          <p:spPr bwMode="auto">
            <a:xfrm>
              <a:off x="7043455" y="1287430"/>
              <a:ext cx="1529073" cy="584775"/>
            </a:xfrm>
            <a:prstGeom prst="rect">
              <a:avLst/>
            </a:prstGeom>
            <a:noFill/>
            <a:ln w="9525">
              <a:noFill/>
              <a:miter lim="800000"/>
              <a:headEnd/>
              <a:tailEnd/>
            </a:ln>
          </p:spPr>
          <p:txBody>
            <a:bodyPr>
              <a:spAutoFit/>
            </a:bodyPr>
            <a:lstStyle/>
            <a:p>
              <a:pPr algn="ctr"/>
              <a:r>
                <a:rPr lang="pt-BR" sz="1600" b="1" dirty="0">
                  <a:solidFill>
                    <a:schemeClr val="bg2"/>
                  </a:solidFill>
                  <a:latin typeface="Times New Roman" pitchFamily="18" charset="0"/>
                  <a:cs typeface="Times New Roman" pitchFamily="18" charset="0"/>
                </a:rPr>
                <a:t>Gerenciamento</a:t>
              </a:r>
            </a:p>
            <a:p>
              <a:pPr algn="ctr"/>
              <a:r>
                <a:rPr lang="pt-BR" sz="1600" b="1" dirty="0">
                  <a:solidFill>
                    <a:schemeClr val="bg2"/>
                  </a:solidFill>
                  <a:latin typeface="Times New Roman" pitchFamily="18" charset="0"/>
                  <a:cs typeface="Times New Roman" pitchFamily="18" charset="0"/>
                </a:rPr>
                <a:t>da demanda</a:t>
              </a:r>
            </a:p>
          </p:txBody>
        </p:sp>
        <p:sp>
          <p:nvSpPr>
            <p:cNvPr id="120" name="Retângulo 119"/>
            <p:cNvSpPr/>
            <p:nvPr/>
          </p:nvSpPr>
          <p:spPr>
            <a:xfrm>
              <a:off x="4086239" y="3573464"/>
              <a:ext cx="2457458" cy="78581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908" name="CaixaDeTexto 58"/>
            <p:cNvSpPr txBox="1">
              <a:spLocks noChangeArrowheads="1"/>
            </p:cNvSpPr>
            <p:nvPr/>
          </p:nvSpPr>
          <p:spPr bwMode="auto">
            <a:xfrm>
              <a:off x="4332377" y="3528267"/>
              <a:ext cx="1925527" cy="830997"/>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Planejamento das</a:t>
              </a:r>
            </a:p>
            <a:p>
              <a:pPr algn="ctr"/>
              <a:r>
                <a:rPr lang="pt-BR" sz="1600" b="1" dirty="0">
                  <a:solidFill>
                    <a:schemeClr val="bg2"/>
                  </a:solidFill>
                  <a:latin typeface="Times New Roman" pitchFamily="18" charset="0"/>
                  <a:cs typeface="Times New Roman" pitchFamily="18" charset="0"/>
                </a:rPr>
                <a:t>Necessidades</a:t>
              </a:r>
            </a:p>
            <a:p>
              <a:pPr algn="ctr"/>
              <a:r>
                <a:rPr lang="pt-BR" sz="1600" b="1" dirty="0">
                  <a:solidFill>
                    <a:schemeClr val="bg2"/>
                  </a:solidFill>
                  <a:latin typeface="Times New Roman" pitchFamily="18" charset="0"/>
                  <a:cs typeface="Times New Roman" pitchFamily="18" charset="0"/>
                </a:rPr>
                <a:t>de Materiais - MRP</a:t>
              </a:r>
            </a:p>
          </p:txBody>
        </p:sp>
        <p:sp>
          <p:nvSpPr>
            <p:cNvPr id="122" name="Retângulo 121"/>
            <p:cNvSpPr/>
            <p:nvPr/>
          </p:nvSpPr>
          <p:spPr>
            <a:xfrm>
              <a:off x="4086239" y="5716604"/>
              <a:ext cx="2500321" cy="71438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bg2"/>
                </a:solidFill>
                <a:latin typeface="Times New Roman" pitchFamily="18" charset="0"/>
                <a:cs typeface="Times New Roman" pitchFamily="18" charset="0"/>
              </a:endParaRPr>
            </a:p>
          </p:txBody>
        </p:sp>
        <p:sp>
          <p:nvSpPr>
            <p:cNvPr id="250910" name="CaixaDeTexto 60"/>
            <p:cNvSpPr txBox="1">
              <a:spLocks noChangeArrowheads="1"/>
            </p:cNvSpPr>
            <p:nvPr/>
          </p:nvSpPr>
          <p:spPr bwMode="auto">
            <a:xfrm>
              <a:off x="4326478" y="5774753"/>
              <a:ext cx="1931426" cy="584775"/>
            </a:xfrm>
            <a:prstGeom prst="rect">
              <a:avLst/>
            </a:prstGeom>
            <a:noFill/>
            <a:ln w="9525">
              <a:noFill/>
              <a:miter lim="800000"/>
              <a:headEnd/>
              <a:tailEnd/>
            </a:ln>
          </p:spPr>
          <p:txBody>
            <a:bodyPr wrap="none">
              <a:spAutoFit/>
            </a:bodyPr>
            <a:lstStyle/>
            <a:p>
              <a:pPr algn="ctr"/>
              <a:r>
                <a:rPr lang="pt-BR" sz="1600" b="1" dirty="0">
                  <a:solidFill>
                    <a:schemeClr val="bg2"/>
                  </a:solidFill>
                  <a:latin typeface="Times New Roman" pitchFamily="18" charset="0"/>
                  <a:cs typeface="Times New Roman" pitchFamily="18" charset="0"/>
                </a:rPr>
                <a:t>Controle de chão de</a:t>
              </a:r>
            </a:p>
            <a:p>
              <a:pPr algn="ctr"/>
              <a:r>
                <a:rPr lang="pt-BR" sz="1600" b="1" dirty="0">
                  <a:solidFill>
                    <a:schemeClr val="bg2"/>
                  </a:solidFill>
                  <a:latin typeface="Times New Roman" pitchFamily="18" charset="0"/>
                  <a:cs typeface="Times New Roman" pitchFamily="18" charset="0"/>
                </a:rPr>
                <a:t>Fábrica SFC</a:t>
              </a:r>
            </a:p>
          </p:txBody>
        </p:sp>
        <p:cxnSp>
          <p:nvCxnSpPr>
            <p:cNvPr id="124" name="Conector reto 123"/>
            <p:cNvCxnSpPr>
              <a:endCxn id="114" idx="1"/>
            </p:cNvCxnSpPr>
            <p:nvPr/>
          </p:nvCxnSpPr>
          <p:spPr>
            <a:xfrm>
              <a:off x="3643326" y="1608125"/>
              <a:ext cx="428626"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6572273" y="1573200"/>
              <a:ext cx="428626"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3643326" y="2786059"/>
              <a:ext cx="428626"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3643326" y="3929067"/>
              <a:ext cx="428626"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3643326" y="6072207"/>
              <a:ext cx="428626"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3643326" y="5002224"/>
              <a:ext cx="1714506" cy="1587"/>
            </a:xfrm>
            <a:prstGeom prst="line">
              <a:avLst/>
            </a:prstGeom>
            <a:ln w="254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rot="5400000" flipH="1" flipV="1">
              <a:off x="5178443" y="2179629"/>
              <a:ext cx="357189" cy="1588"/>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rot="5400000" flipH="1" flipV="1">
              <a:off x="5180031" y="3394075"/>
              <a:ext cx="357191"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rot="5400000" flipH="1" flipV="1">
              <a:off x="4679964" y="5037149"/>
              <a:ext cx="1357323" cy="1587"/>
            </a:xfrm>
            <a:prstGeom prst="line">
              <a:avLst/>
            </a:prstGeom>
            <a:ln w="254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CaixaDeTexto 132"/>
            <p:cNvSpPr txBox="1"/>
            <p:nvPr/>
          </p:nvSpPr>
          <p:spPr>
            <a:xfrm rot="16200000">
              <a:off x="5816610" y="3530601"/>
              <a:ext cx="5999204" cy="369888"/>
            </a:xfrm>
            <a:prstGeom prst="rect">
              <a:avLst/>
            </a:prstGeom>
            <a:solidFill>
              <a:schemeClr val="accent6">
                <a:lumMod val="40000"/>
                <a:lumOff val="60000"/>
              </a:schemeClr>
            </a:solidFill>
            <a:ln>
              <a:solidFill>
                <a:schemeClr val="bg2"/>
              </a:solidFill>
            </a:ln>
          </p:spPr>
          <p:txBody>
            <a:bodyPr>
              <a:spAutoFit/>
            </a:bodyPr>
            <a:lstStyle/>
            <a:p>
              <a:pPr algn="ctr">
                <a:defRPr/>
              </a:pPr>
              <a:r>
                <a:rPr lang="pt-BR" sz="1800" b="1" i="1" dirty="0">
                  <a:solidFill>
                    <a:schemeClr val="bg2"/>
                  </a:solidFill>
                  <a:latin typeface="Times New Roman" pitchFamily="18" charset="0"/>
                  <a:cs typeface="Times New Roman" pitchFamily="18" charset="0"/>
                </a:rPr>
                <a:t>Estrutura Hierárquica do Planejamento de Capacidade</a:t>
              </a:r>
            </a:p>
          </p:txBody>
        </p:sp>
        <p:sp>
          <p:nvSpPr>
            <p:cNvPr id="250921" name="CaixaDeTexto 41"/>
            <p:cNvSpPr txBox="1">
              <a:spLocks noChangeArrowheads="1"/>
            </p:cNvSpPr>
            <p:nvPr/>
          </p:nvSpPr>
          <p:spPr bwMode="auto">
            <a:xfrm>
              <a:off x="7286644" y="4143380"/>
              <a:ext cx="766557" cy="461665"/>
            </a:xfrm>
            <a:prstGeom prst="rect">
              <a:avLst/>
            </a:prstGeom>
            <a:noFill/>
            <a:ln w="9525">
              <a:noFill/>
              <a:miter lim="800000"/>
              <a:headEnd/>
              <a:tailEnd/>
            </a:ln>
          </p:spPr>
          <p:txBody>
            <a:bodyPr wrap="none">
              <a:spAutoFit/>
            </a:bodyPr>
            <a:lstStyle/>
            <a:p>
              <a:r>
                <a:rPr lang="pt-BR" sz="2400" b="1" dirty="0">
                  <a:solidFill>
                    <a:schemeClr val="bg2"/>
                  </a:solidFill>
                  <a:latin typeface="Times New Roman" pitchFamily="18" charset="0"/>
                  <a:cs typeface="Times New Roman" pitchFamily="18" charset="0"/>
                </a:rPr>
                <a:t>APS</a:t>
              </a:r>
            </a:p>
          </p:txBody>
        </p:sp>
        <p:sp>
          <p:nvSpPr>
            <p:cNvPr id="44" name="Seta dobrada 43"/>
            <p:cNvSpPr/>
            <p:nvPr/>
          </p:nvSpPr>
          <p:spPr>
            <a:xfrm rot="16200000" flipV="1">
              <a:off x="6893734" y="4536290"/>
              <a:ext cx="928695" cy="1143008"/>
            </a:xfrm>
            <a:prstGeom prst="bentArrow">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dirty="0">
                <a:solidFill>
                  <a:schemeClr val="tx1"/>
                </a:solidFill>
              </a:endParaRPr>
            </a:p>
          </p:txBody>
        </p:sp>
        <p:sp>
          <p:nvSpPr>
            <p:cNvPr id="46" name="Retângulo 45"/>
            <p:cNvSpPr/>
            <p:nvPr/>
          </p:nvSpPr>
          <p:spPr>
            <a:xfrm>
              <a:off x="214314" y="4500571"/>
              <a:ext cx="6572272" cy="2071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grpSp>
    </p:spTree>
    <p:extLst>
      <p:ext uri="{BB962C8B-B14F-4D97-AF65-F5344CB8AC3E}">
        <p14:creationId xmlns:p14="http://schemas.microsoft.com/office/powerpoint/2010/main" val="344763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Espaço Reservado para Número de Slide 1"/>
          <p:cNvSpPr>
            <a:spLocks noGrp="1"/>
          </p:cNvSpPr>
          <p:nvPr>
            <p:ph type="sldNum" sz="quarter" idx="11"/>
          </p:nvPr>
        </p:nvSpPr>
        <p:spPr>
          <a:noFill/>
        </p:spPr>
        <p:txBody>
          <a:bodyPr/>
          <a:lstStyle/>
          <a:p>
            <a:fld id="{5CFF65B4-F8AF-4DE0-9266-7A90BD223AE5}" type="slidenum">
              <a:rPr lang="pt-BR" smtClean="0"/>
              <a:pPr/>
              <a:t>7</a:t>
            </a:fld>
            <a:endParaRPr lang="pt-BR" dirty="0" smtClean="0"/>
          </a:p>
        </p:txBody>
      </p:sp>
      <p:sp>
        <p:nvSpPr>
          <p:cNvPr id="1153027" name="CaixaDeTexto 2"/>
          <p:cNvSpPr txBox="1">
            <a:spLocks noChangeArrowheads="1"/>
          </p:cNvSpPr>
          <p:nvPr/>
        </p:nvSpPr>
        <p:spPr bwMode="auto">
          <a:xfrm>
            <a:off x="3344786" y="98425"/>
            <a:ext cx="1952779" cy="830997"/>
          </a:xfrm>
          <a:prstGeom prst="rect">
            <a:avLst/>
          </a:prstGeom>
          <a:noFill/>
          <a:ln w="9525">
            <a:solidFill>
              <a:schemeClr val="tx1"/>
            </a:solidFill>
            <a:miter lim="800000"/>
            <a:headEnd/>
            <a:tailEnd/>
          </a:ln>
        </p:spPr>
        <p:txBody>
          <a:bodyPr wrap="none">
            <a:spAutoFit/>
          </a:bodyPr>
          <a:lstStyle/>
          <a:p>
            <a:pPr algn="ctr"/>
            <a:r>
              <a:rPr lang="pt-BR" sz="1600" b="1" dirty="0">
                <a:latin typeface="Times New Roman" pitchFamily="18" charset="0"/>
                <a:cs typeface="Times New Roman" pitchFamily="18" charset="0"/>
              </a:rPr>
              <a:t>Carteira de Pedidos</a:t>
            </a:r>
          </a:p>
          <a:p>
            <a:pPr algn="ctr"/>
            <a:r>
              <a:rPr lang="pt-BR" sz="1600" b="1" dirty="0">
                <a:latin typeface="Times New Roman" pitchFamily="18" charset="0"/>
                <a:cs typeface="Times New Roman" pitchFamily="18" charset="0"/>
              </a:rPr>
              <a:t>e/ou</a:t>
            </a:r>
          </a:p>
          <a:p>
            <a:pPr algn="ctr"/>
            <a:r>
              <a:rPr lang="pt-BR" sz="1600" b="1" dirty="0" smtClean="0">
                <a:latin typeface="Times New Roman" pitchFamily="18" charset="0"/>
                <a:cs typeface="Times New Roman" pitchFamily="18" charset="0"/>
              </a:rPr>
              <a:t>Gestão da Demanda</a:t>
            </a:r>
            <a:endParaRPr lang="pt-BR" sz="1600" b="1" dirty="0">
              <a:latin typeface="Times New Roman" pitchFamily="18" charset="0"/>
              <a:cs typeface="Times New Roman" pitchFamily="18" charset="0"/>
            </a:endParaRPr>
          </a:p>
        </p:txBody>
      </p:sp>
      <p:sp>
        <p:nvSpPr>
          <p:cNvPr id="1153028" name="CaixaDeTexto 3"/>
          <p:cNvSpPr txBox="1">
            <a:spLocks noChangeArrowheads="1"/>
          </p:cNvSpPr>
          <p:nvPr/>
        </p:nvSpPr>
        <p:spPr bwMode="auto">
          <a:xfrm>
            <a:off x="5572125" y="71438"/>
            <a:ext cx="1395413" cy="584200"/>
          </a:xfrm>
          <a:prstGeom prst="rect">
            <a:avLst/>
          </a:prstGeom>
          <a:noFill/>
          <a:ln w="9525">
            <a:noFill/>
            <a:miter lim="800000"/>
            <a:headEnd/>
            <a:tailEnd/>
          </a:ln>
        </p:spPr>
        <p:txBody>
          <a:bodyPr wrap="none">
            <a:spAutoFit/>
          </a:bodyPr>
          <a:lstStyle/>
          <a:p>
            <a:pPr algn="ctr"/>
            <a:r>
              <a:rPr lang="pt-BR" sz="1600" b="1" dirty="0">
                <a:latin typeface="Times New Roman" pitchFamily="18" charset="0"/>
                <a:cs typeface="Times New Roman" pitchFamily="18" charset="0"/>
              </a:rPr>
              <a:t>Nível 1:</a:t>
            </a:r>
          </a:p>
          <a:p>
            <a:pPr algn="ctr"/>
            <a:r>
              <a:rPr lang="pt-BR" sz="1600" b="1" dirty="0">
                <a:latin typeface="Times New Roman" pitchFamily="18" charset="0"/>
                <a:cs typeface="Times New Roman" pitchFamily="18" charset="0"/>
              </a:rPr>
              <a:t>Planejamento</a:t>
            </a:r>
          </a:p>
        </p:txBody>
      </p:sp>
      <p:sp>
        <p:nvSpPr>
          <p:cNvPr id="1153029" name="CaixaDeTexto 4"/>
          <p:cNvSpPr txBox="1">
            <a:spLocks noChangeArrowheads="1"/>
          </p:cNvSpPr>
          <p:nvPr/>
        </p:nvSpPr>
        <p:spPr bwMode="auto">
          <a:xfrm>
            <a:off x="3357563" y="1169988"/>
            <a:ext cx="1928812" cy="830262"/>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Planejamento</a:t>
            </a:r>
          </a:p>
          <a:p>
            <a:pPr algn="ctr"/>
            <a:r>
              <a:rPr lang="pt-BR" sz="1600" b="1" dirty="0">
                <a:latin typeface="Times New Roman" pitchFamily="18" charset="0"/>
                <a:cs typeface="Times New Roman" pitchFamily="18" charset="0"/>
              </a:rPr>
              <a:t>Agregado da</a:t>
            </a:r>
          </a:p>
          <a:p>
            <a:pPr algn="ctr"/>
            <a:r>
              <a:rPr lang="pt-BR" sz="1600" b="1" dirty="0">
                <a:latin typeface="Times New Roman" pitchFamily="18" charset="0"/>
                <a:cs typeface="Times New Roman" pitchFamily="18" charset="0"/>
              </a:rPr>
              <a:t>Produção</a:t>
            </a:r>
          </a:p>
        </p:txBody>
      </p:sp>
      <p:sp>
        <p:nvSpPr>
          <p:cNvPr id="1153030" name="CaixaDeTexto 5"/>
          <p:cNvSpPr txBox="1">
            <a:spLocks noChangeArrowheads="1"/>
          </p:cNvSpPr>
          <p:nvPr/>
        </p:nvSpPr>
        <p:spPr bwMode="auto">
          <a:xfrm>
            <a:off x="3357563" y="2286000"/>
            <a:ext cx="1928812" cy="830263"/>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Programa</a:t>
            </a:r>
          </a:p>
          <a:p>
            <a:pPr algn="ctr"/>
            <a:r>
              <a:rPr lang="pt-BR" sz="1600" b="1" dirty="0">
                <a:latin typeface="Times New Roman" pitchFamily="18" charset="0"/>
                <a:cs typeface="Times New Roman" pitchFamily="18" charset="0"/>
              </a:rPr>
              <a:t>Mestre da</a:t>
            </a:r>
          </a:p>
          <a:p>
            <a:pPr algn="ctr"/>
            <a:r>
              <a:rPr lang="pt-BR" sz="1600" b="1" dirty="0">
                <a:latin typeface="Times New Roman" pitchFamily="18" charset="0"/>
                <a:cs typeface="Times New Roman" pitchFamily="18" charset="0"/>
              </a:rPr>
              <a:t>Produção</a:t>
            </a:r>
          </a:p>
        </p:txBody>
      </p:sp>
      <p:sp>
        <p:nvSpPr>
          <p:cNvPr id="1153031" name="CaixaDeTexto 6"/>
          <p:cNvSpPr txBox="1">
            <a:spLocks noChangeArrowheads="1"/>
          </p:cNvSpPr>
          <p:nvPr/>
        </p:nvSpPr>
        <p:spPr bwMode="auto">
          <a:xfrm>
            <a:off x="3357563" y="3429000"/>
            <a:ext cx="1928812" cy="830263"/>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Planejamento</a:t>
            </a:r>
          </a:p>
          <a:p>
            <a:pPr algn="ctr"/>
            <a:r>
              <a:rPr lang="pt-BR" sz="1600" b="1" dirty="0">
                <a:latin typeface="Times New Roman" pitchFamily="18" charset="0"/>
                <a:cs typeface="Times New Roman" pitchFamily="18" charset="0"/>
              </a:rPr>
              <a:t>das Necessidades</a:t>
            </a:r>
          </a:p>
          <a:p>
            <a:pPr algn="ctr"/>
            <a:r>
              <a:rPr lang="pt-BR" sz="1600" b="1" dirty="0">
                <a:latin typeface="Times New Roman" pitchFamily="18" charset="0"/>
                <a:cs typeface="Times New Roman" pitchFamily="18" charset="0"/>
              </a:rPr>
              <a:t>de materiais</a:t>
            </a:r>
          </a:p>
        </p:txBody>
      </p:sp>
      <p:sp>
        <p:nvSpPr>
          <p:cNvPr id="1153032" name="CaixaDeTexto 7"/>
          <p:cNvSpPr txBox="1">
            <a:spLocks noChangeArrowheads="1"/>
          </p:cNvSpPr>
          <p:nvPr/>
        </p:nvSpPr>
        <p:spPr bwMode="auto">
          <a:xfrm>
            <a:off x="3357563" y="4884738"/>
            <a:ext cx="1928812" cy="830262"/>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Programação</a:t>
            </a:r>
          </a:p>
          <a:p>
            <a:pPr algn="ctr"/>
            <a:r>
              <a:rPr lang="pt-BR" sz="1600" b="1" dirty="0">
                <a:latin typeface="Times New Roman" pitchFamily="18" charset="0"/>
                <a:cs typeface="Times New Roman" pitchFamily="18" charset="0"/>
              </a:rPr>
              <a:t>da</a:t>
            </a:r>
          </a:p>
          <a:p>
            <a:pPr algn="ctr"/>
            <a:r>
              <a:rPr lang="pt-BR" sz="1600" b="1" dirty="0">
                <a:latin typeface="Times New Roman" pitchFamily="18" charset="0"/>
                <a:cs typeface="Times New Roman" pitchFamily="18" charset="0"/>
              </a:rPr>
              <a:t>Produção</a:t>
            </a:r>
          </a:p>
        </p:txBody>
      </p:sp>
      <p:sp>
        <p:nvSpPr>
          <p:cNvPr id="1153033" name="CaixaDeTexto 8"/>
          <p:cNvSpPr txBox="1">
            <a:spLocks noChangeArrowheads="1"/>
          </p:cNvSpPr>
          <p:nvPr/>
        </p:nvSpPr>
        <p:spPr bwMode="auto">
          <a:xfrm>
            <a:off x="3357563" y="6202363"/>
            <a:ext cx="1928812" cy="584200"/>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Controle da</a:t>
            </a:r>
          </a:p>
          <a:p>
            <a:pPr algn="ctr"/>
            <a:r>
              <a:rPr lang="pt-BR" sz="1600" b="1" dirty="0">
                <a:latin typeface="Times New Roman" pitchFamily="18" charset="0"/>
                <a:cs typeface="Times New Roman" pitchFamily="18" charset="0"/>
              </a:rPr>
              <a:t>Produção</a:t>
            </a:r>
          </a:p>
        </p:txBody>
      </p:sp>
      <p:sp>
        <p:nvSpPr>
          <p:cNvPr id="1153034" name="CaixaDeTexto 9"/>
          <p:cNvSpPr txBox="1">
            <a:spLocks noChangeArrowheads="1"/>
          </p:cNvSpPr>
          <p:nvPr/>
        </p:nvSpPr>
        <p:spPr bwMode="auto">
          <a:xfrm>
            <a:off x="6215063" y="6175375"/>
            <a:ext cx="1928812" cy="584200"/>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Controle dos</a:t>
            </a:r>
          </a:p>
          <a:p>
            <a:pPr algn="ctr"/>
            <a:r>
              <a:rPr lang="pt-BR" sz="1600" b="1" dirty="0">
                <a:latin typeface="Times New Roman" pitchFamily="18" charset="0"/>
                <a:cs typeface="Times New Roman" pitchFamily="18" charset="0"/>
              </a:rPr>
              <a:t>Estoques</a:t>
            </a:r>
          </a:p>
        </p:txBody>
      </p:sp>
      <p:sp>
        <p:nvSpPr>
          <p:cNvPr id="11" name="Forma livre 10"/>
          <p:cNvSpPr/>
          <p:nvPr/>
        </p:nvSpPr>
        <p:spPr>
          <a:xfrm>
            <a:off x="5291138" y="3857625"/>
            <a:ext cx="1893887" cy="2357438"/>
          </a:xfrm>
          <a:custGeom>
            <a:avLst/>
            <a:gdLst>
              <a:gd name="connsiteX0" fmla="*/ 1894114 w 1894114"/>
              <a:gd name="connsiteY0" fmla="*/ 2220685 h 2220685"/>
              <a:gd name="connsiteX1" fmla="*/ 1894114 w 1894114"/>
              <a:gd name="connsiteY1" fmla="*/ 0 h 2220685"/>
              <a:gd name="connsiteX2" fmla="*/ 0 w 1894114"/>
              <a:gd name="connsiteY2" fmla="*/ 0 h 2220685"/>
            </a:gdLst>
            <a:ahLst/>
            <a:cxnLst>
              <a:cxn ang="0">
                <a:pos x="connsiteX0" y="connsiteY0"/>
              </a:cxn>
              <a:cxn ang="0">
                <a:pos x="connsiteX1" y="connsiteY1"/>
              </a:cxn>
              <a:cxn ang="0">
                <a:pos x="connsiteX2" y="connsiteY2"/>
              </a:cxn>
            </a:cxnLst>
            <a:rect l="l" t="t" r="r" b="b"/>
            <a:pathLst>
              <a:path w="1894114" h="2220685">
                <a:moveTo>
                  <a:pt x="1894114" y="2220685"/>
                </a:moveTo>
                <a:lnTo>
                  <a:pt x="1894114" y="0"/>
                </a:lnTo>
                <a:lnTo>
                  <a:pt x="0" y="0"/>
                </a:ln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p>
        </p:txBody>
      </p:sp>
      <p:cxnSp>
        <p:nvCxnSpPr>
          <p:cNvPr id="13" name="Conector reto 12"/>
          <p:cNvCxnSpPr/>
          <p:nvPr/>
        </p:nvCxnSpPr>
        <p:spPr>
          <a:xfrm>
            <a:off x="357188" y="4572000"/>
            <a:ext cx="842962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57188" y="5929313"/>
            <a:ext cx="842962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3038" name="CaixaDeTexto 14"/>
          <p:cNvSpPr txBox="1">
            <a:spLocks noChangeArrowheads="1"/>
          </p:cNvSpPr>
          <p:nvPr/>
        </p:nvSpPr>
        <p:spPr bwMode="auto">
          <a:xfrm>
            <a:off x="7215188" y="4559300"/>
            <a:ext cx="1366837" cy="584200"/>
          </a:xfrm>
          <a:prstGeom prst="rect">
            <a:avLst/>
          </a:prstGeom>
          <a:noFill/>
          <a:ln w="9525">
            <a:noFill/>
            <a:miter lim="800000"/>
            <a:headEnd/>
            <a:tailEnd/>
          </a:ln>
        </p:spPr>
        <p:txBody>
          <a:bodyPr wrap="none">
            <a:spAutoFit/>
          </a:bodyPr>
          <a:lstStyle/>
          <a:p>
            <a:pPr algn="ctr"/>
            <a:r>
              <a:rPr lang="pt-BR" sz="1600" b="1" dirty="0">
                <a:latin typeface="Times New Roman" pitchFamily="18" charset="0"/>
                <a:cs typeface="Times New Roman" pitchFamily="18" charset="0"/>
              </a:rPr>
              <a:t>Nível 2:</a:t>
            </a:r>
          </a:p>
          <a:p>
            <a:pPr algn="ctr"/>
            <a:r>
              <a:rPr lang="pt-BR" sz="1600" b="1" dirty="0">
                <a:latin typeface="Times New Roman" pitchFamily="18" charset="0"/>
                <a:cs typeface="Times New Roman" pitchFamily="18" charset="0"/>
              </a:rPr>
              <a:t>Programação</a:t>
            </a:r>
          </a:p>
        </p:txBody>
      </p:sp>
      <p:sp>
        <p:nvSpPr>
          <p:cNvPr id="1153039" name="CaixaDeTexto 15"/>
          <p:cNvSpPr txBox="1">
            <a:spLocks noChangeArrowheads="1"/>
          </p:cNvSpPr>
          <p:nvPr/>
        </p:nvSpPr>
        <p:spPr bwMode="auto">
          <a:xfrm>
            <a:off x="400050" y="6059488"/>
            <a:ext cx="957263" cy="584200"/>
          </a:xfrm>
          <a:prstGeom prst="rect">
            <a:avLst/>
          </a:prstGeom>
          <a:noFill/>
          <a:ln w="9525">
            <a:noFill/>
            <a:miter lim="800000"/>
            <a:headEnd/>
            <a:tailEnd/>
          </a:ln>
        </p:spPr>
        <p:txBody>
          <a:bodyPr wrap="none">
            <a:spAutoFit/>
          </a:bodyPr>
          <a:lstStyle/>
          <a:p>
            <a:pPr algn="ctr"/>
            <a:r>
              <a:rPr lang="pt-BR" sz="1600" b="1" dirty="0">
                <a:latin typeface="Times New Roman" pitchFamily="18" charset="0"/>
                <a:cs typeface="Times New Roman" pitchFamily="18" charset="0"/>
              </a:rPr>
              <a:t>Nível 3:</a:t>
            </a:r>
          </a:p>
          <a:p>
            <a:pPr algn="ctr"/>
            <a:r>
              <a:rPr lang="pt-BR" sz="1600" b="1" dirty="0">
                <a:latin typeface="Times New Roman" pitchFamily="18" charset="0"/>
                <a:cs typeface="Times New Roman" pitchFamily="18" charset="0"/>
              </a:rPr>
              <a:t>Controle</a:t>
            </a:r>
          </a:p>
        </p:txBody>
      </p:sp>
      <p:cxnSp>
        <p:nvCxnSpPr>
          <p:cNvPr id="18" name="Conector reto 17"/>
          <p:cNvCxnSpPr/>
          <p:nvPr/>
        </p:nvCxnSpPr>
        <p:spPr>
          <a:xfrm>
            <a:off x="5286375" y="6499225"/>
            <a:ext cx="928688"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rot="5400000">
            <a:off x="4106863" y="5965825"/>
            <a:ext cx="500062"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5400000">
            <a:off x="4071144" y="4572794"/>
            <a:ext cx="5715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rot="5400000">
            <a:off x="4218782" y="3282156"/>
            <a:ext cx="279400" cy="158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rot="5400000">
            <a:off x="4218782" y="2139156"/>
            <a:ext cx="279400" cy="158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rot="5400000">
            <a:off x="4218782" y="1073944"/>
            <a:ext cx="279400" cy="158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3046" name="CaixaDeTexto 27"/>
          <p:cNvSpPr txBox="1">
            <a:spLocks noChangeArrowheads="1"/>
          </p:cNvSpPr>
          <p:nvPr/>
        </p:nvSpPr>
        <p:spPr bwMode="auto">
          <a:xfrm>
            <a:off x="500063" y="4884738"/>
            <a:ext cx="1928812" cy="830262"/>
          </a:xfrm>
          <a:prstGeom prst="rect">
            <a:avLst/>
          </a:prstGeom>
          <a:noFill/>
          <a:ln w="9525">
            <a:solidFill>
              <a:schemeClr val="tx1"/>
            </a:solidFill>
            <a:miter lim="800000"/>
            <a:headEnd/>
            <a:tailEnd/>
          </a:ln>
        </p:spPr>
        <p:txBody>
          <a:bodyPr>
            <a:spAutoFit/>
          </a:bodyPr>
          <a:lstStyle/>
          <a:p>
            <a:pPr algn="ctr"/>
            <a:r>
              <a:rPr lang="pt-BR" sz="1600" b="1" dirty="0">
                <a:latin typeface="Times New Roman" pitchFamily="18" charset="0"/>
                <a:cs typeface="Times New Roman" pitchFamily="18" charset="0"/>
              </a:rPr>
              <a:t>Planejamento</a:t>
            </a:r>
          </a:p>
          <a:p>
            <a:pPr algn="ctr"/>
            <a:r>
              <a:rPr lang="pt-BR" sz="1600" b="1" dirty="0">
                <a:latin typeface="Times New Roman" pitchFamily="18" charset="0"/>
                <a:cs typeface="Times New Roman" pitchFamily="18" charset="0"/>
              </a:rPr>
              <a:t>e Controle da Capacidade</a:t>
            </a:r>
          </a:p>
        </p:txBody>
      </p:sp>
      <p:sp>
        <p:nvSpPr>
          <p:cNvPr id="1153047" name="CaixaDeTexto 28"/>
          <p:cNvSpPr txBox="1">
            <a:spLocks noChangeArrowheads="1"/>
          </p:cNvSpPr>
          <p:nvPr/>
        </p:nvSpPr>
        <p:spPr bwMode="auto">
          <a:xfrm>
            <a:off x="1785938" y="3429000"/>
            <a:ext cx="1071562" cy="830263"/>
          </a:xfrm>
          <a:prstGeom prst="rect">
            <a:avLst/>
          </a:prstGeom>
          <a:noFill/>
          <a:ln w="9525">
            <a:solidFill>
              <a:schemeClr val="tx1"/>
            </a:solidFill>
            <a:prstDash val="dash"/>
            <a:miter lim="800000"/>
            <a:headEnd/>
            <a:tailEnd/>
          </a:ln>
        </p:spPr>
        <p:txBody>
          <a:bodyPr>
            <a:spAutoFit/>
          </a:bodyPr>
          <a:lstStyle/>
          <a:p>
            <a:pPr algn="ctr"/>
            <a:r>
              <a:rPr lang="pt-BR" sz="1600" b="1" dirty="0">
                <a:latin typeface="Times New Roman" pitchFamily="18" charset="0"/>
                <a:cs typeface="Times New Roman" pitchFamily="18" charset="0"/>
              </a:rPr>
              <a:t>Lista</a:t>
            </a:r>
          </a:p>
          <a:p>
            <a:pPr algn="ctr"/>
            <a:r>
              <a:rPr lang="pt-BR" sz="1600" b="1" dirty="0">
                <a:latin typeface="Times New Roman" pitchFamily="18" charset="0"/>
                <a:cs typeface="Times New Roman" pitchFamily="18" charset="0"/>
              </a:rPr>
              <a:t>de</a:t>
            </a:r>
          </a:p>
          <a:p>
            <a:pPr algn="ctr"/>
            <a:r>
              <a:rPr lang="pt-BR" sz="1600" b="1" dirty="0">
                <a:latin typeface="Times New Roman" pitchFamily="18" charset="0"/>
                <a:cs typeface="Times New Roman" pitchFamily="18" charset="0"/>
              </a:rPr>
              <a:t>materiais</a:t>
            </a:r>
          </a:p>
        </p:txBody>
      </p:sp>
      <p:sp>
        <p:nvSpPr>
          <p:cNvPr id="1153048" name="CaixaDeTexto 29"/>
          <p:cNvSpPr txBox="1">
            <a:spLocks noChangeArrowheads="1"/>
          </p:cNvSpPr>
          <p:nvPr/>
        </p:nvSpPr>
        <p:spPr bwMode="auto">
          <a:xfrm>
            <a:off x="500063" y="3429000"/>
            <a:ext cx="1071562" cy="830263"/>
          </a:xfrm>
          <a:prstGeom prst="rect">
            <a:avLst/>
          </a:prstGeom>
          <a:noFill/>
          <a:ln w="9525">
            <a:solidFill>
              <a:schemeClr val="tx1"/>
            </a:solidFill>
            <a:prstDash val="dash"/>
            <a:miter lim="800000"/>
            <a:headEnd/>
            <a:tailEnd/>
          </a:ln>
        </p:spPr>
        <p:txBody>
          <a:bodyPr>
            <a:spAutoFit/>
          </a:bodyPr>
          <a:lstStyle/>
          <a:p>
            <a:pPr algn="ctr"/>
            <a:r>
              <a:rPr lang="pt-BR" sz="1600" b="1" dirty="0">
                <a:latin typeface="Times New Roman" pitchFamily="18" charset="0"/>
                <a:cs typeface="Times New Roman" pitchFamily="18" charset="0"/>
              </a:rPr>
              <a:t>Roteiros</a:t>
            </a:r>
          </a:p>
          <a:p>
            <a:pPr algn="ctr"/>
            <a:r>
              <a:rPr lang="pt-BR" sz="1600" b="1" dirty="0">
                <a:latin typeface="Times New Roman" pitchFamily="18" charset="0"/>
                <a:cs typeface="Times New Roman" pitchFamily="18" charset="0"/>
              </a:rPr>
              <a:t>de</a:t>
            </a:r>
          </a:p>
          <a:p>
            <a:pPr algn="ctr"/>
            <a:r>
              <a:rPr lang="pt-BR" sz="1600" b="1" dirty="0">
                <a:latin typeface="Times New Roman" pitchFamily="18" charset="0"/>
                <a:cs typeface="Times New Roman" pitchFamily="18" charset="0"/>
              </a:rPr>
              <a:t>Produção</a:t>
            </a:r>
          </a:p>
        </p:txBody>
      </p:sp>
      <p:cxnSp>
        <p:nvCxnSpPr>
          <p:cNvPr id="32" name="Conector reto 31"/>
          <p:cNvCxnSpPr/>
          <p:nvPr/>
        </p:nvCxnSpPr>
        <p:spPr>
          <a:xfrm>
            <a:off x="2857500" y="3856038"/>
            <a:ext cx="500063" cy="158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rot="5400000">
            <a:off x="785019" y="4571206"/>
            <a:ext cx="5715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Forma livre 37"/>
          <p:cNvSpPr/>
          <p:nvPr/>
        </p:nvSpPr>
        <p:spPr>
          <a:xfrm>
            <a:off x="130175" y="2743200"/>
            <a:ext cx="3200400" cy="2547938"/>
          </a:xfrm>
          <a:custGeom>
            <a:avLst/>
            <a:gdLst>
              <a:gd name="connsiteX0" fmla="*/ 370114 w 3200400"/>
              <a:gd name="connsiteY0" fmla="*/ 2547257 h 2547257"/>
              <a:gd name="connsiteX1" fmla="*/ 0 w 3200400"/>
              <a:gd name="connsiteY1" fmla="*/ 2547257 h 2547257"/>
              <a:gd name="connsiteX2" fmla="*/ 0 w 3200400"/>
              <a:gd name="connsiteY2" fmla="*/ 0 h 2547257"/>
              <a:gd name="connsiteX3" fmla="*/ 3200400 w 3200400"/>
              <a:gd name="connsiteY3" fmla="*/ 0 h 2547257"/>
            </a:gdLst>
            <a:ahLst/>
            <a:cxnLst>
              <a:cxn ang="0">
                <a:pos x="connsiteX0" y="connsiteY0"/>
              </a:cxn>
              <a:cxn ang="0">
                <a:pos x="connsiteX1" y="connsiteY1"/>
              </a:cxn>
              <a:cxn ang="0">
                <a:pos x="connsiteX2" y="connsiteY2"/>
              </a:cxn>
              <a:cxn ang="0">
                <a:pos x="connsiteX3" y="connsiteY3"/>
              </a:cxn>
            </a:cxnLst>
            <a:rect l="l" t="t" r="r" b="b"/>
            <a:pathLst>
              <a:path w="3200400" h="2547257">
                <a:moveTo>
                  <a:pt x="370114" y="2547257"/>
                </a:moveTo>
                <a:lnTo>
                  <a:pt x="0" y="2547257"/>
                </a:lnTo>
                <a:lnTo>
                  <a:pt x="0" y="0"/>
                </a:lnTo>
                <a:lnTo>
                  <a:pt x="3200400" y="0"/>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p>
        </p:txBody>
      </p:sp>
      <p:sp>
        <p:nvSpPr>
          <p:cNvPr id="39" name="Forma livre 38"/>
          <p:cNvSpPr/>
          <p:nvPr/>
        </p:nvSpPr>
        <p:spPr>
          <a:xfrm>
            <a:off x="1458913" y="5726113"/>
            <a:ext cx="1893887" cy="784225"/>
          </a:xfrm>
          <a:custGeom>
            <a:avLst/>
            <a:gdLst>
              <a:gd name="connsiteX0" fmla="*/ 1894114 w 1894114"/>
              <a:gd name="connsiteY0" fmla="*/ 783771 h 783771"/>
              <a:gd name="connsiteX1" fmla="*/ 0 w 1894114"/>
              <a:gd name="connsiteY1" fmla="*/ 783771 h 783771"/>
              <a:gd name="connsiteX2" fmla="*/ 0 w 1894114"/>
              <a:gd name="connsiteY2" fmla="*/ 0 h 783771"/>
            </a:gdLst>
            <a:ahLst/>
            <a:cxnLst>
              <a:cxn ang="0">
                <a:pos x="connsiteX0" y="connsiteY0"/>
              </a:cxn>
              <a:cxn ang="0">
                <a:pos x="connsiteX1" y="connsiteY1"/>
              </a:cxn>
              <a:cxn ang="0">
                <a:pos x="connsiteX2" y="connsiteY2"/>
              </a:cxn>
            </a:cxnLst>
            <a:rect l="l" t="t" r="r" b="b"/>
            <a:pathLst>
              <a:path w="1894114" h="783771">
                <a:moveTo>
                  <a:pt x="1894114" y="783771"/>
                </a:moveTo>
                <a:lnTo>
                  <a:pt x="0" y="783771"/>
                </a:lnTo>
                <a:lnTo>
                  <a:pt x="0" y="0"/>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p>
        </p:txBody>
      </p:sp>
      <p:cxnSp>
        <p:nvCxnSpPr>
          <p:cNvPr id="41" name="Conector reto 40"/>
          <p:cNvCxnSpPr/>
          <p:nvPr/>
        </p:nvCxnSpPr>
        <p:spPr>
          <a:xfrm>
            <a:off x="2428875" y="5286375"/>
            <a:ext cx="92868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3054" name="CaixaDeTexto 41"/>
          <p:cNvSpPr txBox="1">
            <a:spLocks noChangeArrowheads="1"/>
          </p:cNvSpPr>
          <p:nvPr/>
        </p:nvSpPr>
        <p:spPr bwMode="auto">
          <a:xfrm>
            <a:off x="5857875" y="1844675"/>
            <a:ext cx="2928938" cy="584200"/>
          </a:xfrm>
          <a:prstGeom prst="rect">
            <a:avLst/>
          </a:prstGeom>
          <a:noFill/>
          <a:ln w="9525">
            <a:noFill/>
            <a:miter lim="800000"/>
            <a:headEnd/>
            <a:tailEnd/>
          </a:ln>
        </p:spPr>
        <p:txBody>
          <a:bodyPr>
            <a:spAutoFit/>
          </a:bodyPr>
          <a:lstStyle/>
          <a:p>
            <a:pPr algn="ctr"/>
            <a:r>
              <a:rPr lang="pt-BR" sz="1600" b="1" i="1" dirty="0">
                <a:latin typeface="Times New Roman" pitchFamily="18" charset="0"/>
                <a:cs typeface="Times New Roman" pitchFamily="18" charset="0"/>
              </a:rPr>
              <a:t>Três níveis hierárquicos das atividades de PCP</a:t>
            </a:r>
          </a:p>
        </p:txBody>
      </p:sp>
    </p:spTree>
    <p:extLst>
      <p:ext uri="{BB962C8B-B14F-4D97-AF65-F5344CB8AC3E}">
        <p14:creationId xmlns:p14="http://schemas.microsoft.com/office/powerpoint/2010/main" val="2037287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571875" y="588963"/>
            <a:ext cx="184150" cy="457200"/>
          </a:xfrm>
          <a:prstGeom prst="rect">
            <a:avLst/>
          </a:prstGeom>
          <a:noFill/>
          <a:ln w="9525">
            <a:noFill/>
            <a:miter lim="800000"/>
            <a:headEnd/>
            <a:tailEnd/>
          </a:ln>
        </p:spPr>
        <p:txBody>
          <a:bodyPr wrap="none">
            <a:spAutoFit/>
          </a:bodyPr>
          <a:lstStyle/>
          <a:p>
            <a:endParaRPr lang="pt-BR" sz="2400" dirty="0">
              <a:latin typeface="Times New Roman" pitchFamily="18" charset="0"/>
              <a:cs typeface="Arial" charset="0"/>
            </a:endParaRPr>
          </a:p>
        </p:txBody>
      </p:sp>
      <p:graphicFrame>
        <p:nvGraphicFramePr>
          <p:cNvPr id="8194" name="Object 3"/>
          <p:cNvGraphicFramePr>
            <a:graphicFrameLocks/>
          </p:cNvGraphicFramePr>
          <p:nvPr/>
        </p:nvGraphicFramePr>
        <p:xfrm>
          <a:off x="7823200" y="4316413"/>
          <a:ext cx="1319213" cy="2041525"/>
        </p:xfrm>
        <a:graphic>
          <a:graphicData uri="http://schemas.openxmlformats.org/presentationml/2006/ole">
            <mc:AlternateContent xmlns:mc="http://schemas.openxmlformats.org/markup-compatibility/2006">
              <mc:Choice xmlns:v="urn:schemas-microsoft-com:vml" Requires="v">
                <p:oleObj spid="_x0000_s1038" name="Clip" r:id="rId4" imgW="21947400" imgH="31407120" progId="">
                  <p:embed/>
                </p:oleObj>
              </mc:Choice>
              <mc:Fallback>
                <p:oleObj name="Clip" r:id="rId4" imgW="21947400" imgH="31407120" progId="">
                  <p:embed/>
                  <p:pic>
                    <p:nvPicPr>
                      <p:cNvPr id="0" name=""/>
                      <p:cNvPicPr>
                        <a:picLocks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a:off x="7823200" y="4316413"/>
                        <a:ext cx="13192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p:cNvSpPr>
            <a:spLocks noChangeArrowheads="1"/>
          </p:cNvSpPr>
          <p:nvPr/>
        </p:nvSpPr>
        <p:spPr bwMode="auto">
          <a:xfrm>
            <a:off x="3406775" y="1500188"/>
            <a:ext cx="1522413" cy="733425"/>
          </a:xfrm>
          <a:prstGeom prst="rect">
            <a:avLst/>
          </a:prstGeom>
          <a:solidFill>
            <a:srgbClr val="FFFF00"/>
          </a:solidFill>
          <a:ln w="9525">
            <a:solidFill>
              <a:schemeClr val="tx1"/>
            </a:solidFill>
            <a:miter lim="800000"/>
            <a:headEnd/>
            <a:tailEnd/>
          </a:ln>
        </p:spPr>
        <p:txBody>
          <a:bodyPr wrap="none" anchor="ctr"/>
          <a:lstStyle/>
          <a:p>
            <a:pPr algn="ctr"/>
            <a:r>
              <a:rPr lang="en-GB" sz="2000" b="1" dirty="0">
                <a:solidFill>
                  <a:schemeClr val="bg1"/>
                </a:solidFill>
              </a:rPr>
              <a:t>Demanda</a:t>
            </a:r>
          </a:p>
        </p:txBody>
      </p:sp>
      <p:sp>
        <p:nvSpPr>
          <p:cNvPr id="8197" name="Rectangle 5"/>
          <p:cNvSpPr>
            <a:spLocks noChangeArrowheads="1"/>
          </p:cNvSpPr>
          <p:nvPr/>
        </p:nvSpPr>
        <p:spPr bwMode="auto">
          <a:xfrm>
            <a:off x="4500563" y="2754313"/>
            <a:ext cx="1163637" cy="914400"/>
          </a:xfrm>
          <a:prstGeom prst="rect">
            <a:avLst/>
          </a:prstGeom>
          <a:solidFill>
            <a:srgbClr val="FFFF00"/>
          </a:solidFill>
          <a:ln w="9525">
            <a:solidFill>
              <a:schemeClr val="tx1"/>
            </a:solidFill>
            <a:miter lim="800000"/>
            <a:headEnd/>
            <a:tailEnd/>
          </a:ln>
        </p:spPr>
        <p:txBody>
          <a:bodyPr wrap="none" anchor="ctr"/>
          <a:lstStyle/>
          <a:p>
            <a:pPr algn="ctr"/>
            <a:r>
              <a:rPr lang="en-GB" sz="2000" b="1" dirty="0">
                <a:solidFill>
                  <a:schemeClr val="bg1"/>
                </a:solidFill>
              </a:rPr>
              <a:t>APS</a:t>
            </a:r>
          </a:p>
        </p:txBody>
      </p:sp>
      <p:sp>
        <p:nvSpPr>
          <p:cNvPr id="8198" name="Rectangle 6"/>
          <p:cNvSpPr>
            <a:spLocks noChangeArrowheads="1"/>
          </p:cNvSpPr>
          <p:nvPr/>
        </p:nvSpPr>
        <p:spPr bwMode="auto">
          <a:xfrm>
            <a:off x="5195888" y="1511300"/>
            <a:ext cx="1371600" cy="717550"/>
          </a:xfrm>
          <a:prstGeom prst="rect">
            <a:avLst/>
          </a:prstGeom>
          <a:solidFill>
            <a:srgbClr val="FFFF00"/>
          </a:solidFill>
          <a:ln w="9525">
            <a:solidFill>
              <a:schemeClr val="tx1"/>
            </a:solidFill>
            <a:miter lim="800000"/>
            <a:headEnd/>
            <a:tailEnd/>
          </a:ln>
        </p:spPr>
        <p:txBody>
          <a:bodyPr wrap="none" anchor="ctr"/>
          <a:lstStyle/>
          <a:p>
            <a:pPr algn="ctr"/>
            <a:r>
              <a:rPr lang="en-GB" sz="2000" b="1" dirty="0">
                <a:solidFill>
                  <a:schemeClr val="bg1"/>
                </a:solidFill>
              </a:rPr>
              <a:t>Saldos </a:t>
            </a:r>
          </a:p>
          <a:p>
            <a:pPr algn="ctr"/>
            <a:r>
              <a:rPr lang="en-GB" sz="2000" b="1" dirty="0">
                <a:solidFill>
                  <a:schemeClr val="bg1"/>
                </a:solidFill>
              </a:rPr>
              <a:t>Estoques</a:t>
            </a:r>
            <a:endParaRPr lang="en-GB" sz="2400" b="1" dirty="0">
              <a:solidFill>
                <a:schemeClr val="bg1"/>
              </a:solidFill>
            </a:endParaRPr>
          </a:p>
        </p:txBody>
      </p:sp>
      <p:sp>
        <p:nvSpPr>
          <p:cNvPr id="8199" name="Rectangle 7"/>
          <p:cNvSpPr>
            <a:spLocks noChangeArrowheads="1"/>
          </p:cNvSpPr>
          <p:nvPr/>
        </p:nvSpPr>
        <p:spPr bwMode="auto">
          <a:xfrm>
            <a:off x="4519613" y="4283075"/>
            <a:ext cx="1106487" cy="457200"/>
          </a:xfrm>
          <a:prstGeom prst="rect">
            <a:avLst/>
          </a:prstGeom>
          <a:solidFill>
            <a:srgbClr val="FFFF00"/>
          </a:solidFill>
          <a:ln w="9525">
            <a:solidFill>
              <a:schemeClr val="tx1"/>
            </a:solidFill>
            <a:miter lim="800000"/>
            <a:headEnd/>
            <a:tailEnd/>
          </a:ln>
        </p:spPr>
        <p:txBody>
          <a:bodyPr wrap="none" anchor="ctr"/>
          <a:lstStyle/>
          <a:p>
            <a:pPr algn="ctr"/>
            <a:r>
              <a:rPr lang="en-GB" sz="2400" b="1" dirty="0">
                <a:solidFill>
                  <a:schemeClr val="bg1"/>
                </a:solidFill>
              </a:rPr>
              <a:t>MRP</a:t>
            </a:r>
          </a:p>
        </p:txBody>
      </p:sp>
      <p:sp>
        <p:nvSpPr>
          <p:cNvPr id="8200" name="Text Box 8"/>
          <p:cNvSpPr txBox="1">
            <a:spLocks noChangeArrowheads="1"/>
          </p:cNvSpPr>
          <p:nvPr/>
        </p:nvSpPr>
        <p:spPr bwMode="auto">
          <a:xfrm>
            <a:off x="2085975" y="2727325"/>
            <a:ext cx="1812925" cy="923925"/>
          </a:xfrm>
          <a:prstGeom prst="rect">
            <a:avLst/>
          </a:prstGeom>
          <a:noFill/>
          <a:ln w="9525">
            <a:noFill/>
            <a:miter lim="800000"/>
            <a:headEnd/>
            <a:tailEnd/>
          </a:ln>
        </p:spPr>
        <p:txBody>
          <a:bodyPr>
            <a:spAutoFit/>
          </a:bodyPr>
          <a:lstStyle/>
          <a:p>
            <a:pPr algn="ctr"/>
            <a:r>
              <a:rPr lang="en-GB" sz="1800" b="1" dirty="0"/>
              <a:t>Estoque alvo por item e por semana</a:t>
            </a:r>
          </a:p>
        </p:txBody>
      </p:sp>
      <p:sp>
        <p:nvSpPr>
          <p:cNvPr id="8201" name="Text Box 9"/>
          <p:cNvSpPr txBox="1">
            <a:spLocks noChangeArrowheads="1"/>
          </p:cNvSpPr>
          <p:nvPr/>
        </p:nvSpPr>
        <p:spPr bwMode="auto">
          <a:xfrm>
            <a:off x="6161088" y="2706688"/>
            <a:ext cx="2614612" cy="923925"/>
          </a:xfrm>
          <a:prstGeom prst="rect">
            <a:avLst/>
          </a:prstGeom>
          <a:noFill/>
          <a:ln w="9525">
            <a:noFill/>
            <a:miter lim="800000"/>
            <a:headEnd/>
            <a:tailEnd/>
          </a:ln>
        </p:spPr>
        <p:txBody>
          <a:bodyPr>
            <a:spAutoFit/>
          </a:bodyPr>
          <a:lstStyle/>
          <a:p>
            <a:pPr algn="ctr"/>
            <a:r>
              <a:rPr lang="en-GB" sz="1800" b="1" dirty="0"/>
              <a:t>Capacidade Recursos</a:t>
            </a:r>
          </a:p>
          <a:p>
            <a:pPr algn="ctr"/>
            <a:r>
              <a:rPr lang="en-GB" sz="1800" b="1" dirty="0"/>
              <a:t>Taxas de processo</a:t>
            </a:r>
          </a:p>
          <a:p>
            <a:pPr algn="ctr"/>
            <a:r>
              <a:rPr lang="en-GB" sz="1800" b="1" dirty="0"/>
              <a:t>Tempos setup</a:t>
            </a:r>
          </a:p>
        </p:txBody>
      </p:sp>
      <p:sp>
        <p:nvSpPr>
          <p:cNvPr id="8202" name="Line 10"/>
          <p:cNvSpPr>
            <a:spLocks noChangeShapeType="1"/>
          </p:cNvSpPr>
          <p:nvPr/>
        </p:nvSpPr>
        <p:spPr bwMode="auto">
          <a:xfrm>
            <a:off x="4833938" y="2239963"/>
            <a:ext cx="0" cy="514350"/>
          </a:xfrm>
          <a:prstGeom prst="line">
            <a:avLst/>
          </a:prstGeom>
          <a:noFill/>
          <a:ln w="50800">
            <a:solidFill>
              <a:schemeClr val="tx1"/>
            </a:solidFill>
            <a:round/>
            <a:headEnd type="none" w="sm" len="sm"/>
            <a:tailEnd type="triangle" w="sm" len="sm"/>
          </a:ln>
        </p:spPr>
        <p:txBody>
          <a:bodyPr wrap="none" anchor="ctr"/>
          <a:lstStyle/>
          <a:p>
            <a:endParaRPr lang="pt-BR" dirty="0"/>
          </a:p>
        </p:txBody>
      </p:sp>
      <p:sp>
        <p:nvSpPr>
          <p:cNvPr id="8203" name="Line 11"/>
          <p:cNvSpPr>
            <a:spLocks noChangeShapeType="1"/>
          </p:cNvSpPr>
          <p:nvPr/>
        </p:nvSpPr>
        <p:spPr bwMode="auto">
          <a:xfrm flipH="1">
            <a:off x="5710238" y="3171825"/>
            <a:ext cx="542925" cy="1588"/>
          </a:xfrm>
          <a:prstGeom prst="line">
            <a:avLst/>
          </a:prstGeom>
          <a:noFill/>
          <a:ln w="50800">
            <a:solidFill>
              <a:schemeClr val="tx1"/>
            </a:solidFill>
            <a:round/>
            <a:headEnd type="none" w="sm" len="sm"/>
            <a:tailEnd type="triangle" w="sm" len="sm"/>
          </a:ln>
        </p:spPr>
        <p:txBody>
          <a:bodyPr/>
          <a:lstStyle/>
          <a:p>
            <a:endParaRPr lang="pt-BR" dirty="0"/>
          </a:p>
        </p:txBody>
      </p:sp>
      <p:sp>
        <p:nvSpPr>
          <p:cNvPr id="8204" name="Line 12"/>
          <p:cNvSpPr>
            <a:spLocks noChangeShapeType="1"/>
          </p:cNvSpPr>
          <p:nvPr/>
        </p:nvSpPr>
        <p:spPr bwMode="auto">
          <a:xfrm>
            <a:off x="5478463" y="2232025"/>
            <a:ext cx="0" cy="514350"/>
          </a:xfrm>
          <a:prstGeom prst="line">
            <a:avLst/>
          </a:prstGeom>
          <a:noFill/>
          <a:ln w="50800">
            <a:solidFill>
              <a:schemeClr val="tx1"/>
            </a:solidFill>
            <a:round/>
            <a:headEnd type="none" w="sm" len="sm"/>
            <a:tailEnd type="triangle" w="sm" len="sm"/>
          </a:ln>
        </p:spPr>
        <p:txBody>
          <a:bodyPr wrap="none" anchor="ctr"/>
          <a:lstStyle/>
          <a:p>
            <a:endParaRPr lang="pt-BR" dirty="0"/>
          </a:p>
        </p:txBody>
      </p:sp>
      <p:sp>
        <p:nvSpPr>
          <p:cNvPr id="8205" name="Line 13"/>
          <p:cNvSpPr>
            <a:spLocks noChangeShapeType="1"/>
          </p:cNvSpPr>
          <p:nvPr/>
        </p:nvSpPr>
        <p:spPr bwMode="auto">
          <a:xfrm>
            <a:off x="5111750" y="3675063"/>
            <a:ext cx="0" cy="614362"/>
          </a:xfrm>
          <a:prstGeom prst="line">
            <a:avLst/>
          </a:prstGeom>
          <a:noFill/>
          <a:ln w="50800">
            <a:solidFill>
              <a:schemeClr val="tx1"/>
            </a:solidFill>
            <a:round/>
            <a:headEnd type="none" w="sm" len="sm"/>
            <a:tailEnd type="triangle" w="sm" len="sm"/>
          </a:ln>
        </p:spPr>
        <p:txBody>
          <a:bodyPr wrap="none" anchor="ctr"/>
          <a:lstStyle/>
          <a:p>
            <a:endParaRPr lang="pt-BR" dirty="0"/>
          </a:p>
        </p:txBody>
      </p:sp>
      <p:sp>
        <p:nvSpPr>
          <p:cNvPr id="8206" name="Line 14"/>
          <p:cNvSpPr>
            <a:spLocks noChangeShapeType="1"/>
          </p:cNvSpPr>
          <p:nvPr/>
        </p:nvSpPr>
        <p:spPr bwMode="auto">
          <a:xfrm>
            <a:off x="3829050" y="3214688"/>
            <a:ext cx="633413" cy="1587"/>
          </a:xfrm>
          <a:prstGeom prst="line">
            <a:avLst/>
          </a:prstGeom>
          <a:noFill/>
          <a:ln w="50800">
            <a:solidFill>
              <a:schemeClr val="tx1"/>
            </a:solidFill>
            <a:round/>
            <a:headEnd type="none" w="sm" len="sm"/>
            <a:tailEnd type="triangle" w="sm" len="sm"/>
          </a:ln>
        </p:spPr>
        <p:txBody>
          <a:bodyPr/>
          <a:lstStyle/>
          <a:p>
            <a:endParaRPr lang="pt-BR" dirty="0"/>
          </a:p>
        </p:txBody>
      </p:sp>
      <p:sp>
        <p:nvSpPr>
          <p:cNvPr id="8207" name="Text Box 15"/>
          <p:cNvSpPr txBox="1">
            <a:spLocks noChangeArrowheads="1"/>
          </p:cNvSpPr>
          <p:nvPr/>
        </p:nvSpPr>
        <p:spPr bwMode="auto">
          <a:xfrm>
            <a:off x="911225" y="1600200"/>
            <a:ext cx="2160588" cy="523875"/>
          </a:xfrm>
          <a:prstGeom prst="rect">
            <a:avLst/>
          </a:prstGeom>
          <a:noFill/>
          <a:ln w="12700">
            <a:noFill/>
            <a:miter lim="800000"/>
            <a:headEnd type="none" w="sm" len="sm"/>
            <a:tailEnd type="none" w="sm" len="sm"/>
          </a:ln>
        </p:spPr>
        <p:txBody>
          <a:bodyPr wrap="none">
            <a:spAutoFit/>
          </a:bodyPr>
          <a:lstStyle/>
          <a:p>
            <a:r>
              <a:rPr lang="en-GB" sz="2800" b="1" dirty="0"/>
              <a:t>ENTRADAS</a:t>
            </a:r>
          </a:p>
        </p:txBody>
      </p:sp>
      <p:sp>
        <p:nvSpPr>
          <p:cNvPr id="8208" name="Text Box 16"/>
          <p:cNvSpPr txBox="1">
            <a:spLocks noChangeArrowheads="1"/>
          </p:cNvSpPr>
          <p:nvPr/>
        </p:nvSpPr>
        <p:spPr bwMode="auto">
          <a:xfrm>
            <a:off x="-4763" y="2997200"/>
            <a:ext cx="2290763" cy="461963"/>
          </a:xfrm>
          <a:prstGeom prst="rect">
            <a:avLst/>
          </a:prstGeom>
          <a:noFill/>
          <a:ln w="12700">
            <a:noFill/>
            <a:miter lim="800000"/>
            <a:headEnd type="none" w="sm" len="sm"/>
            <a:tailEnd type="none" w="sm" len="sm"/>
          </a:ln>
        </p:spPr>
        <p:txBody>
          <a:bodyPr wrap="none">
            <a:spAutoFit/>
          </a:bodyPr>
          <a:lstStyle/>
          <a:p>
            <a:r>
              <a:rPr lang="en-GB" sz="2400" b="1" dirty="0"/>
              <a:t>PARAMETROS</a:t>
            </a:r>
          </a:p>
        </p:txBody>
      </p:sp>
      <p:sp>
        <p:nvSpPr>
          <p:cNvPr id="8209" name="Text Box 17"/>
          <p:cNvSpPr txBox="1">
            <a:spLocks noChangeArrowheads="1"/>
          </p:cNvSpPr>
          <p:nvPr/>
        </p:nvSpPr>
        <p:spPr bwMode="auto">
          <a:xfrm>
            <a:off x="1874838" y="4330700"/>
            <a:ext cx="1254125" cy="461963"/>
          </a:xfrm>
          <a:prstGeom prst="rect">
            <a:avLst/>
          </a:prstGeom>
          <a:noFill/>
          <a:ln w="12700">
            <a:noFill/>
            <a:miter lim="800000"/>
            <a:headEnd type="none" w="sm" len="sm"/>
            <a:tailEnd type="none" w="sm" len="sm"/>
          </a:ln>
        </p:spPr>
        <p:txBody>
          <a:bodyPr wrap="none">
            <a:spAutoFit/>
          </a:bodyPr>
          <a:lstStyle/>
          <a:p>
            <a:r>
              <a:rPr lang="en-GB" sz="2400" b="1" dirty="0"/>
              <a:t>SAÍDAS</a:t>
            </a:r>
          </a:p>
        </p:txBody>
      </p:sp>
      <p:sp>
        <p:nvSpPr>
          <p:cNvPr id="8210" name="Text Box 18"/>
          <p:cNvSpPr txBox="1">
            <a:spLocks noChangeArrowheads="1"/>
          </p:cNvSpPr>
          <p:nvPr/>
        </p:nvSpPr>
        <p:spPr bwMode="auto">
          <a:xfrm>
            <a:off x="3913188" y="4873625"/>
            <a:ext cx="2306637" cy="646113"/>
          </a:xfrm>
          <a:prstGeom prst="rect">
            <a:avLst/>
          </a:prstGeom>
          <a:noFill/>
          <a:ln w="9525">
            <a:noFill/>
            <a:miter lim="800000"/>
            <a:headEnd/>
            <a:tailEnd/>
          </a:ln>
        </p:spPr>
        <p:txBody>
          <a:bodyPr>
            <a:spAutoFit/>
          </a:bodyPr>
          <a:lstStyle/>
          <a:p>
            <a:pPr algn="ctr"/>
            <a:r>
              <a:rPr lang="en-GB" sz="1800" b="1" dirty="0"/>
              <a:t>Produção Semanal por produto</a:t>
            </a:r>
          </a:p>
        </p:txBody>
      </p:sp>
      <p:sp>
        <p:nvSpPr>
          <p:cNvPr id="8211" name="Line 19"/>
          <p:cNvSpPr>
            <a:spLocks noChangeShapeType="1"/>
          </p:cNvSpPr>
          <p:nvPr/>
        </p:nvSpPr>
        <p:spPr bwMode="auto">
          <a:xfrm>
            <a:off x="288925" y="2406650"/>
            <a:ext cx="8520113" cy="0"/>
          </a:xfrm>
          <a:prstGeom prst="line">
            <a:avLst/>
          </a:prstGeom>
          <a:noFill/>
          <a:ln w="12700">
            <a:solidFill>
              <a:schemeClr val="tx1"/>
            </a:solidFill>
            <a:prstDash val="lgDashDotDot"/>
            <a:round/>
            <a:headEnd type="none" w="sm" len="sm"/>
            <a:tailEnd type="none" w="sm" len="sm"/>
          </a:ln>
        </p:spPr>
        <p:txBody>
          <a:bodyPr/>
          <a:lstStyle/>
          <a:p>
            <a:endParaRPr lang="pt-BR" dirty="0"/>
          </a:p>
        </p:txBody>
      </p:sp>
      <p:sp>
        <p:nvSpPr>
          <p:cNvPr id="8212" name="Line 20"/>
          <p:cNvSpPr>
            <a:spLocks noChangeShapeType="1"/>
          </p:cNvSpPr>
          <p:nvPr/>
        </p:nvSpPr>
        <p:spPr bwMode="auto">
          <a:xfrm>
            <a:off x="233363" y="3922713"/>
            <a:ext cx="8520112" cy="0"/>
          </a:xfrm>
          <a:prstGeom prst="line">
            <a:avLst/>
          </a:prstGeom>
          <a:noFill/>
          <a:ln w="12700">
            <a:solidFill>
              <a:schemeClr val="tx1"/>
            </a:solidFill>
            <a:prstDash val="lgDashDotDot"/>
            <a:round/>
            <a:headEnd type="none" w="sm" len="sm"/>
            <a:tailEnd type="none" w="sm" len="sm"/>
          </a:ln>
        </p:spPr>
        <p:txBody>
          <a:bodyPr/>
          <a:lstStyle/>
          <a:p>
            <a:endParaRPr lang="pt-BR" dirty="0"/>
          </a:p>
        </p:txBody>
      </p:sp>
      <p:sp>
        <p:nvSpPr>
          <p:cNvPr id="2853911" name="Rectangle 23"/>
          <p:cNvSpPr>
            <a:spLocks noChangeArrowheads="1"/>
          </p:cNvSpPr>
          <p:nvPr/>
        </p:nvSpPr>
        <p:spPr bwMode="auto">
          <a:xfrm>
            <a:off x="1643063" y="714375"/>
            <a:ext cx="6072187" cy="546100"/>
          </a:xfrm>
          <a:prstGeom prst="rect">
            <a:avLst/>
          </a:prstGeom>
          <a:noFill/>
          <a:ln w="9525">
            <a:noFill/>
            <a:miter lim="800000"/>
            <a:headEnd/>
            <a:tailEnd/>
          </a:ln>
          <a:effectLst/>
        </p:spPr>
        <p:txBody>
          <a:bodyPr lIns="92075" tIns="46038" rIns="92075" bIns="46038" anchor="b"/>
          <a:lstStyle/>
          <a:p>
            <a:pPr>
              <a:defRPr/>
            </a:pPr>
            <a:r>
              <a:rPr lang="en-GB" sz="3600" dirty="0">
                <a:effectLst>
                  <a:outerShdw blurRad="38100" dist="38100" dir="2700000" algn="tl">
                    <a:srgbClr val="000000"/>
                  </a:outerShdw>
                </a:effectLst>
                <a:latin typeface="Times New Roman" pitchFamily="18" charset="0"/>
              </a:rPr>
              <a:t>Planejamento vs Programação</a:t>
            </a:r>
          </a:p>
        </p:txBody>
      </p:sp>
      <p:sp>
        <p:nvSpPr>
          <p:cNvPr id="22" name="Espaço Reservado para Número de Slide 2"/>
          <p:cNvSpPr>
            <a:spLocks noGrp="1"/>
          </p:cNvSpPr>
          <p:nvPr>
            <p:ph type="sldNum" sz="quarter" idx="11"/>
          </p:nvPr>
        </p:nvSpPr>
        <p:spPr>
          <a:xfrm>
            <a:off x="6553200" y="6248400"/>
            <a:ext cx="2133600" cy="476250"/>
          </a:xfrm>
          <a:noFill/>
        </p:spPr>
        <p:txBody>
          <a:bodyPr/>
          <a:lstStyle/>
          <a:p>
            <a:fld id="{D293DD37-58EF-4ABE-9554-12E33240C3EE}" type="slidenum">
              <a:rPr lang="pt-BR" smtClean="0"/>
              <a:pPr/>
              <a:t>70</a:t>
            </a:fld>
            <a:endParaRPr lang="pt-BR" dirty="0" smtClean="0"/>
          </a:p>
        </p:txBody>
      </p:sp>
    </p:spTree>
    <p:extLst>
      <p:ext uri="{BB962C8B-B14F-4D97-AF65-F5344CB8AC3E}">
        <p14:creationId xmlns:p14="http://schemas.microsoft.com/office/powerpoint/2010/main" val="112539916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3" name="Group 2"/>
          <p:cNvGrpSpPr>
            <a:grpSpLocks/>
          </p:cNvGrpSpPr>
          <p:nvPr/>
        </p:nvGrpSpPr>
        <p:grpSpPr bwMode="auto">
          <a:xfrm>
            <a:off x="5713413" y="1098550"/>
            <a:ext cx="1374775" cy="2312988"/>
            <a:chOff x="3894" y="2449"/>
            <a:chExt cx="866" cy="1457"/>
          </a:xfrm>
        </p:grpSpPr>
        <p:sp>
          <p:nvSpPr>
            <p:cNvPr id="9463" name="Rectangle 3"/>
            <p:cNvSpPr>
              <a:spLocks noChangeArrowheads="1"/>
            </p:cNvSpPr>
            <p:nvPr/>
          </p:nvSpPr>
          <p:spPr bwMode="auto">
            <a:xfrm>
              <a:off x="3924" y="3615"/>
              <a:ext cx="698" cy="291"/>
            </a:xfrm>
            <a:prstGeom prst="rect">
              <a:avLst/>
            </a:prstGeom>
            <a:noFill/>
            <a:ln w="9525">
              <a:noFill/>
              <a:miter lim="800000"/>
              <a:headEnd/>
              <a:tailEnd/>
            </a:ln>
          </p:spPr>
          <p:txBody>
            <a:bodyPr wrap="none" lIns="92075" tIns="46038" rIns="92075" bIns="46038">
              <a:spAutoFit/>
            </a:bodyPr>
            <a:lstStyle/>
            <a:p>
              <a:r>
                <a:rPr lang="en-GB" sz="2400" dirty="0">
                  <a:latin typeface="Times New Roman" pitchFamily="18" charset="0"/>
                </a:rPr>
                <a:t>Fábrica</a:t>
              </a:r>
            </a:p>
          </p:txBody>
        </p:sp>
        <p:grpSp>
          <p:nvGrpSpPr>
            <p:cNvPr id="9464" name="Group 4"/>
            <p:cNvGrpSpPr>
              <a:grpSpLocks/>
            </p:cNvGrpSpPr>
            <p:nvPr/>
          </p:nvGrpSpPr>
          <p:grpSpPr bwMode="auto">
            <a:xfrm>
              <a:off x="3894" y="2449"/>
              <a:ext cx="866" cy="449"/>
              <a:chOff x="3894" y="2449"/>
              <a:chExt cx="866" cy="449"/>
            </a:xfrm>
          </p:grpSpPr>
          <p:sp>
            <p:nvSpPr>
              <p:cNvPr id="9483" name="Rectangle 5"/>
              <p:cNvSpPr>
                <a:spLocks noChangeArrowheads="1"/>
              </p:cNvSpPr>
              <p:nvPr/>
            </p:nvSpPr>
            <p:spPr bwMode="auto">
              <a:xfrm>
                <a:off x="3914" y="2449"/>
                <a:ext cx="839" cy="449"/>
              </a:xfrm>
              <a:prstGeom prst="rect">
                <a:avLst/>
              </a:prstGeom>
              <a:solidFill>
                <a:schemeClr val="accent1"/>
              </a:solidFill>
              <a:ln w="12700">
                <a:solidFill>
                  <a:schemeClr val="tx1"/>
                </a:solidFill>
                <a:miter lim="800000"/>
                <a:headEnd/>
                <a:tailEnd/>
              </a:ln>
            </p:spPr>
            <p:txBody>
              <a:bodyPr wrap="none" anchor="ctr"/>
              <a:lstStyle/>
              <a:p>
                <a:endParaRPr lang="pt-BR" i="1" dirty="0"/>
              </a:p>
            </p:txBody>
          </p:sp>
          <p:sp>
            <p:nvSpPr>
              <p:cNvPr id="9484" name="Rectangle 6"/>
              <p:cNvSpPr>
                <a:spLocks noChangeArrowheads="1"/>
              </p:cNvSpPr>
              <p:nvPr/>
            </p:nvSpPr>
            <p:spPr bwMode="auto">
              <a:xfrm>
                <a:off x="3894" y="2488"/>
                <a:ext cx="866" cy="366"/>
              </a:xfrm>
              <a:prstGeom prst="rect">
                <a:avLst/>
              </a:prstGeom>
              <a:noFill/>
              <a:ln w="9525">
                <a:noFill/>
                <a:miter lim="800000"/>
                <a:headEnd/>
                <a:tailEnd/>
              </a:ln>
            </p:spPr>
            <p:txBody>
              <a:bodyPr wrap="none" lIns="92075" tIns="46038" rIns="92075" bIns="46038">
                <a:spAutoFit/>
              </a:bodyPr>
              <a:lstStyle/>
              <a:p>
                <a:r>
                  <a:rPr lang="en-GB" sz="1600" b="1" i="1" dirty="0">
                    <a:latin typeface="Times New Roman" pitchFamily="18" charset="0"/>
                  </a:rPr>
                  <a:t>Supply Chain</a:t>
                </a:r>
              </a:p>
              <a:p>
                <a:r>
                  <a:rPr lang="en-GB" sz="1600" b="1" i="1" dirty="0">
                    <a:latin typeface="Times New Roman" pitchFamily="18" charset="0"/>
                  </a:rPr>
                  <a:t>Server</a:t>
                </a:r>
              </a:p>
            </p:txBody>
          </p:sp>
        </p:grpSp>
        <p:grpSp>
          <p:nvGrpSpPr>
            <p:cNvPr id="9465" name="Group 7"/>
            <p:cNvGrpSpPr>
              <a:grpSpLocks/>
            </p:cNvGrpSpPr>
            <p:nvPr/>
          </p:nvGrpSpPr>
          <p:grpSpPr bwMode="auto">
            <a:xfrm>
              <a:off x="4011" y="2993"/>
              <a:ext cx="623" cy="588"/>
              <a:chOff x="4011" y="2993"/>
              <a:chExt cx="623" cy="588"/>
            </a:xfrm>
          </p:grpSpPr>
          <p:grpSp>
            <p:nvGrpSpPr>
              <p:cNvPr id="9466" name="Group 8"/>
              <p:cNvGrpSpPr>
                <a:grpSpLocks/>
              </p:cNvGrpSpPr>
              <p:nvPr/>
            </p:nvGrpSpPr>
            <p:grpSpPr bwMode="auto">
              <a:xfrm>
                <a:off x="4231" y="3310"/>
                <a:ext cx="323" cy="271"/>
                <a:chOff x="4231" y="3310"/>
                <a:chExt cx="323" cy="271"/>
              </a:xfrm>
            </p:grpSpPr>
            <p:sp>
              <p:nvSpPr>
                <p:cNvPr id="9481" name="Freeform 9"/>
                <p:cNvSpPr>
                  <a:spLocks/>
                </p:cNvSpPr>
                <p:nvPr/>
              </p:nvSpPr>
              <p:spPr bwMode="auto">
                <a:xfrm>
                  <a:off x="4231" y="3312"/>
                  <a:ext cx="323" cy="269"/>
                </a:xfrm>
                <a:custGeom>
                  <a:avLst/>
                  <a:gdLst>
                    <a:gd name="T0" fmla="*/ 322 w 323"/>
                    <a:gd name="T1" fmla="*/ 267 h 269"/>
                    <a:gd name="T2" fmla="*/ 322 w 323"/>
                    <a:gd name="T3" fmla="*/ 129 h 269"/>
                    <a:gd name="T4" fmla="*/ 317 w 323"/>
                    <a:gd name="T5" fmla="*/ 18 h 269"/>
                    <a:gd name="T6" fmla="*/ 154 w 323"/>
                    <a:gd name="T7" fmla="*/ 0 h 269"/>
                    <a:gd name="T8" fmla="*/ 5 w 323"/>
                    <a:gd name="T9" fmla="*/ 16 h 269"/>
                    <a:gd name="T10" fmla="*/ 4 w 323"/>
                    <a:gd name="T11" fmla="*/ 55 h 269"/>
                    <a:gd name="T12" fmla="*/ 0 w 323"/>
                    <a:gd name="T13" fmla="*/ 266 h 269"/>
                    <a:gd name="T14" fmla="*/ 33 w 323"/>
                    <a:gd name="T15" fmla="*/ 266 h 269"/>
                    <a:gd name="T16" fmla="*/ 33 w 323"/>
                    <a:gd name="T17" fmla="*/ 75 h 269"/>
                    <a:gd name="T18" fmla="*/ 97 w 323"/>
                    <a:gd name="T19" fmla="*/ 71 h 269"/>
                    <a:gd name="T20" fmla="*/ 292 w 323"/>
                    <a:gd name="T21" fmla="*/ 71 h 269"/>
                    <a:gd name="T22" fmla="*/ 294 w 323"/>
                    <a:gd name="T23" fmla="*/ 268 h 269"/>
                    <a:gd name="T24" fmla="*/ 322 w 323"/>
                    <a:gd name="T25" fmla="*/ 267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269"/>
                    <a:gd name="T41" fmla="*/ 323 w 323"/>
                    <a:gd name="T42" fmla="*/ 269 h 2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269">
                      <a:moveTo>
                        <a:pt x="322" y="267"/>
                      </a:moveTo>
                      <a:lnTo>
                        <a:pt x="322" y="129"/>
                      </a:lnTo>
                      <a:lnTo>
                        <a:pt x="317" y="18"/>
                      </a:lnTo>
                      <a:lnTo>
                        <a:pt x="154" y="0"/>
                      </a:lnTo>
                      <a:lnTo>
                        <a:pt x="5" y="16"/>
                      </a:lnTo>
                      <a:lnTo>
                        <a:pt x="4" y="55"/>
                      </a:lnTo>
                      <a:lnTo>
                        <a:pt x="0" y="266"/>
                      </a:lnTo>
                      <a:lnTo>
                        <a:pt x="33" y="266"/>
                      </a:lnTo>
                      <a:lnTo>
                        <a:pt x="33" y="75"/>
                      </a:lnTo>
                      <a:lnTo>
                        <a:pt x="97" y="71"/>
                      </a:lnTo>
                      <a:lnTo>
                        <a:pt x="292" y="71"/>
                      </a:lnTo>
                      <a:lnTo>
                        <a:pt x="294" y="268"/>
                      </a:lnTo>
                      <a:lnTo>
                        <a:pt x="322" y="267"/>
                      </a:lnTo>
                    </a:path>
                  </a:pathLst>
                </a:custGeom>
                <a:solidFill>
                  <a:srgbClr val="000080"/>
                </a:solidFill>
                <a:ln w="12700" cap="rnd">
                  <a:solidFill>
                    <a:srgbClr val="000000"/>
                  </a:solidFill>
                  <a:round/>
                  <a:headEnd/>
                  <a:tailEnd/>
                </a:ln>
              </p:spPr>
              <p:txBody>
                <a:bodyPr/>
                <a:lstStyle/>
                <a:p>
                  <a:endParaRPr lang="pt-BR" dirty="0"/>
                </a:p>
              </p:txBody>
            </p:sp>
            <p:sp>
              <p:nvSpPr>
                <p:cNvPr id="9482" name="Freeform 10"/>
                <p:cNvSpPr>
                  <a:spLocks/>
                </p:cNvSpPr>
                <p:nvPr/>
              </p:nvSpPr>
              <p:spPr bwMode="auto">
                <a:xfrm>
                  <a:off x="4255" y="3310"/>
                  <a:ext cx="127" cy="69"/>
                </a:xfrm>
                <a:custGeom>
                  <a:avLst/>
                  <a:gdLst>
                    <a:gd name="T0" fmla="*/ 23 w 127"/>
                    <a:gd name="T1" fmla="*/ 13 h 69"/>
                    <a:gd name="T2" fmla="*/ 40 w 127"/>
                    <a:gd name="T3" fmla="*/ 11 h 69"/>
                    <a:gd name="T4" fmla="*/ 56 w 127"/>
                    <a:gd name="T5" fmla="*/ 0 h 69"/>
                    <a:gd name="T6" fmla="*/ 72 w 127"/>
                    <a:gd name="T7" fmla="*/ 16 h 69"/>
                    <a:gd name="T8" fmla="*/ 122 w 127"/>
                    <a:gd name="T9" fmla="*/ 47 h 69"/>
                    <a:gd name="T10" fmla="*/ 126 w 127"/>
                    <a:gd name="T11" fmla="*/ 59 h 69"/>
                    <a:gd name="T12" fmla="*/ 97 w 127"/>
                    <a:gd name="T13" fmla="*/ 68 h 69"/>
                    <a:gd name="T14" fmla="*/ 0 w 127"/>
                    <a:gd name="T15" fmla="*/ 21 h 69"/>
                    <a:gd name="T16" fmla="*/ 23 w 127"/>
                    <a:gd name="T17" fmla="*/ 1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69"/>
                    <a:gd name="T29" fmla="*/ 127 w 12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69">
                      <a:moveTo>
                        <a:pt x="23" y="13"/>
                      </a:moveTo>
                      <a:lnTo>
                        <a:pt x="40" y="11"/>
                      </a:lnTo>
                      <a:lnTo>
                        <a:pt x="56" y="0"/>
                      </a:lnTo>
                      <a:lnTo>
                        <a:pt x="72" y="16"/>
                      </a:lnTo>
                      <a:lnTo>
                        <a:pt x="122" y="47"/>
                      </a:lnTo>
                      <a:lnTo>
                        <a:pt x="126" y="59"/>
                      </a:lnTo>
                      <a:lnTo>
                        <a:pt x="97" y="68"/>
                      </a:lnTo>
                      <a:lnTo>
                        <a:pt x="0" y="21"/>
                      </a:lnTo>
                      <a:lnTo>
                        <a:pt x="23" y="13"/>
                      </a:lnTo>
                    </a:path>
                  </a:pathLst>
                </a:custGeom>
                <a:solidFill>
                  <a:srgbClr val="C0C0C0"/>
                </a:solidFill>
                <a:ln w="12700" cap="rnd">
                  <a:solidFill>
                    <a:srgbClr val="000000"/>
                  </a:solidFill>
                  <a:round/>
                  <a:headEnd/>
                  <a:tailEnd/>
                </a:ln>
              </p:spPr>
              <p:txBody>
                <a:bodyPr/>
                <a:lstStyle/>
                <a:p>
                  <a:endParaRPr lang="pt-BR" dirty="0"/>
                </a:p>
              </p:txBody>
            </p:sp>
          </p:grpSp>
          <p:grpSp>
            <p:nvGrpSpPr>
              <p:cNvPr id="9467" name="Group 11"/>
              <p:cNvGrpSpPr>
                <a:grpSpLocks/>
              </p:cNvGrpSpPr>
              <p:nvPr/>
            </p:nvGrpSpPr>
            <p:grpSpPr bwMode="auto">
              <a:xfrm>
                <a:off x="4333" y="3069"/>
                <a:ext cx="301" cy="402"/>
                <a:chOff x="4333" y="3069"/>
                <a:chExt cx="301" cy="402"/>
              </a:xfrm>
            </p:grpSpPr>
            <p:grpSp>
              <p:nvGrpSpPr>
                <p:cNvPr id="9475" name="Group 12"/>
                <p:cNvGrpSpPr>
                  <a:grpSpLocks/>
                </p:cNvGrpSpPr>
                <p:nvPr/>
              </p:nvGrpSpPr>
              <p:grpSpPr bwMode="auto">
                <a:xfrm>
                  <a:off x="4333" y="3069"/>
                  <a:ext cx="301" cy="307"/>
                  <a:chOff x="4333" y="3069"/>
                  <a:chExt cx="301" cy="307"/>
                </a:xfrm>
              </p:grpSpPr>
              <p:sp>
                <p:nvSpPr>
                  <p:cNvPr id="9479" name="Freeform 13"/>
                  <p:cNvSpPr>
                    <a:spLocks/>
                  </p:cNvSpPr>
                  <p:nvPr/>
                </p:nvSpPr>
                <p:spPr bwMode="auto">
                  <a:xfrm>
                    <a:off x="4333" y="3069"/>
                    <a:ext cx="301" cy="307"/>
                  </a:xfrm>
                  <a:custGeom>
                    <a:avLst/>
                    <a:gdLst>
                      <a:gd name="T0" fmla="*/ 56 w 301"/>
                      <a:gd name="T1" fmla="*/ 62 h 307"/>
                      <a:gd name="T2" fmla="*/ 63 w 301"/>
                      <a:gd name="T3" fmla="*/ 41 h 307"/>
                      <a:gd name="T4" fmla="*/ 68 w 301"/>
                      <a:gd name="T5" fmla="*/ 27 h 307"/>
                      <a:gd name="T6" fmla="*/ 69 w 301"/>
                      <a:gd name="T7" fmla="*/ 23 h 307"/>
                      <a:gd name="T8" fmla="*/ 72 w 301"/>
                      <a:gd name="T9" fmla="*/ 20 h 307"/>
                      <a:gd name="T10" fmla="*/ 74 w 301"/>
                      <a:gd name="T11" fmla="*/ 18 h 307"/>
                      <a:gd name="T12" fmla="*/ 77 w 301"/>
                      <a:gd name="T13" fmla="*/ 17 h 307"/>
                      <a:gd name="T14" fmla="*/ 115 w 301"/>
                      <a:gd name="T15" fmla="*/ 10 h 307"/>
                      <a:gd name="T16" fmla="*/ 156 w 301"/>
                      <a:gd name="T17" fmla="*/ 2 h 307"/>
                      <a:gd name="T18" fmla="*/ 193 w 301"/>
                      <a:gd name="T19" fmla="*/ 0 h 307"/>
                      <a:gd name="T20" fmla="*/ 214 w 301"/>
                      <a:gd name="T21" fmla="*/ 0 h 307"/>
                      <a:gd name="T22" fmla="*/ 258 w 301"/>
                      <a:gd name="T23" fmla="*/ 2 h 307"/>
                      <a:gd name="T24" fmla="*/ 289 w 301"/>
                      <a:gd name="T25" fmla="*/ 4 h 307"/>
                      <a:gd name="T26" fmla="*/ 294 w 301"/>
                      <a:gd name="T27" fmla="*/ 4 h 307"/>
                      <a:gd name="T28" fmla="*/ 297 w 301"/>
                      <a:gd name="T29" fmla="*/ 6 h 307"/>
                      <a:gd name="T30" fmla="*/ 299 w 301"/>
                      <a:gd name="T31" fmla="*/ 7 h 307"/>
                      <a:gd name="T32" fmla="*/ 300 w 301"/>
                      <a:gd name="T33" fmla="*/ 9 h 307"/>
                      <a:gd name="T34" fmla="*/ 300 w 301"/>
                      <a:gd name="T35" fmla="*/ 12 h 307"/>
                      <a:gd name="T36" fmla="*/ 299 w 301"/>
                      <a:gd name="T37" fmla="*/ 20 h 307"/>
                      <a:gd name="T38" fmla="*/ 292 w 301"/>
                      <a:gd name="T39" fmla="*/ 48 h 307"/>
                      <a:gd name="T40" fmla="*/ 288 w 301"/>
                      <a:gd name="T41" fmla="*/ 68 h 307"/>
                      <a:gd name="T42" fmla="*/ 278 w 301"/>
                      <a:gd name="T43" fmla="*/ 115 h 307"/>
                      <a:gd name="T44" fmla="*/ 271 w 301"/>
                      <a:gd name="T45" fmla="*/ 143 h 307"/>
                      <a:gd name="T46" fmla="*/ 253 w 301"/>
                      <a:gd name="T47" fmla="*/ 210 h 307"/>
                      <a:gd name="T48" fmla="*/ 236 w 301"/>
                      <a:gd name="T49" fmla="*/ 264 h 307"/>
                      <a:gd name="T50" fmla="*/ 233 w 301"/>
                      <a:gd name="T51" fmla="*/ 274 h 307"/>
                      <a:gd name="T52" fmla="*/ 231 w 301"/>
                      <a:gd name="T53" fmla="*/ 280 h 307"/>
                      <a:gd name="T54" fmla="*/ 229 w 301"/>
                      <a:gd name="T55" fmla="*/ 285 h 307"/>
                      <a:gd name="T56" fmla="*/ 227 w 301"/>
                      <a:gd name="T57" fmla="*/ 289 h 307"/>
                      <a:gd name="T58" fmla="*/ 224 w 301"/>
                      <a:gd name="T59" fmla="*/ 292 h 307"/>
                      <a:gd name="T60" fmla="*/ 221 w 301"/>
                      <a:gd name="T61" fmla="*/ 293 h 307"/>
                      <a:gd name="T62" fmla="*/ 215 w 301"/>
                      <a:gd name="T63" fmla="*/ 295 h 307"/>
                      <a:gd name="T64" fmla="*/ 205 w 301"/>
                      <a:gd name="T65" fmla="*/ 296 h 307"/>
                      <a:gd name="T66" fmla="*/ 188 w 301"/>
                      <a:gd name="T67" fmla="*/ 296 h 307"/>
                      <a:gd name="T68" fmla="*/ 174 w 301"/>
                      <a:gd name="T69" fmla="*/ 297 h 307"/>
                      <a:gd name="T70" fmla="*/ 154 w 301"/>
                      <a:gd name="T71" fmla="*/ 300 h 307"/>
                      <a:gd name="T72" fmla="*/ 135 w 301"/>
                      <a:gd name="T73" fmla="*/ 304 h 307"/>
                      <a:gd name="T74" fmla="*/ 121 w 301"/>
                      <a:gd name="T75" fmla="*/ 306 h 307"/>
                      <a:gd name="T76" fmla="*/ 105 w 301"/>
                      <a:gd name="T77" fmla="*/ 306 h 307"/>
                      <a:gd name="T78" fmla="*/ 102 w 301"/>
                      <a:gd name="T79" fmla="*/ 304 h 307"/>
                      <a:gd name="T80" fmla="*/ 9 w 301"/>
                      <a:gd name="T81" fmla="*/ 243 h 307"/>
                      <a:gd name="T82" fmla="*/ 4 w 301"/>
                      <a:gd name="T83" fmla="*/ 239 h 307"/>
                      <a:gd name="T84" fmla="*/ 1 w 301"/>
                      <a:gd name="T85" fmla="*/ 235 h 307"/>
                      <a:gd name="T86" fmla="*/ 0 w 301"/>
                      <a:gd name="T87" fmla="*/ 230 h 307"/>
                      <a:gd name="T88" fmla="*/ 0 w 301"/>
                      <a:gd name="T89" fmla="*/ 224 h 307"/>
                      <a:gd name="T90" fmla="*/ 1 w 301"/>
                      <a:gd name="T91" fmla="*/ 219 h 307"/>
                      <a:gd name="T92" fmla="*/ 27 w 301"/>
                      <a:gd name="T93" fmla="*/ 144 h 307"/>
                      <a:gd name="T94" fmla="*/ 44 w 301"/>
                      <a:gd name="T95" fmla="*/ 96 h 307"/>
                      <a:gd name="T96" fmla="*/ 56 w 301"/>
                      <a:gd name="T97" fmla="*/ 62 h 3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07"/>
                      <a:gd name="T149" fmla="*/ 301 w 301"/>
                      <a:gd name="T150" fmla="*/ 307 h 3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07">
                        <a:moveTo>
                          <a:pt x="56" y="62"/>
                        </a:moveTo>
                        <a:lnTo>
                          <a:pt x="63" y="41"/>
                        </a:lnTo>
                        <a:lnTo>
                          <a:pt x="68" y="27"/>
                        </a:lnTo>
                        <a:lnTo>
                          <a:pt x="69" y="23"/>
                        </a:lnTo>
                        <a:lnTo>
                          <a:pt x="72" y="20"/>
                        </a:lnTo>
                        <a:lnTo>
                          <a:pt x="74" y="18"/>
                        </a:lnTo>
                        <a:lnTo>
                          <a:pt x="77" y="17"/>
                        </a:lnTo>
                        <a:lnTo>
                          <a:pt x="115" y="10"/>
                        </a:lnTo>
                        <a:lnTo>
                          <a:pt x="156" y="2"/>
                        </a:lnTo>
                        <a:lnTo>
                          <a:pt x="193" y="0"/>
                        </a:lnTo>
                        <a:lnTo>
                          <a:pt x="214" y="0"/>
                        </a:lnTo>
                        <a:lnTo>
                          <a:pt x="258" y="2"/>
                        </a:lnTo>
                        <a:lnTo>
                          <a:pt x="289" y="4"/>
                        </a:lnTo>
                        <a:lnTo>
                          <a:pt x="294" y="4"/>
                        </a:lnTo>
                        <a:lnTo>
                          <a:pt x="297" y="6"/>
                        </a:lnTo>
                        <a:lnTo>
                          <a:pt x="299" y="7"/>
                        </a:lnTo>
                        <a:lnTo>
                          <a:pt x="300" y="9"/>
                        </a:lnTo>
                        <a:lnTo>
                          <a:pt x="300" y="12"/>
                        </a:lnTo>
                        <a:lnTo>
                          <a:pt x="299" y="20"/>
                        </a:lnTo>
                        <a:lnTo>
                          <a:pt x="292" y="48"/>
                        </a:lnTo>
                        <a:lnTo>
                          <a:pt x="288" y="68"/>
                        </a:lnTo>
                        <a:lnTo>
                          <a:pt x="278" y="115"/>
                        </a:lnTo>
                        <a:lnTo>
                          <a:pt x="271" y="143"/>
                        </a:lnTo>
                        <a:lnTo>
                          <a:pt x="253" y="210"/>
                        </a:lnTo>
                        <a:lnTo>
                          <a:pt x="236" y="264"/>
                        </a:lnTo>
                        <a:lnTo>
                          <a:pt x="233" y="274"/>
                        </a:lnTo>
                        <a:lnTo>
                          <a:pt x="231" y="280"/>
                        </a:lnTo>
                        <a:lnTo>
                          <a:pt x="229" y="285"/>
                        </a:lnTo>
                        <a:lnTo>
                          <a:pt x="227" y="289"/>
                        </a:lnTo>
                        <a:lnTo>
                          <a:pt x="224" y="292"/>
                        </a:lnTo>
                        <a:lnTo>
                          <a:pt x="221" y="293"/>
                        </a:lnTo>
                        <a:lnTo>
                          <a:pt x="215" y="295"/>
                        </a:lnTo>
                        <a:lnTo>
                          <a:pt x="205" y="296"/>
                        </a:lnTo>
                        <a:lnTo>
                          <a:pt x="188" y="296"/>
                        </a:lnTo>
                        <a:lnTo>
                          <a:pt x="174" y="297"/>
                        </a:lnTo>
                        <a:lnTo>
                          <a:pt x="154" y="300"/>
                        </a:lnTo>
                        <a:lnTo>
                          <a:pt x="135" y="304"/>
                        </a:lnTo>
                        <a:lnTo>
                          <a:pt x="121" y="306"/>
                        </a:lnTo>
                        <a:lnTo>
                          <a:pt x="105" y="306"/>
                        </a:lnTo>
                        <a:lnTo>
                          <a:pt x="102" y="304"/>
                        </a:lnTo>
                        <a:lnTo>
                          <a:pt x="9" y="243"/>
                        </a:lnTo>
                        <a:lnTo>
                          <a:pt x="4" y="239"/>
                        </a:lnTo>
                        <a:lnTo>
                          <a:pt x="1" y="235"/>
                        </a:lnTo>
                        <a:lnTo>
                          <a:pt x="0" y="230"/>
                        </a:lnTo>
                        <a:lnTo>
                          <a:pt x="0" y="224"/>
                        </a:lnTo>
                        <a:lnTo>
                          <a:pt x="1" y="219"/>
                        </a:lnTo>
                        <a:lnTo>
                          <a:pt x="27" y="144"/>
                        </a:lnTo>
                        <a:lnTo>
                          <a:pt x="44" y="96"/>
                        </a:lnTo>
                        <a:lnTo>
                          <a:pt x="56" y="62"/>
                        </a:lnTo>
                      </a:path>
                    </a:pathLst>
                  </a:custGeom>
                  <a:solidFill>
                    <a:srgbClr val="C0C0C0"/>
                  </a:solidFill>
                  <a:ln w="12700" cap="rnd">
                    <a:solidFill>
                      <a:srgbClr val="000000"/>
                    </a:solidFill>
                    <a:round/>
                    <a:headEnd/>
                    <a:tailEnd/>
                  </a:ln>
                </p:spPr>
                <p:txBody>
                  <a:bodyPr/>
                  <a:lstStyle/>
                  <a:p>
                    <a:endParaRPr lang="pt-BR" dirty="0"/>
                  </a:p>
                </p:txBody>
              </p:sp>
              <p:sp>
                <p:nvSpPr>
                  <p:cNvPr id="9480" name="Freeform 14"/>
                  <p:cNvSpPr>
                    <a:spLocks/>
                  </p:cNvSpPr>
                  <p:nvPr/>
                </p:nvSpPr>
                <p:spPr bwMode="auto">
                  <a:xfrm>
                    <a:off x="4348" y="3099"/>
                    <a:ext cx="180" cy="234"/>
                  </a:xfrm>
                  <a:custGeom>
                    <a:avLst/>
                    <a:gdLst>
                      <a:gd name="T0" fmla="*/ 41 w 180"/>
                      <a:gd name="T1" fmla="*/ 70 h 234"/>
                      <a:gd name="T2" fmla="*/ 54 w 180"/>
                      <a:gd name="T3" fmla="*/ 36 h 234"/>
                      <a:gd name="T4" fmla="*/ 65 w 180"/>
                      <a:gd name="T5" fmla="*/ 6 h 234"/>
                      <a:gd name="T6" fmla="*/ 67 w 180"/>
                      <a:gd name="T7" fmla="*/ 5 h 234"/>
                      <a:gd name="T8" fmla="*/ 69 w 180"/>
                      <a:gd name="T9" fmla="*/ 4 h 234"/>
                      <a:gd name="T10" fmla="*/ 73 w 180"/>
                      <a:gd name="T11" fmla="*/ 4 h 234"/>
                      <a:gd name="T12" fmla="*/ 124 w 180"/>
                      <a:gd name="T13" fmla="*/ 0 h 234"/>
                      <a:gd name="T14" fmla="*/ 174 w 180"/>
                      <a:gd name="T15" fmla="*/ 0 h 234"/>
                      <a:gd name="T16" fmla="*/ 177 w 180"/>
                      <a:gd name="T17" fmla="*/ 1 h 234"/>
                      <a:gd name="T18" fmla="*/ 178 w 180"/>
                      <a:gd name="T19" fmla="*/ 2 h 234"/>
                      <a:gd name="T20" fmla="*/ 179 w 180"/>
                      <a:gd name="T21" fmla="*/ 4 h 234"/>
                      <a:gd name="T22" fmla="*/ 175 w 180"/>
                      <a:gd name="T23" fmla="*/ 25 h 234"/>
                      <a:gd name="T24" fmla="*/ 167 w 180"/>
                      <a:gd name="T25" fmla="*/ 44 h 234"/>
                      <a:gd name="T26" fmla="*/ 154 w 180"/>
                      <a:gd name="T27" fmla="*/ 77 h 234"/>
                      <a:gd name="T28" fmla="*/ 129 w 180"/>
                      <a:gd name="T29" fmla="*/ 135 h 234"/>
                      <a:gd name="T30" fmla="*/ 107 w 180"/>
                      <a:gd name="T31" fmla="*/ 185 h 234"/>
                      <a:gd name="T32" fmla="*/ 101 w 180"/>
                      <a:gd name="T33" fmla="*/ 203 h 234"/>
                      <a:gd name="T34" fmla="*/ 98 w 180"/>
                      <a:gd name="T35" fmla="*/ 216 h 234"/>
                      <a:gd name="T36" fmla="*/ 94 w 180"/>
                      <a:gd name="T37" fmla="*/ 223 h 234"/>
                      <a:gd name="T38" fmla="*/ 91 w 180"/>
                      <a:gd name="T39" fmla="*/ 229 h 234"/>
                      <a:gd name="T40" fmla="*/ 88 w 180"/>
                      <a:gd name="T41" fmla="*/ 231 h 234"/>
                      <a:gd name="T42" fmla="*/ 87 w 180"/>
                      <a:gd name="T43" fmla="*/ 232 h 234"/>
                      <a:gd name="T44" fmla="*/ 83 w 180"/>
                      <a:gd name="T45" fmla="*/ 233 h 234"/>
                      <a:gd name="T46" fmla="*/ 80 w 180"/>
                      <a:gd name="T47" fmla="*/ 232 h 234"/>
                      <a:gd name="T48" fmla="*/ 75 w 180"/>
                      <a:gd name="T49" fmla="*/ 229 h 234"/>
                      <a:gd name="T50" fmla="*/ 70 w 180"/>
                      <a:gd name="T51" fmla="*/ 225 h 234"/>
                      <a:gd name="T52" fmla="*/ 65 w 180"/>
                      <a:gd name="T53" fmla="*/ 221 h 234"/>
                      <a:gd name="T54" fmla="*/ 59 w 180"/>
                      <a:gd name="T55" fmla="*/ 216 h 234"/>
                      <a:gd name="T56" fmla="*/ 53 w 180"/>
                      <a:gd name="T57" fmla="*/ 212 h 234"/>
                      <a:gd name="T58" fmla="*/ 3 w 180"/>
                      <a:gd name="T59" fmla="*/ 191 h 234"/>
                      <a:gd name="T60" fmla="*/ 1 w 180"/>
                      <a:gd name="T61" fmla="*/ 190 h 234"/>
                      <a:gd name="T62" fmla="*/ 0 w 180"/>
                      <a:gd name="T63" fmla="*/ 188 h 234"/>
                      <a:gd name="T64" fmla="*/ 1 w 180"/>
                      <a:gd name="T65" fmla="*/ 185 h 234"/>
                      <a:gd name="T66" fmla="*/ 2 w 180"/>
                      <a:gd name="T67" fmla="*/ 183 h 234"/>
                      <a:gd name="T68" fmla="*/ 41 w 180"/>
                      <a:gd name="T69" fmla="*/ 70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34"/>
                      <a:gd name="T107" fmla="*/ 180 w 180"/>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34">
                        <a:moveTo>
                          <a:pt x="41" y="70"/>
                        </a:moveTo>
                        <a:lnTo>
                          <a:pt x="54" y="36"/>
                        </a:lnTo>
                        <a:lnTo>
                          <a:pt x="65" y="6"/>
                        </a:lnTo>
                        <a:lnTo>
                          <a:pt x="67" y="5"/>
                        </a:lnTo>
                        <a:lnTo>
                          <a:pt x="69" y="4"/>
                        </a:lnTo>
                        <a:lnTo>
                          <a:pt x="73" y="4"/>
                        </a:lnTo>
                        <a:lnTo>
                          <a:pt x="124" y="0"/>
                        </a:lnTo>
                        <a:lnTo>
                          <a:pt x="174" y="0"/>
                        </a:lnTo>
                        <a:lnTo>
                          <a:pt x="177" y="1"/>
                        </a:lnTo>
                        <a:lnTo>
                          <a:pt x="178" y="2"/>
                        </a:lnTo>
                        <a:lnTo>
                          <a:pt x="179" y="4"/>
                        </a:lnTo>
                        <a:lnTo>
                          <a:pt x="175" y="25"/>
                        </a:lnTo>
                        <a:lnTo>
                          <a:pt x="167" y="44"/>
                        </a:lnTo>
                        <a:lnTo>
                          <a:pt x="154" y="77"/>
                        </a:lnTo>
                        <a:lnTo>
                          <a:pt x="129" y="135"/>
                        </a:lnTo>
                        <a:lnTo>
                          <a:pt x="107" y="185"/>
                        </a:lnTo>
                        <a:lnTo>
                          <a:pt x="101" y="203"/>
                        </a:lnTo>
                        <a:lnTo>
                          <a:pt x="98" y="216"/>
                        </a:lnTo>
                        <a:lnTo>
                          <a:pt x="94" y="223"/>
                        </a:lnTo>
                        <a:lnTo>
                          <a:pt x="91" y="229"/>
                        </a:lnTo>
                        <a:lnTo>
                          <a:pt x="88" y="231"/>
                        </a:lnTo>
                        <a:lnTo>
                          <a:pt x="87" y="232"/>
                        </a:lnTo>
                        <a:lnTo>
                          <a:pt x="83" y="233"/>
                        </a:lnTo>
                        <a:lnTo>
                          <a:pt x="80" y="232"/>
                        </a:lnTo>
                        <a:lnTo>
                          <a:pt x="75" y="229"/>
                        </a:lnTo>
                        <a:lnTo>
                          <a:pt x="70" y="225"/>
                        </a:lnTo>
                        <a:lnTo>
                          <a:pt x="65" y="221"/>
                        </a:lnTo>
                        <a:lnTo>
                          <a:pt x="59" y="216"/>
                        </a:lnTo>
                        <a:lnTo>
                          <a:pt x="53" y="212"/>
                        </a:lnTo>
                        <a:lnTo>
                          <a:pt x="3" y="191"/>
                        </a:lnTo>
                        <a:lnTo>
                          <a:pt x="1" y="190"/>
                        </a:lnTo>
                        <a:lnTo>
                          <a:pt x="0" y="188"/>
                        </a:lnTo>
                        <a:lnTo>
                          <a:pt x="1" y="185"/>
                        </a:lnTo>
                        <a:lnTo>
                          <a:pt x="2" y="183"/>
                        </a:lnTo>
                        <a:lnTo>
                          <a:pt x="41" y="70"/>
                        </a:lnTo>
                      </a:path>
                    </a:pathLst>
                  </a:custGeom>
                  <a:solidFill>
                    <a:srgbClr val="005F5F"/>
                  </a:solidFill>
                  <a:ln w="12700" cap="rnd">
                    <a:solidFill>
                      <a:srgbClr val="000000"/>
                    </a:solidFill>
                    <a:round/>
                    <a:headEnd/>
                    <a:tailEnd/>
                  </a:ln>
                </p:spPr>
                <p:txBody>
                  <a:bodyPr/>
                  <a:lstStyle/>
                  <a:p>
                    <a:endParaRPr lang="pt-BR" dirty="0"/>
                  </a:p>
                </p:txBody>
              </p:sp>
            </p:grpSp>
            <p:grpSp>
              <p:nvGrpSpPr>
                <p:cNvPr id="9476" name="Group 15"/>
                <p:cNvGrpSpPr>
                  <a:grpSpLocks/>
                </p:cNvGrpSpPr>
                <p:nvPr/>
              </p:nvGrpSpPr>
              <p:grpSpPr bwMode="auto">
                <a:xfrm>
                  <a:off x="4552" y="3341"/>
                  <a:ext cx="45" cy="130"/>
                  <a:chOff x="4552" y="3341"/>
                  <a:chExt cx="45" cy="130"/>
                </a:xfrm>
              </p:grpSpPr>
              <p:sp>
                <p:nvSpPr>
                  <p:cNvPr id="9477" name="Freeform 16"/>
                  <p:cNvSpPr>
                    <a:spLocks/>
                  </p:cNvSpPr>
                  <p:nvPr/>
                </p:nvSpPr>
                <p:spPr bwMode="auto">
                  <a:xfrm>
                    <a:off x="4553" y="3343"/>
                    <a:ext cx="44" cy="128"/>
                  </a:xfrm>
                  <a:custGeom>
                    <a:avLst/>
                    <a:gdLst>
                      <a:gd name="T0" fmla="*/ 0 w 44"/>
                      <a:gd name="T1" fmla="*/ 0 h 128"/>
                      <a:gd name="T2" fmla="*/ 1 w 44"/>
                      <a:gd name="T3" fmla="*/ 8 h 128"/>
                      <a:gd name="T4" fmla="*/ 3 w 44"/>
                      <a:gd name="T5" fmla="*/ 15 h 128"/>
                      <a:gd name="T6" fmla="*/ 7 w 44"/>
                      <a:gd name="T7" fmla="*/ 21 h 128"/>
                      <a:gd name="T8" fmla="*/ 13 w 44"/>
                      <a:gd name="T9" fmla="*/ 24 h 128"/>
                      <a:gd name="T10" fmla="*/ 20 w 44"/>
                      <a:gd name="T11" fmla="*/ 27 h 128"/>
                      <a:gd name="T12" fmla="*/ 25 w 44"/>
                      <a:gd name="T13" fmla="*/ 32 h 128"/>
                      <a:gd name="T14" fmla="*/ 30 w 44"/>
                      <a:gd name="T15" fmla="*/ 38 h 128"/>
                      <a:gd name="T16" fmla="*/ 35 w 44"/>
                      <a:gd name="T17" fmla="*/ 48 h 128"/>
                      <a:gd name="T18" fmla="*/ 36 w 44"/>
                      <a:gd name="T19" fmla="*/ 57 h 128"/>
                      <a:gd name="T20" fmla="*/ 35 w 44"/>
                      <a:gd name="T21" fmla="*/ 64 h 128"/>
                      <a:gd name="T22" fmla="*/ 30 w 44"/>
                      <a:gd name="T23" fmla="*/ 70 h 128"/>
                      <a:gd name="T24" fmla="*/ 26 w 44"/>
                      <a:gd name="T25" fmla="*/ 75 h 128"/>
                      <a:gd name="T26" fmla="*/ 23 w 44"/>
                      <a:gd name="T27" fmla="*/ 81 h 128"/>
                      <a:gd name="T28" fmla="*/ 20 w 44"/>
                      <a:gd name="T29" fmla="*/ 89 h 128"/>
                      <a:gd name="T30" fmla="*/ 19 w 44"/>
                      <a:gd name="T31" fmla="*/ 97 h 128"/>
                      <a:gd name="T32" fmla="*/ 21 w 44"/>
                      <a:gd name="T33" fmla="*/ 105 h 128"/>
                      <a:gd name="T34" fmla="*/ 25 w 44"/>
                      <a:gd name="T35" fmla="*/ 110 h 128"/>
                      <a:gd name="T36" fmla="*/ 31 w 44"/>
                      <a:gd name="T37" fmla="*/ 117 h 128"/>
                      <a:gd name="T38" fmla="*/ 36 w 44"/>
                      <a:gd name="T39" fmla="*/ 122 h 128"/>
                      <a:gd name="T40" fmla="*/ 43 w 44"/>
                      <a:gd name="T41" fmla="*/ 12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28"/>
                      <a:gd name="T65" fmla="*/ 44 w 44"/>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28">
                        <a:moveTo>
                          <a:pt x="0" y="0"/>
                        </a:moveTo>
                        <a:lnTo>
                          <a:pt x="1" y="8"/>
                        </a:lnTo>
                        <a:lnTo>
                          <a:pt x="3" y="15"/>
                        </a:lnTo>
                        <a:lnTo>
                          <a:pt x="7" y="21"/>
                        </a:lnTo>
                        <a:lnTo>
                          <a:pt x="13" y="24"/>
                        </a:lnTo>
                        <a:lnTo>
                          <a:pt x="20" y="27"/>
                        </a:lnTo>
                        <a:lnTo>
                          <a:pt x="25" y="32"/>
                        </a:lnTo>
                        <a:lnTo>
                          <a:pt x="30" y="38"/>
                        </a:lnTo>
                        <a:lnTo>
                          <a:pt x="35" y="48"/>
                        </a:lnTo>
                        <a:lnTo>
                          <a:pt x="36" y="57"/>
                        </a:lnTo>
                        <a:lnTo>
                          <a:pt x="35" y="64"/>
                        </a:lnTo>
                        <a:lnTo>
                          <a:pt x="30" y="70"/>
                        </a:lnTo>
                        <a:lnTo>
                          <a:pt x="26" y="75"/>
                        </a:lnTo>
                        <a:lnTo>
                          <a:pt x="23" y="81"/>
                        </a:lnTo>
                        <a:lnTo>
                          <a:pt x="20" y="89"/>
                        </a:lnTo>
                        <a:lnTo>
                          <a:pt x="19" y="97"/>
                        </a:lnTo>
                        <a:lnTo>
                          <a:pt x="21" y="105"/>
                        </a:lnTo>
                        <a:lnTo>
                          <a:pt x="25" y="110"/>
                        </a:lnTo>
                        <a:lnTo>
                          <a:pt x="31" y="117"/>
                        </a:lnTo>
                        <a:lnTo>
                          <a:pt x="36" y="122"/>
                        </a:lnTo>
                        <a:lnTo>
                          <a:pt x="43" y="127"/>
                        </a:lnTo>
                      </a:path>
                    </a:pathLst>
                  </a:custGeom>
                  <a:noFill/>
                  <a:ln w="12700" cap="rnd">
                    <a:solidFill>
                      <a:srgbClr val="000000"/>
                    </a:solidFill>
                    <a:round/>
                    <a:headEnd type="none" w="sm" len="sm"/>
                    <a:tailEnd type="none" w="sm" len="sm"/>
                  </a:ln>
                </p:spPr>
                <p:txBody>
                  <a:bodyPr/>
                  <a:lstStyle/>
                  <a:p>
                    <a:endParaRPr lang="pt-BR" dirty="0"/>
                  </a:p>
                </p:txBody>
              </p:sp>
              <p:sp>
                <p:nvSpPr>
                  <p:cNvPr id="9478" name="Oval 17"/>
                  <p:cNvSpPr>
                    <a:spLocks noChangeArrowheads="1"/>
                  </p:cNvSpPr>
                  <p:nvPr/>
                </p:nvSpPr>
                <p:spPr bwMode="auto">
                  <a:xfrm>
                    <a:off x="4552" y="3341"/>
                    <a:ext cx="8" cy="8"/>
                  </a:xfrm>
                  <a:prstGeom prst="ellipse">
                    <a:avLst/>
                  </a:prstGeom>
                  <a:solidFill>
                    <a:srgbClr val="000000"/>
                  </a:solidFill>
                  <a:ln w="12700">
                    <a:solidFill>
                      <a:srgbClr val="000000"/>
                    </a:solidFill>
                    <a:round/>
                    <a:headEnd/>
                    <a:tailEnd/>
                  </a:ln>
                </p:spPr>
                <p:txBody>
                  <a:bodyPr wrap="none" anchor="ctr"/>
                  <a:lstStyle/>
                  <a:p>
                    <a:endParaRPr lang="pt-BR" dirty="0"/>
                  </a:p>
                </p:txBody>
              </p:sp>
            </p:grpSp>
          </p:grpSp>
          <p:grpSp>
            <p:nvGrpSpPr>
              <p:cNvPr id="9468" name="Group 18"/>
              <p:cNvGrpSpPr>
                <a:grpSpLocks/>
              </p:cNvGrpSpPr>
              <p:nvPr/>
            </p:nvGrpSpPr>
            <p:grpSpPr bwMode="auto">
              <a:xfrm>
                <a:off x="4011" y="2993"/>
                <a:ext cx="345" cy="580"/>
                <a:chOff x="4011" y="2993"/>
                <a:chExt cx="345" cy="580"/>
              </a:xfrm>
            </p:grpSpPr>
            <p:sp>
              <p:nvSpPr>
                <p:cNvPr id="9469" name="Freeform 19"/>
                <p:cNvSpPr>
                  <a:spLocks/>
                </p:cNvSpPr>
                <p:nvPr/>
              </p:nvSpPr>
              <p:spPr bwMode="auto">
                <a:xfrm>
                  <a:off x="4011" y="3254"/>
                  <a:ext cx="200" cy="319"/>
                </a:xfrm>
                <a:custGeom>
                  <a:avLst/>
                  <a:gdLst>
                    <a:gd name="T0" fmla="*/ 199 w 200"/>
                    <a:gd name="T1" fmla="*/ 150 h 319"/>
                    <a:gd name="T2" fmla="*/ 142 w 200"/>
                    <a:gd name="T3" fmla="*/ 118 h 319"/>
                    <a:gd name="T4" fmla="*/ 80 w 200"/>
                    <a:gd name="T5" fmla="*/ 7 h 319"/>
                    <a:gd name="T6" fmla="*/ 77 w 200"/>
                    <a:gd name="T7" fmla="*/ 5 h 319"/>
                    <a:gd name="T8" fmla="*/ 73 w 200"/>
                    <a:gd name="T9" fmla="*/ 2 h 319"/>
                    <a:gd name="T10" fmla="*/ 68 w 200"/>
                    <a:gd name="T11" fmla="*/ 1 h 319"/>
                    <a:gd name="T12" fmla="*/ 61 w 200"/>
                    <a:gd name="T13" fmla="*/ 0 h 319"/>
                    <a:gd name="T14" fmla="*/ 55 w 200"/>
                    <a:gd name="T15" fmla="*/ 1 h 319"/>
                    <a:gd name="T16" fmla="*/ 49 w 200"/>
                    <a:gd name="T17" fmla="*/ 3 h 319"/>
                    <a:gd name="T18" fmla="*/ 42 w 200"/>
                    <a:gd name="T19" fmla="*/ 7 h 319"/>
                    <a:gd name="T20" fmla="*/ 34 w 200"/>
                    <a:gd name="T21" fmla="*/ 11 h 319"/>
                    <a:gd name="T22" fmla="*/ 27 w 200"/>
                    <a:gd name="T23" fmla="*/ 16 h 319"/>
                    <a:gd name="T24" fmla="*/ 21 w 200"/>
                    <a:gd name="T25" fmla="*/ 20 h 319"/>
                    <a:gd name="T26" fmla="*/ 16 w 200"/>
                    <a:gd name="T27" fmla="*/ 25 h 319"/>
                    <a:gd name="T28" fmla="*/ 11 w 200"/>
                    <a:gd name="T29" fmla="*/ 30 h 319"/>
                    <a:gd name="T30" fmla="*/ 6 w 200"/>
                    <a:gd name="T31" fmla="*/ 38 h 319"/>
                    <a:gd name="T32" fmla="*/ 3 w 200"/>
                    <a:gd name="T33" fmla="*/ 43 h 319"/>
                    <a:gd name="T34" fmla="*/ 0 w 200"/>
                    <a:gd name="T35" fmla="*/ 51 h 319"/>
                    <a:gd name="T36" fmla="*/ 0 w 200"/>
                    <a:gd name="T37" fmla="*/ 61 h 319"/>
                    <a:gd name="T38" fmla="*/ 0 w 200"/>
                    <a:gd name="T39" fmla="*/ 74 h 319"/>
                    <a:gd name="T40" fmla="*/ 1 w 200"/>
                    <a:gd name="T41" fmla="*/ 90 h 319"/>
                    <a:gd name="T42" fmla="*/ 4 w 200"/>
                    <a:gd name="T43" fmla="*/ 105 h 319"/>
                    <a:gd name="T44" fmla="*/ 10 w 200"/>
                    <a:gd name="T45" fmla="*/ 122 h 319"/>
                    <a:gd name="T46" fmla="*/ 15 w 200"/>
                    <a:gd name="T47" fmla="*/ 137 h 319"/>
                    <a:gd name="T48" fmla="*/ 20 w 200"/>
                    <a:gd name="T49" fmla="*/ 147 h 319"/>
                    <a:gd name="T50" fmla="*/ 27 w 200"/>
                    <a:gd name="T51" fmla="*/ 158 h 319"/>
                    <a:gd name="T52" fmla="*/ 32 w 200"/>
                    <a:gd name="T53" fmla="*/ 165 h 319"/>
                    <a:gd name="T54" fmla="*/ 38 w 200"/>
                    <a:gd name="T55" fmla="*/ 173 h 319"/>
                    <a:gd name="T56" fmla="*/ 45 w 200"/>
                    <a:gd name="T57" fmla="*/ 182 h 319"/>
                    <a:gd name="T58" fmla="*/ 51 w 200"/>
                    <a:gd name="T59" fmla="*/ 187 h 319"/>
                    <a:gd name="T60" fmla="*/ 78 w 200"/>
                    <a:gd name="T61" fmla="*/ 184 h 319"/>
                    <a:gd name="T62" fmla="*/ 98 w 200"/>
                    <a:gd name="T63" fmla="*/ 177 h 319"/>
                    <a:gd name="T64" fmla="*/ 110 w 200"/>
                    <a:gd name="T65" fmla="*/ 181 h 319"/>
                    <a:gd name="T66" fmla="*/ 139 w 200"/>
                    <a:gd name="T67" fmla="*/ 182 h 319"/>
                    <a:gd name="T68" fmla="*/ 175 w 200"/>
                    <a:gd name="T69" fmla="*/ 177 h 319"/>
                    <a:gd name="T70" fmla="*/ 181 w 200"/>
                    <a:gd name="T71" fmla="*/ 189 h 319"/>
                    <a:gd name="T72" fmla="*/ 181 w 200"/>
                    <a:gd name="T73" fmla="*/ 273 h 319"/>
                    <a:gd name="T74" fmla="*/ 180 w 200"/>
                    <a:gd name="T75" fmla="*/ 280 h 319"/>
                    <a:gd name="T76" fmla="*/ 179 w 200"/>
                    <a:gd name="T77" fmla="*/ 285 h 319"/>
                    <a:gd name="T78" fmla="*/ 176 w 200"/>
                    <a:gd name="T79" fmla="*/ 291 h 319"/>
                    <a:gd name="T80" fmla="*/ 173 w 200"/>
                    <a:gd name="T81" fmla="*/ 294 h 319"/>
                    <a:gd name="T82" fmla="*/ 169 w 200"/>
                    <a:gd name="T83" fmla="*/ 298 h 319"/>
                    <a:gd name="T84" fmla="*/ 165 w 200"/>
                    <a:gd name="T85" fmla="*/ 301 h 319"/>
                    <a:gd name="T86" fmla="*/ 161 w 200"/>
                    <a:gd name="T87" fmla="*/ 302 h 319"/>
                    <a:gd name="T88" fmla="*/ 156 w 200"/>
                    <a:gd name="T89" fmla="*/ 303 h 319"/>
                    <a:gd name="T90" fmla="*/ 21 w 200"/>
                    <a:gd name="T91" fmla="*/ 302 h 319"/>
                    <a:gd name="T92" fmla="*/ 21 w 200"/>
                    <a:gd name="T93" fmla="*/ 318 h 319"/>
                    <a:gd name="T94" fmla="*/ 159 w 200"/>
                    <a:gd name="T95" fmla="*/ 317 h 319"/>
                    <a:gd name="T96" fmla="*/ 167 w 200"/>
                    <a:gd name="T97" fmla="*/ 317 h 319"/>
                    <a:gd name="T98" fmla="*/ 171 w 200"/>
                    <a:gd name="T99" fmla="*/ 316 h 319"/>
                    <a:gd name="T100" fmla="*/ 177 w 200"/>
                    <a:gd name="T101" fmla="*/ 315 h 319"/>
                    <a:gd name="T102" fmla="*/ 181 w 200"/>
                    <a:gd name="T103" fmla="*/ 313 h 319"/>
                    <a:gd name="T104" fmla="*/ 185 w 200"/>
                    <a:gd name="T105" fmla="*/ 309 h 319"/>
                    <a:gd name="T106" fmla="*/ 190 w 200"/>
                    <a:gd name="T107" fmla="*/ 303 h 319"/>
                    <a:gd name="T108" fmla="*/ 193 w 200"/>
                    <a:gd name="T109" fmla="*/ 298 h 319"/>
                    <a:gd name="T110" fmla="*/ 196 w 200"/>
                    <a:gd name="T111" fmla="*/ 293 h 319"/>
                    <a:gd name="T112" fmla="*/ 197 w 200"/>
                    <a:gd name="T113" fmla="*/ 286 h 319"/>
                    <a:gd name="T114" fmla="*/ 199 w 200"/>
                    <a:gd name="T115" fmla="*/ 279 h 319"/>
                    <a:gd name="T116" fmla="*/ 199 w 200"/>
                    <a:gd name="T117" fmla="*/ 271 h 319"/>
                    <a:gd name="T118" fmla="*/ 199 w 200"/>
                    <a:gd name="T119" fmla="*/ 150 h 3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319"/>
                    <a:gd name="T182" fmla="*/ 200 w 200"/>
                    <a:gd name="T183" fmla="*/ 319 h 3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319">
                      <a:moveTo>
                        <a:pt x="199" y="150"/>
                      </a:moveTo>
                      <a:lnTo>
                        <a:pt x="142" y="118"/>
                      </a:lnTo>
                      <a:lnTo>
                        <a:pt x="80" y="7"/>
                      </a:lnTo>
                      <a:lnTo>
                        <a:pt x="77" y="5"/>
                      </a:lnTo>
                      <a:lnTo>
                        <a:pt x="73" y="2"/>
                      </a:lnTo>
                      <a:lnTo>
                        <a:pt x="68" y="1"/>
                      </a:lnTo>
                      <a:lnTo>
                        <a:pt x="61" y="0"/>
                      </a:lnTo>
                      <a:lnTo>
                        <a:pt x="55" y="1"/>
                      </a:lnTo>
                      <a:lnTo>
                        <a:pt x="49" y="3"/>
                      </a:lnTo>
                      <a:lnTo>
                        <a:pt x="42" y="7"/>
                      </a:lnTo>
                      <a:lnTo>
                        <a:pt x="34" y="11"/>
                      </a:lnTo>
                      <a:lnTo>
                        <a:pt x="27" y="16"/>
                      </a:lnTo>
                      <a:lnTo>
                        <a:pt x="21" y="20"/>
                      </a:lnTo>
                      <a:lnTo>
                        <a:pt x="16" y="25"/>
                      </a:lnTo>
                      <a:lnTo>
                        <a:pt x="11" y="30"/>
                      </a:lnTo>
                      <a:lnTo>
                        <a:pt x="6" y="38"/>
                      </a:lnTo>
                      <a:lnTo>
                        <a:pt x="3" y="43"/>
                      </a:lnTo>
                      <a:lnTo>
                        <a:pt x="0" y="51"/>
                      </a:lnTo>
                      <a:lnTo>
                        <a:pt x="0" y="61"/>
                      </a:lnTo>
                      <a:lnTo>
                        <a:pt x="0" y="74"/>
                      </a:lnTo>
                      <a:lnTo>
                        <a:pt x="1" y="90"/>
                      </a:lnTo>
                      <a:lnTo>
                        <a:pt x="4" y="105"/>
                      </a:lnTo>
                      <a:lnTo>
                        <a:pt x="10" y="122"/>
                      </a:lnTo>
                      <a:lnTo>
                        <a:pt x="15" y="137"/>
                      </a:lnTo>
                      <a:lnTo>
                        <a:pt x="20" y="147"/>
                      </a:lnTo>
                      <a:lnTo>
                        <a:pt x="27" y="158"/>
                      </a:lnTo>
                      <a:lnTo>
                        <a:pt x="32" y="165"/>
                      </a:lnTo>
                      <a:lnTo>
                        <a:pt x="38" y="173"/>
                      </a:lnTo>
                      <a:lnTo>
                        <a:pt x="45" y="182"/>
                      </a:lnTo>
                      <a:lnTo>
                        <a:pt x="51" y="187"/>
                      </a:lnTo>
                      <a:lnTo>
                        <a:pt x="78" y="184"/>
                      </a:lnTo>
                      <a:lnTo>
                        <a:pt x="98" y="177"/>
                      </a:lnTo>
                      <a:lnTo>
                        <a:pt x="110" y="181"/>
                      </a:lnTo>
                      <a:lnTo>
                        <a:pt x="139" y="182"/>
                      </a:lnTo>
                      <a:lnTo>
                        <a:pt x="175" y="177"/>
                      </a:lnTo>
                      <a:lnTo>
                        <a:pt x="181" y="189"/>
                      </a:lnTo>
                      <a:lnTo>
                        <a:pt x="181" y="273"/>
                      </a:lnTo>
                      <a:lnTo>
                        <a:pt x="180" y="280"/>
                      </a:lnTo>
                      <a:lnTo>
                        <a:pt x="179" y="285"/>
                      </a:lnTo>
                      <a:lnTo>
                        <a:pt x="176" y="291"/>
                      </a:lnTo>
                      <a:lnTo>
                        <a:pt x="173" y="294"/>
                      </a:lnTo>
                      <a:lnTo>
                        <a:pt x="169" y="298"/>
                      </a:lnTo>
                      <a:lnTo>
                        <a:pt x="165" y="301"/>
                      </a:lnTo>
                      <a:lnTo>
                        <a:pt x="161" y="302"/>
                      </a:lnTo>
                      <a:lnTo>
                        <a:pt x="156" y="303"/>
                      </a:lnTo>
                      <a:lnTo>
                        <a:pt x="21" y="302"/>
                      </a:lnTo>
                      <a:lnTo>
                        <a:pt x="21" y="318"/>
                      </a:lnTo>
                      <a:lnTo>
                        <a:pt x="159" y="317"/>
                      </a:lnTo>
                      <a:lnTo>
                        <a:pt x="167" y="317"/>
                      </a:lnTo>
                      <a:lnTo>
                        <a:pt x="171" y="316"/>
                      </a:lnTo>
                      <a:lnTo>
                        <a:pt x="177" y="315"/>
                      </a:lnTo>
                      <a:lnTo>
                        <a:pt x="181" y="313"/>
                      </a:lnTo>
                      <a:lnTo>
                        <a:pt x="185" y="309"/>
                      </a:lnTo>
                      <a:lnTo>
                        <a:pt x="190" y="303"/>
                      </a:lnTo>
                      <a:lnTo>
                        <a:pt x="193" y="298"/>
                      </a:lnTo>
                      <a:lnTo>
                        <a:pt x="196" y="293"/>
                      </a:lnTo>
                      <a:lnTo>
                        <a:pt x="197" y="286"/>
                      </a:lnTo>
                      <a:lnTo>
                        <a:pt x="199" y="279"/>
                      </a:lnTo>
                      <a:lnTo>
                        <a:pt x="199" y="271"/>
                      </a:lnTo>
                      <a:lnTo>
                        <a:pt x="199" y="150"/>
                      </a:lnTo>
                    </a:path>
                  </a:pathLst>
                </a:custGeom>
                <a:solidFill>
                  <a:srgbClr val="000080"/>
                </a:solidFill>
                <a:ln w="12700" cap="rnd">
                  <a:solidFill>
                    <a:srgbClr val="000000"/>
                  </a:solidFill>
                  <a:round/>
                  <a:headEnd/>
                  <a:tailEnd/>
                </a:ln>
              </p:spPr>
              <p:txBody>
                <a:bodyPr/>
                <a:lstStyle/>
                <a:p>
                  <a:endParaRPr lang="pt-BR" dirty="0"/>
                </a:p>
              </p:txBody>
            </p:sp>
            <p:grpSp>
              <p:nvGrpSpPr>
                <p:cNvPr id="9470" name="Group 20"/>
                <p:cNvGrpSpPr>
                  <a:grpSpLocks/>
                </p:cNvGrpSpPr>
                <p:nvPr/>
              </p:nvGrpSpPr>
              <p:grpSpPr bwMode="auto">
                <a:xfrm>
                  <a:off x="4051" y="2993"/>
                  <a:ext cx="305" cy="576"/>
                  <a:chOff x="4051" y="2993"/>
                  <a:chExt cx="305" cy="576"/>
                </a:xfrm>
              </p:grpSpPr>
              <p:sp>
                <p:nvSpPr>
                  <p:cNvPr id="9471" name="Freeform 21"/>
                  <p:cNvSpPr>
                    <a:spLocks/>
                  </p:cNvSpPr>
                  <p:nvPr/>
                </p:nvSpPr>
                <p:spPr bwMode="auto">
                  <a:xfrm>
                    <a:off x="4051" y="2993"/>
                    <a:ext cx="305" cy="576"/>
                  </a:xfrm>
                  <a:custGeom>
                    <a:avLst/>
                    <a:gdLst>
                      <a:gd name="T0" fmla="*/ 122 w 305"/>
                      <a:gd name="T1" fmla="*/ 40 h 576"/>
                      <a:gd name="T2" fmla="*/ 127 w 305"/>
                      <a:gd name="T3" fmla="*/ 39 h 576"/>
                      <a:gd name="T4" fmla="*/ 143 w 305"/>
                      <a:gd name="T5" fmla="*/ 44 h 576"/>
                      <a:gd name="T6" fmla="*/ 140 w 305"/>
                      <a:gd name="T7" fmla="*/ 3 h 576"/>
                      <a:gd name="T8" fmla="*/ 163 w 305"/>
                      <a:gd name="T9" fmla="*/ 32 h 576"/>
                      <a:gd name="T10" fmla="*/ 169 w 305"/>
                      <a:gd name="T11" fmla="*/ 8 h 576"/>
                      <a:gd name="T12" fmla="*/ 190 w 305"/>
                      <a:gd name="T13" fmla="*/ 0 h 576"/>
                      <a:gd name="T14" fmla="*/ 187 w 305"/>
                      <a:gd name="T15" fmla="*/ 22 h 576"/>
                      <a:gd name="T16" fmla="*/ 199 w 305"/>
                      <a:gd name="T17" fmla="*/ 14 h 576"/>
                      <a:gd name="T18" fmla="*/ 198 w 305"/>
                      <a:gd name="T19" fmla="*/ 25 h 576"/>
                      <a:gd name="T20" fmla="*/ 204 w 305"/>
                      <a:gd name="T21" fmla="*/ 47 h 576"/>
                      <a:gd name="T22" fmla="*/ 231 w 305"/>
                      <a:gd name="T23" fmla="*/ 17 h 576"/>
                      <a:gd name="T24" fmla="*/ 213 w 305"/>
                      <a:gd name="T25" fmla="*/ 46 h 576"/>
                      <a:gd name="T26" fmla="*/ 243 w 305"/>
                      <a:gd name="T27" fmla="*/ 26 h 576"/>
                      <a:gd name="T28" fmla="*/ 230 w 305"/>
                      <a:gd name="T29" fmla="*/ 48 h 576"/>
                      <a:gd name="T30" fmla="*/ 233 w 305"/>
                      <a:gd name="T31" fmla="*/ 60 h 576"/>
                      <a:gd name="T32" fmla="*/ 232 w 305"/>
                      <a:gd name="T33" fmla="*/ 85 h 576"/>
                      <a:gd name="T34" fmla="*/ 255 w 305"/>
                      <a:gd name="T35" fmla="*/ 118 h 576"/>
                      <a:gd name="T36" fmla="*/ 276 w 305"/>
                      <a:gd name="T37" fmla="*/ 157 h 576"/>
                      <a:gd name="T38" fmla="*/ 270 w 305"/>
                      <a:gd name="T39" fmla="*/ 165 h 576"/>
                      <a:gd name="T40" fmla="*/ 221 w 305"/>
                      <a:gd name="T41" fmla="*/ 196 h 576"/>
                      <a:gd name="T42" fmla="*/ 207 w 305"/>
                      <a:gd name="T43" fmla="*/ 233 h 576"/>
                      <a:gd name="T44" fmla="*/ 158 w 305"/>
                      <a:gd name="T45" fmla="*/ 226 h 576"/>
                      <a:gd name="T46" fmla="*/ 145 w 305"/>
                      <a:gd name="T47" fmla="*/ 292 h 576"/>
                      <a:gd name="T48" fmla="*/ 184 w 305"/>
                      <a:gd name="T49" fmla="*/ 329 h 576"/>
                      <a:gd name="T50" fmla="*/ 230 w 305"/>
                      <a:gd name="T51" fmla="*/ 337 h 576"/>
                      <a:gd name="T52" fmla="*/ 260 w 305"/>
                      <a:gd name="T53" fmla="*/ 336 h 576"/>
                      <a:gd name="T54" fmla="*/ 281 w 305"/>
                      <a:gd name="T55" fmla="*/ 330 h 576"/>
                      <a:gd name="T56" fmla="*/ 286 w 305"/>
                      <a:gd name="T57" fmla="*/ 345 h 576"/>
                      <a:gd name="T58" fmla="*/ 304 w 305"/>
                      <a:gd name="T59" fmla="*/ 357 h 576"/>
                      <a:gd name="T60" fmla="*/ 297 w 305"/>
                      <a:gd name="T61" fmla="*/ 368 h 576"/>
                      <a:gd name="T62" fmla="*/ 301 w 305"/>
                      <a:gd name="T63" fmla="*/ 382 h 576"/>
                      <a:gd name="T64" fmla="*/ 292 w 305"/>
                      <a:gd name="T65" fmla="*/ 398 h 576"/>
                      <a:gd name="T66" fmla="*/ 287 w 305"/>
                      <a:gd name="T67" fmla="*/ 406 h 576"/>
                      <a:gd name="T68" fmla="*/ 250 w 305"/>
                      <a:gd name="T69" fmla="*/ 392 h 576"/>
                      <a:gd name="T70" fmla="*/ 185 w 305"/>
                      <a:gd name="T71" fmla="*/ 376 h 576"/>
                      <a:gd name="T72" fmla="*/ 142 w 305"/>
                      <a:gd name="T73" fmla="*/ 369 h 576"/>
                      <a:gd name="T74" fmla="*/ 132 w 305"/>
                      <a:gd name="T75" fmla="*/ 355 h 576"/>
                      <a:gd name="T76" fmla="*/ 137 w 305"/>
                      <a:gd name="T77" fmla="*/ 364 h 576"/>
                      <a:gd name="T78" fmla="*/ 165 w 305"/>
                      <a:gd name="T79" fmla="*/ 373 h 576"/>
                      <a:gd name="T80" fmla="*/ 188 w 305"/>
                      <a:gd name="T81" fmla="*/ 391 h 576"/>
                      <a:gd name="T82" fmla="*/ 183 w 305"/>
                      <a:gd name="T83" fmla="*/ 409 h 576"/>
                      <a:gd name="T84" fmla="*/ 140 w 305"/>
                      <a:gd name="T85" fmla="*/ 447 h 576"/>
                      <a:gd name="T86" fmla="*/ 92 w 305"/>
                      <a:gd name="T87" fmla="*/ 478 h 576"/>
                      <a:gd name="T88" fmla="*/ 83 w 305"/>
                      <a:gd name="T89" fmla="*/ 527 h 576"/>
                      <a:gd name="T90" fmla="*/ 110 w 305"/>
                      <a:gd name="T91" fmla="*/ 567 h 576"/>
                      <a:gd name="T92" fmla="*/ 66 w 305"/>
                      <a:gd name="T93" fmla="*/ 572 h 576"/>
                      <a:gd name="T94" fmla="*/ 38 w 305"/>
                      <a:gd name="T95" fmla="*/ 571 h 576"/>
                      <a:gd name="T96" fmla="*/ 38 w 305"/>
                      <a:gd name="T97" fmla="*/ 498 h 576"/>
                      <a:gd name="T98" fmla="*/ 21 w 305"/>
                      <a:gd name="T99" fmla="*/ 478 h 576"/>
                      <a:gd name="T100" fmla="*/ 32 w 305"/>
                      <a:gd name="T101" fmla="*/ 461 h 576"/>
                      <a:gd name="T102" fmla="*/ 83 w 305"/>
                      <a:gd name="T103" fmla="*/ 437 h 576"/>
                      <a:gd name="T104" fmla="*/ 99 w 305"/>
                      <a:gd name="T105" fmla="*/ 405 h 576"/>
                      <a:gd name="T106" fmla="*/ 21 w 305"/>
                      <a:gd name="T107" fmla="*/ 399 h 576"/>
                      <a:gd name="T108" fmla="*/ 5 w 305"/>
                      <a:gd name="T109" fmla="*/ 390 h 576"/>
                      <a:gd name="T110" fmla="*/ 0 w 305"/>
                      <a:gd name="T111" fmla="*/ 362 h 576"/>
                      <a:gd name="T112" fmla="*/ 5 w 305"/>
                      <a:gd name="T113" fmla="*/ 333 h 576"/>
                      <a:gd name="T114" fmla="*/ 41 w 305"/>
                      <a:gd name="T115" fmla="*/ 240 h 576"/>
                      <a:gd name="T116" fmla="*/ 83 w 305"/>
                      <a:gd name="T117" fmla="*/ 179 h 576"/>
                      <a:gd name="T118" fmla="*/ 104 w 305"/>
                      <a:gd name="T119" fmla="*/ 123 h 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
                      <a:gd name="T181" fmla="*/ 0 h 576"/>
                      <a:gd name="T182" fmla="*/ 305 w 305"/>
                      <a:gd name="T183" fmla="*/ 576 h 5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 h="576">
                        <a:moveTo>
                          <a:pt x="104" y="123"/>
                        </a:moveTo>
                        <a:lnTo>
                          <a:pt x="112" y="97"/>
                        </a:lnTo>
                        <a:lnTo>
                          <a:pt x="119" y="66"/>
                        </a:lnTo>
                        <a:lnTo>
                          <a:pt x="122" y="40"/>
                        </a:lnTo>
                        <a:lnTo>
                          <a:pt x="115" y="25"/>
                        </a:lnTo>
                        <a:lnTo>
                          <a:pt x="108" y="18"/>
                        </a:lnTo>
                        <a:lnTo>
                          <a:pt x="119" y="26"/>
                        </a:lnTo>
                        <a:lnTo>
                          <a:pt x="127" y="39"/>
                        </a:lnTo>
                        <a:lnTo>
                          <a:pt x="121" y="9"/>
                        </a:lnTo>
                        <a:lnTo>
                          <a:pt x="126" y="23"/>
                        </a:lnTo>
                        <a:lnTo>
                          <a:pt x="138" y="42"/>
                        </a:lnTo>
                        <a:lnTo>
                          <a:pt x="143" y="44"/>
                        </a:lnTo>
                        <a:lnTo>
                          <a:pt x="139" y="28"/>
                        </a:lnTo>
                        <a:lnTo>
                          <a:pt x="142" y="30"/>
                        </a:lnTo>
                        <a:lnTo>
                          <a:pt x="144" y="17"/>
                        </a:lnTo>
                        <a:lnTo>
                          <a:pt x="140" y="3"/>
                        </a:lnTo>
                        <a:lnTo>
                          <a:pt x="158" y="40"/>
                        </a:lnTo>
                        <a:lnTo>
                          <a:pt x="159" y="34"/>
                        </a:lnTo>
                        <a:lnTo>
                          <a:pt x="162" y="38"/>
                        </a:lnTo>
                        <a:lnTo>
                          <a:pt x="163" y="32"/>
                        </a:lnTo>
                        <a:lnTo>
                          <a:pt x="159" y="23"/>
                        </a:lnTo>
                        <a:lnTo>
                          <a:pt x="160" y="5"/>
                        </a:lnTo>
                        <a:lnTo>
                          <a:pt x="166" y="40"/>
                        </a:lnTo>
                        <a:lnTo>
                          <a:pt x="169" y="8"/>
                        </a:lnTo>
                        <a:lnTo>
                          <a:pt x="169" y="33"/>
                        </a:lnTo>
                        <a:lnTo>
                          <a:pt x="173" y="39"/>
                        </a:lnTo>
                        <a:lnTo>
                          <a:pt x="178" y="11"/>
                        </a:lnTo>
                        <a:lnTo>
                          <a:pt x="190" y="0"/>
                        </a:lnTo>
                        <a:lnTo>
                          <a:pt x="182" y="11"/>
                        </a:lnTo>
                        <a:lnTo>
                          <a:pt x="177" y="33"/>
                        </a:lnTo>
                        <a:lnTo>
                          <a:pt x="179" y="37"/>
                        </a:lnTo>
                        <a:lnTo>
                          <a:pt x="187" y="22"/>
                        </a:lnTo>
                        <a:lnTo>
                          <a:pt x="181" y="35"/>
                        </a:lnTo>
                        <a:lnTo>
                          <a:pt x="181" y="41"/>
                        </a:lnTo>
                        <a:lnTo>
                          <a:pt x="198" y="8"/>
                        </a:lnTo>
                        <a:lnTo>
                          <a:pt x="199" y="14"/>
                        </a:lnTo>
                        <a:lnTo>
                          <a:pt x="191" y="32"/>
                        </a:lnTo>
                        <a:lnTo>
                          <a:pt x="191" y="44"/>
                        </a:lnTo>
                        <a:lnTo>
                          <a:pt x="194" y="46"/>
                        </a:lnTo>
                        <a:lnTo>
                          <a:pt x="198" y="25"/>
                        </a:lnTo>
                        <a:lnTo>
                          <a:pt x="205" y="11"/>
                        </a:lnTo>
                        <a:lnTo>
                          <a:pt x="199" y="27"/>
                        </a:lnTo>
                        <a:lnTo>
                          <a:pt x="200" y="48"/>
                        </a:lnTo>
                        <a:lnTo>
                          <a:pt x="204" y="47"/>
                        </a:lnTo>
                        <a:lnTo>
                          <a:pt x="213" y="19"/>
                        </a:lnTo>
                        <a:lnTo>
                          <a:pt x="207" y="49"/>
                        </a:lnTo>
                        <a:lnTo>
                          <a:pt x="220" y="25"/>
                        </a:lnTo>
                        <a:lnTo>
                          <a:pt x="231" y="17"/>
                        </a:lnTo>
                        <a:lnTo>
                          <a:pt x="222" y="28"/>
                        </a:lnTo>
                        <a:lnTo>
                          <a:pt x="216" y="41"/>
                        </a:lnTo>
                        <a:lnTo>
                          <a:pt x="226" y="37"/>
                        </a:lnTo>
                        <a:lnTo>
                          <a:pt x="213" y="46"/>
                        </a:lnTo>
                        <a:lnTo>
                          <a:pt x="211" y="55"/>
                        </a:lnTo>
                        <a:lnTo>
                          <a:pt x="215" y="57"/>
                        </a:lnTo>
                        <a:lnTo>
                          <a:pt x="228" y="37"/>
                        </a:lnTo>
                        <a:lnTo>
                          <a:pt x="243" y="26"/>
                        </a:lnTo>
                        <a:lnTo>
                          <a:pt x="223" y="52"/>
                        </a:lnTo>
                        <a:lnTo>
                          <a:pt x="233" y="44"/>
                        </a:lnTo>
                        <a:lnTo>
                          <a:pt x="285" y="36"/>
                        </a:lnTo>
                        <a:lnTo>
                          <a:pt x="230" y="48"/>
                        </a:lnTo>
                        <a:lnTo>
                          <a:pt x="224" y="57"/>
                        </a:lnTo>
                        <a:lnTo>
                          <a:pt x="230" y="56"/>
                        </a:lnTo>
                        <a:lnTo>
                          <a:pt x="246" y="47"/>
                        </a:lnTo>
                        <a:lnTo>
                          <a:pt x="233" y="60"/>
                        </a:lnTo>
                        <a:lnTo>
                          <a:pt x="223" y="66"/>
                        </a:lnTo>
                        <a:lnTo>
                          <a:pt x="223" y="73"/>
                        </a:lnTo>
                        <a:lnTo>
                          <a:pt x="226" y="79"/>
                        </a:lnTo>
                        <a:lnTo>
                          <a:pt x="232" y="85"/>
                        </a:lnTo>
                        <a:lnTo>
                          <a:pt x="238" y="95"/>
                        </a:lnTo>
                        <a:lnTo>
                          <a:pt x="244" y="102"/>
                        </a:lnTo>
                        <a:lnTo>
                          <a:pt x="250" y="110"/>
                        </a:lnTo>
                        <a:lnTo>
                          <a:pt x="255" y="118"/>
                        </a:lnTo>
                        <a:lnTo>
                          <a:pt x="259" y="124"/>
                        </a:lnTo>
                        <a:lnTo>
                          <a:pt x="265" y="135"/>
                        </a:lnTo>
                        <a:lnTo>
                          <a:pt x="271" y="147"/>
                        </a:lnTo>
                        <a:lnTo>
                          <a:pt x="276" y="157"/>
                        </a:lnTo>
                        <a:lnTo>
                          <a:pt x="276" y="160"/>
                        </a:lnTo>
                        <a:lnTo>
                          <a:pt x="275" y="162"/>
                        </a:lnTo>
                        <a:lnTo>
                          <a:pt x="273" y="164"/>
                        </a:lnTo>
                        <a:lnTo>
                          <a:pt x="270" y="165"/>
                        </a:lnTo>
                        <a:lnTo>
                          <a:pt x="267" y="165"/>
                        </a:lnTo>
                        <a:lnTo>
                          <a:pt x="229" y="162"/>
                        </a:lnTo>
                        <a:lnTo>
                          <a:pt x="226" y="170"/>
                        </a:lnTo>
                        <a:lnTo>
                          <a:pt x="221" y="196"/>
                        </a:lnTo>
                        <a:lnTo>
                          <a:pt x="218" y="215"/>
                        </a:lnTo>
                        <a:lnTo>
                          <a:pt x="213" y="231"/>
                        </a:lnTo>
                        <a:lnTo>
                          <a:pt x="210" y="232"/>
                        </a:lnTo>
                        <a:lnTo>
                          <a:pt x="207" y="233"/>
                        </a:lnTo>
                        <a:lnTo>
                          <a:pt x="203" y="233"/>
                        </a:lnTo>
                        <a:lnTo>
                          <a:pt x="191" y="233"/>
                        </a:lnTo>
                        <a:lnTo>
                          <a:pt x="161" y="221"/>
                        </a:lnTo>
                        <a:lnTo>
                          <a:pt x="158" y="226"/>
                        </a:lnTo>
                        <a:lnTo>
                          <a:pt x="154" y="245"/>
                        </a:lnTo>
                        <a:lnTo>
                          <a:pt x="150" y="259"/>
                        </a:lnTo>
                        <a:lnTo>
                          <a:pt x="146" y="279"/>
                        </a:lnTo>
                        <a:lnTo>
                          <a:pt x="145" y="292"/>
                        </a:lnTo>
                        <a:lnTo>
                          <a:pt x="151" y="301"/>
                        </a:lnTo>
                        <a:lnTo>
                          <a:pt x="159" y="311"/>
                        </a:lnTo>
                        <a:lnTo>
                          <a:pt x="169" y="325"/>
                        </a:lnTo>
                        <a:lnTo>
                          <a:pt x="184" y="329"/>
                        </a:lnTo>
                        <a:lnTo>
                          <a:pt x="196" y="332"/>
                        </a:lnTo>
                        <a:lnTo>
                          <a:pt x="212" y="335"/>
                        </a:lnTo>
                        <a:lnTo>
                          <a:pt x="222" y="336"/>
                        </a:lnTo>
                        <a:lnTo>
                          <a:pt x="230" y="337"/>
                        </a:lnTo>
                        <a:lnTo>
                          <a:pt x="237" y="338"/>
                        </a:lnTo>
                        <a:lnTo>
                          <a:pt x="242" y="338"/>
                        </a:lnTo>
                        <a:lnTo>
                          <a:pt x="250" y="337"/>
                        </a:lnTo>
                        <a:lnTo>
                          <a:pt x="260" y="336"/>
                        </a:lnTo>
                        <a:lnTo>
                          <a:pt x="272" y="330"/>
                        </a:lnTo>
                        <a:lnTo>
                          <a:pt x="275" y="328"/>
                        </a:lnTo>
                        <a:lnTo>
                          <a:pt x="278" y="329"/>
                        </a:lnTo>
                        <a:lnTo>
                          <a:pt x="281" y="330"/>
                        </a:lnTo>
                        <a:lnTo>
                          <a:pt x="284" y="333"/>
                        </a:lnTo>
                        <a:lnTo>
                          <a:pt x="285" y="336"/>
                        </a:lnTo>
                        <a:lnTo>
                          <a:pt x="286" y="340"/>
                        </a:lnTo>
                        <a:lnTo>
                          <a:pt x="286" y="345"/>
                        </a:lnTo>
                        <a:lnTo>
                          <a:pt x="290" y="347"/>
                        </a:lnTo>
                        <a:lnTo>
                          <a:pt x="295" y="350"/>
                        </a:lnTo>
                        <a:lnTo>
                          <a:pt x="299" y="353"/>
                        </a:lnTo>
                        <a:lnTo>
                          <a:pt x="304" y="357"/>
                        </a:lnTo>
                        <a:lnTo>
                          <a:pt x="303" y="360"/>
                        </a:lnTo>
                        <a:lnTo>
                          <a:pt x="302" y="363"/>
                        </a:lnTo>
                        <a:lnTo>
                          <a:pt x="300" y="366"/>
                        </a:lnTo>
                        <a:lnTo>
                          <a:pt x="297" y="368"/>
                        </a:lnTo>
                        <a:lnTo>
                          <a:pt x="298" y="371"/>
                        </a:lnTo>
                        <a:lnTo>
                          <a:pt x="300" y="374"/>
                        </a:lnTo>
                        <a:lnTo>
                          <a:pt x="301" y="379"/>
                        </a:lnTo>
                        <a:lnTo>
                          <a:pt x="301" y="382"/>
                        </a:lnTo>
                        <a:lnTo>
                          <a:pt x="300" y="386"/>
                        </a:lnTo>
                        <a:lnTo>
                          <a:pt x="297" y="388"/>
                        </a:lnTo>
                        <a:lnTo>
                          <a:pt x="291" y="392"/>
                        </a:lnTo>
                        <a:lnTo>
                          <a:pt x="292" y="398"/>
                        </a:lnTo>
                        <a:lnTo>
                          <a:pt x="292" y="401"/>
                        </a:lnTo>
                        <a:lnTo>
                          <a:pt x="291" y="403"/>
                        </a:lnTo>
                        <a:lnTo>
                          <a:pt x="289" y="405"/>
                        </a:lnTo>
                        <a:lnTo>
                          <a:pt x="287" y="406"/>
                        </a:lnTo>
                        <a:lnTo>
                          <a:pt x="284" y="406"/>
                        </a:lnTo>
                        <a:lnTo>
                          <a:pt x="279" y="404"/>
                        </a:lnTo>
                        <a:lnTo>
                          <a:pt x="266" y="399"/>
                        </a:lnTo>
                        <a:lnTo>
                          <a:pt x="250" y="392"/>
                        </a:lnTo>
                        <a:lnTo>
                          <a:pt x="228" y="386"/>
                        </a:lnTo>
                        <a:lnTo>
                          <a:pt x="224" y="386"/>
                        </a:lnTo>
                        <a:lnTo>
                          <a:pt x="211" y="383"/>
                        </a:lnTo>
                        <a:lnTo>
                          <a:pt x="185" y="376"/>
                        </a:lnTo>
                        <a:lnTo>
                          <a:pt x="164" y="373"/>
                        </a:lnTo>
                        <a:lnTo>
                          <a:pt x="159" y="373"/>
                        </a:lnTo>
                        <a:lnTo>
                          <a:pt x="148" y="374"/>
                        </a:lnTo>
                        <a:lnTo>
                          <a:pt x="142" y="369"/>
                        </a:lnTo>
                        <a:lnTo>
                          <a:pt x="139" y="366"/>
                        </a:lnTo>
                        <a:lnTo>
                          <a:pt x="136" y="363"/>
                        </a:lnTo>
                        <a:lnTo>
                          <a:pt x="134" y="360"/>
                        </a:lnTo>
                        <a:lnTo>
                          <a:pt x="132" y="355"/>
                        </a:lnTo>
                        <a:lnTo>
                          <a:pt x="119" y="338"/>
                        </a:lnTo>
                        <a:lnTo>
                          <a:pt x="131" y="353"/>
                        </a:lnTo>
                        <a:lnTo>
                          <a:pt x="135" y="359"/>
                        </a:lnTo>
                        <a:lnTo>
                          <a:pt x="137" y="364"/>
                        </a:lnTo>
                        <a:lnTo>
                          <a:pt x="147" y="373"/>
                        </a:lnTo>
                        <a:lnTo>
                          <a:pt x="152" y="374"/>
                        </a:lnTo>
                        <a:lnTo>
                          <a:pt x="160" y="373"/>
                        </a:lnTo>
                        <a:lnTo>
                          <a:pt x="165" y="373"/>
                        </a:lnTo>
                        <a:lnTo>
                          <a:pt x="174" y="377"/>
                        </a:lnTo>
                        <a:lnTo>
                          <a:pt x="179" y="381"/>
                        </a:lnTo>
                        <a:lnTo>
                          <a:pt x="183" y="385"/>
                        </a:lnTo>
                        <a:lnTo>
                          <a:pt x="188" y="391"/>
                        </a:lnTo>
                        <a:lnTo>
                          <a:pt x="190" y="394"/>
                        </a:lnTo>
                        <a:lnTo>
                          <a:pt x="190" y="398"/>
                        </a:lnTo>
                        <a:lnTo>
                          <a:pt x="186" y="403"/>
                        </a:lnTo>
                        <a:lnTo>
                          <a:pt x="183" y="409"/>
                        </a:lnTo>
                        <a:lnTo>
                          <a:pt x="175" y="417"/>
                        </a:lnTo>
                        <a:lnTo>
                          <a:pt x="163" y="428"/>
                        </a:lnTo>
                        <a:lnTo>
                          <a:pt x="156" y="437"/>
                        </a:lnTo>
                        <a:lnTo>
                          <a:pt x="140" y="447"/>
                        </a:lnTo>
                        <a:lnTo>
                          <a:pt x="117" y="460"/>
                        </a:lnTo>
                        <a:lnTo>
                          <a:pt x="101" y="469"/>
                        </a:lnTo>
                        <a:lnTo>
                          <a:pt x="96" y="473"/>
                        </a:lnTo>
                        <a:lnTo>
                          <a:pt x="92" y="478"/>
                        </a:lnTo>
                        <a:lnTo>
                          <a:pt x="83" y="485"/>
                        </a:lnTo>
                        <a:lnTo>
                          <a:pt x="81" y="494"/>
                        </a:lnTo>
                        <a:lnTo>
                          <a:pt x="81" y="512"/>
                        </a:lnTo>
                        <a:lnTo>
                          <a:pt x="83" y="527"/>
                        </a:lnTo>
                        <a:lnTo>
                          <a:pt x="86" y="537"/>
                        </a:lnTo>
                        <a:lnTo>
                          <a:pt x="100" y="556"/>
                        </a:lnTo>
                        <a:lnTo>
                          <a:pt x="109" y="564"/>
                        </a:lnTo>
                        <a:lnTo>
                          <a:pt x="110" y="567"/>
                        </a:lnTo>
                        <a:lnTo>
                          <a:pt x="109" y="570"/>
                        </a:lnTo>
                        <a:lnTo>
                          <a:pt x="93" y="575"/>
                        </a:lnTo>
                        <a:lnTo>
                          <a:pt x="75" y="573"/>
                        </a:lnTo>
                        <a:lnTo>
                          <a:pt x="66" y="572"/>
                        </a:lnTo>
                        <a:lnTo>
                          <a:pt x="57" y="574"/>
                        </a:lnTo>
                        <a:lnTo>
                          <a:pt x="48" y="574"/>
                        </a:lnTo>
                        <a:lnTo>
                          <a:pt x="39" y="572"/>
                        </a:lnTo>
                        <a:lnTo>
                          <a:pt x="38" y="571"/>
                        </a:lnTo>
                        <a:lnTo>
                          <a:pt x="36" y="568"/>
                        </a:lnTo>
                        <a:lnTo>
                          <a:pt x="37" y="538"/>
                        </a:lnTo>
                        <a:lnTo>
                          <a:pt x="42" y="507"/>
                        </a:lnTo>
                        <a:lnTo>
                          <a:pt x="38" y="498"/>
                        </a:lnTo>
                        <a:lnTo>
                          <a:pt x="32" y="488"/>
                        </a:lnTo>
                        <a:lnTo>
                          <a:pt x="30" y="486"/>
                        </a:lnTo>
                        <a:lnTo>
                          <a:pt x="25" y="481"/>
                        </a:lnTo>
                        <a:lnTo>
                          <a:pt x="21" y="478"/>
                        </a:lnTo>
                        <a:lnTo>
                          <a:pt x="21" y="475"/>
                        </a:lnTo>
                        <a:lnTo>
                          <a:pt x="21" y="472"/>
                        </a:lnTo>
                        <a:lnTo>
                          <a:pt x="26" y="467"/>
                        </a:lnTo>
                        <a:lnTo>
                          <a:pt x="32" y="461"/>
                        </a:lnTo>
                        <a:lnTo>
                          <a:pt x="38" y="457"/>
                        </a:lnTo>
                        <a:lnTo>
                          <a:pt x="45" y="457"/>
                        </a:lnTo>
                        <a:lnTo>
                          <a:pt x="52" y="457"/>
                        </a:lnTo>
                        <a:lnTo>
                          <a:pt x="83" y="437"/>
                        </a:lnTo>
                        <a:lnTo>
                          <a:pt x="106" y="422"/>
                        </a:lnTo>
                        <a:lnTo>
                          <a:pt x="126" y="410"/>
                        </a:lnTo>
                        <a:lnTo>
                          <a:pt x="120" y="411"/>
                        </a:lnTo>
                        <a:lnTo>
                          <a:pt x="99" y="405"/>
                        </a:lnTo>
                        <a:lnTo>
                          <a:pt x="79" y="404"/>
                        </a:lnTo>
                        <a:lnTo>
                          <a:pt x="51" y="399"/>
                        </a:lnTo>
                        <a:lnTo>
                          <a:pt x="42" y="401"/>
                        </a:lnTo>
                        <a:lnTo>
                          <a:pt x="21" y="399"/>
                        </a:lnTo>
                        <a:lnTo>
                          <a:pt x="16" y="397"/>
                        </a:lnTo>
                        <a:lnTo>
                          <a:pt x="11" y="396"/>
                        </a:lnTo>
                        <a:lnTo>
                          <a:pt x="7" y="393"/>
                        </a:lnTo>
                        <a:lnTo>
                          <a:pt x="5" y="390"/>
                        </a:lnTo>
                        <a:lnTo>
                          <a:pt x="3" y="385"/>
                        </a:lnTo>
                        <a:lnTo>
                          <a:pt x="1" y="378"/>
                        </a:lnTo>
                        <a:lnTo>
                          <a:pt x="0" y="371"/>
                        </a:lnTo>
                        <a:lnTo>
                          <a:pt x="0" y="362"/>
                        </a:lnTo>
                        <a:lnTo>
                          <a:pt x="1" y="354"/>
                        </a:lnTo>
                        <a:lnTo>
                          <a:pt x="1" y="346"/>
                        </a:lnTo>
                        <a:lnTo>
                          <a:pt x="2" y="339"/>
                        </a:lnTo>
                        <a:lnTo>
                          <a:pt x="5" y="333"/>
                        </a:lnTo>
                        <a:lnTo>
                          <a:pt x="12" y="312"/>
                        </a:lnTo>
                        <a:lnTo>
                          <a:pt x="20" y="286"/>
                        </a:lnTo>
                        <a:lnTo>
                          <a:pt x="26" y="269"/>
                        </a:lnTo>
                        <a:lnTo>
                          <a:pt x="41" y="240"/>
                        </a:lnTo>
                        <a:lnTo>
                          <a:pt x="56" y="217"/>
                        </a:lnTo>
                        <a:lnTo>
                          <a:pt x="68" y="200"/>
                        </a:lnTo>
                        <a:lnTo>
                          <a:pt x="77" y="189"/>
                        </a:lnTo>
                        <a:lnTo>
                          <a:pt x="83" y="179"/>
                        </a:lnTo>
                        <a:lnTo>
                          <a:pt x="90" y="170"/>
                        </a:lnTo>
                        <a:lnTo>
                          <a:pt x="92" y="156"/>
                        </a:lnTo>
                        <a:lnTo>
                          <a:pt x="99" y="139"/>
                        </a:lnTo>
                        <a:lnTo>
                          <a:pt x="104" y="123"/>
                        </a:lnTo>
                      </a:path>
                    </a:pathLst>
                  </a:custGeom>
                  <a:solidFill>
                    <a:srgbClr val="DFDFFF"/>
                  </a:solidFill>
                  <a:ln w="12700" cap="rnd">
                    <a:solidFill>
                      <a:srgbClr val="000000"/>
                    </a:solidFill>
                    <a:round/>
                    <a:headEnd/>
                    <a:tailEnd/>
                  </a:ln>
                </p:spPr>
                <p:txBody>
                  <a:bodyPr/>
                  <a:lstStyle/>
                  <a:p>
                    <a:endParaRPr lang="pt-BR" dirty="0"/>
                  </a:p>
                </p:txBody>
              </p:sp>
              <p:grpSp>
                <p:nvGrpSpPr>
                  <p:cNvPr id="9472" name="Group 22"/>
                  <p:cNvGrpSpPr>
                    <a:grpSpLocks/>
                  </p:cNvGrpSpPr>
                  <p:nvPr/>
                </p:nvGrpSpPr>
                <p:grpSpPr bwMode="auto">
                  <a:xfrm>
                    <a:off x="4229" y="3064"/>
                    <a:ext cx="43" cy="53"/>
                    <a:chOff x="4229" y="3064"/>
                    <a:chExt cx="43" cy="53"/>
                  </a:xfrm>
                </p:grpSpPr>
                <p:sp>
                  <p:nvSpPr>
                    <p:cNvPr id="9473" name="Freeform 23"/>
                    <p:cNvSpPr>
                      <a:spLocks/>
                    </p:cNvSpPr>
                    <p:nvPr/>
                  </p:nvSpPr>
                  <p:spPr bwMode="auto">
                    <a:xfrm>
                      <a:off x="4229" y="3064"/>
                      <a:ext cx="40" cy="20"/>
                    </a:xfrm>
                    <a:custGeom>
                      <a:avLst/>
                      <a:gdLst>
                        <a:gd name="T0" fmla="*/ 0 w 40"/>
                        <a:gd name="T1" fmla="*/ 6 h 20"/>
                        <a:gd name="T2" fmla="*/ 5 w 40"/>
                        <a:gd name="T3" fmla="*/ 4 h 20"/>
                        <a:gd name="T4" fmla="*/ 9 w 40"/>
                        <a:gd name="T5" fmla="*/ 2 h 20"/>
                        <a:gd name="T6" fmla="*/ 13 w 40"/>
                        <a:gd name="T7" fmla="*/ 1 h 20"/>
                        <a:gd name="T8" fmla="*/ 17 w 40"/>
                        <a:gd name="T9" fmla="*/ 0 h 20"/>
                        <a:gd name="T10" fmla="*/ 20 w 40"/>
                        <a:gd name="T11" fmla="*/ 0 h 20"/>
                        <a:gd name="T12" fmla="*/ 23 w 40"/>
                        <a:gd name="T13" fmla="*/ 1 h 20"/>
                        <a:gd name="T14" fmla="*/ 25 w 40"/>
                        <a:gd name="T15" fmla="*/ 2 h 20"/>
                        <a:gd name="T16" fmla="*/ 26 w 40"/>
                        <a:gd name="T17" fmla="*/ 6 h 20"/>
                        <a:gd name="T18" fmla="*/ 28 w 40"/>
                        <a:gd name="T19" fmla="*/ 9 h 20"/>
                        <a:gd name="T20" fmla="*/ 30 w 40"/>
                        <a:gd name="T21" fmla="*/ 12 h 20"/>
                        <a:gd name="T22" fmla="*/ 32 w 40"/>
                        <a:gd name="T23" fmla="*/ 15 h 20"/>
                        <a:gd name="T24" fmla="*/ 35 w 40"/>
                        <a:gd name="T25" fmla="*/ 17 h 20"/>
                        <a:gd name="T26" fmla="*/ 39 w 40"/>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20"/>
                        <a:gd name="T44" fmla="*/ 40 w 4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20">
                          <a:moveTo>
                            <a:pt x="0" y="6"/>
                          </a:moveTo>
                          <a:lnTo>
                            <a:pt x="5" y="4"/>
                          </a:lnTo>
                          <a:lnTo>
                            <a:pt x="9" y="2"/>
                          </a:lnTo>
                          <a:lnTo>
                            <a:pt x="13" y="1"/>
                          </a:lnTo>
                          <a:lnTo>
                            <a:pt x="17" y="0"/>
                          </a:lnTo>
                          <a:lnTo>
                            <a:pt x="20" y="0"/>
                          </a:lnTo>
                          <a:lnTo>
                            <a:pt x="23" y="1"/>
                          </a:lnTo>
                          <a:lnTo>
                            <a:pt x="25" y="2"/>
                          </a:lnTo>
                          <a:lnTo>
                            <a:pt x="26" y="6"/>
                          </a:lnTo>
                          <a:lnTo>
                            <a:pt x="28" y="9"/>
                          </a:lnTo>
                          <a:lnTo>
                            <a:pt x="30" y="12"/>
                          </a:lnTo>
                          <a:lnTo>
                            <a:pt x="32" y="15"/>
                          </a:lnTo>
                          <a:lnTo>
                            <a:pt x="35" y="17"/>
                          </a:lnTo>
                          <a:lnTo>
                            <a:pt x="39" y="19"/>
                          </a:lnTo>
                        </a:path>
                      </a:pathLst>
                    </a:custGeom>
                    <a:noFill/>
                    <a:ln w="12700" cap="rnd">
                      <a:solidFill>
                        <a:srgbClr val="000000"/>
                      </a:solidFill>
                      <a:round/>
                      <a:headEnd type="none" w="sm" len="sm"/>
                      <a:tailEnd type="none" w="sm" len="sm"/>
                    </a:ln>
                  </p:spPr>
                  <p:txBody>
                    <a:bodyPr/>
                    <a:lstStyle/>
                    <a:p>
                      <a:endParaRPr lang="pt-BR" dirty="0"/>
                    </a:p>
                  </p:txBody>
                </p:sp>
                <p:sp>
                  <p:nvSpPr>
                    <p:cNvPr id="9474" name="Freeform 24"/>
                    <p:cNvSpPr>
                      <a:spLocks/>
                    </p:cNvSpPr>
                    <p:nvPr/>
                  </p:nvSpPr>
                  <p:spPr bwMode="auto">
                    <a:xfrm>
                      <a:off x="4255" y="3085"/>
                      <a:ext cx="17" cy="32"/>
                    </a:xfrm>
                    <a:custGeom>
                      <a:avLst/>
                      <a:gdLst>
                        <a:gd name="T0" fmla="*/ 14 w 17"/>
                        <a:gd name="T1" fmla="*/ 0 h 32"/>
                        <a:gd name="T2" fmla="*/ 10 w 17"/>
                        <a:gd name="T3" fmla="*/ 2 h 32"/>
                        <a:gd name="T4" fmla="*/ 8 w 17"/>
                        <a:gd name="T5" fmla="*/ 5 h 32"/>
                        <a:gd name="T6" fmla="*/ 4 w 17"/>
                        <a:gd name="T7" fmla="*/ 8 h 32"/>
                        <a:gd name="T8" fmla="*/ 2 w 17"/>
                        <a:gd name="T9" fmla="*/ 12 h 32"/>
                        <a:gd name="T10" fmla="*/ 0 w 17"/>
                        <a:gd name="T11" fmla="*/ 16 h 32"/>
                        <a:gd name="T12" fmla="*/ 0 w 17"/>
                        <a:gd name="T13" fmla="*/ 20 h 32"/>
                        <a:gd name="T14" fmla="*/ 0 w 17"/>
                        <a:gd name="T15" fmla="*/ 24 h 32"/>
                        <a:gd name="T16" fmla="*/ 1 w 17"/>
                        <a:gd name="T17" fmla="*/ 29 h 32"/>
                        <a:gd name="T18" fmla="*/ 2 w 17"/>
                        <a:gd name="T19" fmla="*/ 31 h 32"/>
                        <a:gd name="T20" fmla="*/ 5 w 17"/>
                        <a:gd name="T21" fmla="*/ 29 h 32"/>
                        <a:gd name="T22" fmla="*/ 6 w 17"/>
                        <a:gd name="T23" fmla="*/ 27 h 32"/>
                        <a:gd name="T24" fmla="*/ 9 w 17"/>
                        <a:gd name="T25" fmla="*/ 24 h 32"/>
                        <a:gd name="T26" fmla="*/ 12 w 17"/>
                        <a:gd name="T27" fmla="*/ 21 h 32"/>
                        <a:gd name="T28" fmla="*/ 13 w 17"/>
                        <a:gd name="T29" fmla="*/ 18 h 32"/>
                        <a:gd name="T30" fmla="*/ 14 w 17"/>
                        <a:gd name="T31" fmla="*/ 15 h 32"/>
                        <a:gd name="T32" fmla="*/ 16 w 17"/>
                        <a:gd name="T33" fmla="*/ 10 h 32"/>
                        <a:gd name="T34" fmla="*/ 16 w 17"/>
                        <a:gd name="T35" fmla="*/ 7 h 32"/>
                        <a:gd name="T36" fmla="*/ 16 w 17"/>
                        <a:gd name="T37" fmla="*/ 3 h 32"/>
                        <a:gd name="T38" fmla="*/ 14 w 17"/>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2"/>
                        <a:gd name="T62" fmla="*/ 17 w 17"/>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2">
                          <a:moveTo>
                            <a:pt x="14" y="0"/>
                          </a:moveTo>
                          <a:lnTo>
                            <a:pt x="10" y="2"/>
                          </a:lnTo>
                          <a:lnTo>
                            <a:pt x="8" y="5"/>
                          </a:lnTo>
                          <a:lnTo>
                            <a:pt x="4" y="8"/>
                          </a:lnTo>
                          <a:lnTo>
                            <a:pt x="2" y="12"/>
                          </a:lnTo>
                          <a:lnTo>
                            <a:pt x="0" y="16"/>
                          </a:lnTo>
                          <a:lnTo>
                            <a:pt x="0" y="20"/>
                          </a:lnTo>
                          <a:lnTo>
                            <a:pt x="0" y="24"/>
                          </a:lnTo>
                          <a:lnTo>
                            <a:pt x="1" y="29"/>
                          </a:lnTo>
                          <a:lnTo>
                            <a:pt x="2" y="31"/>
                          </a:lnTo>
                          <a:lnTo>
                            <a:pt x="5" y="29"/>
                          </a:lnTo>
                          <a:lnTo>
                            <a:pt x="6" y="27"/>
                          </a:lnTo>
                          <a:lnTo>
                            <a:pt x="9" y="24"/>
                          </a:lnTo>
                          <a:lnTo>
                            <a:pt x="12" y="21"/>
                          </a:lnTo>
                          <a:lnTo>
                            <a:pt x="13" y="18"/>
                          </a:lnTo>
                          <a:lnTo>
                            <a:pt x="14" y="15"/>
                          </a:lnTo>
                          <a:lnTo>
                            <a:pt x="16" y="10"/>
                          </a:lnTo>
                          <a:lnTo>
                            <a:pt x="16" y="7"/>
                          </a:lnTo>
                          <a:lnTo>
                            <a:pt x="16" y="3"/>
                          </a:lnTo>
                          <a:lnTo>
                            <a:pt x="14" y="0"/>
                          </a:lnTo>
                        </a:path>
                      </a:pathLst>
                    </a:custGeom>
                    <a:solidFill>
                      <a:srgbClr val="DFDFFF"/>
                    </a:solidFill>
                    <a:ln w="12700" cap="rnd">
                      <a:solidFill>
                        <a:srgbClr val="000000"/>
                      </a:solidFill>
                      <a:round/>
                      <a:headEnd/>
                      <a:tailEnd/>
                    </a:ln>
                  </p:spPr>
                  <p:txBody>
                    <a:bodyPr/>
                    <a:lstStyle/>
                    <a:p>
                      <a:endParaRPr lang="pt-BR" dirty="0"/>
                    </a:p>
                  </p:txBody>
                </p:sp>
              </p:grpSp>
            </p:grpSp>
          </p:grpSp>
        </p:grpSp>
      </p:grpSp>
      <p:grpSp>
        <p:nvGrpSpPr>
          <p:cNvPr id="12" name="Group 25"/>
          <p:cNvGrpSpPr>
            <a:grpSpLocks/>
          </p:cNvGrpSpPr>
          <p:nvPr/>
        </p:nvGrpSpPr>
        <p:grpSpPr bwMode="auto">
          <a:xfrm>
            <a:off x="4572000" y="521469"/>
            <a:ext cx="4127500" cy="2403475"/>
            <a:chOff x="247" y="2495"/>
            <a:chExt cx="2600" cy="1514"/>
          </a:xfrm>
        </p:grpSpPr>
        <p:sp>
          <p:nvSpPr>
            <p:cNvPr id="9441" name="Rectangle 26"/>
            <p:cNvSpPr>
              <a:spLocks noChangeArrowheads="1"/>
            </p:cNvSpPr>
            <p:nvPr/>
          </p:nvSpPr>
          <p:spPr bwMode="auto">
            <a:xfrm>
              <a:off x="281" y="2495"/>
              <a:ext cx="2566" cy="1514"/>
            </a:xfrm>
            <a:prstGeom prst="rect">
              <a:avLst/>
            </a:prstGeom>
            <a:solidFill>
              <a:schemeClr val="bg1"/>
            </a:solidFill>
            <a:ln w="12700">
              <a:solidFill>
                <a:schemeClr val="tx1"/>
              </a:solidFill>
              <a:miter lim="800000"/>
              <a:headEnd/>
              <a:tailEnd/>
            </a:ln>
          </p:spPr>
          <p:txBody>
            <a:bodyPr wrap="none" anchor="ctr"/>
            <a:lstStyle/>
            <a:p>
              <a:endParaRPr lang="pt-BR" dirty="0"/>
            </a:p>
          </p:txBody>
        </p:sp>
        <p:sp>
          <p:nvSpPr>
            <p:cNvPr id="9442" name="Rectangle 27"/>
            <p:cNvSpPr>
              <a:spLocks noChangeArrowheads="1"/>
            </p:cNvSpPr>
            <p:nvPr/>
          </p:nvSpPr>
          <p:spPr bwMode="auto">
            <a:xfrm>
              <a:off x="1113" y="3060"/>
              <a:ext cx="420" cy="109"/>
            </a:xfrm>
            <a:prstGeom prst="rect">
              <a:avLst/>
            </a:prstGeom>
            <a:solidFill>
              <a:srgbClr val="CC6600"/>
            </a:solidFill>
            <a:ln w="12700">
              <a:solidFill>
                <a:schemeClr val="tx1"/>
              </a:solidFill>
              <a:miter lim="800000"/>
              <a:headEnd/>
              <a:tailEnd/>
            </a:ln>
          </p:spPr>
          <p:txBody>
            <a:bodyPr wrap="none" anchor="ctr"/>
            <a:lstStyle/>
            <a:p>
              <a:endParaRPr lang="pt-BR" dirty="0"/>
            </a:p>
          </p:txBody>
        </p:sp>
        <p:sp>
          <p:nvSpPr>
            <p:cNvPr id="9443" name="Rectangle 28"/>
            <p:cNvSpPr>
              <a:spLocks noChangeArrowheads="1"/>
            </p:cNvSpPr>
            <p:nvPr/>
          </p:nvSpPr>
          <p:spPr bwMode="auto">
            <a:xfrm>
              <a:off x="1578" y="3398"/>
              <a:ext cx="288" cy="122"/>
            </a:xfrm>
            <a:prstGeom prst="rect">
              <a:avLst/>
            </a:prstGeom>
            <a:solidFill>
              <a:srgbClr val="CC6600"/>
            </a:solidFill>
            <a:ln w="12700">
              <a:solidFill>
                <a:schemeClr val="tx1"/>
              </a:solidFill>
              <a:miter lim="800000"/>
              <a:headEnd/>
              <a:tailEnd/>
            </a:ln>
          </p:spPr>
          <p:txBody>
            <a:bodyPr wrap="none" anchor="ctr"/>
            <a:lstStyle/>
            <a:p>
              <a:endParaRPr lang="pt-BR" dirty="0"/>
            </a:p>
          </p:txBody>
        </p:sp>
        <p:sp>
          <p:nvSpPr>
            <p:cNvPr id="9444" name="Rectangle 29"/>
            <p:cNvSpPr>
              <a:spLocks noChangeArrowheads="1"/>
            </p:cNvSpPr>
            <p:nvPr/>
          </p:nvSpPr>
          <p:spPr bwMode="auto">
            <a:xfrm>
              <a:off x="691" y="2862"/>
              <a:ext cx="402" cy="122"/>
            </a:xfrm>
            <a:prstGeom prst="rect">
              <a:avLst/>
            </a:prstGeom>
            <a:solidFill>
              <a:srgbClr val="CC6600"/>
            </a:solidFill>
            <a:ln w="12700">
              <a:solidFill>
                <a:schemeClr val="tx1"/>
              </a:solidFill>
              <a:miter lim="800000"/>
              <a:headEnd/>
              <a:tailEnd/>
            </a:ln>
          </p:spPr>
          <p:txBody>
            <a:bodyPr wrap="none" anchor="ctr"/>
            <a:lstStyle/>
            <a:p>
              <a:endParaRPr lang="pt-BR" dirty="0"/>
            </a:p>
          </p:txBody>
        </p:sp>
        <p:sp>
          <p:nvSpPr>
            <p:cNvPr id="9445" name="Rectangle 30"/>
            <p:cNvSpPr>
              <a:spLocks noChangeArrowheads="1"/>
            </p:cNvSpPr>
            <p:nvPr/>
          </p:nvSpPr>
          <p:spPr bwMode="auto">
            <a:xfrm>
              <a:off x="1156" y="3643"/>
              <a:ext cx="122" cy="120"/>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446" name="Rectangle 31"/>
            <p:cNvSpPr>
              <a:spLocks noChangeArrowheads="1"/>
            </p:cNvSpPr>
            <p:nvPr/>
          </p:nvSpPr>
          <p:spPr bwMode="auto">
            <a:xfrm>
              <a:off x="935" y="3396"/>
              <a:ext cx="223" cy="120"/>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447" name="Rectangle 32"/>
            <p:cNvSpPr>
              <a:spLocks noChangeArrowheads="1"/>
            </p:cNvSpPr>
            <p:nvPr/>
          </p:nvSpPr>
          <p:spPr bwMode="auto">
            <a:xfrm>
              <a:off x="693" y="3060"/>
              <a:ext cx="229" cy="109"/>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448" name="Rectangle 33"/>
            <p:cNvSpPr>
              <a:spLocks noChangeArrowheads="1"/>
            </p:cNvSpPr>
            <p:nvPr/>
          </p:nvSpPr>
          <p:spPr bwMode="auto">
            <a:xfrm>
              <a:off x="924" y="3060"/>
              <a:ext cx="185" cy="108"/>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49" name="Rectangle 34"/>
            <p:cNvSpPr>
              <a:spLocks noChangeArrowheads="1"/>
            </p:cNvSpPr>
            <p:nvPr/>
          </p:nvSpPr>
          <p:spPr bwMode="auto">
            <a:xfrm>
              <a:off x="1592" y="3636"/>
              <a:ext cx="166" cy="120"/>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50" name="Rectangle 35"/>
            <p:cNvSpPr>
              <a:spLocks noChangeArrowheads="1"/>
            </p:cNvSpPr>
            <p:nvPr/>
          </p:nvSpPr>
          <p:spPr bwMode="auto">
            <a:xfrm>
              <a:off x="1174" y="3398"/>
              <a:ext cx="399" cy="121"/>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51" name="Line 36"/>
            <p:cNvSpPr>
              <a:spLocks noChangeShapeType="1"/>
            </p:cNvSpPr>
            <p:nvPr/>
          </p:nvSpPr>
          <p:spPr bwMode="auto">
            <a:xfrm>
              <a:off x="648" y="3881"/>
              <a:ext cx="2164" cy="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52" name="Line 37"/>
            <p:cNvSpPr>
              <a:spLocks noChangeShapeType="1"/>
            </p:cNvSpPr>
            <p:nvPr/>
          </p:nvSpPr>
          <p:spPr bwMode="auto">
            <a:xfrm>
              <a:off x="683" y="2585"/>
              <a:ext cx="0" cy="1374"/>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53" name="Rectangle 38"/>
            <p:cNvSpPr>
              <a:spLocks noChangeArrowheads="1"/>
            </p:cNvSpPr>
            <p:nvPr/>
          </p:nvSpPr>
          <p:spPr bwMode="auto">
            <a:xfrm>
              <a:off x="247" y="2673"/>
              <a:ext cx="488" cy="192"/>
            </a:xfrm>
            <a:prstGeom prst="rect">
              <a:avLst/>
            </a:prstGeom>
            <a:noFill/>
            <a:ln w="9525">
              <a:noFill/>
              <a:miter lim="800000"/>
              <a:headEnd/>
              <a:tailEnd/>
            </a:ln>
          </p:spPr>
          <p:txBody>
            <a:bodyPr wrap="none" lIns="92075" tIns="46038" rIns="92075" bIns="46038">
              <a:spAutoFit/>
            </a:bodyPr>
            <a:lstStyle/>
            <a:p>
              <a:r>
                <a:rPr lang="en-GB" sz="1400" b="1" dirty="0"/>
                <a:t>Supply</a:t>
              </a:r>
            </a:p>
          </p:txBody>
        </p:sp>
        <p:sp>
          <p:nvSpPr>
            <p:cNvPr id="9454" name="Rectangle 39"/>
            <p:cNvSpPr>
              <a:spLocks noChangeArrowheads="1"/>
            </p:cNvSpPr>
            <p:nvPr/>
          </p:nvSpPr>
          <p:spPr bwMode="auto">
            <a:xfrm>
              <a:off x="300" y="3004"/>
              <a:ext cx="395" cy="192"/>
            </a:xfrm>
            <a:prstGeom prst="rect">
              <a:avLst/>
            </a:prstGeom>
            <a:noFill/>
            <a:ln w="9525">
              <a:noFill/>
              <a:miter lim="800000"/>
              <a:headEnd/>
              <a:tailEnd/>
            </a:ln>
          </p:spPr>
          <p:txBody>
            <a:bodyPr wrap="none" lIns="92075" tIns="46038" rIns="92075" bIns="46038">
              <a:spAutoFit/>
            </a:bodyPr>
            <a:lstStyle/>
            <a:p>
              <a:r>
                <a:rPr lang="en-GB" sz="1400" b="1" dirty="0"/>
                <a:t>Make</a:t>
              </a:r>
            </a:p>
          </p:txBody>
        </p:sp>
        <p:sp>
          <p:nvSpPr>
            <p:cNvPr id="9455" name="Rectangle 40"/>
            <p:cNvSpPr>
              <a:spLocks noChangeArrowheads="1"/>
            </p:cNvSpPr>
            <p:nvPr/>
          </p:nvSpPr>
          <p:spPr bwMode="auto">
            <a:xfrm>
              <a:off x="334" y="3342"/>
              <a:ext cx="327" cy="192"/>
            </a:xfrm>
            <a:prstGeom prst="rect">
              <a:avLst/>
            </a:prstGeom>
            <a:noFill/>
            <a:ln w="9525">
              <a:noFill/>
              <a:miter lim="800000"/>
              <a:headEnd/>
              <a:tailEnd/>
            </a:ln>
          </p:spPr>
          <p:txBody>
            <a:bodyPr wrap="none" lIns="92075" tIns="46038" rIns="92075" bIns="46038">
              <a:spAutoFit/>
            </a:bodyPr>
            <a:lstStyle/>
            <a:p>
              <a:r>
                <a:rPr lang="en-GB" sz="1400" b="1" dirty="0"/>
                <a:t>Sub</a:t>
              </a:r>
            </a:p>
          </p:txBody>
        </p:sp>
        <p:sp>
          <p:nvSpPr>
            <p:cNvPr id="9456" name="Rectangle 41"/>
            <p:cNvSpPr>
              <a:spLocks noChangeArrowheads="1"/>
            </p:cNvSpPr>
            <p:nvPr/>
          </p:nvSpPr>
          <p:spPr bwMode="auto">
            <a:xfrm>
              <a:off x="282" y="3614"/>
              <a:ext cx="340" cy="194"/>
            </a:xfrm>
            <a:prstGeom prst="rect">
              <a:avLst/>
            </a:prstGeom>
            <a:noFill/>
            <a:ln w="9525">
              <a:noFill/>
              <a:miter lim="800000"/>
              <a:headEnd/>
              <a:tailEnd/>
            </a:ln>
          </p:spPr>
          <p:txBody>
            <a:bodyPr wrap="none" lIns="92075" tIns="46038" rIns="92075" bIns="46038">
              <a:spAutoFit/>
            </a:bodyPr>
            <a:lstStyle/>
            <a:p>
              <a:r>
                <a:rPr lang="en-GB" sz="1400" b="1" dirty="0"/>
                <a:t>Assy</a:t>
              </a:r>
            </a:p>
          </p:txBody>
        </p:sp>
        <p:sp>
          <p:nvSpPr>
            <p:cNvPr id="9457" name="Line 42"/>
            <p:cNvSpPr>
              <a:spLocks noChangeShapeType="1"/>
            </p:cNvSpPr>
            <p:nvPr/>
          </p:nvSpPr>
          <p:spPr bwMode="auto">
            <a:xfrm flipH="1">
              <a:off x="971" y="2600"/>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58" name="Line 43"/>
            <p:cNvSpPr>
              <a:spLocks noChangeShapeType="1"/>
            </p:cNvSpPr>
            <p:nvPr/>
          </p:nvSpPr>
          <p:spPr bwMode="auto">
            <a:xfrm flipH="1">
              <a:off x="1259" y="2573"/>
              <a:ext cx="1" cy="1298"/>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59" name="Line 44"/>
            <p:cNvSpPr>
              <a:spLocks noChangeShapeType="1"/>
            </p:cNvSpPr>
            <p:nvPr/>
          </p:nvSpPr>
          <p:spPr bwMode="auto">
            <a:xfrm flipH="1">
              <a:off x="1567" y="2581"/>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60" name="Line 45"/>
            <p:cNvSpPr>
              <a:spLocks noChangeShapeType="1"/>
            </p:cNvSpPr>
            <p:nvPr/>
          </p:nvSpPr>
          <p:spPr bwMode="auto">
            <a:xfrm flipH="1">
              <a:off x="1871" y="2585"/>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61" name="Line 46"/>
            <p:cNvSpPr>
              <a:spLocks noChangeShapeType="1"/>
            </p:cNvSpPr>
            <p:nvPr/>
          </p:nvSpPr>
          <p:spPr bwMode="auto">
            <a:xfrm flipH="1">
              <a:off x="2183" y="2577"/>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62" name="Line 47"/>
            <p:cNvSpPr>
              <a:spLocks noChangeShapeType="1"/>
            </p:cNvSpPr>
            <p:nvPr/>
          </p:nvSpPr>
          <p:spPr bwMode="auto">
            <a:xfrm flipH="1">
              <a:off x="2499" y="2573"/>
              <a:ext cx="1" cy="1298"/>
            </a:xfrm>
            <a:prstGeom prst="line">
              <a:avLst/>
            </a:prstGeom>
            <a:noFill/>
            <a:ln w="12700">
              <a:solidFill>
                <a:schemeClr val="tx1"/>
              </a:solidFill>
              <a:round/>
              <a:headEnd type="none" w="sm" len="sm"/>
              <a:tailEnd type="none" w="sm" len="sm"/>
            </a:ln>
          </p:spPr>
          <p:txBody>
            <a:bodyPr wrap="none" anchor="ctr"/>
            <a:lstStyle/>
            <a:p>
              <a:endParaRPr lang="pt-BR" dirty="0"/>
            </a:p>
          </p:txBody>
        </p:sp>
      </p:grpSp>
      <p:grpSp>
        <p:nvGrpSpPr>
          <p:cNvPr id="9225" name="Group 48"/>
          <p:cNvGrpSpPr>
            <a:grpSpLocks/>
          </p:cNvGrpSpPr>
          <p:nvPr/>
        </p:nvGrpSpPr>
        <p:grpSpPr bwMode="auto">
          <a:xfrm>
            <a:off x="5942013" y="3575050"/>
            <a:ext cx="1374775" cy="2128838"/>
            <a:chOff x="3894" y="2449"/>
            <a:chExt cx="866" cy="1341"/>
          </a:xfrm>
        </p:grpSpPr>
        <p:sp>
          <p:nvSpPr>
            <p:cNvPr id="9419" name="Rectangle 49"/>
            <p:cNvSpPr>
              <a:spLocks noChangeArrowheads="1"/>
            </p:cNvSpPr>
            <p:nvPr/>
          </p:nvSpPr>
          <p:spPr bwMode="auto">
            <a:xfrm>
              <a:off x="3924" y="3615"/>
              <a:ext cx="553" cy="175"/>
            </a:xfrm>
            <a:prstGeom prst="rect">
              <a:avLst/>
            </a:prstGeom>
            <a:noFill/>
            <a:ln w="9525">
              <a:noFill/>
              <a:miter lim="800000"/>
              <a:headEnd/>
              <a:tailEnd/>
            </a:ln>
          </p:spPr>
          <p:txBody>
            <a:bodyPr wrap="none" lIns="92075" tIns="46038" rIns="92075" bIns="46038">
              <a:spAutoFit/>
            </a:bodyPr>
            <a:lstStyle/>
            <a:p>
              <a:r>
                <a:rPr lang="en-GB" dirty="0"/>
                <a:t>Fornecedor</a:t>
              </a:r>
              <a:endParaRPr lang="en-GB" sz="2400" dirty="0">
                <a:latin typeface="Times New Roman" pitchFamily="18" charset="0"/>
              </a:endParaRPr>
            </a:p>
          </p:txBody>
        </p:sp>
        <p:grpSp>
          <p:nvGrpSpPr>
            <p:cNvPr id="9420" name="Group 50"/>
            <p:cNvGrpSpPr>
              <a:grpSpLocks/>
            </p:cNvGrpSpPr>
            <p:nvPr/>
          </p:nvGrpSpPr>
          <p:grpSpPr bwMode="auto">
            <a:xfrm>
              <a:off x="3894" y="2449"/>
              <a:ext cx="866" cy="449"/>
              <a:chOff x="3894" y="2449"/>
              <a:chExt cx="866" cy="449"/>
            </a:xfrm>
          </p:grpSpPr>
          <p:sp>
            <p:nvSpPr>
              <p:cNvPr id="9439" name="Rectangle 51"/>
              <p:cNvSpPr>
                <a:spLocks noChangeArrowheads="1"/>
              </p:cNvSpPr>
              <p:nvPr/>
            </p:nvSpPr>
            <p:spPr bwMode="auto">
              <a:xfrm>
                <a:off x="3914" y="2449"/>
                <a:ext cx="839" cy="449"/>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440" name="Rectangle 52"/>
              <p:cNvSpPr>
                <a:spLocks noChangeArrowheads="1"/>
              </p:cNvSpPr>
              <p:nvPr/>
            </p:nvSpPr>
            <p:spPr bwMode="auto">
              <a:xfrm>
                <a:off x="3894" y="2488"/>
                <a:ext cx="866" cy="366"/>
              </a:xfrm>
              <a:prstGeom prst="rect">
                <a:avLst/>
              </a:prstGeom>
              <a:noFill/>
              <a:ln w="9525">
                <a:noFill/>
                <a:miter lim="800000"/>
                <a:headEnd/>
                <a:tailEnd/>
              </a:ln>
            </p:spPr>
            <p:txBody>
              <a:bodyPr wrap="none" lIns="92075" tIns="46038" rIns="92075" bIns="46038">
                <a:spAutoFit/>
              </a:bodyPr>
              <a:lstStyle/>
              <a:p>
                <a:r>
                  <a:rPr lang="en-GB" sz="1600" b="1" i="1" dirty="0">
                    <a:latin typeface="Times New Roman" pitchFamily="18" charset="0"/>
                  </a:rPr>
                  <a:t>Supply Chain</a:t>
                </a:r>
              </a:p>
              <a:p>
                <a:r>
                  <a:rPr lang="en-GB" sz="1600" b="1" i="1" dirty="0">
                    <a:latin typeface="Times New Roman" pitchFamily="18" charset="0"/>
                  </a:rPr>
                  <a:t>Server</a:t>
                </a:r>
              </a:p>
            </p:txBody>
          </p:sp>
        </p:grpSp>
        <p:grpSp>
          <p:nvGrpSpPr>
            <p:cNvPr id="9421" name="Group 53"/>
            <p:cNvGrpSpPr>
              <a:grpSpLocks/>
            </p:cNvGrpSpPr>
            <p:nvPr/>
          </p:nvGrpSpPr>
          <p:grpSpPr bwMode="auto">
            <a:xfrm>
              <a:off x="4011" y="2993"/>
              <a:ext cx="623" cy="588"/>
              <a:chOff x="4011" y="2993"/>
              <a:chExt cx="623" cy="588"/>
            </a:xfrm>
          </p:grpSpPr>
          <p:grpSp>
            <p:nvGrpSpPr>
              <p:cNvPr id="9422" name="Group 54"/>
              <p:cNvGrpSpPr>
                <a:grpSpLocks/>
              </p:cNvGrpSpPr>
              <p:nvPr/>
            </p:nvGrpSpPr>
            <p:grpSpPr bwMode="auto">
              <a:xfrm>
                <a:off x="4231" y="3310"/>
                <a:ext cx="323" cy="271"/>
                <a:chOff x="4231" y="3310"/>
                <a:chExt cx="323" cy="271"/>
              </a:xfrm>
            </p:grpSpPr>
            <p:sp>
              <p:nvSpPr>
                <p:cNvPr id="9437" name="Freeform 55"/>
                <p:cNvSpPr>
                  <a:spLocks/>
                </p:cNvSpPr>
                <p:nvPr/>
              </p:nvSpPr>
              <p:spPr bwMode="auto">
                <a:xfrm>
                  <a:off x="4231" y="3312"/>
                  <a:ext cx="323" cy="269"/>
                </a:xfrm>
                <a:custGeom>
                  <a:avLst/>
                  <a:gdLst>
                    <a:gd name="T0" fmla="*/ 322 w 323"/>
                    <a:gd name="T1" fmla="*/ 267 h 269"/>
                    <a:gd name="T2" fmla="*/ 322 w 323"/>
                    <a:gd name="T3" fmla="*/ 129 h 269"/>
                    <a:gd name="T4" fmla="*/ 317 w 323"/>
                    <a:gd name="T5" fmla="*/ 18 h 269"/>
                    <a:gd name="T6" fmla="*/ 154 w 323"/>
                    <a:gd name="T7" fmla="*/ 0 h 269"/>
                    <a:gd name="T8" fmla="*/ 5 w 323"/>
                    <a:gd name="T9" fmla="*/ 16 h 269"/>
                    <a:gd name="T10" fmla="*/ 4 w 323"/>
                    <a:gd name="T11" fmla="*/ 55 h 269"/>
                    <a:gd name="T12" fmla="*/ 0 w 323"/>
                    <a:gd name="T13" fmla="*/ 266 h 269"/>
                    <a:gd name="T14" fmla="*/ 33 w 323"/>
                    <a:gd name="T15" fmla="*/ 266 h 269"/>
                    <a:gd name="T16" fmla="*/ 33 w 323"/>
                    <a:gd name="T17" fmla="*/ 75 h 269"/>
                    <a:gd name="T18" fmla="*/ 97 w 323"/>
                    <a:gd name="T19" fmla="*/ 71 h 269"/>
                    <a:gd name="T20" fmla="*/ 292 w 323"/>
                    <a:gd name="T21" fmla="*/ 71 h 269"/>
                    <a:gd name="T22" fmla="*/ 294 w 323"/>
                    <a:gd name="T23" fmla="*/ 268 h 269"/>
                    <a:gd name="T24" fmla="*/ 322 w 323"/>
                    <a:gd name="T25" fmla="*/ 267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269"/>
                    <a:gd name="T41" fmla="*/ 323 w 323"/>
                    <a:gd name="T42" fmla="*/ 269 h 2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269">
                      <a:moveTo>
                        <a:pt x="322" y="267"/>
                      </a:moveTo>
                      <a:lnTo>
                        <a:pt x="322" y="129"/>
                      </a:lnTo>
                      <a:lnTo>
                        <a:pt x="317" y="18"/>
                      </a:lnTo>
                      <a:lnTo>
                        <a:pt x="154" y="0"/>
                      </a:lnTo>
                      <a:lnTo>
                        <a:pt x="5" y="16"/>
                      </a:lnTo>
                      <a:lnTo>
                        <a:pt x="4" y="55"/>
                      </a:lnTo>
                      <a:lnTo>
                        <a:pt x="0" y="266"/>
                      </a:lnTo>
                      <a:lnTo>
                        <a:pt x="33" y="266"/>
                      </a:lnTo>
                      <a:lnTo>
                        <a:pt x="33" y="75"/>
                      </a:lnTo>
                      <a:lnTo>
                        <a:pt x="97" y="71"/>
                      </a:lnTo>
                      <a:lnTo>
                        <a:pt x="292" y="71"/>
                      </a:lnTo>
                      <a:lnTo>
                        <a:pt x="294" y="268"/>
                      </a:lnTo>
                      <a:lnTo>
                        <a:pt x="322" y="267"/>
                      </a:lnTo>
                    </a:path>
                  </a:pathLst>
                </a:custGeom>
                <a:solidFill>
                  <a:srgbClr val="000080"/>
                </a:solidFill>
                <a:ln w="12700" cap="rnd">
                  <a:solidFill>
                    <a:srgbClr val="000000"/>
                  </a:solidFill>
                  <a:round/>
                  <a:headEnd/>
                  <a:tailEnd/>
                </a:ln>
              </p:spPr>
              <p:txBody>
                <a:bodyPr/>
                <a:lstStyle/>
                <a:p>
                  <a:endParaRPr lang="pt-BR" dirty="0"/>
                </a:p>
              </p:txBody>
            </p:sp>
            <p:sp>
              <p:nvSpPr>
                <p:cNvPr id="9438" name="Freeform 56"/>
                <p:cNvSpPr>
                  <a:spLocks/>
                </p:cNvSpPr>
                <p:nvPr/>
              </p:nvSpPr>
              <p:spPr bwMode="auto">
                <a:xfrm>
                  <a:off x="4255" y="3310"/>
                  <a:ext cx="127" cy="69"/>
                </a:xfrm>
                <a:custGeom>
                  <a:avLst/>
                  <a:gdLst>
                    <a:gd name="T0" fmla="*/ 23 w 127"/>
                    <a:gd name="T1" fmla="*/ 13 h 69"/>
                    <a:gd name="T2" fmla="*/ 40 w 127"/>
                    <a:gd name="T3" fmla="*/ 11 h 69"/>
                    <a:gd name="T4" fmla="*/ 56 w 127"/>
                    <a:gd name="T5" fmla="*/ 0 h 69"/>
                    <a:gd name="T6" fmla="*/ 72 w 127"/>
                    <a:gd name="T7" fmla="*/ 16 h 69"/>
                    <a:gd name="T8" fmla="*/ 122 w 127"/>
                    <a:gd name="T9" fmla="*/ 47 h 69"/>
                    <a:gd name="T10" fmla="*/ 126 w 127"/>
                    <a:gd name="T11" fmla="*/ 59 h 69"/>
                    <a:gd name="T12" fmla="*/ 97 w 127"/>
                    <a:gd name="T13" fmla="*/ 68 h 69"/>
                    <a:gd name="T14" fmla="*/ 0 w 127"/>
                    <a:gd name="T15" fmla="*/ 21 h 69"/>
                    <a:gd name="T16" fmla="*/ 23 w 127"/>
                    <a:gd name="T17" fmla="*/ 1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69"/>
                    <a:gd name="T29" fmla="*/ 127 w 12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69">
                      <a:moveTo>
                        <a:pt x="23" y="13"/>
                      </a:moveTo>
                      <a:lnTo>
                        <a:pt x="40" y="11"/>
                      </a:lnTo>
                      <a:lnTo>
                        <a:pt x="56" y="0"/>
                      </a:lnTo>
                      <a:lnTo>
                        <a:pt x="72" y="16"/>
                      </a:lnTo>
                      <a:lnTo>
                        <a:pt x="122" y="47"/>
                      </a:lnTo>
                      <a:lnTo>
                        <a:pt x="126" y="59"/>
                      </a:lnTo>
                      <a:lnTo>
                        <a:pt x="97" y="68"/>
                      </a:lnTo>
                      <a:lnTo>
                        <a:pt x="0" y="21"/>
                      </a:lnTo>
                      <a:lnTo>
                        <a:pt x="23" y="13"/>
                      </a:lnTo>
                    </a:path>
                  </a:pathLst>
                </a:custGeom>
                <a:solidFill>
                  <a:srgbClr val="C0C0C0"/>
                </a:solidFill>
                <a:ln w="12700" cap="rnd">
                  <a:solidFill>
                    <a:srgbClr val="000000"/>
                  </a:solidFill>
                  <a:round/>
                  <a:headEnd/>
                  <a:tailEnd/>
                </a:ln>
              </p:spPr>
              <p:txBody>
                <a:bodyPr/>
                <a:lstStyle/>
                <a:p>
                  <a:endParaRPr lang="pt-BR" dirty="0"/>
                </a:p>
              </p:txBody>
            </p:sp>
          </p:grpSp>
          <p:grpSp>
            <p:nvGrpSpPr>
              <p:cNvPr id="9423" name="Group 57"/>
              <p:cNvGrpSpPr>
                <a:grpSpLocks/>
              </p:cNvGrpSpPr>
              <p:nvPr/>
            </p:nvGrpSpPr>
            <p:grpSpPr bwMode="auto">
              <a:xfrm>
                <a:off x="4333" y="3069"/>
                <a:ext cx="301" cy="402"/>
                <a:chOff x="4333" y="3069"/>
                <a:chExt cx="301" cy="402"/>
              </a:xfrm>
            </p:grpSpPr>
            <p:grpSp>
              <p:nvGrpSpPr>
                <p:cNvPr id="9431" name="Group 58"/>
                <p:cNvGrpSpPr>
                  <a:grpSpLocks/>
                </p:cNvGrpSpPr>
                <p:nvPr/>
              </p:nvGrpSpPr>
              <p:grpSpPr bwMode="auto">
                <a:xfrm>
                  <a:off x="4333" y="3069"/>
                  <a:ext cx="301" cy="307"/>
                  <a:chOff x="4333" y="3069"/>
                  <a:chExt cx="301" cy="307"/>
                </a:xfrm>
              </p:grpSpPr>
              <p:sp>
                <p:nvSpPr>
                  <p:cNvPr id="9435" name="Freeform 59"/>
                  <p:cNvSpPr>
                    <a:spLocks/>
                  </p:cNvSpPr>
                  <p:nvPr/>
                </p:nvSpPr>
                <p:spPr bwMode="auto">
                  <a:xfrm>
                    <a:off x="4333" y="3069"/>
                    <a:ext cx="301" cy="307"/>
                  </a:xfrm>
                  <a:custGeom>
                    <a:avLst/>
                    <a:gdLst>
                      <a:gd name="T0" fmla="*/ 56 w 301"/>
                      <a:gd name="T1" fmla="*/ 62 h 307"/>
                      <a:gd name="T2" fmla="*/ 63 w 301"/>
                      <a:gd name="T3" fmla="*/ 41 h 307"/>
                      <a:gd name="T4" fmla="*/ 68 w 301"/>
                      <a:gd name="T5" fmla="*/ 27 h 307"/>
                      <a:gd name="T6" fmla="*/ 69 w 301"/>
                      <a:gd name="T7" fmla="*/ 23 h 307"/>
                      <a:gd name="T8" fmla="*/ 72 w 301"/>
                      <a:gd name="T9" fmla="*/ 20 h 307"/>
                      <a:gd name="T10" fmla="*/ 74 w 301"/>
                      <a:gd name="T11" fmla="*/ 18 h 307"/>
                      <a:gd name="T12" fmla="*/ 77 w 301"/>
                      <a:gd name="T13" fmla="*/ 17 h 307"/>
                      <a:gd name="T14" fmla="*/ 115 w 301"/>
                      <a:gd name="T15" fmla="*/ 10 h 307"/>
                      <a:gd name="T16" fmla="*/ 156 w 301"/>
                      <a:gd name="T17" fmla="*/ 2 h 307"/>
                      <a:gd name="T18" fmla="*/ 193 w 301"/>
                      <a:gd name="T19" fmla="*/ 0 h 307"/>
                      <a:gd name="T20" fmla="*/ 214 w 301"/>
                      <a:gd name="T21" fmla="*/ 0 h 307"/>
                      <a:gd name="T22" fmla="*/ 258 w 301"/>
                      <a:gd name="T23" fmla="*/ 2 h 307"/>
                      <a:gd name="T24" fmla="*/ 289 w 301"/>
                      <a:gd name="T25" fmla="*/ 4 h 307"/>
                      <a:gd name="T26" fmla="*/ 294 w 301"/>
                      <a:gd name="T27" fmla="*/ 4 h 307"/>
                      <a:gd name="T28" fmla="*/ 297 w 301"/>
                      <a:gd name="T29" fmla="*/ 6 h 307"/>
                      <a:gd name="T30" fmla="*/ 299 w 301"/>
                      <a:gd name="T31" fmla="*/ 7 h 307"/>
                      <a:gd name="T32" fmla="*/ 300 w 301"/>
                      <a:gd name="T33" fmla="*/ 9 h 307"/>
                      <a:gd name="T34" fmla="*/ 300 w 301"/>
                      <a:gd name="T35" fmla="*/ 12 h 307"/>
                      <a:gd name="T36" fmla="*/ 299 w 301"/>
                      <a:gd name="T37" fmla="*/ 20 h 307"/>
                      <a:gd name="T38" fmla="*/ 292 w 301"/>
                      <a:gd name="T39" fmla="*/ 48 h 307"/>
                      <a:gd name="T40" fmla="*/ 288 w 301"/>
                      <a:gd name="T41" fmla="*/ 68 h 307"/>
                      <a:gd name="T42" fmla="*/ 278 w 301"/>
                      <a:gd name="T43" fmla="*/ 115 h 307"/>
                      <a:gd name="T44" fmla="*/ 271 w 301"/>
                      <a:gd name="T45" fmla="*/ 143 h 307"/>
                      <a:gd name="T46" fmla="*/ 253 w 301"/>
                      <a:gd name="T47" fmla="*/ 210 h 307"/>
                      <a:gd name="T48" fmla="*/ 236 w 301"/>
                      <a:gd name="T49" fmla="*/ 264 h 307"/>
                      <a:gd name="T50" fmla="*/ 233 w 301"/>
                      <a:gd name="T51" fmla="*/ 274 h 307"/>
                      <a:gd name="T52" fmla="*/ 231 w 301"/>
                      <a:gd name="T53" fmla="*/ 280 h 307"/>
                      <a:gd name="T54" fmla="*/ 229 w 301"/>
                      <a:gd name="T55" fmla="*/ 285 h 307"/>
                      <a:gd name="T56" fmla="*/ 227 w 301"/>
                      <a:gd name="T57" fmla="*/ 289 h 307"/>
                      <a:gd name="T58" fmla="*/ 224 w 301"/>
                      <a:gd name="T59" fmla="*/ 292 h 307"/>
                      <a:gd name="T60" fmla="*/ 221 w 301"/>
                      <a:gd name="T61" fmla="*/ 293 h 307"/>
                      <a:gd name="T62" fmla="*/ 215 w 301"/>
                      <a:gd name="T63" fmla="*/ 295 h 307"/>
                      <a:gd name="T64" fmla="*/ 205 w 301"/>
                      <a:gd name="T65" fmla="*/ 296 h 307"/>
                      <a:gd name="T66" fmla="*/ 188 w 301"/>
                      <a:gd name="T67" fmla="*/ 296 h 307"/>
                      <a:gd name="T68" fmla="*/ 174 w 301"/>
                      <a:gd name="T69" fmla="*/ 297 h 307"/>
                      <a:gd name="T70" fmla="*/ 154 w 301"/>
                      <a:gd name="T71" fmla="*/ 300 h 307"/>
                      <a:gd name="T72" fmla="*/ 135 w 301"/>
                      <a:gd name="T73" fmla="*/ 304 h 307"/>
                      <a:gd name="T74" fmla="*/ 121 w 301"/>
                      <a:gd name="T75" fmla="*/ 306 h 307"/>
                      <a:gd name="T76" fmla="*/ 105 w 301"/>
                      <a:gd name="T77" fmla="*/ 306 h 307"/>
                      <a:gd name="T78" fmla="*/ 102 w 301"/>
                      <a:gd name="T79" fmla="*/ 304 h 307"/>
                      <a:gd name="T80" fmla="*/ 9 w 301"/>
                      <a:gd name="T81" fmla="*/ 243 h 307"/>
                      <a:gd name="T82" fmla="*/ 4 w 301"/>
                      <a:gd name="T83" fmla="*/ 239 h 307"/>
                      <a:gd name="T84" fmla="*/ 1 w 301"/>
                      <a:gd name="T85" fmla="*/ 235 h 307"/>
                      <a:gd name="T86" fmla="*/ 0 w 301"/>
                      <a:gd name="T87" fmla="*/ 230 h 307"/>
                      <a:gd name="T88" fmla="*/ 0 w 301"/>
                      <a:gd name="T89" fmla="*/ 224 h 307"/>
                      <a:gd name="T90" fmla="*/ 1 w 301"/>
                      <a:gd name="T91" fmla="*/ 219 h 307"/>
                      <a:gd name="T92" fmla="*/ 27 w 301"/>
                      <a:gd name="T93" fmla="*/ 144 h 307"/>
                      <a:gd name="T94" fmla="*/ 44 w 301"/>
                      <a:gd name="T95" fmla="*/ 96 h 307"/>
                      <a:gd name="T96" fmla="*/ 56 w 301"/>
                      <a:gd name="T97" fmla="*/ 62 h 3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07"/>
                      <a:gd name="T149" fmla="*/ 301 w 301"/>
                      <a:gd name="T150" fmla="*/ 307 h 3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07">
                        <a:moveTo>
                          <a:pt x="56" y="62"/>
                        </a:moveTo>
                        <a:lnTo>
                          <a:pt x="63" y="41"/>
                        </a:lnTo>
                        <a:lnTo>
                          <a:pt x="68" y="27"/>
                        </a:lnTo>
                        <a:lnTo>
                          <a:pt x="69" y="23"/>
                        </a:lnTo>
                        <a:lnTo>
                          <a:pt x="72" y="20"/>
                        </a:lnTo>
                        <a:lnTo>
                          <a:pt x="74" y="18"/>
                        </a:lnTo>
                        <a:lnTo>
                          <a:pt x="77" y="17"/>
                        </a:lnTo>
                        <a:lnTo>
                          <a:pt x="115" y="10"/>
                        </a:lnTo>
                        <a:lnTo>
                          <a:pt x="156" y="2"/>
                        </a:lnTo>
                        <a:lnTo>
                          <a:pt x="193" y="0"/>
                        </a:lnTo>
                        <a:lnTo>
                          <a:pt x="214" y="0"/>
                        </a:lnTo>
                        <a:lnTo>
                          <a:pt x="258" y="2"/>
                        </a:lnTo>
                        <a:lnTo>
                          <a:pt x="289" y="4"/>
                        </a:lnTo>
                        <a:lnTo>
                          <a:pt x="294" y="4"/>
                        </a:lnTo>
                        <a:lnTo>
                          <a:pt x="297" y="6"/>
                        </a:lnTo>
                        <a:lnTo>
                          <a:pt x="299" y="7"/>
                        </a:lnTo>
                        <a:lnTo>
                          <a:pt x="300" y="9"/>
                        </a:lnTo>
                        <a:lnTo>
                          <a:pt x="300" y="12"/>
                        </a:lnTo>
                        <a:lnTo>
                          <a:pt x="299" y="20"/>
                        </a:lnTo>
                        <a:lnTo>
                          <a:pt x="292" y="48"/>
                        </a:lnTo>
                        <a:lnTo>
                          <a:pt x="288" y="68"/>
                        </a:lnTo>
                        <a:lnTo>
                          <a:pt x="278" y="115"/>
                        </a:lnTo>
                        <a:lnTo>
                          <a:pt x="271" y="143"/>
                        </a:lnTo>
                        <a:lnTo>
                          <a:pt x="253" y="210"/>
                        </a:lnTo>
                        <a:lnTo>
                          <a:pt x="236" y="264"/>
                        </a:lnTo>
                        <a:lnTo>
                          <a:pt x="233" y="274"/>
                        </a:lnTo>
                        <a:lnTo>
                          <a:pt x="231" y="280"/>
                        </a:lnTo>
                        <a:lnTo>
                          <a:pt x="229" y="285"/>
                        </a:lnTo>
                        <a:lnTo>
                          <a:pt x="227" y="289"/>
                        </a:lnTo>
                        <a:lnTo>
                          <a:pt x="224" y="292"/>
                        </a:lnTo>
                        <a:lnTo>
                          <a:pt x="221" y="293"/>
                        </a:lnTo>
                        <a:lnTo>
                          <a:pt x="215" y="295"/>
                        </a:lnTo>
                        <a:lnTo>
                          <a:pt x="205" y="296"/>
                        </a:lnTo>
                        <a:lnTo>
                          <a:pt x="188" y="296"/>
                        </a:lnTo>
                        <a:lnTo>
                          <a:pt x="174" y="297"/>
                        </a:lnTo>
                        <a:lnTo>
                          <a:pt x="154" y="300"/>
                        </a:lnTo>
                        <a:lnTo>
                          <a:pt x="135" y="304"/>
                        </a:lnTo>
                        <a:lnTo>
                          <a:pt x="121" y="306"/>
                        </a:lnTo>
                        <a:lnTo>
                          <a:pt x="105" y="306"/>
                        </a:lnTo>
                        <a:lnTo>
                          <a:pt x="102" y="304"/>
                        </a:lnTo>
                        <a:lnTo>
                          <a:pt x="9" y="243"/>
                        </a:lnTo>
                        <a:lnTo>
                          <a:pt x="4" y="239"/>
                        </a:lnTo>
                        <a:lnTo>
                          <a:pt x="1" y="235"/>
                        </a:lnTo>
                        <a:lnTo>
                          <a:pt x="0" y="230"/>
                        </a:lnTo>
                        <a:lnTo>
                          <a:pt x="0" y="224"/>
                        </a:lnTo>
                        <a:lnTo>
                          <a:pt x="1" y="219"/>
                        </a:lnTo>
                        <a:lnTo>
                          <a:pt x="27" y="144"/>
                        </a:lnTo>
                        <a:lnTo>
                          <a:pt x="44" y="96"/>
                        </a:lnTo>
                        <a:lnTo>
                          <a:pt x="56" y="62"/>
                        </a:lnTo>
                      </a:path>
                    </a:pathLst>
                  </a:custGeom>
                  <a:solidFill>
                    <a:srgbClr val="C0C0C0"/>
                  </a:solidFill>
                  <a:ln w="12700" cap="rnd">
                    <a:solidFill>
                      <a:srgbClr val="000000"/>
                    </a:solidFill>
                    <a:round/>
                    <a:headEnd/>
                    <a:tailEnd/>
                  </a:ln>
                </p:spPr>
                <p:txBody>
                  <a:bodyPr/>
                  <a:lstStyle/>
                  <a:p>
                    <a:endParaRPr lang="pt-BR" dirty="0"/>
                  </a:p>
                </p:txBody>
              </p:sp>
              <p:sp>
                <p:nvSpPr>
                  <p:cNvPr id="9436" name="Freeform 60"/>
                  <p:cNvSpPr>
                    <a:spLocks/>
                  </p:cNvSpPr>
                  <p:nvPr/>
                </p:nvSpPr>
                <p:spPr bwMode="auto">
                  <a:xfrm>
                    <a:off x="4348" y="3099"/>
                    <a:ext cx="180" cy="234"/>
                  </a:xfrm>
                  <a:custGeom>
                    <a:avLst/>
                    <a:gdLst>
                      <a:gd name="T0" fmla="*/ 41 w 180"/>
                      <a:gd name="T1" fmla="*/ 70 h 234"/>
                      <a:gd name="T2" fmla="*/ 54 w 180"/>
                      <a:gd name="T3" fmla="*/ 36 h 234"/>
                      <a:gd name="T4" fmla="*/ 65 w 180"/>
                      <a:gd name="T5" fmla="*/ 6 h 234"/>
                      <a:gd name="T6" fmla="*/ 67 w 180"/>
                      <a:gd name="T7" fmla="*/ 5 h 234"/>
                      <a:gd name="T8" fmla="*/ 69 w 180"/>
                      <a:gd name="T9" fmla="*/ 4 h 234"/>
                      <a:gd name="T10" fmla="*/ 73 w 180"/>
                      <a:gd name="T11" fmla="*/ 4 h 234"/>
                      <a:gd name="T12" fmla="*/ 124 w 180"/>
                      <a:gd name="T13" fmla="*/ 0 h 234"/>
                      <a:gd name="T14" fmla="*/ 174 w 180"/>
                      <a:gd name="T15" fmla="*/ 0 h 234"/>
                      <a:gd name="T16" fmla="*/ 177 w 180"/>
                      <a:gd name="T17" fmla="*/ 1 h 234"/>
                      <a:gd name="T18" fmla="*/ 178 w 180"/>
                      <a:gd name="T19" fmla="*/ 2 h 234"/>
                      <a:gd name="T20" fmla="*/ 179 w 180"/>
                      <a:gd name="T21" fmla="*/ 4 h 234"/>
                      <a:gd name="T22" fmla="*/ 175 w 180"/>
                      <a:gd name="T23" fmla="*/ 25 h 234"/>
                      <a:gd name="T24" fmla="*/ 167 w 180"/>
                      <a:gd name="T25" fmla="*/ 44 h 234"/>
                      <a:gd name="T26" fmla="*/ 154 w 180"/>
                      <a:gd name="T27" fmla="*/ 77 h 234"/>
                      <a:gd name="T28" fmla="*/ 129 w 180"/>
                      <a:gd name="T29" fmla="*/ 135 h 234"/>
                      <a:gd name="T30" fmla="*/ 107 w 180"/>
                      <a:gd name="T31" fmla="*/ 185 h 234"/>
                      <a:gd name="T32" fmla="*/ 101 w 180"/>
                      <a:gd name="T33" fmla="*/ 203 h 234"/>
                      <a:gd name="T34" fmla="*/ 98 w 180"/>
                      <a:gd name="T35" fmla="*/ 216 h 234"/>
                      <a:gd name="T36" fmla="*/ 94 w 180"/>
                      <a:gd name="T37" fmla="*/ 223 h 234"/>
                      <a:gd name="T38" fmla="*/ 91 w 180"/>
                      <a:gd name="T39" fmla="*/ 229 h 234"/>
                      <a:gd name="T40" fmla="*/ 88 w 180"/>
                      <a:gd name="T41" fmla="*/ 231 h 234"/>
                      <a:gd name="T42" fmla="*/ 87 w 180"/>
                      <a:gd name="T43" fmla="*/ 232 h 234"/>
                      <a:gd name="T44" fmla="*/ 83 w 180"/>
                      <a:gd name="T45" fmla="*/ 233 h 234"/>
                      <a:gd name="T46" fmla="*/ 80 w 180"/>
                      <a:gd name="T47" fmla="*/ 232 h 234"/>
                      <a:gd name="T48" fmla="*/ 75 w 180"/>
                      <a:gd name="T49" fmla="*/ 229 h 234"/>
                      <a:gd name="T50" fmla="*/ 70 w 180"/>
                      <a:gd name="T51" fmla="*/ 225 h 234"/>
                      <a:gd name="T52" fmla="*/ 65 w 180"/>
                      <a:gd name="T53" fmla="*/ 221 h 234"/>
                      <a:gd name="T54" fmla="*/ 59 w 180"/>
                      <a:gd name="T55" fmla="*/ 216 h 234"/>
                      <a:gd name="T56" fmla="*/ 53 w 180"/>
                      <a:gd name="T57" fmla="*/ 212 h 234"/>
                      <a:gd name="T58" fmla="*/ 3 w 180"/>
                      <a:gd name="T59" fmla="*/ 191 h 234"/>
                      <a:gd name="T60" fmla="*/ 1 w 180"/>
                      <a:gd name="T61" fmla="*/ 190 h 234"/>
                      <a:gd name="T62" fmla="*/ 0 w 180"/>
                      <a:gd name="T63" fmla="*/ 188 h 234"/>
                      <a:gd name="T64" fmla="*/ 1 w 180"/>
                      <a:gd name="T65" fmla="*/ 185 h 234"/>
                      <a:gd name="T66" fmla="*/ 2 w 180"/>
                      <a:gd name="T67" fmla="*/ 183 h 234"/>
                      <a:gd name="T68" fmla="*/ 41 w 180"/>
                      <a:gd name="T69" fmla="*/ 70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34"/>
                      <a:gd name="T107" fmla="*/ 180 w 180"/>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34">
                        <a:moveTo>
                          <a:pt x="41" y="70"/>
                        </a:moveTo>
                        <a:lnTo>
                          <a:pt x="54" y="36"/>
                        </a:lnTo>
                        <a:lnTo>
                          <a:pt x="65" y="6"/>
                        </a:lnTo>
                        <a:lnTo>
                          <a:pt x="67" y="5"/>
                        </a:lnTo>
                        <a:lnTo>
                          <a:pt x="69" y="4"/>
                        </a:lnTo>
                        <a:lnTo>
                          <a:pt x="73" y="4"/>
                        </a:lnTo>
                        <a:lnTo>
                          <a:pt x="124" y="0"/>
                        </a:lnTo>
                        <a:lnTo>
                          <a:pt x="174" y="0"/>
                        </a:lnTo>
                        <a:lnTo>
                          <a:pt x="177" y="1"/>
                        </a:lnTo>
                        <a:lnTo>
                          <a:pt x="178" y="2"/>
                        </a:lnTo>
                        <a:lnTo>
                          <a:pt x="179" y="4"/>
                        </a:lnTo>
                        <a:lnTo>
                          <a:pt x="175" y="25"/>
                        </a:lnTo>
                        <a:lnTo>
                          <a:pt x="167" y="44"/>
                        </a:lnTo>
                        <a:lnTo>
                          <a:pt x="154" y="77"/>
                        </a:lnTo>
                        <a:lnTo>
                          <a:pt x="129" y="135"/>
                        </a:lnTo>
                        <a:lnTo>
                          <a:pt x="107" y="185"/>
                        </a:lnTo>
                        <a:lnTo>
                          <a:pt x="101" y="203"/>
                        </a:lnTo>
                        <a:lnTo>
                          <a:pt x="98" y="216"/>
                        </a:lnTo>
                        <a:lnTo>
                          <a:pt x="94" y="223"/>
                        </a:lnTo>
                        <a:lnTo>
                          <a:pt x="91" y="229"/>
                        </a:lnTo>
                        <a:lnTo>
                          <a:pt x="88" y="231"/>
                        </a:lnTo>
                        <a:lnTo>
                          <a:pt x="87" y="232"/>
                        </a:lnTo>
                        <a:lnTo>
                          <a:pt x="83" y="233"/>
                        </a:lnTo>
                        <a:lnTo>
                          <a:pt x="80" y="232"/>
                        </a:lnTo>
                        <a:lnTo>
                          <a:pt x="75" y="229"/>
                        </a:lnTo>
                        <a:lnTo>
                          <a:pt x="70" y="225"/>
                        </a:lnTo>
                        <a:lnTo>
                          <a:pt x="65" y="221"/>
                        </a:lnTo>
                        <a:lnTo>
                          <a:pt x="59" y="216"/>
                        </a:lnTo>
                        <a:lnTo>
                          <a:pt x="53" y="212"/>
                        </a:lnTo>
                        <a:lnTo>
                          <a:pt x="3" y="191"/>
                        </a:lnTo>
                        <a:lnTo>
                          <a:pt x="1" y="190"/>
                        </a:lnTo>
                        <a:lnTo>
                          <a:pt x="0" y="188"/>
                        </a:lnTo>
                        <a:lnTo>
                          <a:pt x="1" y="185"/>
                        </a:lnTo>
                        <a:lnTo>
                          <a:pt x="2" y="183"/>
                        </a:lnTo>
                        <a:lnTo>
                          <a:pt x="41" y="70"/>
                        </a:lnTo>
                      </a:path>
                    </a:pathLst>
                  </a:custGeom>
                  <a:solidFill>
                    <a:srgbClr val="005F5F"/>
                  </a:solidFill>
                  <a:ln w="12700" cap="rnd">
                    <a:solidFill>
                      <a:srgbClr val="000000"/>
                    </a:solidFill>
                    <a:round/>
                    <a:headEnd/>
                    <a:tailEnd/>
                  </a:ln>
                </p:spPr>
                <p:txBody>
                  <a:bodyPr/>
                  <a:lstStyle/>
                  <a:p>
                    <a:endParaRPr lang="pt-BR" dirty="0"/>
                  </a:p>
                </p:txBody>
              </p:sp>
            </p:grpSp>
            <p:grpSp>
              <p:nvGrpSpPr>
                <p:cNvPr id="9432" name="Group 61"/>
                <p:cNvGrpSpPr>
                  <a:grpSpLocks/>
                </p:cNvGrpSpPr>
                <p:nvPr/>
              </p:nvGrpSpPr>
              <p:grpSpPr bwMode="auto">
                <a:xfrm>
                  <a:off x="4552" y="3341"/>
                  <a:ext cx="45" cy="130"/>
                  <a:chOff x="4552" y="3341"/>
                  <a:chExt cx="45" cy="130"/>
                </a:xfrm>
              </p:grpSpPr>
              <p:sp>
                <p:nvSpPr>
                  <p:cNvPr id="9433" name="Freeform 62"/>
                  <p:cNvSpPr>
                    <a:spLocks/>
                  </p:cNvSpPr>
                  <p:nvPr/>
                </p:nvSpPr>
                <p:spPr bwMode="auto">
                  <a:xfrm>
                    <a:off x="4553" y="3343"/>
                    <a:ext cx="44" cy="128"/>
                  </a:xfrm>
                  <a:custGeom>
                    <a:avLst/>
                    <a:gdLst>
                      <a:gd name="T0" fmla="*/ 0 w 44"/>
                      <a:gd name="T1" fmla="*/ 0 h 128"/>
                      <a:gd name="T2" fmla="*/ 1 w 44"/>
                      <a:gd name="T3" fmla="*/ 8 h 128"/>
                      <a:gd name="T4" fmla="*/ 3 w 44"/>
                      <a:gd name="T5" fmla="*/ 15 h 128"/>
                      <a:gd name="T6" fmla="*/ 7 w 44"/>
                      <a:gd name="T7" fmla="*/ 21 h 128"/>
                      <a:gd name="T8" fmla="*/ 13 w 44"/>
                      <a:gd name="T9" fmla="*/ 24 h 128"/>
                      <a:gd name="T10" fmla="*/ 20 w 44"/>
                      <a:gd name="T11" fmla="*/ 27 h 128"/>
                      <a:gd name="T12" fmla="*/ 25 w 44"/>
                      <a:gd name="T13" fmla="*/ 32 h 128"/>
                      <a:gd name="T14" fmla="*/ 30 w 44"/>
                      <a:gd name="T15" fmla="*/ 38 h 128"/>
                      <a:gd name="T16" fmla="*/ 35 w 44"/>
                      <a:gd name="T17" fmla="*/ 48 h 128"/>
                      <a:gd name="T18" fmla="*/ 36 w 44"/>
                      <a:gd name="T19" fmla="*/ 57 h 128"/>
                      <a:gd name="T20" fmla="*/ 35 w 44"/>
                      <a:gd name="T21" fmla="*/ 64 h 128"/>
                      <a:gd name="T22" fmla="*/ 30 w 44"/>
                      <a:gd name="T23" fmla="*/ 70 h 128"/>
                      <a:gd name="T24" fmla="*/ 26 w 44"/>
                      <a:gd name="T25" fmla="*/ 75 h 128"/>
                      <a:gd name="T26" fmla="*/ 23 w 44"/>
                      <a:gd name="T27" fmla="*/ 81 h 128"/>
                      <a:gd name="T28" fmla="*/ 20 w 44"/>
                      <a:gd name="T29" fmla="*/ 89 h 128"/>
                      <a:gd name="T30" fmla="*/ 19 w 44"/>
                      <a:gd name="T31" fmla="*/ 97 h 128"/>
                      <a:gd name="T32" fmla="*/ 21 w 44"/>
                      <a:gd name="T33" fmla="*/ 105 h 128"/>
                      <a:gd name="T34" fmla="*/ 25 w 44"/>
                      <a:gd name="T35" fmla="*/ 110 h 128"/>
                      <a:gd name="T36" fmla="*/ 31 w 44"/>
                      <a:gd name="T37" fmla="*/ 117 h 128"/>
                      <a:gd name="T38" fmla="*/ 36 w 44"/>
                      <a:gd name="T39" fmla="*/ 122 h 128"/>
                      <a:gd name="T40" fmla="*/ 43 w 44"/>
                      <a:gd name="T41" fmla="*/ 12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28"/>
                      <a:gd name="T65" fmla="*/ 44 w 44"/>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28">
                        <a:moveTo>
                          <a:pt x="0" y="0"/>
                        </a:moveTo>
                        <a:lnTo>
                          <a:pt x="1" y="8"/>
                        </a:lnTo>
                        <a:lnTo>
                          <a:pt x="3" y="15"/>
                        </a:lnTo>
                        <a:lnTo>
                          <a:pt x="7" y="21"/>
                        </a:lnTo>
                        <a:lnTo>
                          <a:pt x="13" y="24"/>
                        </a:lnTo>
                        <a:lnTo>
                          <a:pt x="20" y="27"/>
                        </a:lnTo>
                        <a:lnTo>
                          <a:pt x="25" y="32"/>
                        </a:lnTo>
                        <a:lnTo>
                          <a:pt x="30" y="38"/>
                        </a:lnTo>
                        <a:lnTo>
                          <a:pt x="35" y="48"/>
                        </a:lnTo>
                        <a:lnTo>
                          <a:pt x="36" y="57"/>
                        </a:lnTo>
                        <a:lnTo>
                          <a:pt x="35" y="64"/>
                        </a:lnTo>
                        <a:lnTo>
                          <a:pt x="30" y="70"/>
                        </a:lnTo>
                        <a:lnTo>
                          <a:pt x="26" y="75"/>
                        </a:lnTo>
                        <a:lnTo>
                          <a:pt x="23" y="81"/>
                        </a:lnTo>
                        <a:lnTo>
                          <a:pt x="20" y="89"/>
                        </a:lnTo>
                        <a:lnTo>
                          <a:pt x="19" y="97"/>
                        </a:lnTo>
                        <a:lnTo>
                          <a:pt x="21" y="105"/>
                        </a:lnTo>
                        <a:lnTo>
                          <a:pt x="25" y="110"/>
                        </a:lnTo>
                        <a:lnTo>
                          <a:pt x="31" y="117"/>
                        </a:lnTo>
                        <a:lnTo>
                          <a:pt x="36" y="122"/>
                        </a:lnTo>
                        <a:lnTo>
                          <a:pt x="43" y="127"/>
                        </a:lnTo>
                      </a:path>
                    </a:pathLst>
                  </a:custGeom>
                  <a:noFill/>
                  <a:ln w="12700" cap="rnd">
                    <a:solidFill>
                      <a:srgbClr val="000000"/>
                    </a:solidFill>
                    <a:round/>
                    <a:headEnd type="none" w="sm" len="sm"/>
                    <a:tailEnd type="none" w="sm" len="sm"/>
                  </a:ln>
                </p:spPr>
                <p:txBody>
                  <a:bodyPr/>
                  <a:lstStyle/>
                  <a:p>
                    <a:endParaRPr lang="pt-BR" dirty="0"/>
                  </a:p>
                </p:txBody>
              </p:sp>
              <p:sp>
                <p:nvSpPr>
                  <p:cNvPr id="9434" name="Oval 63"/>
                  <p:cNvSpPr>
                    <a:spLocks noChangeArrowheads="1"/>
                  </p:cNvSpPr>
                  <p:nvPr/>
                </p:nvSpPr>
                <p:spPr bwMode="auto">
                  <a:xfrm>
                    <a:off x="4552" y="3341"/>
                    <a:ext cx="8" cy="8"/>
                  </a:xfrm>
                  <a:prstGeom prst="ellipse">
                    <a:avLst/>
                  </a:prstGeom>
                  <a:solidFill>
                    <a:srgbClr val="000000"/>
                  </a:solidFill>
                  <a:ln w="12700">
                    <a:solidFill>
                      <a:srgbClr val="000000"/>
                    </a:solidFill>
                    <a:round/>
                    <a:headEnd/>
                    <a:tailEnd/>
                  </a:ln>
                </p:spPr>
                <p:txBody>
                  <a:bodyPr wrap="none" anchor="ctr"/>
                  <a:lstStyle/>
                  <a:p>
                    <a:endParaRPr lang="pt-BR" dirty="0"/>
                  </a:p>
                </p:txBody>
              </p:sp>
            </p:grpSp>
          </p:grpSp>
          <p:grpSp>
            <p:nvGrpSpPr>
              <p:cNvPr id="9424" name="Group 64"/>
              <p:cNvGrpSpPr>
                <a:grpSpLocks/>
              </p:cNvGrpSpPr>
              <p:nvPr/>
            </p:nvGrpSpPr>
            <p:grpSpPr bwMode="auto">
              <a:xfrm>
                <a:off x="4011" y="2993"/>
                <a:ext cx="345" cy="580"/>
                <a:chOff x="4011" y="2993"/>
                <a:chExt cx="345" cy="580"/>
              </a:xfrm>
            </p:grpSpPr>
            <p:sp>
              <p:nvSpPr>
                <p:cNvPr id="9425" name="Freeform 65"/>
                <p:cNvSpPr>
                  <a:spLocks/>
                </p:cNvSpPr>
                <p:nvPr/>
              </p:nvSpPr>
              <p:spPr bwMode="auto">
                <a:xfrm>
                  <a:off x="4011" y="3254"/>
                  <a:ext cx="200" cy="319"/>
                </a:xfrm>
                <a:custGeom>
                  <a:avLst/>
                  <a:gdLst>
                    <a:gd name="T0" fmla="*/ 199 w 200"/>
                    <a:gd name="T1" fmla="*/ 150 h 319"/>
                    <a:gd name="T2" fmla="*/ 142 w 200"/>
                    <a:gd name="T3" fmla="*/ 118 h 319"/>
                    <a:gd name="T4" fmla="*/ 80 w 200"/>
                    <a:gd name="T5" fmla="*/ 7 h 319"/>
                    <a:gd name="T6" fmla="*/ 77 w 200"/>
                    <a:gd name="T7" fmla="*/ 5 h 319"/>
                    <a:gd name="T8" fmla="*/ 73 w 200"/>
                    <a:gd name="T9" fmla="*/ 2 h 319"/>
                    <a:gd name="T10" fmla="*/ 68 w 200"/>
                    <a:gd name="T11" fmla="*/ 1 h 319"/>
                    <a:gd name="T12" fmla="*/ 61 w 200"/>
                    <a:gd name="T13" fmla="*/ 0 h 319"/>
                    <a:gd name="T14" fmla="*/ 55 w 200"/>
                    <a:gd name="T15" fmla="*/ 1 h 319"/>
                    <a:gd name="T16" fmla="*/ 49 w 200"/>
                    <a:gd name="T17" fmla="*/ 3 h 319"/>
                    <a:gd name="T18" fmla="*/ 42 w 200"/>
                    <a:gd name="T19" fmla="*/ 7 h 319"/>
                    <a:gd name="T20" fmla="*/ 34 w 200"/>
                    <a:gd name="T21" fmla="*/ 11 h 319"/>
                    <a:gd name="T22" fmla="*/ 27 w 200"/>
                    <a:gd name="T23" fmla="*/ 16 h 319"/>
                    <a:gd name="T24" fmla="*/ 21 w 200"/>
                    <a:gd name="T25" fmla="*/ 20 h 319"/>
                    <a:gd name="T26" fmla="*/ 16 w 200"/>
                    <a:gd name="T27" fmla="*/ 25 h 319"/>
                    <a:gd name="T28" fmla="*/ 11 w 200"/>
                    <a:gd name="T29" fmla="*/ 30 h 319"/>
                    <a:gd name="T30" fmla="*/ 6 w 200"/>
                    <a:gd name="T31" fmla="*/ 38 h 319"/>
                    <a:gd name="T32" fmla="*/ 3 w 200"/>
                    <a:gd name="T33" fmla="*/ 43 h 319"/>
                    <a:gd name="T34" fmla="*/ 0 w 200"/>
                    <a:gd name="T35" fmla="*/ 51 h 319"/>
                    <a:gd name="T36" fmla="*/ 0 w 200"/>
                    <a:gd name="T37" fmla="*/ 61 h 319"/>
                    <a:gd name="T38" fmla="*/ 0 w 200"/>
                    <a:gd name="T39" fmla="*/ 74 h 319"/>
                    <a:gd name="T40" fmla="*/ 1 w 200"/>
                    <a:gd name="T41" fmla="*/ 90 h 319"/>
                    <a:gd name="T42" fmla="*/ 4 w 200"/>
                    <a:gd name="T43" fmla="*/ 105 h 319"/>
                    <a:gd name="T44" fmla="*/ 10 w 200"/>
                    <a:gd name="T45" fmla="*/ 122 h 319"/>
                    <a:gd name="T46" fmla="*/ 15 w 200"/>
                    <a:gd name="T47" fmla="*/ 137 h 319"/>
                    <a:gd name="T48" fmla="*/ 20 w 200"/>
                    <a:gd name="T49" fmla="*/ 147 h 319"/>
                    <a:gd name="T50" fmla="*/ 27 w 200"/>
                    <a:gd name="T51" fmla="*/ 158 h 319"/>
                    <a:gd name="T52" fmla="*/ 32 w 200"/>
                    <a:gd name="T53" fmla="*/ 165 h 319"/>
                    <a:gd name="T54" fmla="*/ 38 w 200"/>
                    <a:gd name="T55" fmla="*/ 173 h 319"/>
                    <a:gd name="T56" fmla="*/ 45 w 200"/>
                    <a:gd name="T57" fmla="*/ 182 h 319"/>
                    <a:gd name="T58" fmla="*/ 51 w 200"/>
                    <a:gd name="T59" fmla="*/ 187 h 319"/>
                    <a:gd name="T60" fmla="*/ 78 w 200"/>
                    <a:gd name="T61" fmla="*/ 184 h 319"/>
                    <a:gd name="T62" fmla="*/ 98 w 200"/>
                    <a:gd name="T63" fmla="*/ 177 h 319"/>
                    <a:gd name="T64" fmla="*/ 110 w 200"/>
                    <a:gd name="T65" fmla="*/ 181 h 319"/>
                    <a:gd name="T66" fmla="*/ 139 w 200"/>
                    <a:gd name="T67" fmla="*/ 182 h 319"/>
                    <a:gd name="T68" fmla="*/ 175 w 200"/>
                    <a:gd name="T69" fmla="*/ 177 h 319"/>
                    <a:gd name="T70" fmla="*/ 181 w 200"/>
                    <a:gd name="T71" fmla="*/ 189 h 319"/>
                    <a:gd name="T72" fmla="*/ 181 w 200"/>
                    <a:gd name="T73" fmla="*/ 273 h 319"/>
                    <a:gd name="T74" fmla="*/ 180 w 200"/>
                    <a:gd name="T75" fmla="*/ 280 h 319"/>
                    <a:gd name="T76" fmla="*/ 179 w 200"/>
                    <a:gd name="T77" fmla="*/ 285 h 319"/>
                    <a:gd name="T78" fmla="*/ 176 w 200"/>
                    <a:gd name="T79" fmla="*/ 291 h 319"/>
                    <a:gd name="T80" fmla="*/ 173 w 200"/>
                    <a:gd name="T81" fmla="*/ 294 h 319"/>
                    <a:gd name="T82" fmla="*/ 169 w 200"/>
                    <a:gd name="T83" fmla="*/ 298 h 319"/>
                    <a:gd name="T84" fmla="*/ 165 w 200"/>
                    <a:gd name="T85" fmla="*/ 301 h 319"/>
                    <a:gd name="T86" fmla="*/ 161 w 200"/>
                    <a:gd name="T87" fmla="*/ 302 h 319"/>
                    <a:gd name="T88" fmla="*/ 156 w 200"/>
                    <a:gd name="T89" fmla="*/ 303 h 319"/>
                    <a:gd name="T90" fmla="*/ 21 w 200"/>
                    <a:gd name="T91" fmla="*/ 302 h 319"/>
                    <a:gd name="T92" fmla="*/ 21 w 200"/>
                    <a:gd name="T93" fmla="*/ 318 h 319"/>
                    <a:gd name="T94" fmla="*/ 159 w 200"/>
                    <a:gd name="T95" fmla="*/ 317 h 319"/>
                    <a:gd name="T96" fmla="*/ 167 w 200"/>
                    <a:gd name="T97" fmla="*/ 317 h 319"/>
                    <a:gd name="T98" fmla="*/ 171 w 200"/>
                    <a:gd name="T99" fmla="*/ 316 h 319"/>
                    <a:gd name="T100" fmla="*/ 177 w 200"/>
                    <a:gd name="T101" fmla="*/ 315 h 319"/>
                    <a:gd name="T102" fmla="*/ 181 w 200"/>
                    <a:gd name="T103" fmla="*/ 313 h 319"/>
                    <a:gd name="T104" fmla="*/ 185 w 200"/>
                    <a:gd name="T105" fmla="*/ 309 h 319"/>
                    <a:gd name="T106" fmla="*/ 190 w 200"/>
                    <a:gd name="T107" fmla="*/ 303 h 319"/>
                    <a:gd name="T108" fmla="*/ 193 w 200"/>
                    <a:gd name="T109" fmla="*/ 298 h 319"/>
                    <a:gd name="T110" fmla="*/ 196 w 200"/>
                    <a:gd name="T111" fmla="*/ 293 h 319"/>
                    <a:gd name="T112" fmla="*/ 197 w 200"/>
                    <a:gd name="T113" fmla="*/ 286 h 319"/>
                    <a:gd name="T114" fmla="*/ 199 w 200"/>
                    <a:gd name="T115" fmla="*/ 279 h 319"/>
                    <a:gd name="T116" fmla="*/ 199 w 200"/>
                    <a:gd name="T117" fmla="*/ 271 h 319"/>
                    <a:gd name="T118" fmla="*/ 199 w 200"/>
                    <a:gd name="T119" fmla="*/ 150 h 3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319"/>
                    <a:gd name="T182" fmla="*/ 200 w 200"/>
                    <a:gd name="T183" fmla="*/ 319 h 3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319">
                      <a:moveTo>
                        <a:pt x="199" y="150"/>
                      </a:moveTo>
                      <a:lnTo>
                        <a:pt x="142" y="118"/>
                      </a:lnTo>
                      <a:lnTo>
                        <a:pt x="80" y="7"/>
                      </a:lnTo>
                      <a:lnTo>
                        <a:pt x="77" y="5"/>
                      </a:lnTo>
                      <a:lnTo>
                        <a:pt x="73" y="2"/>
                      </a:lnTo>
                      <a:lnTo>
                        <a:pt x="68" y="1"/>
                      </a:lnTo>
                      <a:lnTo>
                        <a:pt x="61" y="0"/>
                      </a:lnTo>
                      <a:lnTo>
                        <a:pt x="55" y="1"/>
                      </a:lnTo>
                      <a:lnTo>
                        <a:pt x="49" y="3"/>
                      </a:lnTo>
                      <a:lnTo>
                        <a:pt x="42" y="7"/>
                      </a:lnTo>
                      <a:lnTo>
                        <a:pt x="34" y="11"/>
                      </a:lnTo>
                      <a:lnTo>
                        <a:pt x="27" y="16"/>
                      </a:lnTo>
                      <a:lnTo>
                        <a:pt x="21" y="20"/>
                      </a:lnTo>
                      <a:lnTo>
                        <a:pt x="16" y="25"/>
                      </a:lnTo>
                      <a:lnTo>
                        <a:pt x="11" y="30"/>
                      </a:lnTo>
                      <a:lnTo>
                        <a:pt x="6" y="38"/>
                      </a:lnTo>
                      <a:lnTo>
                        <a:pt x="3" y="43"/>
                      </a:lnTo>
                      <a:lnTo>
                        <a:pt x="0" y="51"/>
                      </a:lnTo>
                      <a:lnTo>
                        <a:pt x="0" y="61"/>
                      </a:lnTo>
                      <a:lnTo>
                        <a:pt x="0" y="74"/>
                      </a:lnTo>
                      <a:lnTo>
                        <a:pt x="1" y="90"/>
                      </a:lnTo>
                      <a:lnTo>
                        <a:pt x="4" y="105"/>
                      </a:lnTo>
                      <a:lnTo>
                        <a:pt x="10" y="122"/>
                      </a:lnTo>
                      <a:lnTo>
                        <a:pt x="15" y="137"/>
                      </a:lnTo>
                      <a:lnTo>
                        <a:pt x="20" y="147"/>
                      </a:lnTo>
                      <a:lnTo>
                        <a:pt x="27" y="158"/>
                      </a:lnTo>
                      <a:lnTo>
                        <a:pt x="32" y="165"/>
                      </a:lnTo>
                      <a:lnTo>
                        <a:pt x="38" y="173"/>
                      </a:lnTo>
                      <a:lnTo>
                        <a:pt x="45" y="182"/>
                      </a:lnTo>
                      <a:lnTo>
                        <a:pt x="51" y="187"/>
                      </a:lnTo>
                      <a:lnTo>
                        <a:pt x="78" y="184"/>
                      </a:lnTo>
                      <a:lnTo>
                        <a:pt x="98" y="177"/>
                      </a:lnTo>
                      <a:lnTo>
                        <a:pt x="110" y="181"/>
                      </a:lnTo>
                      <a:lnTo>
                        <a:pt x="139" y="182"/>
                      </a:lnTo>
                      <a:lnTo>
                        <a:pt x="175" y="177"/>
                      </a:lnTo>
                      <a:lnTo>
                        <a:pt x="181" y="189"/>
                      </a:lnTo>
                      <a:lnTo>
                        <a:pt x="181" y="273"/>
                      </a:lnTo>
                      <a:lnTo>
                        <a:pt x="180" y="280"/>
                      </a:lnTo>
                      <a:lnTo>
                        <a:pt x="179" y="285"/>
                      </a:lnTo>
                      <a:lnTo>
                        <a:pt x="176" y="291"/>
                      </a:lnTo>
                      <a:lnTo>
                        <a:pt x="173" y="294"/>
                      </a:lnTo>
                      <a:lnTo>
                        <a:pt x="169" y="298"/>
                      </a:lnTo>
                      <a:lnTo>
                        <a:pt x="165" y="301"/>
                      </a:lnTo>
                      <a:lnTo>
                        <a:pt x="161" y="302"/>
                      </a:lnTo>
                      <a:lnTo>
                        <a:pt x="156" y="303"/>
                      </a:lnTo>
                      <a:lnTo>
                        <a:pt x="21" y="302"/>
                      </a:lnTo>
                      <a:lnTo>
                        <a:pt x="21" y="318"/>
                      </a:lnTo>
                      <a:lnTo>
                        <a:pt x="159" y="317"/>
                      </a:lnTo>
                      <a:lnTo>
                        <a:pt x="167" y="317"/>
                      </a:lnTo>
                      <a:lnTo>
                        <a:pt x="171" y="316"/>
                      </a:lnTo>
                      <a:lnTo>
                        <a:pt x="177" y="315"/>
                      </a:lnTo>
                      <a:lnTo>
                        <a:pt x="181" y="313"/>
                      </a:lnTo>
                      <a:lnTo>
                        <a:pt x="185" y="309"/>
                      </a:lnTo>
                      <a:lnTo>
                        <a:pt x="190" y="303"/>
                      </a:lnTo>
                      <a:lnTo>
                        <a:pt x="193" y="298"/>
                      </a:lnTo>
                      <a:lnTo>
                        <a:pt x="196" y="293"/>
                      </a:lnTo>
                      <a:lnTo>
                        <a:pt x="197" y="286"/>
                      </a:lnTo>
                      <a:lnTo>
                        <a:pt x="199" y="279"/>
                      </a:lnTo>
                      <a:lnTo>
                        <a:pt x="199" y="271"/>
                      </a:lnTo>
                      <a:lnTo>
                        <a:pt x="199" y="150"/>
                      </a:lnTo>
                    </a:path>
                  </a:pathLst>
                </a:custGeom>
                <a:solidFill>
                  <a:srgbClr val="000080"/>
                </a:solidFill>
                <a:ln w="12700" cap="rnd">
                  <a:solidFill>
                    <a:srgbClr val="000000"/>
                  </a:solidFill>
                  <a:round/>
                  <a:headEnd/>
                  <a:tailEnd/>
                </a:ln>
              </p:spPr>
              <p:txBody>
                <a:bodyPr/>
                <a:lstStyle/>
                <a:p>
                  <a:endParaRPr lang="pt-BR" dirty="0"/>
                </a:p>
              </p:txBody>
            </p:sp>
            <p:grpSp>
              <p:nvGrpSpPr>
                <p:cNvPr id="9426" name="Group 66"/>
                <p:cNvGrpSpPr>
                  <a:grpSpLocks/>
                </p:cNvGrpSpPr>
                <p:nvPr/>
              </p:nvGrpSpPr>
              <p:grpSpPr bwMode="auto">
                <a:xfrm>
                  <a:off x="4051" y="2993"/>
                  <a:ext cx="305" cy="576"/>
                  <a:chOff x="4051" y="2993"/>
                  <a:chExt cx="305" cy="576"/>
                </a:xfrm>
              </p:grpSpPr>
              <p:sp>
                <p:nvSpPr>
                  <p:cNvPr id="9427" name="Freeform 67"/>
                  <p:cNvSpPr>
                    <a:spLocks/>
                  </p:cNvSpPr>
                  <p:nvPr/>
                </p:nvSpPr>
                <p:spPr bwMode="auto">
                  <a:xfrm>
                    <a:off x="4051" y="2993"/>
                    <a:ext cx="305" cy="576"/>
                  </a:xfrm>
                  <a:custGeom>
                    <a:avLst/>
                    <a:gdLst>
                      <a:gd name="T0" fmla="*/ 122 w 305"/>
                      <a:gd name="T1" fmla="*/ 40 h 576"/>
                      <a:gd name="T2" fmla="*/ 127 w 305"/>
                      <a:gd name="T3" fmla="*/ 39 h 576"/>
                      <a:gd name="T4" fmla="*/ 143 w 305"/>
                      <a:gd name="T5" fmla="*/ 44 h 576"/>
                      <a:gd name="T6" fmla="*/ 140 w 305"/>
                      <a:gd name="T7" fmla="*/ 3 h 576"/>
                      <a:gd name="T8" fmla="*/ 163 w 305"/>
                      <a:gd name="T9" fmla="*/ 32 h 576"/>
                      <a:gd name="T10" fmla="*/ 169 w 305"/>
                      <a:gd name="T11" fmla="*/ 8 h 576"/>
                      <a:gd name="T12" fmla="*/ 190 w 305"/>
                      <a:gd name="T13" fmla="*/ 0 h 576"/>
                      <a:gd name="T14" fmla="*/ 187 w 305"/>
                      <a:gd name="T15" fmla="*/ 22 h 576"/>
                      <a:gd name="T16" fmla="*/ 199 w 305"/>
                      <a:gd name="T17" fmla="*/ 14 h 576"/>
                      <a:gd name="T18" fmla="*/ 198 w 305"/>
                      <a:gd name="T19" fmla="*/ 25 h 576"/>
                      <a:gd name="T20" fmla="*/ 204 w 305"/>
                      <a:gd name="T21" fmla="*/ 47 h 576"/>
                      <a:gd name="T22" fmla="*/ 231 w 305"/>
                      <a:gd name="T23" fmla="*/ 17 h 576"/>
                      <a:gd name="T24" fmla="*/ 213 w 305"/>
                      <a:gd name="T25" fmla="*/ 46 h 576"/>
                      <a:gd name="T26" fmla="*/ 243 w 305"/>
                      <a:gd name="T27" fmla="*/ 26 h 576"/>
                      <a:gd name="T28" fmla="*/ 230 w 305"/>
                      <a:gd name="T29" fmla="*/ 48 h 576"/>
                      <a:gd name="T30" fmla="*/ 233 w 305"/>
                      <a:gd name="T31" fmla="*/ 60 h 576"/>
                      <a:gd name="T32" fmla="*/ 232 w 305"/>
                      <a:gd name="T33" fmla="*/ 85 h 576"/>
                      <a:gd name="T34" fmla="*/ 255 w 305"/>
                      <a:gd name="T35" fmla="*/ 118 h 576"/>
                      <a:gd name="T36" fmla="*/ 276 w 305"/>
                      <a:gd name="T37" fmla="*/ 157 h 576"/>
                      <a:gd name="T38" fmla="*/ 270 w 305"/>
                      <a:gd name="T39" fmla="*/ 165 h 576"/>
                      <a:gd name="T40" fmla="*/ 221 w 305"/>
                      <a:gd name="T41" fmla="*/ 196 h 576"/>
                      <a:gd name="T42" fmla="*/ 207 w 305"/>
                      <a:gd name="T43" fmla="*/ 233 h 576"/>
                      <a:gd name="T44" fmla="*/ 158 w 305"/>
                      <a:gd name="T45" fmla="*/ 226 h 576"/>
                      <a:gd name="T46" fmla="*/ 145 w 305"/>
                      <a:gd name="T47" fmla="*/ 292 h 576"/>
                      <a:gd name="T48" fmla="*/ 184 w 305"/>
                      <a:gd name="T49" fmla="*/ 329 h 576"/>
                      <a:gd name="T50" fmla="*/ 230 w 305"/>
                      <a:gd name="T51" fmla="*/ 337 h 576"/>
                      <a:gd name="T52" fmla="*/ 260 w 305"/>
                      <a:gd name="T53" fmla="*/ 336 h 576"/>
                      <a:gd name="T54" fmla="*/ 281 w 305"/>
                      <a:gd name="T55" fmla="*/ 330 h 576"/>
                      <a:gd name="T56" fmla="*/ 286 w 305"/>
                      <a:gd name="T57" fmla="*/ 345 h 576"/>
                      <a:gd name="T58" fmla="*/ 304 w 305"/>
                      <a:gd name="T59" fmla="*/ 357 h 576"/>
                      <a:gd name="T60" fmla="*/ 297 w 305"/>
                      <a:gd name="T61" fmla="*/ 368 h 576"/>
                      <a:gd name="T62" fmla="*/ 301 w 305"/>
                      <a:gd name="T63" fmla="*/ 382 h 576"/>
                      <a:gd name="T64" fmla="*/ 292 w 305"/>
                      <a:gd name="T65" fmla="*/ 398 h 576"/>
                      <a:gd name="T66" fmla="*/ 287 w 305"/>
                      <a:gd name="T67" fmla="*/ 406 h 576"/>
                      <a:gd name="T68" fmla="*/ 250 w 305"/>
                      <a:gd name="T69" fmla="*/ 392 h 576"/>
                      <a:gd name="T70" fmla="*/ 185 w 305"/>
                      <a:gd name="T71" fmla="*/ 376 h 576"/>
                      <a:gd name="T72" fmla="*/ 142 w 305"/>
                      <a:gd name="T73" fmla="*/ 369 h 576"/>
                      <a:gd name="T74" fmla="*/ 132 w 305"/>
                      <a:gd name="T75" fmla="*/ 355 h 576"/>
                      <a:gd name="T76" fmla="*/ 137 w 305"/>
                      <a:gd name="T77" fmla="*/ 364 h 576"/>
                      <a:gd name="T78" fmla="*/ 165 w 305"/>
                      <a:gd name="T79" fmla="*/ 373 h 576"/>
                      <a:gd name="T80" fmla="*/ 188 w 305"/>
                      <a:gd name="T81" fmla="*/ 391 h 576"/>
                      <a:gd name="T82" fmla="*/ 183 w 305"/>
                      <a:gd name="T83" fmla="*/ 409 h 576"/>
                      <a:gd name="T84" fmla="*/ 140 w 305"/>
                      <a:gd name="T85" fmla="*/ 447 h 576"/>
                      <a:gd name="T86" fmla="*/ 92 w 305"/>
                      <a:gd name="T87" fmla="*/ 478 h 576"/>
                      <a:gd name="T88" fmla="*/ 83 w 305"/>
                      <a:gd name="T89" fmla="*/ 527 h 576"/>
                      <a:gd name="T90" fmla="*/ 110 w 305"/>
                      <a:gd name="T91" fmla="*/ 567 h 576"/>
                      <a:gd name="T92" fmla="*/ 66 w 305"/>
                      <a:gd name="T93" fmla="*/ 572 h 576"/>
                      <a:gd name="T94" fmla="*/ 38 w 305"/>
                      <a:gd name="T95" fmla="*/ 571 h 576"/>
                      <a:gd name="T96" fmla="*/ 38 w 305"/>
                      <a:gd name="T97" fmla="*/ 498 h 576"/>
                      <a:gd name="T98" fmla="*/ 21 w 305"/>
                      <a:gd name="T99" fmla="*/ 478 h 576"/>
                      <a:gd name="T100" fmla="*/ 32 w 305"/>
                      <a:gd name="T101" fmla="*/ 461 h 576"/>
                      <a:gd name="T102" fmla="*/ 83 w 305"/>
                      <a:gd name="T103" fmla="*/ 437 h 576"/>
                      <a:gd name="T104" fmla="*/ 99 w 305"/>
                      <a:gd name="T105" fmla="*/ 405 h 576"/>
                      <a:gd name="T106" fmla="*/ 21 w 305"/>
                      <a:gd name="T107" fmla="*/ 399 h 576"/>
                      <a:gd name="T108" fmla="*/ 5 w 305"/>
                      <a:gd name="T109" fmla="*/ 390 h 576"/>
                      <a:gd name="T110" fmla="*/ 0 w 305"/>
                      <a:gd name="T111" fmla="*/ 362 h 576"/>
                      <a:gd name="T112" fmla="*/ 5 w 305"/>
                      <a:gd name="T113" fmla="*/ 333 h 576"/>
                      <a:gd name="T114" fmla="*/ 41 w 305"/>
                      <a:gd name="T115" fmla="*/ 240 h 576"/>
                      <a:gd name="T116" fmla="*/ 83 w 305"/>
                      <a:gd name="T117" fmla="*/ 179 h 576"/>
                      <a:gd name="T118" fmla="*/ 104 w 305"/>
                      <a:gd name="T119" fmla="*/ 123 h 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
                      <a:gd name="T181" fmla="*/ 0 h 576"/>
                      <a:gd name="T182" fmla="*/ 305 w 305"/>
                      <a:gd name="T183" fmla="*/ 576 h 5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 h="576">
                        <a:moveTo>
                          <a:pt x="104" y="123"/>
                        </a:moveTo>
                        <a:lnTo>
                          <a:pt x="112" y="97"/>
                        </a:lnTo>
                        <a:lnTo>
                          <a:pt x="119" y="66"/>
                        </a:lnTo>
                        <a:lnTo>
                          <a:pt x="122" y="40"/>
                        </a:lnTo>
                        <a:lnTo>
                          <a:pt x="115" y="25"/>
                        </a:lnTo>
                        <a:lnTo>
                          <a:pt x="108" y="18"/>
                        </a:lnTo>
                        <a:lnTo>
                          <a:pt x="119" y="26"/>
                        </a:lnTo>
                        <a:lnTo>
                          <a:pt x="127" y="39"/>
                        </a:lnTo>
                        <a:lnTo>
                          <a:pt x="121" y="9"/>
                        </a:lnTo>
                        <a:lnTo>
                          <a:pt x="126" y="23"/>
                        </a:lnTo>
                        <a:lnTo>
                          <a:pt x="138" y="42"/>
                        </a:lnTo>
                        <a:lnTo>
                          <a:pt x="143" y="44"/>
                        </a:lnTo>
                        <a:lnTo>
                          <a:pt x="139" y="28"/>
                        </a:lnTo>
                        <a:lnTo>
                          <a:pt x="142" y="30"/>
                        </a:lnTo>
                        <a:lnTo>
                          <a:pt x="144" y="17"/>
                        </a:lnTo>
                        <a:lnTo>
                          <a:pt x="140" y="3"/>
                        </a:lnTo>
                        <a:lnTo>
                          <a:pt x="158" y="40"/>
                        </a:lnTo>
                        <a:lnTo>
                          <a:pt x="159" y="34"/>
                        </a:lnTo>
                        <a:lnTo>
                          <a:pt x="162" y="38"/>
                        </a:lnTo>
                        <a:lnTo>
                          <a:pt x="163" y="32"/>
                        </a:lnTo>
                        <a:lnTo>
                          <a:pt x="159" y="23"/>
                        </a:lnTo>
                        <a:lnTo>
                          <a:pt x="160" y="5"/>
                        </a:lnTo>
                        <a:lnTo>
                          <a:pt x="166" y="40"/>
                        </a:lnTo>
                        <a:lnTo>
                          <a:pt x="169" y="8"/>
                        </a:lnTo>
                        <a:lnTo>
                          <a:pt x="169" y="33"/>
                        </a:lnTo>
                        <a:lnTo>
                          <a:pt x="173" y="39"/>
                        </a:lnTo>
                        <a:lnTo>
                          <a:pt x="178" y="11"/>
                        </a:lnTo>
                        <a:lnTo>
                          <a:pt x="190" y="0"/>
                        </a:lnTo>
                        <a:lnTo>
                          <a:pt x="182" y="11"/>
                        </a:lnTo>
                        <a:lnTo>
                          <a:pt x="177" y="33"/>
                        </a:lnTo>
                        <a:lnTo>
                          <a:pt x="179" y="37"/>
                        </a:lnTo>
                        <a:lnTo>
                          <a:pt x="187" y="22"/>
                        </a:lnTo>
                        <a:lnTo>
                          <a:pt x="181" y="35"/>
                        </a:lnTo>
                        <a:lnTo>
                          <a:pt x="181" y="41"/>
                        </a:lnTo>
                        <a:lnTo>
                          <a:pt x="198" y="8"/>
                        </a:lnTo>
                        <a:lnTo>
                          <a:pt x="199" y="14"/>
                        </a:lnTo>
                        <a:lnTo>
                          <a:pt x="191" y="32"/>
                        </a:lnTo>
                        <a:lnTo>
                          <a:pt x="191" y="44"/>
                        </a:lnTo>
                        <a:lnTo>
                          <a:pt x="194" y="46"/>
                        </a:lnTo>
                        <a:lnTo>
                          <a:pt x="198" y="25"/>
                        </a:lnTo>
                        <a:lnTo>
                          <a:pt x="205" y="11"/>
                        </a:lnTo>
                        <a:lnTo>
                          <a:pt x="199" y="27"/>
                        </a:lnTo>
                        <a:lnTo>
                          <a:pt x="200" y="48"/>
                        </a:lnTo>
                        <a:lnTo>
                          <a:pt x="204" y="47"/>
                        </a:lnTo>
                        <a:lnTo>
                          <a:pt x="213" y="19"/>
                        </a:lnTo>
                        <a:lnTo>
                          <a:pt x="207" y="49"/>
                        </a:lnTo>
                        <a:lnTo>
                          <a:pt x="220" y="25"/>
                        </a:lnTo>
                        <a:lnTo>
                          <a:pt x="231" y="17"/>
                        </a:lnTo>
                        <a:lnTo>
                          <a:pt x="222" y="28"/>
                        </a:lnTo>
                        <a:lnTo>
                          <a:pt x="216" y="41"/>
                        </a:lnTo>
                        <a:lnTo>
                          <a:pt x="226" y="37"/>
                        </a:lnTo>
                        <a:lnTo>
                          <a:pt x="213" y="46"/>
                        </a:lnTo>
                        <a:lnTo>
                          <a:pt x="211" y="55"/>
                        </a:lnTo>
                        <a:lnTo>
                          <a:pt x="215" y="57"/>
                        </a:lnTo>
                        <a:lnTo>
                          <a:pt x="228" y="37"/>
                        </a:lnTo>
                        <a:lnTo>
                          <a:pt x="243" y="26"/>
                        </a:lnTo>
                        <a:lnTo>
                          <a:pt x="223" y="52"/>
                        </a:lnTo>
                        <a:lnTo>
                          <a:pt x="233" y="44"/>
                        </a:lnTo>
                        <a:lnTo>
                          <a:pt x="285" y="36"/>
                        </a:lnTo>
                        <a:lnTo>
                          <a:pt x="230" y="48"/>
                        </a:lnTo>
                        <a:lnTo>
                          <a:pt x="224" y="57"/>
                        </a:lnTo>
                        <a:lnTo>
                          <a:pt x="230" y="56"/>
                        </a:lnTo>
                        <a:lnTo>
                          <a:pt x="246" y="47"/>
                        </a:lnTo>
                        <a:lnTo>
                          <a:pt x="233" y="60"/>
                        </a:lnTo>
                        <a:lnTo>
                          <a:pt x="223" y="66"/>
                        </a:lnTo>
                        <a:lnTo>
                          <a:pt x="223" y="73"/>
                        </a:lnTo>
                        <a:lnTo>
                          <a:pt x="226" y="79"/>
                        </a:lnTo>
                        <a:lnTo>
                          <a:pt x="232" y="85"/>
                        </a:lnTo>
                        <a:lnTo>
                          <a:pt x="238" y="95"/>
                        </a:lnTo>
                        <a:lnTo>
                          <a:pt x="244" y="102"/>
                        </a:lnTo>
                        <a:lnTo>
                          <a:pt x="250" y="110"/>
                        </a:lnTo>
                        <a:lnTo>
                          <a:pt x="255" y="118"/>
                        </a:lnTo>
                        <a:lnTo>
                          <a:pt x="259" y="124"/>
                        </a:lnTo>
                        <a:lnTo>
                          <a:pt x="265" y="135"/>
                        </a:lnTo>
                        <a:lnTo>
                          <a:pt x="271" y="147"/>
                        </a:lnTo>
                        <a:lnTo>
                          <a:pt x="276" y="157"/>
                        </a:lnTo>
                        <a:lnTo>
                          <a:pt x="276" y="160"/>
                        </a:lnTo>
                        <a:lnTo>
                          <a:pt x="275" y="162"/>
                        </a:lnTo>
                        <a:lnTo>
                          <a:pt x="273" y="164"/>
                        </a:lnTo>
                        <a:lnTo>
                          <a:pt x="270" y="165"/>
                        </a:lnTo>
                        <a:lnTo>
                          <a:pt x="267" y="165"/>
                        </a:lnTo>
                        <a:lnTo>
                          <a:pt x="229" y="162"/>
                        </a:lnTo>
                        <a:lnTo>
                          <a:pt x="226" y="170"/>
                        </a:lnTo>
                        <a:lnTo>
                          <a:pt x="221" y="196"/>
                        </a:lnTo>
                        <a:lnTo>
                          <a:pt x="218" y="215"/>
                        </a:lnTo>
                        <a:lnTo>
                          <a:pt x="213" y="231"/>
                        </a:lnTo>
                        <a:lnTo>
                          <a:pt x="210" y="232"/>
                        </a:lnTo>
                        <a:lnTo>
                          <a:pt x="207" y="233"/>
                        </a:lnTo>
                        <a:lnTo>
                          <a:pt x="203" y="233"/>
                        </a:lnTo>
                        <a:lnTo>
                          <a:pt x="191" y="233"/>
                        </a:lnTo>
                        <a:lnTo>
                          <a:pt x="161" y="221"/>
                        </a:lnTo>
                        <a:lnTo>
                          <a:pt x="158" y="226"/>
                        </a:lnTo>
                        <a:lnTo>
                          <a:pt x="154" y="245"/>
                        </a:lnTo>
                        <a:lnTo>
                          <a:pt x="150" y="259"/>
                        </a:lnTo>
                        <a:lnTo>
                          <a:pt x="146" y="279"/>
                        </a:lnTo>
                        <a:lnTo>
                          <a:pt x="145" y="292"/>
                        </a:lnTo>
                        <a:lnTo>
                          <a:pt x="151" y="301"/>
                        </a:lnTo>
                        <a:lnTo>
                          <a:pt x="159" y="311"/>
                        </a:lnTo>
                        <a:lnTo>
                          <a:pt x="169" y="325"/>
                        </a:lnTo>
                        <a:lnTo>
                          <a:pt x="184" y="329"/>
                        </a:lnTo>
                        <a:lnTo>
                          <a:pt x="196" y="332"/>
                        </a:lnTo>
                        <a:lnTo>
                          <a:pt x="212" y="335"/>
                        </a:lnTo>
                        <a:lnTo>
                          <a:pt x="222" y="336"/>
                        </a:lnTo>
                        <a:lnTo>
                          <a:pt x="230" y="337"/>
                        </a:lnTo>
                        <a:lnTo>
                          <a:pt x="237" y="338"/>
                        </a:lnTo>
                        <a:lnTo>
                          <a:pt x="242" y="338"/>
                        </a:lnTo>
                        <a:lnTo>
                          <a:pt x="250" y="337"/>
                        </a:lnTo>
                        <a:lnTo>
                          <a:pt x="260" y="336"/>
                        </a:lnTo>
                        <a:lnTo>
                          <a:pt x="272" y="330"/>
                        </a:lnTo>
                        <a:lnTo>
                          <a:pt x="275" y="328"/>
                        </a:lnTo>
                        <a:lnTo>
                          <a:pt x="278" y="329"/>
                        </a:lnTo>
                        <a:lnTo>
                          <a:pt x="281" y="330"/>
                        </a:lnTo>
                        <a:lnTo>
                          <a:pt x="284" y="333"/>
                        </a:lnTo>
                        <a:lnTo>
                          <a:pt x="285" y="336"/>
                        </a:lnTo>
                        <a:lnTo>
                          <a:pt x="286" y="340"/>
                        </a:lnTo>
                        <a:lnTo>
                          <a:pt x="286" y="345"/>
                        </a:lnTo>
                        <a:lnTo>
                          <a:pt x="290" y="347"/>
                        </a:lnTo>
                        <a:lnTo>
                          <a:pt x="295" y="350"/>
                        </a:lnTo>
                        <a:lnTo>
                          <a:pt x="299" y="353"/>
                        </a:lnTo>
                        <a:lnTo>
                          <a:pt x="304" y="357"/>
                        </a:lnTo>
                        <a:lnTo>
                          <a:pt x="303" y="360"/>
                        </a:lnTo>
                        <a:lnTo>
                          <a:pt x="302" y="363"/>
                        </a:lnTo>
                        <a:lnTo>
                          <a:pt x="300" y="366"/>
                        </a:lnTo>
                        <a:lnTo>
                          <a:pt x="297" y="368"/>
                        </a:lnTo>
                        <a:lnTo>
                          <a:pt x="298" y="371"/>
                        </a:lnTo>
                        <a:lnTo>
                          <a:pt x="300" y="374"/>
                        </a:lnTo>
                        <a:lnTo>
                          <a:pt x="301" y="379"/>
                        </a:lnTo>
                        <a:lnTo>
                          <a:pt x="301" y="382"/>
                        </a:lnTo>
                        <a:lnTo>
                          <a:pt x="300" y="386"/>
                        </a:lnTo>
                        <a:lnTo>
                          <a:pt x="297" y="388"/>
                        </a:lnTo>
                        <a:lnTo>
                          <a:pt x="291" y="392"/>
                        </a:lnTo>
                        <a:lnTo>
                          <a:pt x="292" y="398"/>
                        </a:lnTo>
                        <a:lnTo>
                          <a:pt x="292" y="401"/>
                        </a:lnTo>
                        <a:lnTo>
                          <a:pt x="291" y="403"/>
                        </a:lnTo>
                        <a:lnTo>
                          <a:pt x="289" y="405"/>
                        </a:lnTo>
                        <a:lnTo>
                          <a:pt x="287" y="406"/>
                        </a:lnTo>
                        <a:lnTo>
                          <a:pt x="284" y="406"/>
                        </a:lnTo>
                        <a:lnTo>
                          <a:pt x="279" y="404"/>
                        </a:lnTo>
                        <a:lnTo>
                          <a:pt x="266" y="399"/>
                        </a:lnTo>
                        <a:lnTo>
                          <a:pt x="250" y="392"/>
                        </a:lnTo>
                        <a:lnTo>
                          <a:pt x="228" y="386"/>
                        </a:lnTo>
                        <a:lnTo>
                          <a:pt x="224" y="386"/>
                        </a:lnTo>
                        <a:lnTo>
                          <a:pt x="211" y="383"/>
                        </a:lnTo>
                        <a:lnTo>
                          <a:pt x="185" y="376"/>
                        </a:lnTo>
                        <a:lnTo>
                          <a:pt x="164" y="373"/>
                        </a:lnTo>
                        <a:lnTo>
                          <a:pt x="159" y="373"/>
                        </a:lnTo>
                        <a:lnTo>
                          <a:pt x="148" y="374"/>
                        </a:lnTo>
                        <a:lnTo>
                          <a:pt x="142" y="369"/>
                        </a:lnTo>
                        <a:lnTo>
                          <a:pt x="139" y="366"/>
                        </a:lnTo>
                        <a:lnTo>
                          <a:pt x="136" y="363"/>
                        </a:lnTo>
                        <a:lnTo>
                          <a:pt x="134" y="360"/>
                        </a:lnTo>
                        <a:lnTo>
                          <a:pt x="132" y="355"/>
                        </a:lnTo>
                        <a:lnTo>
                          <a:pt x="119" y="338"/>
                        </a:lnTo>
                        <a:lnTo>
                          <a:pt x="131" y="353"/>
                        </a:lnTo>
                        <a:lnTo>
                          <a:pt x="135" y="359"/>
                        </a:lnTo>
                        <a:lnTo>
                          <a:pt x="137" y="364"/>
                        </a:lnTo>
                        <a:lnTo>
                          <a:pt x="147" y="373"/>
                        </a:lnTo>
                        <a:lnTo>
                          <a:pt x="152" y="374"/>
                        </a:lnTo>
                        <a:lnTo>
                          <a:pt x="160" y="373"/>
                        </a:lnTo>
                        <a:lnTo>
                          <a:pt x="165" y="373"/>
                        </a:lnTo>
                        <a:lnTo>
                          <a:pt x="174" y="377"/>
                        </a:lnTo>
                        <a:lnTo>
                          <a:pt x="179" y="381"/>
                        </a:lnTo>
                        <a:lnTo>
                          <a:pt x="183" y="385"/>
                        </a:lnTo>
                        <a:lnTo>
                          <a:pt x="188" y="391"/>
                        </a:lnTo>
                        <a:lnTo>
                          <a:pt x="190" y="394"/>
                        </a:lnTo>
                        <a:lnTo>
                          <a:pt x="190" y="398"/>
                        </a:lnTo>
                        <a:lnTo>
                          <a:pt x="186" y="403"/>
                        </a:lnTo>
                        <a:lnTo>
                          <a:pt x="183" y="409"/>
                        </a:lnTo>
                        <a:lnTo>
                          <a:pt x="175" y="417"/>
                        </a:lnTo>
                        <a:lnTo>
                          <a:pt x="163" y="428"/>
                        </a:lnTo>
                        <a:lnTo>
                          <a:pt x="156" y="437"/>
                        </a:lnTo>
                        <a:lnTo>
                          <a:pt x="140" y="447"/>
                        </a:lnTo>
                        <a:lnTo>
                          <a:pt x="117" y="460"/>
                        </a:lnTo>
                        <a:lnTo>
                          <a:pt x="101" y="469"/>
                        </a:lnTo>
                        <a:lnTo>
                          <a:pt x="96" y="473"/>
                        </a:lnTo>
                        <a:lnTo>
                          <a:pt x="92" y="478"/>
                        </a:lnTo>
                        <a:lnTo>
                          <a:pt x="83" y="485"/>
                        </a:lnTo>
                        <a:lnTo>
                          <a:pt x="81" y="494"/>
                        </a:lnTo>
                        <a:lnTo>
                          <a:pt x="81" y="512"/>
                        </a:lnTo>
                        <a:lnTo>
                          <a:pt x="83" y="527"/>
                        </a:lnTo>
                        <a:lnTo>
                          <a:pt x="86" y="537"/>
                        </a:lnTo>
                        <a:lnTo>
                          <a:pt x="100" y="556"/>
                        </a:lnTo>
                        <a:lnTo>
                          <a:pt x="109" y="564"/>
                        </a:lnTo>
                        <a:lnTo>
                          <a:pt x="110" y="567"/>
                        </a:lnTo>
                        <a:lnTo>
                          <a:pt x="109" y="570"/>
                        </a:lnTo>
                        <a:lnTo>
                          <a:pt x="93" y="575"/>
                        </a:lnTo>
                        <a:lnTo>
                          <a:pt x="75" y="573"/>
                        </a:lnTo>
                        <a:lnTo>
                          <a:pt x="66" y="572"/>
                        </a:lnTo>
                        <a:lnTo>
                          <a:pt x="57" y="574"/>
                        </a:lnTo>
                        <a:lnTo>
                          <a:pt x="48" y="574"/>
                        </a:lnTo>
                        <a:lnTo>
                          <a:pt x="39" y="572"/>
                        </a:lnTo>
                        <a:lnTo>
                          <a:pt x="38" y="571"/>
                        </a:lnTo>
                        <a:lnTo>
                          <a:pt x="36" y="568"/>
                        </a:lnTo>
                        <a:lnTo>
                          <a:pt x="37" y="538"/>
                        </a:lnTo>
                        <a:lnTo>
                          <a:pt x="42" y="507"/>
                        </a:lnTo>
                        <a:lnTo>
                          <a:pt x="38" y="498"/>
                        </a:lnTo>
                        <a:lnTo>
                          <a:pt x="32" y="488"/>
                        </a:lnTo>
                        <a:lnTo>
                          <a:pt x="30" y="486"/>
                        </a:lnTo>
                        <a:lnTo>
                          <a:pt x="25" y="481"/>
                        </a:lnTo>
                        <a:lnTo>
                          <a:pt x="21" y="478"/>
                        </a:lnTo>
                        <a:lnTo>
                          <a:pt x="21" y="475"/>
                        </a:lnTo>
                        <a:lnTo>
                          <a:pt x="21" y="472"/>
                        </a:lnTo>
                        <a:lnTo>
                          <a:pt x="26" y="467"/>
                        </a:lnTo>
                        <a:lnTo>
                          <a:pt x="32" y="461"/>
                        </a:lnTo>
                        <a:lnTo>
                          <a:pt x="38" y="457"/>
                        </a:lnTo>
                        <a:lnTo>
                          <a:pt x="45" y="457"/>
                        </a:lnTo>
                        <a:lnTo>
                          <a:pt x="52" y="457"/>
                        </a:lnTo>
                        <a:lnTo>
                          <a:pt x="83" y="437"/>
                        </a:lnTo>
                        <a:lnTo>
                          <a:pt x="106" y="422"/>
                        </a:lnTo>
                        <a:lnTo>
                          <a:pt x="126" y="410"/>
                        </a:lnTo>
                        <a:lnTo>
                          <a:pt x="120" y="411"/>
                        </a:lnTo>
                        <a:lnTo>
                          <a:pt x="99" y="405"/>
                        </a:lnTo>
                        <a:lnTo>
                          <a:pt x="79" y="404"/>
                        </a:lnTo>
                        <a:lnTo>
                          <a:pt x="51" y="399"/>
                        </a:lnTo>
                        <a:lnTo>
                          <a:pt x="42" y="401"/>
                        </a:lnTo>
                        <a:lnTo>
                          <a:pt x="21" y="399"/>
                        </a:lnTo>
                        <a:lnTo>
                          <a:pt x="16" y="397"/>
                        </a:lnTo>
                        <a:lnTo>
                          <a:pt x="11" y="396"/>
                        </a:lnTo>
                        <a:lnTo>
                          <a:pt x="7" y="393"/>
                        </a:lnTo>
                        <a:lnTo>
                          <a:pt x="5" y="390"/>
                        </a:lnTo>
                        <a:lnTo>
                          <a:pt x="3" y="385"/>
                        </a:lnTo>
                        <a:lnTo>
                          <a:pt x="1" y="378"/>
                        </a:lnTo>
                        <a:lnTo>
                          <a:pt x="0" y="371"/>
                        </a:lnTo>
                        <a:lnTo>
                          <a:pt x="0" y="362"/>
                        </a:lnTo>
                        <a:lnTo>
                          <a:pt x="1" y="354"/>
                        </a:lnTo>
                        <a:lnTo>
                          <a:pt x="1" y="346"/>
                        </a:lnTo>
                        <a:lnTo>
                          <a:pt x="2" y="339"/>
                        </a:lnTo>
                        <a:lnTo>
                          <a:pt x="5" y="333"/>
                        </a:lnTo>
                        <a:lnTo>
                          <a:pt x="12" y="312"/>
                        </a:lnTo>
                        <a:lnTo>
                          <a:pt x="20" y="286"/>
                        </a:lnTo>
                        <a:lnTo>
                          <a:pt x="26" y="269"/>
                        </a:lnTo>
                        <a:lnTo>
                          <a:pt x="41" y="240"/>
                        </a:lnTo>
                        <a:lnTo>
                          <a:pt x="56" y="217"/>
                        </a:lnTo>
                        <a:lnTo>
                          <a:pt x="68" y="200"/>
                        </a:lnTo>
                        <a:lnTo>
                          <a:pt x="77" y="189"/>
                        </a:lnTo>
                        <a:lnTo>
                          <a:pt x="83" y="179"/>
                        </a:lnTo>
                        <a:lnTo>
                          <a:pt x="90" y="170"/>
                        </a:lnTo>
                        <a:lnTo>
                          <a:pt x="92" y="156"/>
                        </a:lnTo>
                        <a:lnTo>
                          <a:pt x="99" y="139"/>
                        </a:lnTo>
                        <a:lnTo>
                          <a:pt x="104" y="123"/>
                        </a:lnTo>
                      </a:path>
                    </a:pathLst>
                  </a:custGeom>
                  <a:solidFill>
                    <a:srgbClr val="DFDFFF"/>
                  </a:solidFill>
                  <a:ln w="12700" cap="rnd">
                    <a:solidFill>
                      <a:srgbClr val="000000"/>
                    </a:solidFill>
                    <a:round/>
                    <a:headEnd/>
                    <a:tailEnd/>
                  </a:ln>
                </p:spPr>
                <p:txBody>
                  <a:bodyPr/>
                  <a:lstStyle/>
                  <a:p>
                    <a:endParaRPr lang="pt-BR" dirty="0"/>
                  </a:p>
                </p:txBody>
              </p:sp>
              <p:grpSp>
                <p:nvGrpSpPr>
                  <p:cNvPr id="9428" name="Group 68"/>
                  <p:cNvGrpSpPr>
                    <a:grpSpLocks/>
                  </p:cNvGrpSpPr>
                  <p:nvPr/>
                </p:nvGrpSpPr>
                <p:grpSpPr bwMode="auto">
                  <a:xfrm>
                    <a:off x="4229" y="3064"/>
                    <a:ext cx="43" cy="53"/>
                    <a:chOff x="4229" y="3064"/>
                    <a:chExt cx="43" cy="53"/>
                  </a:xfrm>
                </p:grpSpPr>
                <p:sp>
                  <p:nvSpPr>
                    <p:cNvPr id="9429" name="Freeform 69"/>
                    <p:cNvSpPr>
                      <a:spLocks/>
                    </p:cNvSpPr>
                    <p:nvPr/>
                  </p:nvSpPr>
                  <p:spPr bwMode="auto">
                    <a:xfrm>
                      <a:off x="4229" y="3064"/>
                      <a:ext cx="40" cy="20"/>
                    </a:xfrm>
                    <a:custGeom>
                      <a:avLst/>
                      <a:gdLst>
                        <a:gd name="T0" fmla="*/ 0 w 40"/>
                        <a:gd name="T1" fmla="*/ 6 h 20"/>
                        <a:gd name="T2" fmla="*/ 5 w 40"/>
                        <a:gd name="T3" fmla="*/ 4 h 20"/>
                        <a:gd name="T4" fmla="*/ 9 w 40"/>
                        <a:gd name="T5" fmla="*/ 2 h 20"/>
                        <a:gd name="T6" fmla="*/ 13 w 40"/>
                        <a:gd name="T7" fmla="*/ 1 h 20"/>
                        <a:gd name="T8" fmla="*/ 17 w 40"/>
                        <a:gd name="T9" fmla="*/ 0 h 20"/>
                        <a:gd name="T10" fmla="*/ 20 w 40"/>
                        <a:gd name="T11" fmla="*/ 0 h 20"/>
                        <a:gd name="T12" fmla="*/ 23 w 40"/>
                        <a:gd name="T13" fmla="*/ 1 h 20"/>
                        <a:gd name="T14" fmla="*/ 25 w 40"/>
                        <a:gd name="T15" fmla="*/ 2 h 20"/>
                        <a:gd name="T16" fmla="*/ 26 w 40"/>
                        <a:gd name="T17" fmla="*/ 6 h 20"/>
                        <a:gd name="T18" fmla="*/ 28 w 40"/>
                        <a:gd name="T19" fmla="*/ 9 h 20"/>
                        <a:gd name="T20" fmla="*/ 30 w 40"/>
                        <a:gd name="T21" fmla="*/ 12 h 20"/>
                        <a:gd name="T22" fmla="*/ 32 w 40"/>
                        <a:gd name="T23" fmla="*/ 15 h 20"/>
                        <a:gd name="T24" fmla="*/ 35 w 40"/>
                        <a:gd name="T25" fmla="*/ 17 h 20"/>
                        <a:gd name="T26" fmla="*/ 39 w 40"/>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20"/>
                        <a:gd name="T44" fmla="*/ 40 w 4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20">
                          <a:moveTo>
                            <a:pt x="0" y="6"/>
                          </a:moveTo>
                          <a:lnTo>
                            <a:pt x="5" y="4"/>
                          </a:lnTo>
                          <a:lnTo>
                            <a:pt x="9" y="2"/>
                          </a:lnTo>
                          <a:lnTo>
                            <a:pt x="13" y="1"/>
                          </a:lnTo>
                          <a:lnTo>
                            <a:pt x="17" y="0"/>
                          </a:lnTo>
                          <a:lnTo>
                            <a:pt x="20" y="0"/>
                          </a:lnTo>
                          <a:lnTo>
                            <a:pt x="23" y="1"/>
                          </a:lnTo>
                          <a:lnTo>
                            <a:pt x="25" y="2"/>
                          </a:lnTo>
                          <a:lnTo>
                            <a:pt x="26" y="6"/>
                          </a:lnTo>
                          <a:lnTo>
                            <a:pt x="28" y="9"/>
                          </a:lnTo>
                          <a:lnTo>
                            <a:pt x="30" y="12"/>
                          </a:lnTo>
                          <a:lnTo>
                            <a:pt x="32" y="15"/>
                          </a:lnTo>
                          <a:lnTo>
                            <a:pt x="35" y="17"/>
                          </a:lnTo>
                          <a:lnTo>
                            <a:pt x="39" y="19"/>
                          </a:lnTo>
                        </a:path>
                      </a:pathLst>
                    </a:custGeom>
                    <a:noFill/>
                    <a:ln w="12700" cap="rnd">
                      <a:solidFill>
                        <a:srgbClr val="000000"/>
                      </a:solidFill>
                      <a:round/>
                      <a:headEnd type="none" w="sm" len="sm"/>
                      <a:tailEnd type="none" w="sm" len="sm"/>
                    </a:ln>
                  </p:spPr>
                  <p:txBody>
                    <a:bodyPr/>
                    <a:lstStyle/>
                    <a:p>
                      <a:endParaRPr lang="pt-BR" dirty="0"/>
                    </a:p>
                  </p:txBody>
                </p:sp>
                <p:sp>
                  <p:nvSpPr>
                    <p:cNvPr id="9430" name="Freeform 70"/>
                    <p:cNvSpPr>
                      <a:spLocks/>
                    </p:cNvSpPr>
                    <p:nvPr/>
                  </p:nvSpPr>
                  <p:spPr bwMode="auto">
                    <a:xfrm>
                      <a:off x="4255" y="3085"/>
                      <a:ext cx="17" cy="32"/>
                    </a:xfrm>
                    <a:custGeom>
                      <a:avLst/>
                      <a:gdLst>
                        <a:gd name="T0" fmla="*/ 14 w 17"/>
                        <a:gd name="T1" fmla="*/ 0 h 32"/>
                        <a:gd name="T2" fmla="*/ 10 w 17"/>
                        <a:gd name="T3" fmla="*/ 2 h 32"/>
                        <a:gd name="T4" fmla="*/ 8 w 17"/>
                        <a:gd name="T5" fmla="*/ 5 h 32"/>
                        <a:gd name="T6" fmla="*/ 4 w 17"/>
                        <a:gd name="T7" fmla="*/ 8 h 32"/>
                        <a:gd name="T8" fmla="*/ 2 w 17"/>
                        <a:gd name="T9" fmla="*/ 12 h 32"/>
                        <a:gd name="T10" fmla="*/ 0 w 17"/>
                        <a:gd name="T11" fmla="*/ 16 h 32"/>
                        <a:gd name="T12" fmla="*/ 0 w 17"/>
                        <a:gd name="T13" fmla="*/ 20 h 32"/>
                        <a:gd name="T14" fmla="*/ 0 w 17"/>
                        <a:gd name="T15" fmla="*/ 24 h 32"/>
                        <a:gd name="T16" fmla="*/ 1 w 17"/>
                        <a:gd name="T17" fmla="*/ 29 h 32"/>
                        <a:gd name="T18" fmla="*/ 2 w 17"/>
                        <a:gd name="T19" fmla="*/ 31 h 32"/>
                        <a:gd name="T20" fmla="*/ 5 w 17"/>
                        <a:gd name="T21" fmla="*/ 29 h 32"/>
                        <a:gd name="T22" fmla="*/ 6 w 17"/>
                        <a:gd name="T23" fmla="*/ 27 h 32"/>
                        <a:gd name="T24" fmla="*/ 9 w 17"/>
                        <a:gd name="T25" fmla="*/ 24 h 32"/>
                        <a:gd name="T26" fmla="*/ 12 w 17"/>
                        <a:gd name="T27" fmla="*/ 21 h 32"/>
                        <a:gd name="T28" fmla="*/ 13 w 17"/>
                        <a:gd name="T29" fmla="*/ 18 h 32"/>
                        <a:gd name="T30" fmla="*/ 14 w 17"/>
                        <a:gd name="T31" fmla="*/ 15 h 32"/>
                        <a:gd name="T32" fmla="*/ 16 w 17"/>
                        <a:gd name="T33" fmla="*/ 10 h 32"/>
                        <a:gd name="T34" fmla="*/ 16 w 17"/>
                        <a:gd name="T35" fmla="*/ 7 h 32"/>
                        <a:gd name="T36" fmla="*/ 16 w 17"/>
                        <a:gd name="T37" fmla="*/ 3 h 32"/>
                        <a:gd name="T38" fmla="*/ 14 w 17"/>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2"/>
                        <a:gd name="T62" fmla="*/ 17 w 17"/>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2">
                          <a:moveTo>
                            <a:pt x="14" y="0"/>
                          </a:moveTo>
                          <a:lnTo>
                            <a:pt x="10" y="2"/>
                          </a:lnTo>
                          <a:lnTo>
                            <a:pt x="8" y="5"/>
                          </a:lnTo>
                          <a:lnTo>
                            <a:pt x="4" y="8"/>
                          </a:lnTo>
                          <a:lnTo>
                            <a:pt x="2" y="12"/>
                          </a:lnTo>
                          <a:lnTo>
                            <a:pt x="0" y="16"/>
                          </a:lnTo>
                          <a:lnTo>
                            <a:pt x="0" y="20"/>
                          </a:lnTo>
                          <a:lnTo>
                            <a:pt x="0" y="24"/>
                          </a:lnTo>
                          <a:lnTo>
                            <a:pt x="1" y="29"/>
                          </a:lnTo>
                          <a:lnTo>
                            <a:pt x="2" y="31"/>
                          </a:lnTo>
                          <a:lnTo>
                            <a:pt x="5" y="29"/>
                          </a:lnTo>
                          <a:lnTo>
                            <a:pt x="6" y="27"/>
                          </a:lnTo>
                          <a:lnTo>
                            <a:pt x="9" y="24"/>
                          </a:lnTo>
                          <a:lnTo>
                            <a:pt x="12" y="21"/>
                          </a:lnTo>
                          <a:lnTo>
                            <a:pt x="13" y="18"/>
                          </a:lnTo>
                          <a:lnTo>
                            <a:pt x="14" y="15"/>
                          </a:lnTo>
                          <a:lnTo>
                            <a:pt x="16" y="10"/>
                          </a:lnTo>
                          <a:lnTo>
                            <a:pt x="16" y="7"/>
                          </a:lnTo>
                          <a:lnTo>
                            <a:pt x="16" y="3"/>
                          </a:lnTo>
                          <a:lnTo>
                            <a:pt x="14" y="0"/>
                          </a:lnTo>
                        </a:path>
                      </a:pathLst>
                    </a:custGeom>
                    <a:solidFill>
                      <a:srgbClr val="DFDFFF"/>
                    </a:solidFill>
                    <a:ln w="12700" cap="rnd">
                      <a:solidFill>
                        <a:srgbClr val="000000"/>
                      </a:solidFill>
                      <a:round/>
                      <a:headEnd/>
                      <a:tailEnd/>
                    </a:ln>
                  </p:spPr>
                  <p:txBody>
                    <a:bodyPr/>
                    <a:lstStyle/>
                    <a:p>
                      <a:endParaRPr lang="pt-BR" dirty="0"/>
                    </a:p>
                  </p:txBody>
                </p:sp>
              </p:grpSp>
            </p:grpSp>
          </p:grpSp>
        </p:grpSp>
      </p:grpSp>
      <p:graphicFrame>
        <p:nvGraphicFramePr>
          <p:cNvPr id="9218" name="Object 71"/>
          <p:cNvGraphicFramePr>
            <a:graphicFrameLocks/>
          </p:cNvGraphicFramePr>
          <p:nvPr/>
        </p:nvGraphicFramePr>
        <p:xfrm>
          <a:off x="1760538" y="4456113"/>
          <a:ext cx="996950" cy="939800"/>
        </p:xfrm>
        <a:graphic>
          <a:graphicData uri="http://schemas.openxmlformats.org/presentationml/2006/ole">
            <mc:AlternateContent xmlns:mc="http://schemas.openxmlformats.org/markup-compatibility/2006">
              <mc:Choice xmlns:v="urn:schemas-microsoft-com:vml" Requires="v">
                <p:oleObj spid="_x0000_s2110" name="Clip" r:id="rId5" imgW="2287009" imgH="2155804" progId="">
                  <p:embed/>
                </p:oleObj>
              </mc:Choice>
              <mc:Fallback>
                <p:oleObj name="Clip" r:id="rId5" imgW="2287009" imgH="2155804"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538" y="4456113"/>
                        <a:ext cx="9969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Rectangle 72"/>
          <p:cNvSpPr>
            <a:spLocks noChangeArrowheads="1"/>
          </p:cNvSpPr>
          <p:nvPr/>
        </p:nvSpPr>
        <p:spPr bwMode="auto">
          <a:xfrm>
            <a:off x="1663700" y="5580063"/>
            <a:ext cx="877888" cy="277812"/>
          </a:xfrm>
          <a:prstGeom prst="rect">
            <a:avLst/>
          </a:prstGeom>
          <a:noFill/>
          <a:ln w="9525">
            <a:noFill/>
            <a:miter lim="800000"/>
            <a:headEnd/>
            <a:tailEnd/>
          </a:ln>
        </p:spPr>
        <p:txBody>
          <a:bodyPr wrap="none" lIns="92075" tIns="46038" rIns="92075" bIns="46038">
            <a:spAutoFit/>
          </a:bodyPr>
          <a:lstStyle/>
          <a:p>
            <a:r>
              <a:rPr lang="en-GB" dirty="0"/>
              <a:t>Fornecedor</a:t>
            </a:r>
          </a:p>
        </p:txBody>
      </p:sp>
      <p:grpSp>
        <p:nvGrpSpPr>
          <p:cNvPr id="9227" name="Group 73"/>
          <p:cNvGrpSpPr>
            <a:grpSpLocks/>
          </p:cNvGrpSpPr>
          <p:nvPr/>
        </p:nvGrpSpPr>
        <p:grpSpPr bwMode="auto">
          <a:xfrm>
            <a:off x="1590675" y="3597275"/>
            <a:ext cx="1374775" cy="712788"/>
            <a:chOff x="1153" y="2463"/>
            <a:chExt cx="866" cy="449"/>
          </a:xfrm>
        </p:grpSpPr>
        <p:sp>
          <p:nvSpPr>
            <p:cNvPr id="9417" name="Rectangle 74"/>
            <p:cNvSpPr>
              <a:spLocks noChangeArrowheads="1"/>
            </p:cNvSpPr>
            <p:nvPr/>
          </p:nvSpPr>
          <p:spPr bwMode="auto">
            <a:xfrm>
              <a:off x="1173" y="2463"/>
              <a:ext cx="839" cy="449"/>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418" name="Rectangle 75"/>
            <p:cNvSpPr>
              <a:spLocks noChangeArrowheads="1"/>
            </p:cNvSpPr>
            <p:nvPr/>
          </p:nvSpPr>
          <p:spPr bwMode="auto">
            <a:xfrm>
              <a:off x="1153" y="2502"/>
              <a:ext cx="866" cy="366"/>
            </a:xfrm>
            <a:prstGeom prst="rect">
              <a:avLst/>
            </a:prstGeom>
            <a:noFill/>
            <a:ln w="9525">
              <a:noFill/>
              <a:miter lim="800000"/>
              <a:headEnd/>
              <a:tailEnd/>
            </a:ln>
          </p:spPr>
          <p:txBody>
            <a:bodyPr wrap="none" lIns="92075" tIns="46038" rIns="92075" bIns="46038">
              <a:spAutoFit/>
            </a:bodyPr>
            <a:lstStyle/>
            <a:p>
              <a:r>
                <a:rPr lang="en-GB" sz="1600" b="1" i="1" dirty="0">
                  <a:latin typeface="Times New Roman" pitchFamily="18" charset="0"/>
                </a:rPr>
                <a:t>Supply Chain</a:t>
              </a:r>
            </a:p>
            <a:p>
              <a:r>
                <a:rPr lang="en-GB" sz="1600" b="1" i="1" dirty="0">
                  <a:latin typeface="Times New Roman" pitchFamily="18" charset="0"/>
                </a:rPr>
                <a:t>Server</a:t>
              </a:r>
            </a:p>
          </p:txBody>
        </p:sp>
      </p:grpSp>
      <p:sp>
        <p:nvSpPr>
          <p:cNvPr id="2505804" name="Line 76"/>
          <p:cNvSpPr>
            <a:spLocks noChangeShapeType="1"/>
          </p:cNvSpPr>
          <p:nvPr/>
        </p:nvSpPr>
        <p:spPr bwMode="auto">
          <a:xfrm flipH="1">
            <a:off x="1701800" y="3357563"/>
            <a:ext cx="12700" cy="211137"/>
          </a:xfrm>
          <a:prstGeom prst="line">
            <a:avLst/>
          </a:prstGeom>
          <a:noFill/>
          <a:ln w="50800">
            <a:solidFill>
              <a:schemeClr val="tx1"/>
            </a:solidFill>
            <a:round/>
            <a:headEnd type="none" w="sm" len="sm"/>
            <a:tailEnd type="triangle" w="med" len="med"/>
          </a:ln>
        </p:spPr>
        <p:txBody>
          <a:bodyPr wrap="none" anchor="ctr"/>
          <a:lstStyle/>
          <a:p>
            <a:endParaRPr lang="pt-BR" dirty="0"/>
          </a:p>
        </p:txBody>
      </p:sp>
      <p:grpSp>
        <p:nvGrpSpPr>
          <p:cNvPr id="24" name="Group 77"/>
          <p:cNvGrpSpPr>
            <a:grpSpLocks/>
          </p:cNvGrpSpPr>
          <p:nvPr/>
        </p:nvGrpSpPr>
        <p:grpSpPr bwMode="auto">
          <a:xfrm>
            <a:off x="285750" y="3573016"/>
            <a:ext cx="4094163" cy="2393950"/>
            <a:chOff x="319" y="2448"/>
            <a:chExt cx="2579" cy="1508"/>
          </a:xfrm>
        </p:grpSpPr>
        <p:sp>
          <p:nvSpPr>
            <p:cNvPr id="9392" name="Rectangle 78"/>
            <p:cNvSpPr>
              <a:spLocks noChangeArrowheads="1"/>
            </p:cNvSpPr>
            <p:nvPr/>
          </p:nvSpPr>
          <p:spPr bwMode="auto">
            <a:xfrm>
              <a:off x="356" y="2448"/>
              <a:ext cx="2542" cy="1508"/>
            </a:xfrm>
            <a:prstGeom prst="rect">
              <a:avLst/>
            </a:prstGeom>
            <a:solidFill>
              <a:schemeClr val="bg1"/>
            </a:solidFill>
            <a:ln w="12700">
              <a:solidFill>
                <a:schemeClr val="tx1"/>
              </a:solidFill>
              <a:miter lim="800000"/>
              <a:headEnd/>
              <a:tailEnd/>
            </a:ln>
          </p:spPr>
          <p:txBody>
            <a:bodyPr wrap="none" anchor="ctr"/>
            <a:lstStyle/>
            <a:p>
              <a:endParaRPr lang="pt-BR" dirty="0"/>
            </a:p>
          </p:txBody>
        </p:sp>
        <p:grpSp>
          <p:nvGrpSpPr>
            <p:cNvPr id="9393" name="Group 79"/>
            <p:cNvGrpSpPr>
              <a:grpSpLocks/>
            </p:cNvGrpSpPr>
            <p:nvPr/>
          </p:nvGrpSpPr>
          <p:grpSpPr bwMode="auto">
            <a:xfrm>
              <a:off x="319" y="2500"/>
              <a:ext cx="2513" cy="1442"/>
              <a:chOff x="319" y="2500"/>
              <a:chExt cx="2513" cy="1442"/>
            </a:xfrm>
          </p:grpSpPr>
          <p:sp>
            <p:nvSpPr>
              <p:cNvPr id="9394" name="Rectangle 80"/>
              <p:cNvSpPr>
                <a:spLocks noChangeArrowheads="1"/>
              </p:cNvSpPr>
              <p:nvPr/>
            </p:nvSpPr>
            <p:spPr bwMode="auto">
              <a:xfrm>
                <a:off x="707" y="2624"/>
                <a:ext cx="561" cy="127"/>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95" name="Rectangle 81"/>
              <p:cNvSpPr>
                <a:spLocks noChangeArrowheads="1"/>
              </p:cNvSpPr>
              <p:nvPr/>
            </p:nvSpPr>
            <p:spPr bwMode="auto">
              <a:xfrm>
                <a:off x="1279" y="3324"/>
                <a:ext cx="606" cy="127"/>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96" name="Rectangle 82"/>
              <p:cNvSpPr>
                <a:spLocks noChangeArrowheads="1"/>
              </p:cNvSpPr>
              <p:nvPr/>
            </p:nvSpPr>
            <p:spPr bwMode="auto">
              <a:xfrm>
                <a:off x="1897" y="3610"/>
                <a:ext cx="288" cy="127"/>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97" name="Rectangle 83"/>
              <p:cNvSpPr>
                <a:spLocks noChangeArrowheads="1"/>
              </p:cNvSpPr>
              <p:nvPr/>
            </p:nvSpPr>
            <p:spPr bwMode="auto">
              <a:xfrm>
                <a:off x="2191" y="2960"/>
                <a:ext cx="402" cy="127"/>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98" name="Rectangle 84"/>
              <p:cNvSpPr>
                <a:spLocks noChangeArrowheads="1"/>
              </p:cNvSpPr>
              <p:nvPr/>
            </p:nvSpPr>
            <p:spPr bwMode="auto">
              <a:xfrm>
                <a:off x="705" y="2969"/>
                <a:ext cx="459" cy="127"/>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399" name="Rectangle 85"/>
              <p:cNvSpPr>
                <a:spLocks noChangeArrowheads="1"/>
              </p:cNvSpPr>
              <p:nvPr/>
            </p:nvSpPr>
            <p:spPr bwMode="auto">
              <a:xfrm>
                <a:off x="1280" y="2623"/>
                <a:ext cx="428" cy="128"/>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400" name="Rectangle 86"/>
              <p:cNvSpPr>
                <a:spLocks noChangeArrowheads="1"/>
              </p:cNvSpPr>
              <p:nvPr/>
            </p:nvSpPr>
            <p:spPr bwMode="auto">
              <a:xfrm>
                <a:off x="1898" y="3324"/>
                <a:ext cx="402" cy="127"/>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401" name="Rectangle 87"/>
              <p:cNvSpPr>
                <a:spLocks noChangeArrowheads="1"/>
              </p:cNvSpPr>
              <p:nvPr/>
            </p:nvSpPr>
            <p:spPr bwMode="auto">
              <a:xfrm>
                <a:off x="710" y="3623"/>
                <a:ext cx="399" cy="126"/>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02" name="Rectangle 88"/>
              <p:cNvSpPr>
                <a:spLocks noChangeArrowheads="1"/>
              </p:cNvSpPr>
              <p:nvPr/>
            </p:nvSpPr>
            <p:spPr bwMode="auto">
              <a:xfrm>
                <a:off x="1174" y="2970"/>
                <a:ext cx="384" cy="127"/>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03" name="Rectangle 89"/>
              <p:cNvSpPr>
                <a:spLocks noChangeArrowheads="1"/>
              </p:cNvSpPr>
              <p:nvPr/>
            </p:nvSpPr>
            <p:spPr bwMode="auto">
              <a:xfrm>
                <a:off x="1714" y="2624"/>
                <a:ext cx="397" cy="127"/>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04" name="Rectangle 90"/>
              <p:cNvSpPr>
                <a:spLocks noChangeArrowheads="1"/>
              </p:cNvSpPr>
              <p:nvPr/>
            </p:nvSpPr>
            <p:spPr bwMode="auto">
              <a:xfrm>
                <a:off x="2310" y="3324"/>
                <a:ext cx="399" cy="127"/>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405" name="Line 91"/>
              <p:cNvSpPr>
                <a:spLocks noChangeShapeType="1"/>
              </p:cNvSpPr>
              <p:nvPr/>
            </p:nvSpPr>
            <p:spPr bwMode="auto">
              <a:xfrm>
                <a:off x="668" y="3861"/>
                <a:ext cx="2164" cy="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06" name="Line 92"/>
              <p:cNvSpPr>
                <a:spLocks noChangeShapeType="1"/>
              </p:cNvSpPr>
              <p:nvPr/>
            </p:nvSpPr>
            <p:spPr bwMode="auto">
              <a:xfrm>
                <a:off x="703" y="2512"/>
                <a:ext cx="0" cy="143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07" name="Rectangle 93"/>
              <p:cNvSpPr>
                <a:spLocks noChangeArrowheads="1"/>
              </p:cNvSpPr>
              <p:nvPr/>
            </p:nvSpPr>
            <p:spPr bwMode="auto">
              <a:xfrm>
                <a:off x="319" y="2605"/>
                <a:ext cx="383" cy="192"/>
              </a:xfrm>
              <a:prstGeom prst="rect">
                <a:avLst/>
              </a:prstGeom>
              <a:noFill/>
              <a:ln w="9525">
                <a:noFill/>
                <a:miter lim="800000"/>
                <a:headEnd/>
                <a:tailEnd/>
              </a:ln>
            </p:spPr>
            <p:txBody>
              <a:bodyPr wrap="none" lIns="92075" tIns="46038" rIns="92075" bIns="46038">
                <a:spAutoFit/>
              </a:bodyPr>
              <a:lstStyle/>
              <a:p>
                <a:r>
                  <a:rPr lang="en-GB" sz="1400" b="1" dirty="0"/>
                  <a:t>MC 1</a:t>
                </a:r>
              </a:p>
            </p:txBody>
          </p:sp>
          <p:sp>
            <p:nvSpPr>
              <p:cNvPr id="9408" name="Rectangle 94"/>
              <p:cNvSpPr>
                <a:spLocks noChangeArrowheads="1"/>
              </p:cNvSpPr>
              <p:nvPr/>
            </p:nvSpPr>
            <p:spPr bwMode="auto">
              <a:xfrm>
                <a:off x="326" y="2949"/>
                <a:ext cx="383" cy="192"/>
              </a:xfrm>
              <a:prstGeom prst="rect">
                <a:avLst/>
              </a:prstGeom>
              <a:noFill/>
              <a:ln w="9525">
                <a:noFill/>
                <a:miter lim="800000"/>
                <a:headEnd/>
                <a:tailEnd/>
              </a:ln>
            </p:spPr>
            <p:txBody>
              <a:bodyPr wrap="none" lIns="92075" tIns="46038" rIns="92075" bIns="46038">
                <a:spAutoFit/>
              </a:bodyPr>
              <a:lstStyle/>
              <a:p>
                <a:r>
                  <a:rPr lang="en-GB" sz="1400" b="1" dirty="0"/>
                  <a:t>MC 2</a:t>
                </a:r>
              </a:p>
            </p:txBody>
          </p:sp>
          <p:sp>
            <p:nvSpPr>
              <p:cNvPr id="9409" name="Rectangle 95"/>
              <p:cNvSpPr>
                <a:spLocks noChangeArrowheads="1"/>
              </p:cNvSpPr>
              <p:nvPr/>
            </p:nvSpPr>
            <p:spPr bwMode="auto">
              <a:xfrm>
                <a:off x="326" y="3300"/>
                <a:ext cx="383" cy="192"/>
              </a:xfrm>
              <a:prstGeom prst="rect">
                <a:avLst/>
              </a:prstGeom>
              <a:noFill/>
              <a:ln w="9525">
                <a:noFill/>
                <a:miter lim="800000"/>
                <a:headEnd/>
                <a:tailEnd/>
              </a:ln>
            </p:spPr>
            <p:txBody>
              <a:bodyPr wrap="none" lIns="92075" tIns="46038" rIns="92075" bIns="46038">
                <a:spAutoFit/>
              </a:bodyPr>
              <a:lstStyle/>
              <a:p>
                <a:r>
                  <a:rPr lang="en-GB" sz="1400" b="1" dirty="0"/>
                  <a:t>MC 3</a:t>
                </a:r>
              </a:p>
            </p:txBody>
          </p:sp>
          <p:sp>
            <p:nvSpPr>
              <p:cNvPr id="9410" name="Rectangle 96"/>
              <p:cNvSpPr>
                <a:spLocks noChangeArrowheads="1"/>
              </p:cNvSpPr>
              <p:nvPr/>
            </p:nvSpPr>
            <p:spPr bwMode="auto">
              <a:xfrm>
                <a:off x="330" y="3590"/>
                <a:ext cx="383" cy="192"/>
              </a:xfrm>
              <a:prstGeom prst="rect">
                <a:avLst/>
              </a:prstGeom>
              <a:noFill/>
              <a:ln w="9525">
                <a:noFill/>
                <a:miter lim="800000"/>
                <a:headEnd/>
                <a:tailEnd/>
              </a:ln>
            </p:spPr>
            <p:txBody>
              <a:bodyPr wrap="none" lIns="92075" tIns="46038" rIns="92075" bIns="46038">
                <a:spAutoFit/>
              </a:bodyPr>
              <a:lstStyle/>
              <a:p>
                <a:r>
                  <a:rPr lang="en-GB" sz="1400" b="1" dirty="0"/>
                  <a:t>MC 4</a:t>
                </a:r>
              </a:p>
            </p:txBody>
          </p:sp>
          <p:sp>
            <p:nvSpPr>
              <p:cNvPr id="9411" name="Line 97"/>
              <p:cNvSpPr>
                <a:spLocks noChangeShapeType="1"/>
              </p:cNvSpPr>
              <p:nvPr/>
            </p:nvSpPr>
            <p:spPr bwMode="auto">
              <a:xfrm flipH="1">
                <a:off x="991" y="2504"/>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12" name="Line 98"/>
              <p:cNvSpPr>
                <a:spLocks noChangeShapeType="1"/>
              </p:cNvSpPr>
              <p:nvPr/>
            </p:nvSpPr>
            <p:spPr bwMode="auto">
              <a:xfrm flipH="1">
                <a:off x="1279" y="2500"/>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13" name="Line 99"/>
              <p:cNvSpPr>
                <a:spLocks noChangeShapeType="1"/>
              </p:cNvSpPr>
              <p:nvPr/>
            </p:nvSpPr>
            <p:spPr bwMode="auto">
              <a:xfrm flipH="1">
                <a:off x="1587" y="2508"/>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14" name="Line 100"/>
              <p:cNvSpPr>
                <a:spLocks noChangeShapeType="1"/>
              </p:cNvSpPr>
              <p:nvPr/>
            </p:nvSpPr>
            <p:spPr bwMode="auto">
              <a:xfrm flipH="1">
                <a:off x="1891" y="2512"/>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15" name="Line 101"/>
              <p:cNvSpPr>
                <a:spLocks noChangeShapeType="1"/>
              </p:cNvSpPr>
              <p:nvPr/>
            </p:nvSpPr>
            <p:spPr bwMode="auto">
              <a:xfrm flipH="1">
                <a:off x="2203" y="2504"/>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416" name="Line 102"/>
              <p:cNvSpPr>
                <a:spLocks noChangeShapeType="1"/>
              </p:cNvSpPr>
              <p:nvPr/>
            </p:nvSpPr>
            <p:spPr bwMode="auto">
              <a:xfrm flipH="1">
                <a:off x="2519" y="2500"/>
                <a:ext cx="1" cy="1350"/>
              </a:xfrm>
              <a:prstGeom prst="line">
                <a:avLst/>
              </a:prstGeom>
              <a:noFill/>
              <a:ln w="12700">
                <a:solidFill>
                  <a:schemeClr val="tx1"/>
                </a:solidFill>
                <a:round/>
                <a:headEnd type="none" w="sm" len="sm"/>
                <a:tailEnd type="none" w="sm" len="sm"/>
              </a:ln>
            </p:spPr>
            <p:txBody>
              <a:bodyPr wrap="none" anchor="ctr"/>
              <a:lstStyle/>
              <a:p>
                <a:endParaRPr lang="pt-BR" dirty="0"/>
              </a:p>
            </p:txBody>
          </p:sp>
        </p:grpSp>
      </p:grpSp>
      <p:sp>
        <p:nvSpPr>
          <p:cNvPr id="2505831" name="Rectangle 103"/>
          <p:cNvSpPr>
            <a:spLocks noChangeArrowheads="1"/>
          </p:cNvSpPr>
          <p:nvPr/>
        </p:nvSpPr>
        <p:spPr bwMode="auto">
          <a:xfrm>
            <a:off x="1555750" y="5986463"/>
            <a:ext cx="1587500" cy="461962"/>
          </a:xfrm>
          <a:prstGeom prst="rect">
            <a:avLst/>
          </a:prstGeom>
          <a:noFill/>
          <a:ln w="9525">
            <a:noFill/>
            <a:miter lim="800000"/>
            <a:headEnd/>
            <a:tailEnd/>
          </a:ln>
        </p:spPr>
        <p:txBody>
          <a:bodyPr wrap="none" lIns="92075" tIns="46038" rIns="92075" bIns="46038">
            <a:spAutoFit/>
          </a:bodyPr>
          <a:lstStyle/>
          <a:p>
            <a:r>
              <a:rPr lang="en-GB" sz="2400" dirty="0">
                <a:latin typeface="Times New Roman" pitchFamily="18" charset="0"/>
              </a:rPr>
              <a:t>Fornecedor</a:t>
            </a:r>
          </a:p>
        </p:txBody>
      </p:sp>
      <p:sp>
        <p:nvSpPr>
          <p:cNvPr id="2505832" name="Rectangle 104"/>
          <p:cNvSpPr>
            <a:spLocks noChangeArrowheads="1"/>
          </p:cNvSpPr>
          <p:nvPr/>
        </p:nvSpPr>
        <p:spPr bwMode="auto">
          <a:xfrm>
            <a:off x="901700" y="4965700"/>
            <a:ext cx="736600" cy="203200"/>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sp>
        <p:nvSpPr>
          <p:cNvPr id="2505833" name="Line 105"/>
          <p:cNvSpPr>
            <a:spLocks noChangeShapeType="1"/>
          </p:cNvSpPr>
          <p:nvPr/>
        </p:nvSpPr>
        <p:spPr bwMode="auto">
          <a:xfrm>
            <a:off x="1579563" y="5053013"/>
            <a:ext cx="215900" cy="492125"/>
          </a:xfrm>
          <a:prstGeom prst="line">
            <a:avLst/>
          </a:prstGeom>
          <a:noFill/>
          <a:ln w="25400">
            <a:solidFill>
              <a:schemeClr val="tx1"/>
            </a:solidFill>
            <a:round/>
            <a:headEnd type="none" w="sm" len="sm"/>
            <a:tailEnd type="stealth" w="med" len="lg"/>
          </a:ln>
        </p:spPr>
        <p:txBody>
          <a:bodyPr wrap="none" anchor="ctr"/>
          <a:lstStyle/>
          <a:p>
            <a:endParaRPr lang="pt-BR" dirty="0"/>
          </a:p>
        </p:txBody>
      </p:sp>
      <p:sp>
        <p:nvSpPr>
          <p:cNvPr id="2505834" name="Rectangle 106"/>
          <p:cNvSpPr>
            <a:spLocks noChangeArrowheads="1"/>
          </p:cNvSpPr>
          <p:nvPr/>
        </p:nvSpPr>
        <p:spPr bwMode="auto">
          <a:xfrm>
            <a:off x="1646238" y="5468938"/>
            <a:ext cx="619125" cy="201612"/>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aphicFrame>
        <p:nvGraphicFramePr>
          <p:cNvPr id="2505835" name="Object 107"/>
          <p:cNvGraphicFramePr>
            <a:graphicFrameLocks/>
          </p:cNvGraphicFramePr>
          <p:nvPr/>
        </p:nvGraphicFramePr>
        <p:xfrm>
          <a:off x="1871663" y="3838575"/>
          <a:ext cx="808037" cy="830263"/>
        </p:xfrm>
        <a:graphic>
          <a:graphicData uri="http://schemas.openxmlformats.org/presentationml/2006/ole">
            <mc:AlternateContent xmlns:mc="http://schemas.openxmlformats.org/markup-compatibility/2006">
              <mc:Choice xmlns:v="urn:schemas-microsoft-com:vml" Requires="v">
                <p:oleObj spid="_x0000_s2111" name="Clip" r:id="rId7" imgW="2225463" imgH="2286577" progId="">
                  <p:embed/>
                </p:oleObj>
              </mc:Choice>
              <mc:Fallback>
                <p:oleObj name="Clip" r:id="rId7" imgW="2225463" imgH="2286577"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663" y="3838575"/>
                        <a:ext cx="8080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5836" name="Line 108"/>
          <p:cNvSpPr>
            <a:spLocks noChangeShapeType="1"/>
          </p:cNvSpPr>
          <p:nvPr/>
        </p:nvSpPr>
        <p:spPr bwMode="auto">
          <a:xfrm>
            <a:off x="2284413" y="4819650"/>
            <a:ext cx="1587" cy="704850"/>
          </a:xfrm>
          <a:prstGeom prst="line">
            <a:avLst/>
          </a:prstGeom>
          <a:noFill/>
          <a:ln w="25400">
            <a:solidFill>
              <a:schemeClr val="tx1"/>
            </a:solidFill>
            <a:round/>
            <a:headEnd type="none" w="sm" len="sm"/>
            <a:tailEnd type="stealth" w="med" len="lg"/>
          </a:ln>
        </p:spPr>
        <p:txBody>
          <a:bodyPr wrap="none" anchor="ctr"/>
          <a:lstStyle/>
          <a:p>
            <a:endParaRPr lang="pt-BR" dirty="0"/>
          </a:p>
        </p:txBody>
      </p:sp>
      <p:grpSp>
        <p:nvGrpSpPr>
          <p:cNvPr id="26" name="Group 109"/>
          <p:cNvGrpSpPr>
            <a:grpSpLocks/>
          </p:cNvGrpSpPr>
          <p:nvPr/>
        </p:nvGrpSpPr>
        <p:grpSpPr bwMode="auto">
          <a:xfrm>
            <a:off x="5297488" y="879475"/>
            <a:ext cx="1363662" cy="704850"/>
            <a:chOff x="3552" y="495"/>
            <a:chExt cx="859" cy="444"/>
          </a:xfrm>
        </p:grpSpPr>
        <p:sp>
          <p:nvSpPr>
            <p:cNvPr id="9390" name="Rectangle 110"/>
            <p:cNvSpPr>
              <a:spLocks noChangeArrowheads="1"/>
            </p:cNvSpPr>
            <p:nvPr/>
          </p:nvSpPr>
          <p:spPr bwMode="auto">
            <a:xfrm>
              <a:off x="3552" y="495"/>
              <a:ext cx="464" cy="128"/>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sp>
          <p:nvSpPr>
            <p:cNvPr id="9391" name="Rectangle 111"/>
            <p:cNvSpPr>
              <a:spLocks noChangeArrowheads="1"/>
            </p:cNvSpPr>
            <p:nvPr/>
          </p:nvSpPr>
          <p:spPr bwMode="auto">
            <a:xfrm>
              <a:off x="4021" y="812"/>
              <a:ext cx="390" cy="127"/>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pSp>
      <p:sp>
        <p:nvSpPr>
          <p:cNvPr id="2505840" name="Rectangle 112"/>
          <p:cNvSpPr>
            <a:spLocks noChangeArrowheads="1"/>
          </p:cNvSpPr>
          <p:nvPr/>
        </p:nvSpPr>
        <p:spPr bwMode="auto">
          <a:xfrm>
            <a:off x="5287963" y="862013"/>
            <a:ext cx="1379537" cy="190500"/>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pSp>
        <p:nvGrpSpPr>
          <p:cNvPr id="27" name="Group 113"/>
          <p:cNvGrpSpPr>
            <a:grpSpLocks/>
          </p:cNvGrpSpPr>
          <p:nvPr/>
        </p:nvGrpSpPr>
        <p:grpSpPr bwMode="auto">
          <a:xfrm>
            <a:off x="5151438" y="428625"/>
            <a:ext cx="1573212" cy="381000"/>
            <a:chOff x="3460" y="211"/>
            <a:chExt cx="991" cy="240"/>
          </a:xfrm>
        </p:grpSpPr>
        <p:sp>
          <p:nvSpPr>
            <p:cNvPr id="9388" name="Rectangle 114"/>
            <p:cNvSpPr>
              <a:spLocks noChangeArrowheads="1"/>
            </p:cNvSpPr>
            <p:nvPr/>
          </p:nvSpPr>
          <p:spPr bwMode="auto">
            <a:xfrm>
              <a:off x="3460" y="211"/>
              <a:ext cx="991" cy="240"/>
            </a:xfrm>
            <a:prstGeom prst="rect">
              <a:avLst/>
            </a:prstGeom>
            <a:solidFill>
              <a:schemeClr val="bg1"/>
            </a:solidFill>
            <a:ln w="12700">
              <a:solidFill>
                <a:schemeClr val="tx1"/>
              </a:solidFill>
              <a:miter lim="800000"/>
              <a:headEnd/>
              <a:tailEnd/>
            </a:ln>
          </p:spPr>
          <p:txBody>
            <a:bodyPr wrap="none" anchor="ctr"/>
            <a:lstStyle/>
            <a:p>
              <a:pPr algn="ctr"/>
              <a:endParaRPr lang="pt-BR" dirty="0"/>
            </a:p>
          </p:txBody>
        </p:sp>
        <p:sp>
          <p:nvSpPr>
            <p:cNvPr id="9389" name="Rectangle 115"/>
            <p:cNvSpPr>
              <a:spLocks noChangeArrowheads="1"/>
            </p:cNvSpPr>
            <p:nvPr/>
          </p:nvSpPr>
          <p:spPr bwMode="auto">
            <a:xfrm>
              <a:off x="3496" y="219"/>
              <a:ext cx="676" cy="212"/>
            </a:xfrm>
            <a:prstGeom prst="rect">
              <a:avLst/>
            </a:prstGeom>
            <a:noFill/>
            <a:ln w="9525">
              <a:noFill/>
              <a:miter lim="800000"/>
              <a:headEnd/>
              <a:tailEnd/>
            </a:ln>
          </p:spPr>
          <p:txBody>
            <a:bodyPr wrap="none" lIns="92075" tIns="46038" rIns="92075" bIns="46038">
              <a:spAutoFit/>
            </a:bodyPr>
            <a:lstStyle/>
            <a:p>
              <a:pPr algn="ctr"/>
              <a:r>
                <a:rPr lang="en-GB" sz="1600" b="1" dirty="0">
                  <a:latin typeface="Times New Roman" pitchFamily="18" charset="0"/>
                </a:rPr>
                <a:t>Materiais.</a:t>
              </a:r>
            </a:p>
          </p:txBody>
        </p:sp>
      </p:grpSp>
      <p:sp>
        <p:nvSpPr>
          <p:cNvPr id="2505844" name="Rectangle 116"/>
          <p:cNvSpPr>
            <a:spLocks noChangeArrowheads="1"/>
          </p:cNvSpPr>
          <p:nvPr/>
        </p:nvSpPr>
        <p:spPr bwMode="auto">
          <a:xfrm>
            <a:off x="6683375" y="1385888"/>
            <a:ext cx="533400" cy="203200"/>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sp>
        <p:nvSpPr>
          <p:cNvPr id="2505848" name="Line 120"/>
          <p:cNvSpPr>
            <a:spLocks noChangeShapeType="1"/>
          </p:cNvSpPr>
          <p:nvPr/>
        </p:nvSpPr>
        <p:spPr bwMode="auto">
          <a:xfrm>
            <a:off x="1689100" y="3362325"/>
            <a:ext cx="3802063" cy="12700"/>
          </a:xfrm>
          <a:prstGeom prst="line">
            <a:avLst/>
          </a:prstGeom>
          <a:noFill/>
          <a:ln w="50800">
            <a:solidFill>
              <a:schemeClr val="tx1"/>
            </a:solidFill>
            <a:round/>
            <a:headEnd type="none" w="sm" len="sm"/>
            <a:tailEnd type="none" w="sm" len="sm"/>
          </a:ln>
        </p:spPr>
        <p:txBody>
          <a:bodyPr wrap="none" anchor="ctr"/>
          <a:lstStyle/>
          <a:p>
            <a:endParaRPr lang="pt-BR" dirty="0"/>
          </a:p>
        </p:txBody>
      </p:sp>
      <p:sp>
        <p:nvSpPr>
          <p:cNvPr id="2505849" name="Line 121"/>
          <p:cNvSpPr>
            <a:spLocks noChangeShapeType="1"/>
          </p:cNvSpPr>
          <p:nvPr/>
        </p:nvSpPr>
        <p:spPr bwMode="auto">
          <a:xfrm flipH="1">
            <a:off x="7497763" y="2952750"/>
            <a:ext cx="12700" cy="592138"/>
          </a:xfrm>
          <a:prstGeom prst="line">
            <a:avLst/>
          </a:prstGeom>
          <a:noFill/>
          <a:ln w="50800">
            <a:solidFill>
              <a:schemeClr val="tx1"/>
            </a:solidFill>
            <a:round/>
            <a:headEnd type="none" w="sm" len="sm"/>
            <a:tailEnd type="triangle" w="med" len="med"/>
          </a:ln>
        </p:spPr>
        <p:txBody>
          <a:bodyPr wrap="none" anchor="ctr"/>
          <a:lstStyle/>
          <a:p>
            <a:endParaRPr lang="pt-BR" dirty="0"/>
          </a:p>
        </p:txBody>
      </p:sp>
      <p:grpSp>
        <p:nvGrpSpPr>
          <p:cNvPr id="28" name="Group 122"/>
          <p:cNvGrpSpPr>
            <a:grpSpLocks/>
          </p:cNvGrpSpPr>
          <p:nvPr/>
        </p:nvGrpSpPr>
        <p:grpSpPr bwMode="auto">
          <a:xfrm>
            <a:off x="4676775" y="3573016"/>
            <a:ext cx="4068763" cy="2403475"/>
            <a:chOff x="3045" y="2442"/>
            <a:chExt cx="2563" cy="1514"/>
          </a:xfrm>
        </p:grpSpPr>
        <p:sp>
          <p:nvSpPr>
            <p:cNvPr id="9363" name="Rectangle 123"/>
            <p:cNvSpPr>
              <a:spLocks noChangeArrowheads="1"/>
            </p:cNvSpPr>
            <p:nvPr/>
          </p:nvSpPr>
          <p:spPr bwMode="auto">
            <a:xfrm>
              <a:off x="3105" y="2442"/>
              <a:ext cx="2503" cy="1514"/>
            </a:xfrm>
            <a:prstGeom prst="rect">
              <a:avLst/>
            </a:prstGeom>
            <a:solidFill>
              <a:schemeClr val="bg1"/>
            </a:solidFill>
            <a:ln w="12700">
              <a:solidFill>
                <a:schemeClr val="tx1"/>
              </a:solidFill>
              <a:miter lim="800000"/>
              <a:headEnd/>
              <a:tailEnd/>
            </a:ln>
          </p:spPr>
          <p:txBody>
            <a:bodyPr wrap="none" anchor="ctr"/>
            <a:lstStyle/>
            <a:p>
              <a:endParaRPr lang="pt-BR" dirty="0"/>
            </a:p>
          </p:txBody>
        </p:sp>
        <p:grpSp>
          <p:nvGrpSpPr>
            <p:cNvPr id="9364" name="Group 124"/>
            <p:cNvGrpSpPr>
              <a:grpSpLocks/>
            </p:cNvGrpSpPr>
            <p:nvPr/>
          </p:nvGrpSpPr>
          <p:grpSpPr bwMode="auto">
            <a:xfrm>
              <a:off x="3045" y="2520"/>
              <a:ext cx="2528" cy="1386"/>
              <a:chOff x="3045" y="2520"/>
              <a:chExt cx="2528" cy="1386"/>
            </a:xfrm>
          </p:grpSpPr>
          <p:sp>
            <p:nvSpPr>
              <p:cNvPr id="9365" name="Rectangle 125"/>
              <p:cNvSpPr>
                <a:spLocks noChangeArrowheads="1"/>
              </p:cNvSpPr>
              <p:nvPr/>
            </p:nvSpPr>
            <p:spPr bwMode="auto">
              <a:xfrm>
                <a:off x="4888" y="2980"/>
                <a:ext cx="561" cy="121"/>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66" name="Rectangle 126"/>
              <p:cNvSpPr>
                <a:spLocks noChangeArrowheads="1"/>
              </p:cNvSpPr>
              <p:nvPr/>
            </p:nvSpPr>
            <p:spPr bwMode="auto">
              <a:xfrm>
                <a:off x="4278" y="3312"/>
                <a:ext cx="606" cy="122"/>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67" name="Rectangle 127"/>
              <p:cNvSpPr>
                <a:spLocks noChangeArrowheads="1"/>
              </p:cNvSpPr>
              <p:nvPr/>
            </p:nvSpPr>
            <p:spPr bwMode="auto">
              <a:xfrm>
                <a:off x="3450" y="2993"/>
                <a:ext cx="288" cy="122"/>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68" name="Rectangle 128"/>
              <p:cNvSpPr>
                <a:spLocks noChangeArrowheads="1"/>
              </p:cNvSpPr>
              <p:nvPr/>
            </p:nvSpPr>
            <p:spPr bwMode="auto">
              <a:xfrm>
                <a:off x="3864" y="2651"/>
                <a:ext cx="402" cy="122"/>
              </a:xfrm>
              <a:prstGeom prst="rect">
                <a:avLst/>
              </a:prstGeom>
              <a:solidFill>
                <a:schemeClr val="accent1"/>
              </a:solidFill>
              <a:ln w="12700">
                <a:solidFill>
                  <a:schemeClr val="tx1"/>
                </a:solidFill>
                <a:miter lim="800000"/>
                <a:headEnd/>
                <a:tailEnd/>
              </a:ln>
            </p:spPr>
            <p:txBody>
              <a:bodyPr wrap="none" anchor="ctr"/>
              <a:lstStyle/>
              <a:p>
                <a:endParaRPr lang="pt-BR" dirty="0"/>
              </a:p>
            </p:txBody>
          </p:sp>
          <p:sp>
            <p:nvSpPr>
              <p:cNvPr id="9369" name="Rectangle 129"/>
              <p:cNvSpPr>
                <a:spLocks noChangeArrowheads="1"/>
              </p:cNvSpPr>
              <p:nvPr/>
            </p:nvSpPr>
            <p:spPr bwMode="auto">
              <a:xfrm>
                <a:off x="3452" y="3588"/>
                <a:ext cx="459" cy="122"/>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370" name="Rectangle 130"/>
              <p:cNvSpPr>
                <a:spLocks noChangeArrowheads="1"/>
              </p:cNvSpPr>
              <p:nvPr/>
            </p:nvSpPr>
            <p:spPr bwMode="auto">
              <a:xfrm>
                <a:off x="4273" y="2650"/>
                <a:ext cx="428" cy="123"/>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371" name="Rectangle 131"/>
              <p:cNvSpPr>
                <a:spLocks noChangeArrowheads="1"/>
              </p:cNvSpPr>
              <p:nvPr/>
            </p:nvSpPr>
            <p:spPr bwMode="auto">
              <a:xfrm>
                <a:off x="3877" y="2995"/>
                <a:ext cx="402" cy="122"/>
              </a:xfrm>
              <a:prstGeom prst="rect">
                <a:avLst/>
              </a:prstGeom>
              <a:solidFill>
                <a:srgbClr val="FF3300"/>
              </a:solidFill>
              <a:ln w="12700">
                <a:solidFill>
                  <a:schemeClr val="tx1"/>
                </a:solidFill>
                <a:miter lim="800000"/>
                <a:headEnd/>
                <a:tailEnd/>
              </a:ln>
            </p:spPr>
            <p:txBody>
              <a:bodyPr wrap="none" anchor="ctr"/>
              <a:lstStyle/>
              <a:p>
                <a:endParaRPr lang="pt-BR" dirty="0"/>
              </a:p>
            </p:txBody>
          </p:sp>
          <p:sp>
            <p:nvSpPr>
              <p:cNvPr id="9372" name="Rectangle 132"/>
              <p:cNvSpPr>
                <a:spLocks noChangeArrowheads="1"/>
              </p:cNvSpPr>
              <p:nvPr/>
            </p:nvSpPr>
            <p:spPr bwMode="auto">
              <a:xfrm>
                <a:off x="3457" y="2648"/>
                <a:ext cx="399" cy="121"/>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373" name="Rectangle 133"/>
              <p:cNvSpPr>
                <a:spLocks noChangeArrowheads="1"/>
              </p:cNvSpPr>
              <p:nvPr/>
            </p:nvSpPr>
            <p:spPr bwMode="auto">
              <a:xfrm>
                <a:off x="3885" y="3312"/>
                <a:ext cx="384" cy="122"/>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374" name="Rectangle 134"/>
              <p:cNvSpPr>
                <a:spLocks noChangeArrowheads="1"/>
              </p:cNvSpPr>
              <p:nvPr/>
            </p:nvSpPr>
            <p:spPr bwMode="auto">
              <a:xfrm>
                <a:off x="4893" y="2651"/>
                <a:ext cx="397" cy="122"/>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375" name="Rectangle 135"/>
              <p:cNvSpPr>
                <a:spLocks noChangeArrowheads="1"/>
              </p:cNvSpPr>
              <p:nvPr/>
            </p:nvSpPr>
            <p:spPr bwMode="auto">
              <a:xfrm>
                <a:off x="4407" y="3585"/>
                <a:ext cx="399" cy="121"/>
              </a:xfrm>
              <a:prstGeom prst="rect">
                <a:avLst/>
              </a:prstGeom>
              <a:solidFill>
                <a:schemeClr val="accent2"/>
              </a:solidFill>
              <a:ln w="12700">
                <a:solidFill>
                  <a:schemeClr val="tx1"/>
                </a:solidFill>
                <a:miter lim="800000"/>
                <a:headEnd/>
                <a:tailEnd/>
              </a:ln>
            </p:spPr>
            <p:txBody>
              <a:bodyPr wrap="none" anchor="ctr"/>
              <a:lstStyle/>
              <a:p>
                <a:endParaRPr lang="pt-BR" dirty="0"/>
              </a:p>
            </p:txBody>
          </p:sp>
          <p:sp>
            <p:nvSpPr>
              <p:cNvPr id="9376" name="Line 136"/>
              <p:cNvSpPr>
                <a:spLocks noChangeShapeType="1"/>
              </p:cNvSpPr>
              <p:nvPr/>
            </p:nvSpPr>
            <p:spPr bwMode="auto">
              <a:xfrm>
                <a:off x="3409" y="3828"/>
                <a:ext cx="2164" cy="0"/>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77" name="Line 137"/>
              <p:cNvSpPr>
                <a:spLocks noChangeShapeType="1"/>
              </p:cNvSpPr>
              <p:nvPr/>
            </p:nvSpPr>
            <p:spPr bwMode="auto">
              <a:xfrm>
                <a:off x="3444" y="2532"/>
                <a:ext cx="0" cy="1374"/>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78" name="Rectangle 138"/>
              <p:cNvSpPr>
                <a:spLocks noChangeArrowheads="1"/>
              </p:cNvSpPr>
              <p:nvPr/>
            </p:nvSpPr>
            <p:spPr bwMode="auto">
              <a:xfrm>
                <a:off x="3045" y="2620"/>
                <a:ext cx="414" cy="192"/>
              </a:xfrm>
              <a:prstGeom prst="rect">
                <a:avLst/>
              </a:prstGeom>
              <a:noFill/>
              <a:ln w="9525">
                <a:noFill/>
                <a:miter lim="800000"/>
                <a:headEnd/>
                <a:tailEnd/>
              </a:ln>
            </p:spPr>
            <p:txBody>
              <a:bodyPr wrap="none" lIns="92075" tIns="46038" rIns="92075" bIns="46038">
                <a:spAutoFit/>
              </a:bodyPr>
              <a:lstStyle/>
              <a:p>
                <a:r>
                  <a:rPr lang="en-GB" sz="1400" b="1" dirty="0"/>
                  <a:t>Res 1</a:t>
                </a:r>
              </a:p>
            </p:txBody>
          </p:sp>
          <p:sp>
            <p:nvSpPr>
              <p:cNvPr id="9379" name="Rectangle 139"/>
              <p:cNvSpPr>
                <a:spLocks noChangeArrowheads="1"/>
              </p:cNvSpPr>
              <p:nvPr/>
            </p:nvSpPr>
            <p:spPr bwMode="auto">
              <a:xfrm>
                <a:off x="3052" y="2951"/>
                <a:ext cx="414" cy="192"/>
              </a:xfrm>
              <a:prstGeom prst="rect">
                <a:avLst/>
              </a:prstGeom>
              <a:noFill/>
              <a:ln w="9525">
                <a:noFill/>
                <a:miter lim="800000"/>
                <a:headEnd/>
                <a:tailEnd/>
              </a:ln>
            </p:spPr>
            <p:txBody>
              <a:bodyPr wrap="none" lIns="92075" tIns="46038" rIns="92075" bIns="46038">
                <a:spAutoFit/>
              </a:bodyPr>
              <a:lstStyle/>
              <a:p>
                <a:r>
                  <a:rPr lang="en-GB" sz="1400" b="1" dirty="0"/>
                  <a:t>Res 2</a:t>
                </a:r>
              </a:p>
            </p:txBody>
          </p:sp>
          <p:sp>
            <p:nvSpPr>
              <p:cNvPr id="9380" name="Rectangle 140"/>
              <p:cNvSpPr>
                <a:spLocks noChangeArrowheads="1"/>
              </p:cNvSpPr>
              <p:nvPr/>
            </p:nvSpPr>
            <p:spPr bwMode="auto">
              <a:xfrm>
                <a:off x="3052" y="3289"/>
                <a:ext cx="414" cy="192"/>
              </a:xfrm>
              <a:prstGeom prst="rect">
                <a:avLst/>
              </a:prstGeom>
              <a:noFill/>
              <a:ln w="9525">
                <a:noFill/>
                <a:miter lim="800000"/>
                <a:headEnd/>
                <a:tailEnd/>
              </a:ln>
            </p:spPr>
            <p:txBody>
              <a:bodyPr wrap="none" lIns="92075" tIns="46038" rIns="92075" bIns="46038">
                <a:spAutoFit/>
              </a:bodyPr>
              <a:lstStyle/>
              <a:p>
                <a:r>
                  <a:rPr lang="en-GB" sz="1400" b="1" dirty="0"/>
                  <a:t>Res 3</a:t>
                </a:r>
              </a:p>
            </p:txBody>
          </p:sp>
          <p:sp>
            <p:nvSpPr>
              <p:cNvPr id="9381" name="Rectangle 141"/>
              <p:cNvSpPr>
                <a:spLocks noChangeArrowheads="1"/>
              </p:cNvSpPr>
              <p:nvPr/>
            </p:nvSpPr>
            <p:spPr bwMode="auto">
              <a:xfrm>
                <a:off x="3056" y="3568"/>
                <a:ext cx="414" cy="192"/>
              </a:xfrm>
              <a:prstGeom prst="rect">
                <a:avLst/>
              </a:prstGeom>
              <a:noFill/>
              <a:ln w="9525">
                <a:noFill/>
                <a:miter lim="800000"/>
                <a:headEnd/>
                <a:tailEnd/>
              </a:ln>
            </p:spPr>
            <p:txBody>
              <a:bodyPr wrap="none" lIns="92075" tIns="46038" rIns="92075" bIns="46038">
                <a:spAutoFit/>
              </a:bodyPr>
              <a:lstStyle/>
              <a:p>
                <a:r>
                  <a:rPr lang="en-GB" sz="1400" b="1" dirty="0"/>
                  <a:t>Res 4</a:t>
                </a:r>
              </a:p>
            </p:txBody>
          </p:sp>
          <p:sp>
            <p:nvSpPr>
              <p:cNvPr id="9382" name="Line 142"/>
              <p:cNvSpPr>
                <a:spLocks noChangeShapeType="1"/>
              </p:cNvSpPr>
              <p:nvPr/>
            </p:nvSpPr>
            <p:spPr bwMode="auto">
              <a:xfrm flipH="1">
                <a:off x="3732" y="2524"/>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83" name="Line 143"/>
              <p:cNvSpPr>
                <a:spLocks noChangeShapeType="1"/>
              </p:cNvSpPr>
              <p:nvPr/>
            </p:nvSpPr>
            <p:spPr bwMode="auto">
              <a:xfrm flipH="1">
                <a:off x="4020" y="2520"/>
                <a:ext cx="1" cy="1298"/>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84" name="Line 144"/>
              <p:cNvSpPr>
                <a:spLocks noChangeShapeType="1"/>
              </p:cNvSpPr>
              <p:nvPr/>
            </p:nvSpPr>
            <p:spPr bwMode="auto">
              <a:xfrm flipH="1">
                <a:off x="4328" y="2528"/>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85" name="Line 145"/>
              <p:cNvSpPr>
                <a:spLocks noChangeShapeType="1"/>
              </p:cNvSpPr>
              <p:nvPr/>
            </p:nvSpPr>
            <p:spPr bwMode="auto">
              <a:xfrm flipH="1">
                <a:off x="4632" y="2532"/>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86" name="Line 146"/>
              <p:cNvSpPr>
                <a:spLocks noChangeShapeType="1"/>
              </p:cNvSpPr>
              <p:nvPr/>
            </p:nvSpPr>
            <p:spPr bwMode="auto">
              <a:xfrm flipH="1">
                <a:off x="4944" y="2524"/>
                <a:ext cx="1" cy="1297"/>
              </a:xfrm>
              <a:prstGeom prst="line">
                <a:avLst/>
              </a:prstGeom>
              <a:noFill/>
              <a:ln w="12700">
                <a:solidFill>
                  <a:schemeClr val="tx1"/>
                </a:solidFill>
                <a:round/>
                <a:headEnd type="none" w="sm" len="sm"/>
                <a:tailEnd type="none" w="sm" len="sm"/>
              </a:ln>
            </p:spPr>
            <p:txBody>
              <a:bodyPr wrap="none" anchor="ctr"/>
              <a:lstStyle/>
              <a:p>
                <a:endParaRPr lang="pt-BR" dirty="0"/>
              </a:p>
            </p:txBody>
          </p:sp>
          <p:sp>
            <p:nvSpPr>
              <p:cNvPr id="9387" name="Line 147"/>
              <p:cNvSpPr>
                <a:spLocks noChangeShapeType="1"/>
              </p:cNvSpPr>
              <p:nvPr/>
            </p:nvSpPr>
            <p:spPr bwMode="auto">
              <a:xfrm flipH="1">
                <a:off x="5260" y="2520"/>
                <a:ext cx="1" cy="1298"/>
              </a:xfrm>
              <a:prstGeom prst="line">
                <a:avLst/>
              </a:prstGeom>
              <a:noFill/>
              <a:ln w="12700">
                <a:solidFill>
                  <a:schemeClr val="tx1"/>
                </a:solidFill>
                <a:round/>
                <a:headEnd type="none" w="sm" len="sm"/>
                <a:tailEnd type="none" w="sm" len="sm"/>
              </a:ln>
            </p:spPr>
            <p:txBody>
              <a:bodyPr wrap="none" anchor="ctr"/>
              <a:lstStyle/>
              <a:p>
                <a:endParaRPr lang="pt-BR" dirty="0"/>
              </a:p>
            </p:txBody>
          </p:sp>
        </p:grpSp>
      </p:grpSp>
      <p:sp>
        <p:nvSpPr>
          <p:cNvPr id="2505876" name="Rectangle 148"/>
          <p:cNvSpPr>
            <a:spLocks noChangeArrowheads="1"/>
          </p:cNvSpPr>
          <p:nvPr/>
        </p:nvSpPr>
        <p:spPr bwMode="auto">
          <a:xfrm>
            <a:off x="5910263" y="5986463"/>
            <a:ext cx="1587500" cy="461962"/>
          </a:xfrm>
          <a:prstGeom prst="rect">
            <a:avLst/>
          </a:prstGeom>
          <a:noFill/>
          <a:ln w="9525">
            <a:noFill/>
            <a:miter lim="800000"/>
            <a:headEnd/>
            <a:tailEnd/>
          </a:ln>
        </p:spPr>
        <p:txBody>
          <a:bodyPr wrap="none" lIns="92075" tIns="46038" rIns="92075" bIns="46038">
            <a:spAutoFit/>
          </a:bodyPr>
          <a:lstStyle/>
          <a:p>
            <a:r>
              <a:rPr lang="en-GB" sz="2400" dirty="0">
                <a:latin typeface="Times New Roman" pitchFamily="18" charset="0"/>
              </a:rPr>
              <a:t>Fornecedor</a:t>
            </a:r>
          </a:p>
        </p:txBody>
      </p:sp>
      <p:sp>
        <p:nvSpPr>
          <p:cNvPr id="2505877" name="Rectangle 149"/>
          <p:cNvSpPr>
            <a:spLocks noChangeArrowheads="1"/>
          </p:cNvSpPr>
          <p:nvPr/>
        </p:nvSpPr>
        <p:spPr bwMode="auto">
          <a:xfrm>
            <a:off x="7262813" y="4421188"/>
            <a:ext cx="290512" cy="187325"/>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sp>
        <p:nvSpPr>
          <p:cNvPr id="2505878" name="Line 150"/>
          <p:cNvSpPr>
            <a:spLocks noChangeShapeType="1"/>
          </p:cNvSpPr>
          <p:nvPr/>
        </p:nvSpPr>
        <p:spPr bwMode="auto">
          <a:xfrm>
            <a:off x="7507288" y="4622800"/>
            <a:ext cx="184150" cy="315913"/>
          </a:xfrm>
          <a:prstGeom prst="line">
            <a:avLst/>
          </a:prstGeom>
          <a:noFill/>
          <a:ln w="25400">
            <a:solidFill>
              <a:schemeClr val="tx1"/>
            </a:solidFill>
            <a:round/>
            <a:headEnd type="none" w="sm" len="sm"/>
            <a:tailEnd type="stealth" w="med" len="lg"/>
          </a:ln>
        </p:spPr>
        <p:txBody>
          <a:bodyPr wrap="none" anchor="ctr"/>
          <a:lstStyle/>
          <a:p>
            <a:endParaRPr lang="pt-BR" dirty="0"/>
          </a:p>
        </p:txBody>
      </p:sp>
      <p:sp>
        <p:nvSpPr>
          <p:cNvPr id="2505879" name="Rectangle 151"/>
          <p:cNvSpPr>
            <a:spLocks noChangeArrowheads="1"/>
          </p:cNvSpPr>
          <p:nvPr/>
        </p:nvSpPr>
        <p:spPr bwMode="auto">
          <a:xfrm>
            <a:off x="7612063" y="4945063"/>
            <a:ext cx="525462" cy="177800"/>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aphicFrame>
        <p:nvGraphicFramePr>
          <p:cNvPr id="2505880" name="Object 152"/>
          <p:cNvGraphicFramePr>
            <a:graphicFrameLocks/>
          </p:cNvGraphicFramePr>
          <p:nvPr/>
        </p:nvGraphicFramePr>
        <p:xfrm>
          <a:off x="7739063" y="3540125"/>
          <a:ext cx="808037" cy="830263"/>
        </p:xfrm>
        <a:graphic>
          <a:graphicData uri="http://schemas.openxmlformats.org/presentationml/2006/ole">
            <mc:AlternateContent xmlns:mc="http://schemas.openxmlformats.org/markup-compatibility/2006">
              <mc:Choice xmlns:v="urn:schemas-microsoft-com:vml" Requires="v">
                <p:oleObj spid="_x0000_s2112" name="Clip" r:id="rId9" imgW="2225463" imgH="2286577" progId="">
                  <p:embed/>
                </p:oleObj>
              </mc:Choice>
              <mc:Fallback>
                <p:oleObj name="Clip" r:id="rId9" imgW="2225463" imgH="2286577"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9063" y="3540125"/>
                        <a:ext cx="8080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5881" name="Line 153"/>
          <p:cNvSpPr>
            <a:spLocks noChangeShapeType="1"/>
          </p:cNvSpPr>
          <p:nvPr/>
        </p:nvSpPr>
        <p:spPr bwMode="auto">
          <a:xfrm>
            <a:off x="8177213" y="4318000"/>
            <a:ext cx="1587" cy="704850"/>
          </a:xfrm>
          <a:prstGeom prst="line">
            <a:avLst/>
          </a:prstGeom>
          <a:noFill/>
          <a:ln w="25400">
            <a:solidFill>
              <a:schemeClr val="tx1"/>
            </a:solidFill>
            <a:round/>
            <a:headEnd type="none" w="sm" len="sm"/>
            <a:tailEnd type="stealth" w="med" len="lg"/>
          </a:ln>
        </p:spPr>
        <p:txBody>
          <a:bodyPr wrap="none" anchor="ctr"/>
          <a:lstStyle/>
          <a:p>
            <a:endParaRPr lang="pt-BR" dirty="0"/>
          </a:p>
        </p:txBody>
      </p:sp>
      <p:grpSp>
        <p:nvGrpSpPr>
          <p:cNvPr id="30" name="Group 154"/>
          <p:cNvGrpSpPr>
            <a:grpSpLocks/>
          </p:cNvGrpSpPr>
          <p:nvPr/>
        </p:nvGrpSpPr>
        <p:grpSpPr bwMode="auto">
          <a:xfrm>
            <a:off x="7242175" y="1431925"/>
            <a:ext cx="874713" cy="701675"/>
            <a:chOff x="4777" y="843"/>
            <a:chExt cx="551" cy="442"/>
          </a:xfrm>
        </p:grpSpPr>
        <p:sp>
          <p:nvSpPr>
            <p:cNvPr id="9361" name="Rectangle 155"/>
            <p:cNvSpPr>
              <a:spLocks noChangeArrowheads="1"/>
            </p:cNvSpPr>
            <p:nvPr/>
          </p:nvSpPr>
          <p:spPr bwMode="auto">
            <a:xfrm>
              <a:off x="4777" y="843"/>
              <a:ext cx="183" cy="118"/>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sp>
          <p:nvSpPr>
            <p:cNvPr id="9362" name="Rectangle 156"/>
            <p:cNvSpPr>
              <a:spLocks noChangeArrowheads="1"/>
            </p:cNvSpPr>
            <p:nvPr/>
          </p:nvSpPr>
          <p:spPr bwMode="auto">
            <a:xfrm>
              <a:off x="4997" y="1173"/>
              <a:ext cx="331" cy="112"/>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pSp>
      <p:sp>
        <p:nvSpPr>
          <p:cNvPr id="2505885" name="Rectangle 157"/>
          <p:cNvSpPr>
            <a:spLocks noChangeArrowheads="1"/>
          </p:cNvSpPr>
          <p:nvPr/>
        </p:nvSpPr>
        <p:spPr bwMode="auto">
          <a:xfrm>
            <a:off x="7170738" y="1968500"/>
            <a:ext cx="947737" cy="190500"/>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pSp>
        <p:nvGrpSpPr>
          <p:cNvPr id="31" name="Group 158"/>
          <p:cNvGrpSpPr>
            <a:grpSpLocks/>
          </p:cNvGrpSpPr>
          <p:nvPr/>
        </p:nvGrpSpPr>
        <p:grpSpPr bwMode="auto">
          <a:xfrm>
            <a:off x="6535738" y="1538288"/>
            <a:ext cx="1987550" cy="381000"/>
            <a:chOff x="4332" y="910"/>
            <a:chExt cx="1252" cy="240"/>
          </a:xfrm>
        </p:grpSpPr>
        <p:sp>
          <p:nvSpPr>
            <p:cNvPr id="9359" name="Rectangle 159"/>
            <p:cNvSpPr>
              <a:spLocks noChangeArrowheads="1"/>
            </p:cNvSpPr>
            <p:nvPr/>
          </p:nvSpPr>
          <p:spPr bwMode="auto">
            <a:xfrm>
              <a:off x="4332" y="910"/>
              <a:ext cx="1200" cy="240"/>
            </a:xfrm>
            <a:prstGeom prst="rect">
              <a:avLst/>
            </a:prstGeom>
            <a:solidFill>
              <a:schemeClr val="bg1"/>
            </a:solidFill>
            <a:ln w="12700">
              <a:solidFill>
                <a:schemeClr val="tx1"/>
              </a:solidFill>
              <a:miter lim="800000"/>
              <a:headEnd/>
              <a:tailEnd/>
            </a:ln>
          </p:spPr>
          <p:txBody>
            <a:bodyPr wrap="none" anchor="ctr"/>
            <a:lstStyle/>
            <a:p>
              <a:endParaRPr lang="pt-BR" dirty="0"/>
            </a:p>
          </p:txBody>
        </p:sp>
        <p:sp>
          <p:nvSpPr>
            <p:cNvPr id="9360" name="Rectangle 160"/>
            <p:cNvSpPr>
              <a:spLocks noChangeArrowheads="1"/>
            </p:cNvSpPr>
            <p:nvPr/>
          </p:nvSpPr>
          <p:spPr bwMode="auto">
            <a:xfrm>
              <a:off x="4358" y="910"/>
              <a:ext cx="1226" cy="212"/>
            </a:xfrm>
            <a:prstGeom prst="rect">
              <a:avLst/>
            </a:prstGeom>
            <a:noFill/>
            <a:ln w="9525">
              <a:noFill/>
              <a:miter lim="800000"/>
              <a:headEnd/>
              <a:tailEnd/>
            </a:ln>
          </p:spPr>
          <p:txBody>
            <a:bodyPr wrap="none" lIns="92075" tIns="46038" rIns="92075" bIns="46038">
              <a:spAutoFit/>
            </a:bodyPr>
            <a:lstStyle/>
            <a:p>
              <a:r>
                <a:rPr lang="en-GB" sz="1600" b="1" dirty="0">
                  <a:latin typeface="Times New Roman" pitchFamily="18" charset="0"/>
                </a:rPr>
                <a:t>Serv. Sub-contrados</a:t>
              </a:r>
            </a:p>
          </p:txBody>
        </p:sp>
      </p:grpSp>
      <p:sp>
        <p:nvSpPr>
          <p:cNvPr id="2505889" name="Line 161"/>
          <p:cNvSpPr>
            <a:spLocks noChangeShapeType="1"/>
          </p:cNvSpPr>
          <p:nvPr/>
        </p:nvSpPr>
        <p:spPr bwMode="auto">
          <a:xfrm>
            <a:off x="8021638" y="2060575"/>
            <a:ext cx="184150" cy="315913"/>
          </a:xfrm>
          <a:prstGeom prst="line">
            <a:avLst/>
          </a:prstGeom>
          <a:noFill/>
          <a:ln w="25400">
            <a:solidFill>
              <a:schemeClr val="tx1"/>
            </a:solidFill>
            <a:round/>
            <a:headEnd type="none" w="sm" len="sm"/>
            <a:tailEnd type="stealth" w="med" len="lg"/>
          </a:ln>
        </p:spPr>
        <p:txBody>
          <a:bodyPr wrap="none" anchor="ctr"/>
          <a:lstStyle/>
          <a:p>
            <a:endParaRPr lang="pt-BR" dirty="0"/>
          </a:p>
        </p:txBody>
      </p:sp>
      <p:sp>
        <p:nvSpPr>
          <p:cNvPr id="2505890" name="Rectangle 162"/>
          <p:cNvSpPr>
            <a:spLocks noChangeArrowheads="1"/>
          </p:cNvSpPr>
          <p:nvPr/>
        </p:nvSpPr>
        <p:spPr bwMode="auto">
          <a:xfrm>
            <a:off x="8153400" y="2362200"/>
            <a:ext cx="393700" cy="157163"/>
          </a:xfrm>
          <a:prstGeom prst="rect">
            <a:avLst/>
          </a:prstGeom>
          <a:solidFill>
            <a:srgbClr val="FFFF00"/>
          </a:solidFill>
          <a:ln w="12700">
            <a:solidFill>
              <a:schemeClr val="tx1"/>
            </a:solidFill>
            <a:prstDash val="sysDot"/>
            <a:miter lim="800000"/>
            <a:headEnd/>
            <a:tailEnd/>
          </a:ln>
        </p:spPr>
        <p:txBody>
          <a:bodyPr wrap="none" anchor="ctr"/>
          <a:lstStyle/>
          <a:p>
            <a:endParaRPr lang="pt-BR" dirty="0"/>
          </a:p>
        </p:txBody>
      </p:sp>
      <p:grpSp>
        <p:nvGrpSpPr>
          <p:cNvPr id="9216" name="Group 163"/>
          <p:cNvGrpSpPr>
            <a:grpSpLocks/>
          </p:cNvGrpSpPr>
          <p:nvPr/>
        </p:nvGrpSpPr>
        <p:grpSpPr bwMode="auto">
          <a:xfrm>
            <a:off x="7275513" y="2562225"/>
            <a:ext cx="1439862" cy="381000"/>
            <a:chOff x="4798" y="1555"/>
            <a:chExt cx="907" cy="240"/>
          </a:xfrm>
        </p:grpSpPr>
        <p:sp>
          <p:nvSpPr>
            <p:cNvPr id="9357" name="Rectangle 164"/>
            <p:cNvSpPr>
              <a:spLocks noChangeArrowheads="1"/>
            </p:cNvSpPr>
            <p:nvPr/>
          </p:nvSpPr>
          <p:spPr bwMode="auto">
            <a:xfrm>
              <a:off x="4798" y="1555"/>
              <a:ext cx="907" cy="240"/>
            </a:xfrm>
            <a:prstGeom prst="rect">
              <a:avLst/>
            </a:prstGeom>
            <a:solidFill>
              <a:schemeClr val="bg1"/>
            </a:solidFill>
            <a:ln w="12700">
              <a:solidFill>
                <a:schemeClr val="tx1"/>
              </a:solidFill>
              <a:miter lim="800000"/>
              <a:headEnd/>
              <a:tailEnd/>
            </a:ln>
          </p:spPr>
          <p:txBody>
            <a:bodyPr wrap="none" anchor="ctr"/>
            <a:lstStyle/>
            <a:p>
              <a:endParaRPr lang="pt-BR" dirty="0"/>
            </a:p>
          </p:txBody>
        </p:sp>
        <p:sp>
          <p:nvSpPr>
            <p:cNvPr id="9358" name="Rectangle 165"/>
            <p:cNvSpPr>
              <a:spLocks noChangeArrowheads="1"/>
            </p:cNvSpPr>
            <p:nvPr/>
          </p:nvSpPr>
          <p:spPr bwMode="auto">
            <a:xfrm>
              <a:off x="4817" y="1555"/>
              <a:ext cx="852" cy="212"/>
            </a:xfrm>
            <a:prstGeom prst="rect">
              <a:avLst/>
            </a:prstGeom>
            <a:noFill/>
            <a:ln w="9525">
              <a:noFill/>
              <a:miter lim="800000"/>
              <a:headEnd/>
              <a:tailEnd/>
            </a:ln>
          </p:spPr>
          <p:txBody>
            <a:bodyPr wrap="none" lIns="92075" tIns="46038" rIns="92075" bIns="46038">
              <a:spAutoFit/>
            </a:bodyPr>
            <a:lstStyle/>
            <a:p>
              <a:r>
                <a:rPr lang="en-GB" sz="1600" b="1" dirty="0">
                  <a:latin typeface="Times New Roman" pitchFamily="18" charset="0"/>
                </a:rPr>
                <a:t>Data Entrega</a:t>
              </a:r>
            </a:p>
          </p:txBody>
        </p:sp>
      </p:grpSp>
      <p:grpSp>
        <p:nvGrpSpPr>
          <p:cNvPr id="9253" name="Group 166"/>
          <p:cNvGrpSpPr>
            <a:grpSpLocks/>
          </p:cNvGrpSpPr>
          <p:nvPr/>
        </p:nvGrpSpPr>
        <p:grpSpPr bwMode="auto">
          <a:xfrm>
            <a:off x="814388" y="838200"/>
            <a:ext cx="1814512" cy="1712913"/>
            <a:chOff x="664" y="277"/>
            <a:chExt cx="1143" cy="1079"/>
          </a:xfrm>
        </p:grpSpPr>
        <p:graphicFrame>
          <p:nvGraphicFramePr>
            <p:cNvPr id="9222" name="Object 167"/>
            <p:cNvGraphicFramePr>
              <a:graphicFrameLocks/>
            </p:cNvGraphicFramePr>
            <p:nvPr/>
          </p:nvGraphicFramePr>
          <p:xfrm>
            <a:off x="664" y="277"/>
            <a:ext cx="1143" cy="1079"/>
          </p:xfrm>
          <a:graphic>
            <a:graphicData uri="http://schemas.openxmlformats.org/presentationml/2006/ole">
              <mc:AlternateContent xmlns:mc="http://schemas.openxmlformats.org/markup-compatibility/2006">
                <mc:Choice xmlns:v="urn:schemas-microsoft-com:vml" Requires="v">
                  <p:oleObj spid="_x0000_s2113" name="Clip" r:id="rId10" imgW="2273198" imgH="2286914" progId="">
                    <p:embed/>
                  </p:oleObj>
                </mc:Choice>
                <mc:Fallback>
                  <p:oleObj name="Clip" r:id="rId10" imgW="2273198" imgH="2286914"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 y="277"/>
                          <a:ext cx="1143" cy="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56" name="Rectangle 168"/>
            <p:cNvSpPr>
              <a:spLocks noChangeArrowheads="1"/>
            </p:cNvSpPr>
            <p:nvPr/>
          </p:nvSpPr>
          <p:spPr bwMode="auto">
            <a:xfrm>
              <a:off x="801" y="335"/>
              <a:ext cx="926" cy="291"/>
            </a:xfrm>
            <a:prstGeom prst="rect">
              <a:avLst/>
            </a:prstGeom>
            <a:noFill/>
            <a:ln w="9525">
              <a:noFill/>
              <a:miter lim="800000"/>
              <a:headEnd/>
              <a:tailEnd/>
            </a:ln>
          </p:spPr>
          <p:txBody>
            <a:bodyPr wrap="none" lIns="92075" tIns="46038" rIns="92075" bIns="46038">
              <a:spAutoFit/>
            </a:bodyPr>
            <a:lstStyle/>
            <a:p>
              <a:r>
                <a:rPr lang="en-GB" sz="2400" b="1" dirty="0">
                  <a:latin typeface="Times New Roman" pitchFamily="18" charset="0"/>
                </a:rPr>
                <a:t>Entrega ?</a:t>
              </a:r>
            </a:p>
          </p:txBody>
        </p:sp>
      </p:grpSp>
      <p:grpSp>
        <p:nvGrpSpPr>
          <p:cNvPr id="9219" name="Group 169"/>
          <p:cNvGrpSpPr>
            <a:grpSpLocks/>
          </p:cNvGrpSpPr>
          <p:nvPr/>
        </p:nvGrpSpPr>
        <p:grpSpPr bwMode="auto">
          <a:xfrm>
            <a:off x="925513" y="1028700"/>
            <a:ext cx="1439862" cy="381000"/>
            <a:chOff x="772" y="308"/>
            <a:chExt cx="907" cy="240"/>
          </a:xfrm>
        </p:grpSpPr>
        <p:sp>
          <p:nvSpPr>
            <p:cNvPr id="9354" name="Rectangle 170"/>
            <p:cNvSpPr>
              <a:spLocks noChangeArrowheads="1"/>
            </p:cNvSpPr>
            <p:nvPr/>
          </p:nvSpPr>
          <p:spPr bwMode="auto">
            <a:xfrm>
              <a:off x="772" y="308"/>
              <a:ext cx="907" cy="240"/>
            </a:xfrm>
            <a:prstGeom prst="rect">
              <a:avLst/>
            </a:prstGeom>
            <a:solidFill>
              <a:schemeClr val="bg1"/>
            </a:solidFill>
            <a:ln w="12700">
              <a:solidFill>
                <a:schemeClr val="tx1"/>
              </a:solidFill>
              <a:miter lim="800000"/>
              <a:headEnd/>
              <a:tailEnd/>
            </a:ln>
          </p:spPr>
          <p:txBody>
            <a:bodyPr wrap="none" anchor="ctr"/>
            <a:lstStyle/>
            <a:p>
              <a:endParaRPr lang="pt-BR" dirty="0"/>
            </a:p>
          </p:txBody>
        </p:sp>
        <p:sp>
          <p:nvSpPr>
            <p:cNvPr id="9355" name="Rectangle 171"/>
            <p:cNvSpPr>
              <a:spLocks noChangeArrowheads="1"/>
            </p:cNvSpPr>
            <p:nvPr/>
          </p:nvSpPr>
          <p:spPr bwMode="auto">
            <a:xfrm>
              <a:off x="791" y="308"/>
              <a:ext cx="557" cy="212"/>
            </a:xfrm>
            <a:prstGeom prst="rect">
              <a:avLst/>
            </a:prstGeom>
            <a:noFill/>
            <a:ln w="9525">
              <a:noFill/>
              <a:miter lim="800000"/>
              <a:headEnd/>
              <a:tailEnd/>
            </a:ln>
          </p:spPr>
          <p:txBody>
            <a:bodyPr wrap="none" lIns="92075" tIns="46038" rIns="92075" bIns="46038">
              <a:spAutoFit/>
            </a:bodyPr>
            <a:lstStyle/>
            <a:p>
              <a:r>
                <a:rPr lang="en-GB" sz="1600" b="1" dirty="0">
                  <a:latin typeface="Times New Roman" pitchFamily="18" charset="0"/>
                </a:rPr>
                <a:t>Entrega</a:t>
              </a:r>
            </a:p>
          </p:txBody>
        </p:sp>
      </p:grpSp>
      <p:grpSp>
        <p:nvGrpSpPr>
          <p:cNvPr id="9220" name="Group 172"/>
          <p:cNvGrpSpPr>
            <a:grpSpLocks/>
          </p:cNvGrpSpPr>
          <p:nvPr/>
        </p:nvGrpSpPr>
        <p:grpSpPr bwMode="auto">
          <a:xfrm>
            <a:off x="695325" y="815975"/>
            <a:ext cx="2032000" cy="1790700"/>
            <a:chOff x="660" y="204"/>
            <a:chExt cx="1280" cy="1128"/>
          </a:xfrm>
        </p:grpSpPr>
        <p:sp>
          <p:nvSpPr>
            <p:cNvPr id="9267" name="Rectangle 173"/>
            <p:cNvSpPr>
              <a:spLocks noChangeArrowheads="1"/>
            </p:cNvSpPr>
            <p:nvPr/>
          </p:nvSpPr>
          <p:spPr bwMode="auto">
            <a:xfrm>
              <a:off x="660" y="204"/>
              <a:ext cx="1280" cy="1128"/>
            </a:xfrm>
            <a:prstGeom prst="rect">
              <a:avLst/>
            </a:prstGeom>
            <a:solidFill>
              <a:schemeClr val="bg1"/>
            </a:solidFill>
            <a:ln w="12700">
              <a:solidFill>
                <a:schemeClr val="tx1"/>
              </a:solidFill>
              <a:miter lim="800000"/>
              <a:headEnd/>
              <a:tailEnd/>
            </a:ln>
          </p:spPr>
          <p:txBody>
            <a:bodyPr wrap="none" anchor="ctr"/>
            <a:lstStyle/>
            <a:p>
              <a:endParaRPr lang="pt-BR" dirty="0"/>
            </a:p>
          </p:txBody>
        </p:sp>
        <p:grpSp>
          <p:nvGrpSpPr>
            <p:cNvPr id="9268" name="Group 174"/>
            <p:cNvGrpSpPr>
              <a:grpSpLocks/>
            </p:cNvGrpSpPr>
            <p:nvPr/>
          </p:nvGrpSpPr>
          <p:grpSpPr bwMode="auto">
            <a:xfrm>
              <a:off x="708" y="237"/>
              <a:ext cx="1156" cy="1055"/>
              <a:chOff x="708" y="237"/>
              <a:chExt cx="1156" cy="1055"/>
            </a:xfrm>
          </p:grpSpPr>
          <p:sp>
            <p:nvSpPr>
              <p:cNvPr id="9269" name="Freeform 175"/>
              <p:cNvSpPr>
                <a:spLocks/>
              </p:cNvSpPr>
              <p:nvPr/>
            </p:nvSpPr>
            <p:spPr bwMode="auto">
              <a:xfrm>
                <a:off x="1045" y="697"/>
                <a:ext cx="259" cy="206"/>
              </a:xfrm>
              <a:custGeom>
                <a:avLst/>
                <a:gdLst>
                  <a:gd name="T0" fmla="*/ 31 w 259"/>
                  <a:gd name="T1" fmla="*/ 188 h 206"/>
                  <a:gd name="T2" fmla="*/ 141 w 259"/>
                  <a:gd name="T3" fmla="*/ 77 h 206"/>
                  <a:gd name="T4" fmla="*/ 139 w 259"/>
                  <a:gd name="T5" fmla="*/ 64 h 206"/>
                  <a:gd name="T6" fmla="*/ 144 w 259"/>
                  <a:gd name="T7" fmla="*/ 49 h 206"/>
                  <a:gd name="T8" fmla="*/ 148 w 259"/>
                  <a:gd name="T9" fmla="*/ 40 h 206"/>
                  <a:gd name="T10" fmla="*/ 147 w 259"/>
                  <a:gd name="T11" fmla="*/ 26 h 206"/>
                  <a:gd name="T12" fmla="*/ 145 w 259"/>
                  <a:gd name="T13" fmla="*/ 14 h 206"/>
                  <a:gd name="T14" fmla="*/ 151 w 259"/>
                  <a:gd name="T15" fmla="*/ 7 h 206"/>
                  <a:gd name="T16" fmla="*/ 162 w 259"/>
                  <a:gd name="T17" fmla="*/ 5 h 206"/>
                  <a:gd name="T18" fmla="*/ 169 w 259"/>
                  <a:gd name="T19" fmla="*/ 13 h 206"/>
                  <a:gd name="T20" fmla="*/ 170 w 259"/>
                  <a:gd name="T21" fmla="*/ 26 h 206"/>
                  <a:gd name="T22" fmla="*/ 164 w 259"/>
                  <a:gd name="T23" fmla="*/ 39 h 206"/>
                  <a:gd name="T24" fmla="*/ 210 w 259"/>
                  <a:gd name="T25" fmla="*/ 5 h 206"/>
                  <a:gd name="T26" fmla="*/ 218 w 259"/>
                  <a:gd name="T27" fmla="*/ 0 h 206"/>
                  <a:gd name="T28" fmla="*/ 224 w 259"/>
                  <a:gd name="T29" fmla="*/ 6 h 206"/>
                  <a:gd name="T30" fmla="*/ 213 w 259"/>
                  <a:gd name="T31" fmla="*/ 21 h 206"/>
                  <a:gd name="T32" fmla="*/ 189 w 259"/>
                  <a:gd name="T33" fmla="*/ 46 h 206"/>
                  <a:gd name="T34" fmla="*/ 232 w 259"/>
                  <a:gd name="T35" fmla="*/ 14 h 206"/>
                  <a:gd name="T36" fmla="*/ 240 w 259"/>
                  <a:gd name="T37" fmla="*/ 15 h 206"/>
                  <a:gd name="T38" fmla="*/ 239 w 259"/>
                  <a:gd name="T39" fmla="*/ 23 h 206"/>
                  <a:gd name="T40" fmla="*/ 202 w 259"/>
                  <a:gd name="T41" fmla="*/ 54 h 206"/>
                  <a:gd name="T42" fmla="*/ 248 w 259"/>
                  <a:gd name="T43" fmla="*/ 30 h 206"/>
                  <a:gd name="T44" fmla="*/ 253 w 259"/>
                  <a:gd name="T45" fmla="*/ 32 h 206"/>
                  <a:gd name="T46" fmla="*/ 253 w 259"/>
                  <a:gd name="T47" fmla="*/ 39 h 206"/>
                  <a:gd name="T48" fmla="*/ 225 w 259"/>
                  <a:gd name="T49" fmla="*/ 53 h 206"/>
                  <a:gd name="T50" fmla="*/ 212 w 259"/>
                  <a:gd name="T51" fmla="*/ 64 h 206"/>
                  <a:gd name="T52" fmla="*/ 250 w 259"/>
                  <a:gd name="T53" fmla="*/ 46 h 206"/>
                  <a:gd name="T54" fmla="*/ 258 w 259"/>
                  <a:gd name="T55" fmla="*/ 48 h 206"/>
                  <a:gd name="T56" fmla="*/ 255 w 259"/>
                  <a:gd name="T57" fmla="*/ 55 h 206"/>
                  <a:gd name="T58" fmla="*/ 216 w 259"/>
                  <a:gd name="T59" fmla="*/ 72 h 206"/>
                  <a:gd name="T60" fmla="*/ 198 w 259"/>
                  <a:gd name="T61" fmla="*/ 84 h 206"/>
                  <a:gd name="T62" fmla="*/ 185 w 259"/>
                  <a:gd name="T63" fmla="*/ 93 h 206"/>
                  <a:gd name="T64" fmla="*/ 160 w 259"/>
                  <a:gd name="T65" fmla="*/ 95 h 206"/>
                  <a:gd name="T66" fmla="*/ 38 w 259"/>
                  <a:gd name="T67" fmla="*/ 199 h 206"/>
                  <a:gd name="T68" fmla="*/ 29 w 259"/>
                  <a:gd name="T69" fmla="*/ 205 h 206"/>
                  <a:gd name="T70" fmla="*/ 20 w 259"/>
                  <a:gd name="T71" fmla="*/ 201 h 206"/>
                  <a:gd name="T72" fmla="*/ 0 w 259"/>
                  <a:gd name="T73" fmla="*/ 168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206"/>
                  <a:gd name="T113" fmla="*/ 259 w 259"/>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206">
                    <a:moveTo>
                      <a:pt x="8" y="150"/>
                    </a:moveTo>
                    <a:lnTo>
                      <a:pt x="31" y="188"/>
                    </a:lnTo>
                    <a:lnTo>
                      <a:pt x="144" y="84"/>
                    </a:lnTo>
                    <a:lnTo>
                      <a:pt x="141" y="77"/>
                    </a:lnTo>
                    <a:lnTo>
                      <a:pt x="139" y="71"/>
                    </a:lnTo>
                    <a:lnTo>
                      <a:pt x="139" y="64"/>
                    </a:lnTo>
                    <a:lnTo>
                      <a:pt x="140" y="57"/>
                    </a:lnTo>
                    <a:lnTo>
                      <a:pt x="144" y="49"/>
                    </a:lnTo>
                    <a:lnTo>
                      <a:pt x="148" y="44"/>
                    </a:lnTo>
                    <a:lnTo>
                      <a:pt x="148" y="40"/>
                    </a:lnTo>
                    <a:lnTo>
                      <a:pt x="148" y="32"/>
                    </a:lnTo>
                    <a:lnTo>
                      <a:pt x="147" y="26"/>
                    </a:lnTo>
                    <a:lnTo>
                      <a:pt x="145" y="19"/>
                    </a:lnTo>
                    <a:lnTo>
                      <a:pt x="145" y="14"/>
                    </a:lnTo>
                    <a:lnTo>
                      <a:pt x="147" y="10"/>
                    </a:lnTo>
                    <a:lnTo>
                      <a:pt x="151" y="7"/>
                    </a:lnTo>
                    <a:lnTo>
                      <a:pt x="157" y="5"/>
                    </a:lnTo>
                    <a:lnTo>
                      <a:pt x="162" y="5"/>
                    </a:lnTo>
                    <a:lnTo>
                      <a:pt x="165" y="8"/>
                    </a:lnTo>
                    <a:lnTo>
                      <a:pt x="169" y="13"/>
                    </a:lnTo>
                    <a:lnTo>
                      <a:pt x="171" y="21"/>
                    </a:lnTo>
                    <a:lnTo>
                      <a:pt x="170" y="26"/>
                    </a:lnTo>
                    <a:lnTo>
                      <a:pt x="168" y="32"/>
                    </a:lnTo>
                    <a:lnTo>
                      <a:pt x="164" y="39"/>
                    </a:lnTo>
                    <a:lnTo>
                      <a:pt x="168" y="42"/>
                    </a:lnTo>
                    <a:lnTo>
                      <a:pt x="210" y="5"/>
                    </a:lnTo>
                    <a:lnTo>
                      <a:pt x="213" y="2"/>
                    </a:lnTo>
                    <a:lnTo>
                      <a:pt x="218" y="0"/>
                    </a:lnTo>
                    <a:lnTo>
                      <a:pt x="223" y="2"/>
                    </a:lnTo>
                    <a:lnTo>
                      <a:pt x="224" y="6"/>
                    </a:lnTo>
                    <a:lnTo>
                      <a:pt x="224" y="10"/>
                    </a:lnTo>
                    <a:lnTo>
                      <a:pt x="213" y="21"/>
                    </a:lnTo>
                    <a:lnTo>
                      <a:pt x="187" y="43"/>
                    </a:lnTo>
                    <a:lnTo>
                      <a:pt x="189" y="46"/>
                    </a:lnTo>
                    <a:lnTo>
                      <a:pt x="228" y="16"/>
                    </a:lnTo>
                    <a:lnTo>
                      <a:pt x="232" y="14"/>
                    </a:lnTo>
                    <a:lnTo>
                      <a:pt x="236" y="13"/>
                    </a:lnTo>
                    <a:lnTo>
                      <a:pt x="240" y="15"/>
                    </a:lnTo>
                    <a:lnTo>
                      <a:pt x="241" y="18"/>
                    </a:lnTo>
                    <a:lnTo>
                      <a:pt x="239" y="23"/>
                    </a:lnTo>
                    <a:lnTo>
                      <a:pt x="200" y="52"/>
                    </a:lnTo>
                    <a:lnTo>
                      <a:pt x="202" y="54"/>
                    </a:lnTo>
                    <a:lnTo>
                      <a:pt x="242" y="31"/>
                    </a:lnTo>
                    <a:lnTo>
                      <a:pt x="248" y="30"/>
                    </a:lnTo>
                    <a:lnTo>
                      <a:pt x="250" y="30"/>
                    </a:lnTo>
                    <a:lnTo>
                      <a:pt x="253" y="32"/>
                    </a:lnTo>
                    <a:lnTo>
                      <a:pt x="254" y="36"/>
                    </a:lnTo>
                    <a:lnTo>
                      <a:pt x="253" y="39"/>
                    </a:lnTo>
                    <a:lnTo>
                      <a:pt x="250" y="41"/>
                    </a:lnTo>
                    <a:lnTo>
                      <a:pt x="225" y="53"/>
                    </a:lnTo>
                    <a:lnTo>
                      <a:pt x="210" y="61"/>
                    </a:lnTo>
                    <a:lnTo>
                      <a:pt x="212" y="64"/>
                    </a:lnTo>
                    <a:lnTo>
                      <a:pt x="239" y="51"/>
                    </a:lnTo>
                    <a:lnTo>
                      <a:pt x="250" y="46"/>
                    </a:lnTo>
                    <a:lnTo>
                      <a:pt x="256" y="46"/>
                    </a:lnTo>
                    <a:lnTo>
                      <a:pt x="258" y="48"/>
                    </a:lnTo>
                    <a:lnTo>
                      <a:pt x="258" y="52"/>
                    </a:lnTo>
                    <a:lnTo>
                      <a:pt x="255" y="55"/>
                    </a:lnTo>
                    <a:lnTo>
                      <a:pt x="238" y="63"/>
                    </a:lnTo>
                    <a:lnTo>
                      <a:pt x="216" y="72"/>
                    </a:lnTo>
                    <a:lnTo>
                      <a:pt x="207" y="78"/>
                    </a:lnTo>
                    <a:lnTo>
                      <a:pt x="198" y="84"/>
                    </a:lnTo>
                    <a:lnTo>
                      <a:pt x="192" y="91"/>
                    </a:lnTo>
                    <a:lnTo>
                      <a:pt x="185" y="93"/>
                    </a:lnTo>
                    <a:lnTo>
                      <a:pt x="176" y="96"/>
                    </a:lnTo>
                    <a:lnTo>
                      <a:pt x="160" y="95"/>
                    </a:lnTo>
                    <a:lnTo>
                      <a:pt x="155" y="92"/>
                    </a:lnTo>
                    <a:lnTo>
                      <a:pt x="38" y="199"/>
                    </a:lnTo>
                    <a:lnTo>
                      <a:pt x="32" y="203"/>
                    </a:lnTo>
                    <a:lnTo>
                      <a:pt x="29" y="205"/>
                    </a:lnTo>
                    <a:lnTo>
                      <a:pt x="24" y="204"/>
                    </a:lnTo>
                    <a:lnTo>
                      <a:pt x="20" y="201"/>
                    </a:lnTo>
                    <a:lnTo>
                      <a:pt x="17" y="196"/>
                    </a:lnTo>
                    <a:lnTo>
                      <a:pt x="0" y="168"/>
                    </a:lnTo>
                    <a:lnTo>
                      <a:pt x="8" y="150"/>
                    </a:lnTo>
                  </a:path>
                </a:pathLst>
              </a:custGeom>
              <a:solidFill>
                <a:srgbClr val="FF9F9F"/>
              </a:solidFill>
              <a:ln w="12700" cap="rnd">
                <a:solidFill>
                  <a:srgbClr val="000000"/>
                </a:solidFill>
                <a:round/>
                <a:headEnd/>
                <a:tailEnd/>
              </a:ln>
            </p:spPr>
            <p:txBody>
              <a:bodyPr/>
              <a:lstStyle/>
              <a:p>
                <a:endParaRPr lang="pt-BR" dirty="0"/>
              </a:p>
            </p:txBody>
          </p:sp>
          <p:grpSp>
            <p:nvGrpSpPr>
              <p:cNvPr id="9270" name="Group 176"/>
              <p:cNvGrpSpPr>
                <a:grpSpLocks/>
              </p:cNvGrpSpPr>
              <p:nvPr/>
            </p:nvGrpSpPr>
            <p:grpSpPr bwMode="auto">
              <a:xfrm>
                <a:off x="742" y="837"/>
                <a:ext cx="260" cy="440"/>
                <a:chOff x="742" y="837"/>
                <a:chExt cx="260" cy="440"/>
              </a:xfrm>
            </p:grpSpPr>
            <p:sp>
              <p:nvSpPr>
                <p:cNvPr id="9352" name="Freeform 177"/>
                <p:cNvSpPr>
                  <a:spLocks/>
                </p:cNvSpPr>
                <p:nvPr/>
              </p:nvSpPr>
              <p:spPr bwMode="auto">
                <a:xfrm>
                  <a:off x="742" y="1070"/>
                  <a:ext cx="246" cy="207"/>
                </a:xfrm>
                <a:custGeom>
                  <a:avLst/>
                  <a:gdLst>
                    <a:gd name="T0" fmla="*/ 72 w 246"/>
                    <a:gd name="T1" fmla="*/ 4 h 207"/>
                    <a:gd name="T2" fmla="*/ 0 w 246"/>
                    <a:gd name="T3" fmla="*/ 187 h 207"/>
                    <a:gd name="T4" fmla="*/ 3 w 246"/>
                    <a:gd name="T5" fmla="*/ 191 h 207"/>
                    <a:gd name="T6" fmla="*/ 8 w 246"/>
                    <a:gd name="T7" fmla="*/ 187 h 207"/>
                    <a:gd name="T8" fmla="*/ 77 w 246"/>
                    <a:gd name="T9" fmla="*/ 11 h 207"/>
                    <a:gd name="T10" fmla="*/ 82 w 246"/>
                    <a:gd name="T11" fmla="*/ 9 h 207"/>
                    <a:gd name="T12" fmla="*/ 108 w 246"/>
                    <a:gd name="T13" fmla="*/ 8 h 207"/>
                    <a:gd name="T14" fmla="*/ 142 w 246"/>
                    <a:gd name="T15" fmla="*/ 10 h 207"/>
                    <a:gd name="T16" fmla="*/ 173 w 246"/>
                    <a:gd name="T17" fmla="*/ 11 h 207"/>
                    <a:gd name="T18" fmla="*/ 182 w 246"/>
                    <a:gd name="T19" fmla="*/ 14 h 207"/>
                    <a:gd name="T20" fmla="*/ 187 w 246"/>
                    <a:gd name="T21" fmla="*/ 19 h 207"/>
                    <a:gd name="T22" fmla="*/ 191 w 246"/>
                    <a:gd name="T23" fmla="*/ 24 h 207"/>
                    <a:gd name="T24" fmla="*/ 239 w 246"/>
                    <a:gd name="T25" fmla="*/ 204 h 207"/>
                    <a:gd name="T26" fmla="*/ 242 w 246"/>
                    <a:gd name="T27" fmla="*/ 206 h 207"/>
                    <a:gd name="T28" fmla="*/ 245 w 246"/>
                    <a:gd name="T29" fmla="*/ 202 h 207"/>
                    <a:gd name="T30" fmla="*/ 198 w 246"/>
                    <a:gd name="T31" fmla="*/ 23 h 207"/>
                    <a:gd name="T32" fmla="*/ 193 w 246"/>
                    <a:gd name="T33" fmla="*/ 13 h 207"/>
                    <a:gd name="T34" fmla="*/ 189 w 246"/>
                    <a:gd name="T35" fmla="*/ 10 h 207"/>
                    <a:gd name="T36" fmla="*/ 185 w 246"/>
                    <a:gd name="T37" fmla="*/ 7 h 207"/>
                    <a:gd name="T38" fmla="*/ 179 w 246"/>
                    <a:gd name="T39" fmla="*/ 4 h 207"/>
                    <a:gd name="T40" fmla="*/ 169 w 246"/>
                    <a:gd name="T41" fmla="*/ 4 h 207"/>
                    <a:gd name="T42" fmla="*/ 137 w 246"/>
                    <a:gd name="T43" fmla="*/ 1 h 207"/>
                    <a:gd name="T44" fmla="*/ 102 w 246"/>
                    <a:gd name="T45" fmla="*/ 0 h 207"/>
                    <a:gd name="T46" fmla="*/ 85 w 246"/>
                    <a:gd name="T47" fmla="*/ 0 h 207"/>
                    <a:gd name="T48" fmla="*/ 77 w 246"/>
                    <a:gd name="T49" fmla="*/ 1 h 207"/>
                    <a:gd name="T50" fmla="*/ 72 w 246"/>
                    <a:gd name="T51" fmla="*/ 4 h 2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6"/>
                    <a:gd name="T79" fmla="*/ 0 h 207"/>
                    <a:gd name="T80" fmla="*/ 246 w 246"/>
                    <a:gd name="T81" fmla="*/ 207 h 2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6" h="207">
                      <a:moveTo>
                        <a:pt x="72" y="4"/>
                      </a:moveTo>
                      <a:lnTo>
                        <a:pt x="0" y="187"/>
                      </a:lnTo>
                      <a:lnTo>
                        <a:pt x="3" y="191"/>
                      </a:lnTo>
                      <a:lnTo>
                        <a:pt x="8" y="187"/>
                      </a:lnTo>
                      <a:lnTo>
                        <a:pt x="77" y="11"/>
                      </a:lnTo>
                      <a:lnTo>
                        <a:pt x="82" y="9"/>
                      </a:lnTo>
                      <a:lnTo>
                        <a:pt x="108" y="8"/>
                      </a:lnTo>
                      <a:lnTo>
                        <a:pt x="142" y="10"/>
                      </a:lnTo>
                      <a:lnTo>
                        <a:pt x="173" y="11"/>
                      </a:lnTo>
                      <a:lnTo>
                        <a:pt x="182" y="14"/>
                      </a:lnTo>
                      <a:lnTo>
                        <a:pt x="187" y="19"/>
                      </a:lnTo>
                      <a:lnTo>
                        <a:pt x="191" y="24"/>
                      </a:lnTo>
                      <a:lnTo>
                        <a:pt x="239" y="204"/>
                      </a:lnTo>
                      <a:lnTo>
                        <a:pt x="242" y="206"/>
                      </a:lnTo>
                      <a:lnTo>
                        <a:pt x="245" y="202"/>
                      </a:lnTo>
                      <a:lnTo>
                        <a:pt x="198" y="23"/>
                      </a:lnTo>
                      <a:lnTo>
                        <a:pt x="193" y="13"/>
                      </a:lnTo>
                      <a:lnTo>
                        <a:pt x="189" y="10"/>
                      </a:lnTo>
                      <a:lnTo>
                        <a:pt x="185" y="7"/>
                      </a:lnTo>
                      <a:lnTo>
                        <a:pt x="179" y="4"/>
                      </a:lnTo>
                      <a:lnTo>
                        <a:pt x="169" y="4"/>
                      </a:lnTo>
                      <a:lnTo>
                        <a:pt x="137" y="1"/>
                      </a:lnTo>
                      <a:lnTo>
                        <a:pt x="102" y="0"/>
                      </a:lnTo>
                      <a:lnTo>
                        <a:pt x="85" y="0"/>
                      </a:lnTo>
                      <a:lnTo>
                        <a:pt x="77" y="1"/>
                      </a:lnTo>
                      <a:lnTo>
                        <a:pt x="72" y="4"/>
                      </a:lnTo>
                    </a:path>
                  </a:pathLst>
                </a:custGeom>
                <a:solidFill>
                  <a:srgbClr val="3F1F00"/>
                </a:solidFill>
                <a:ln w="12700" cap="rnd">
                  <a:solidFill>
                    <a:srgbClr val="000000"/>
                  </a:solidFill>
                  <a:round/>
                  <a:headEnd/>
                  <a:tailEnd/>
                </a:ln>
              </p:spPr>
              <p:txBody>
                <a:bodyPr/>
                <a:lstStyle/>
                <a:p>
                  <a:endParaRPr lang="pt-BR" dirty="0"/>
                </a:p>
              </p:txBody>
            </p:sp>
            <p:sp>
              <p:nvSpPr>
                <p:cNvPr id="9353" name="Freeform 178"/>
                <p:cNvSpPr>
                  <a:spLocks/>
                </p:cNvSpPr>
                <p:nvPr/>
              </p:nvSpPr>
              <p:spPr bwMode="auto">
                <a:xfrm>
                  <a:off x="745" y="837"/>
                  <a:ext cx="257" cy="241"/>
                </a:xfrm>
                <a:custGeom>
                  <a:avLst/>
                  <a:gdLst>
                    <a:gd name="T0" fmla="*/ 52 w 257"/>
                    <a:gd name="T1" fmla="*/ 0 h 241"/>
                    <a:gd name="T2" fmla="*/ 16 w 257"/>
                    <a:gd name="T3" fmla="*/ 0 h 241"/>
                    <a:gd name="T4" fmla="*/ 1 w 257"/>
                    <a:gd name="T5" fmla="*/ 9 h 241"/>
                    <a:gd name="T6" fmla="*/ 0 w 257"/>
                    <a:gd name="T7" fmla="*/ 31 h 241"/>
                    <a:gd name="T8" fmla="*/ 39 w 257"/>
                    <a:gd name="T9" fmla="*/ 160 h 241"/>
                    <a:gd name="T10" fmla="*/ 42 w 257"/>
                    <a:gd name="T11" fmla="*/ 173 h 241"/>
                    <a:gd name="T12" fmla="*/ 44 w 257"/>
                    <a:gd name="T13" fmla="*/ 186 h 241"/>
                    <a:gd name="T14" fmla="*/ 46 w 257"/>
                    <a:gd name="T15" fmla="*/ 216 h 241"/>
                    <a:gd name="T16" fmla="*/ 53 w 257"/>
                    <a:gd name="T17" fmla="*/ 230 h 241"/>
                    <a:gd name="T18" fmla="*/ 62 w 257"/>
                    <a:gd name="T19" fmla="*/ 232 h 241"/>
                    <a:gd name="T20" fmla="*/ 73 w 257"/>
                    <a:gd name="T21" fmla="*/ 233 h 241"/>
                    <a:gd name="T22" fmla="*/ 104 w 257"/>
                    <a:gd name="T23" fmla="*/ 235 h 241"/>
                    <a:gd name="T24" fmla="*/ 161 w 257"/>
                    <a:gd name="T25" fmla="*/ 237 h 241"/>
                    <a:gd name="T26" fmla="*/ 206 w 257"/>
                    <a:gd name="T27" fmla="*/ 240 h 241"/>
                    <a:gd name="T28" fmla="*/ 217 w 257"/>
                    <a:gd name="T29" fmla="*/ 236 h 241"/>
                    <a:gd name="T30" fmla="*/ 226 w 257"/>
                    <a:gd name="T31" fmla="*/ 227 h 241"/>
                    <a:gd name="T32" fmla="*/ 235 w 257"/>
                    <a:gd name="T33" fmla="*/ 214 h 241"/>
                    <a:gd name="T34" fmla="*/ 243 w 257"/>
                    <a:gd name="T35" fmla="*/ 200 h 241"/>
                    <a:gd name="T36" fmla="*/ 248 w 257"/>
                    <a:gd name="T37" fmla="*/ 192 h 241"/>
                    <a:gd name="T38" fmla="*/ 251 w 257"/>
                    <a:gd name="T39" fmla="*/ 185 h 241"/>
                    <a:gd name="T40" fmla="*/ 256 w 257"/>
                    <a:gd name="T41" fmla="*/ 174 h 241"/>
                    <a:gd name="T42" fmla="*/ 256 w 257"/>
                    <a:gd name="T43" fmla="*/ 169 h 241"/>
                    <a:gd name="T44" fmla="*/ 256 w 257"/>
                    <a:gd name="T45" fmla="*/ 162 h 241"/>
                    <a:gd name="T46" fmla="*/ 252 w 257"/>
                    <a:gd name="T47" fmla="*/ 159 h 241"/>
                    <a:gd name="T48" fmla="*/ 245 w 257"/>
                    <a:gd name="T49" fmla="*/ 155 h 241"/>
                    <a:gd name="T50" fmla="*/ 236 w 257"/>
                    <a:gd name="T51" fmla="*/ 154 h 241"/>
                    <a:gd name="T52" fmla="*/ 226 w 257"/>
                    <a:gd name="T53" fmla="*/ 154 h 241"/>
                    <a:gd name="T54" fmla="*/ 84 w 257"/>
                    <a:gd name="T55" fmla="*/ 159 h 241"/>
                    <a:gd name="T56" fmla="*/ 81 w 257"/>
                    <a:gd name="T57" fmla="*/ 127 h 241"/>
                    <a:gd name="T58" fmla="*/ 76 w 257"/>
                    <a:gd name="T59" fmla="*/ 68 h 241"/>
                    <a:gd name="T60" fmla="*/ 73 w 257"/>
                    <a:gd name="T61" fmla="*/ 27 h 241"/>
                    <a:gd name="T62" fmla="*/ 68 w 257"/>
                    <a:gd name="T63" fmla="*/ 10 h 241"/>
                    <a:gd name="T64" fmla="*/ 52 w 257"/>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241"/>
                    <a:gd name="T101" fmla="*/ 257 w 257"/>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241">
                      <a:moveTo>
                        <a:pt x="52" y="0"/>
                      </a:moveTo>
                      <a:lnTo>
                        <a:pt x="16" y="0"/>
                      </a:lnTo>
                      <a:lnTo>
                        <a:pt x="1" y="9"/>
                      </a:lnTo>
                      <a:lnTo>
                        <a:pt x="0" y="31"/>
                      </a:lnTo>
                      <a:lnTo>
                        <a:pt x="39" y="160"/>
                      </a:lnTo>
                      <a:lnTo>
                        <a:pt x="42" y="173"/>
                      </a:lnTo>
                      <a:lnTo>
                        <a:pt x="44" y="186"/>
                      </a:lnTo>
                      <a:lnTo>
                        <a:pt x="46" y="216"/>
                      </a:lnTo>
                      <a:lnTo>
                        <a:pt x="53" y="230"/>
                      </a:lnTo>
                      <a:lnTo>
                        <a:pt x="62" y="232"/>
                      </a:lnTo>
                      <a:lnTo>
                        <a:pt x="73" y="233"/>
                      </a:lnTo>
                      <a:lnTo>
                        <a:pt x="104" y="235"/>
                      </a:lnTo>
                      <a:lnTo>
                        <a:pt x="161" y="237"/>
                      </a:lnTo>
                      <a:lnTo>
                        <a:pt x="206" y="240"/>
                      </a:lnTo>
                      <a:lnTo>
                        <a:pt x="217" y="236"/>
                      </a:lnTo>
                      <a:lnTo>
                        <a:pt x="226" y="227"/>
                      </a:lnTo>
                      <a:lnTo>
                        <a:pt x="235" y="214"/>
                      </a:lnTo>
                      <a:lnTo>
                        <a:pt x="243" y="200"/>
                      </a:lnTo>
                      <a:lnTo>
                        <a:pt x="248" y="192"/>
                      </a:lnTo>
                      <a:lnTo>
                        <a:pt x="251" y="185"/>
                      </a:lnTo>
                      <a:lnTo>
                        <a:pt x="256" y="174"/>
                      </a:lnTo>
                      <a:lnTo>
                        <a:pt x="256" y="169"/>
                      </a:lnTo>
                      <a:lnTo>
                        <a:pt x="256" y="162"/>
                      </a:lnTo>
                      <a:lnTo>
                        <a:pt x="252" y="159"/>
                      </a:lnTo>
                      <a:lnTo>
                        <a:pt x="245" y="155"/>
                      </a:lnTo>
                      <a:lnTo>
                        <a:pt x="236" y="154"/>
                      </a:lnTo>
                      <a:lnTo>
                        <a:pt x="226" y="154"/>
                      </a:lnTo>
                      <a:lnTo>
                        <a:pt x="84" y="159"/>
                      </a:lnTo>
                      <a:lnTo>
                        <a:pt x="81" y="127"/>
                      </a:lnTo>
                      <a:lnTo>
                        <a:pt x="76" y="68"/>
                      </a:lnTo>
                      <a:lnTo>
                        <a:pt x="73" y="27"/>
                      </a:lnTo>
                      <a:lnTo>
                        <a:pt x="68" y="10"/>
                      </a:lnTo>
                      <a:lnTo>
                        <a:pt x="52" y="0"/>
                      </a:lnTo>
                    </a:path>
                  </a:pathLst>
                </a:custGeom>
                <a:solidFill>
                  <a:srgbClr val="9F7F5F"/>
                </a:solidFill>
                <a:ln w="12700" cap="rnd">
                  <a:solidFill>
                    <a:srgbClr val="000000"/>
                  </a:solidFill>
                  <a:round/>
                  <a:headEnd/>
                  <a:tailEnd/>
                </a:ln>
              </p:spPr>
              <p:txBody>
                <a:bodyPr/>
                <a:lstStyle/>
                <a:p>
                  <a:endParaRPr lang="pt-BR" dirty="0"/>
                </a:p>
              </p:txBody>
            </p:sp>
          </p:grpSp>
          <p:sp>
            <p:nvSpPr>
              <p:cNvPr id="9271" name="Freeform 179"/>
              <p:cNvSpPr>
                <a:spLocks/>
              </p:cNvSpPr>
              <p:nvPr/>
            </p:nvSpPr>
            <p:spPr bwMode="auto">
              <a:xfrm>
                <a:off x="826" y="761"/>
                <a:ext cx="309" cy="506"/>
              </a:xfrm>
              <a:custGeom>
                <a:avLst/>
                <a:gdLst>
                  <a:gd name="T0" fmla="*/ 186 w 309"/>
                  <a:gd name="T1" fmla="*/ 9 h 506"/>
                  <a:gd name="T2" fmla="*/ 212 w 309"/>
                  <a:gd name="T3" fmla="*/ 37 h 506"/>
                  <a:gd name="T4" fmla="*/ 226 w 309"/>
                  <a:gd name="T5" fmla="*/ 56 h 506"/>
                  <a:gd name="T6" fmla="*/ 239 w 309"/>
                  <a:gd name="T7" fmla="*/ 73 h 506"/>
                  <a:gd name="T8" fmla="*/ 236 w 309"/>
                  <a:gd name="T9" fmla="*/ 95 h 506"/>
                  <a:gd name="T10" fmla="*/ 224 w 309"/>
                  <a:gd name="T11" fmla="*/ 99 h 506"/>
                  <a:gd name="T12" fmla="*/ 226 w 309"/>
                  <a:gd name="T13" fmla="*/ 116 h 506"/>
                  <a:gd name="T14" fmla="*/ 221 w 309"/>
                  <a:gd name="T15" fmla="*/ 139 h 506"/>
                  <a:gd name="T16" fmla="*/ 199 w 309"/>
                  <a:gd name="T17" fmla="*/ 149 h 506"/>
                  <a:gd name="T18" fmla="*/ 191 w 309"/>
                  <a:gd name="T19" fmla="*/ 174 h 506"/>
                  <a:gd name="T20" fmla="*/ 209 w 309"/>
                  <a:gd name="T21" fmla="*/ 187 h 506"/>
                  <a:gd name="T22" fmla="*/ 267 w 309"/>
                  <a:gd name="T23" fmla="*/ 187 h 506"/>
                  <a:gd name="T24" fmla="*/ 297 w 309"/>
                  <a:gd name="T25" fmla="*/ 197 h 506"/>
                  <a:gd name="T26" fmla="*/ 308 w 309"/>
                  <a:gd name="T27" fmla="*/ 225 h 506"/>
                  <a:gd name="T28" fmla="*/ 295 w 309"/>
                  <a:gd name="T29" fmla="*/ 274 h 506"/>
                  <a:gd name="T30" fmla="*/ 259 w 309"/>
                  <a:gd name="T31" fmla="*/ 340 h 506"/>
                  <a:gd name="T32" fmla="*/ 223 w 309"/>
                  <a:gd name="T33" fmla="*/ 434 h 506"/>
                  <a:gd name="T34" fmla="*/ 207 w 309"/>
                  <a:gd name="T35" fmla="*/ 505 h 506"/>
                  <a:gd name="T36" fmla="*/ 175 w 309"/>
                  <a:gd name="T37" fmla="*/ 486 h 506"/>
                  <a:gd name="T38" fmla="*/ 141 w 309"/>
                  <a:gd name="T39" fmla="*/ 472 h 506"/>
                  <a:gd name="T40" fmla="*/ 126 w 309"/>
                  <a:gd name="T41" fmla="*/ 462 h 506"/>
                  <a:gd name="T42" fmla="*/ 100 w 309"/>
                  <a:gd name="T43" fmla="*/ 475 h 506"/>
                  <a:gd name="T44" fmla="*/ 85 w 309"/>
                  <a:gd name="T45" fmla="*/ 476 h 506"/>
                  <a:gd name="T46" fmla="*/ 99 w 309"/>
                  <a:gd name="T47" fmla="*/ 445 h 506"/>
                  <a:gd name="T48" fmla="*/ 142 w 309"/>
                  <a:gd name="T49" fmla="*/ 394 h 506"/>
                  <a:gd name="T50" fmla="*/ 148 w 309"/>
                  <a:gd name="T51" fmla="*/ 355 h 506"/>
                  <a:gd name="T52" fmla="*/ 147 w 309"/>
                  <a:gd name="T53" fmla="*/ 300 h 506"/>
                  <a:gd name="T54" fmla="*/ 124 w 309"/>
                  <a:gd name="T55" fmla="*/ 281 h 506"/>
                  <a:gd name="T56" fmla="*/ 77 w 309"/>
                  <a:gd name="T57" fmla="*/ 290 h 506"/>
                  <a:gd name="T58" fmla="*/ 40 w 309"/>
                  <a:gd name="T59" fmla="*/ 297 h 506"/>
                  <a:gd name="T60" fmla="*/ 12 w 309"/>
                  <a:gd name="T61" fmla="*/ 289 h 506"/>
                  <a:gd name="T62" fmla="*/ 0 w 309"/>
                  <a:gd name="T63" fmla="*/ 259 h 506"/>
                  <a:gd name="T64" fmla="*/ 12 w 309"/>
                  <a:gd name="T65" fmla="*/ 228 h 506"/>
                  <a:gd name="T66" fmla="*/ 46 w 309"/>
                  <a:gd name="T67" fmla="*/ 168 h 506"/>
                  <a:gd name="T68" fmla="*/ 77 w 309"/>
                  <a:gd name="T69" fmla="*/ 126 h 506"/>
                  <a:gd name="T70" fmla="*/ 97 w 309"/>
                  <a:gd name="T71" fmla="*/ 84 h 506"/>
                  <a:gd name="T72" fmla="*/ 106 w 309"/>
                  <a:gd name="T73" fmla="*/ 41 h 506"/>
                  <a:gd name="T74" fmla="*/ 118 w 309"/>
                  <a:gd name="T75" fmla="*/ 11 h 506"/>
                  <a:gd name="T76" fmla="*/ 137 w 309"/>
                  <a:gd name="T77" fmla="*/ 2 h 506"/>
                  <a:gd name="T78" fmla="*/ 173 w 309"/>
                  <a:gd name="T79" fmla="*/ 0 h 5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506"/>
                  <a:gd name="T122" fmla="*/ 309 w 309"/>
                  <a:gd name="T123" fmla="*/ 506 h 5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506">
                    <a:moveTo>
                      <a:pt x="173" y="0"/>
                    </a:moveTo>
                    <a:lnTo>
                      <a:pt x="186" y="9"/>
                    </a:lnTo>
                    <a:lnTo>
                      <a:pt x="204" y="24"/>
                    </a:lnTo>
                    <a:lnTo>
                      <a:pt x="212" y="37"/>
                    </a:lnTo>
                    <a:lnTo>
                      <a:pt x="220" y="48"/>
                    </a:lnTo>
                    <a:lnTo>
                      <a:pt x="226" y="56"/>
                    </a:lnTo>
                    <a:lnTo>
                      <a:pt x="234" y="64"/>
                    </a:lnTo>
                    <a:lnTo>
                      <a:pt x="239" y="73"/>
                    </a:lnTo>
                    <a:lnTo>
                      <a:pt x="239" y="87"/>
                    </a:lnTo>
                    <a:lnTo>
                      <a:pt x="236" y="95"/>
                    </a:lnTo>
                    <a:lnTo>
                      <a:pt x="230" y="97"/>
                    </a:lnTo>
                    <a:lnTo>
                      <a:pt x="224" y="99"/>
                    </a:lnTo>
                    <a:lnTo>
                      <a:pt x="223" y="105"/>
                    </a:lnTo>
                    <a:lnTo>
                      <a:pt x="226" y="116"/>
                    </a:lnTo>
                    <a:lnTo>
                      <a:pt x="226" y="131"/>
                    </a:lnTo>
                    <a:lnTo>
                      <a:pt x="221" y="139"/>
                    </a:lnTo>
                    <a:lnTo>
                      <a:pt x="207" y="149"/>
                    </a:lnTo>
                    <a:lnTo>
                      <a:pt x="199" y="149"/>
                    </a:lnTo>
                    <a:lnTo>
                      <a:pt x="193" y="155"/>
                    </a:lnTo>
                    <a:lnTo>
                      <a:pt x="191" y="174"/>
                    </a:lnTo>
                    <a:lnTo>
                      <a:pt x="191" y="190"/>
                    </a:lnTo>
                    <a:lnTo>
                      <a:pt x="209" y="187"/>
                    </a:lnTo>
                    <a:lnTo>
                      <a:pt x="238" y="187"/>
                    </a:lnTo>
                    <a:lnTo>
                      <a:pt x="267" y="187"/>
                    </a:lnTo>
                    <a:lnTo>
                      <a:pt x="286" y="190"/>
                    </a:lnTo>
                    <a:lnTo>
                      <a:pt x="297" y="197"/>
                    </a:lnTo>
                    <a:lnTo>
                      <a:pt x="306" y="211"/>
                    </a:lnTo>
                    <a:lnTo>
                      <a:pt x="308" y="225"/>
                    </a:lnTo>
                    <a:lnTo>
                      <a:pt x="305" y="241"/>
                    </a:lnTo>
                    <a:lnTo>
                      <a:pt x="295" y="274"/>
                    </a:lnTo>
                    <a:lnTo>
                      <a:pt x="278" y="309"/>
                    </a:lnTo>
                    <a:lnTo>
                      <a:pt x="259" y="340"/>
                    </a:lnTo>
                    <a:lnTo>
                      <a:pt x="238" y="394"/>
                    </a:lnTo>
                    <a:lnTo>
                      <a:pt x="223" y="434"/>
                    </a:lnTo>
                    <a:lnTo>
                      <a:pt x="212" y="479"/>
                    </a:lnTo>
                    <a:lnTo>
                      <a:pt x="207" y="505"/>
                    </a:lnTo>
                    <a:lnTo>
                      <a:pt x="191" y="497"/>
                    </a:lnTo>
                    <a:lnTo>
                      <a:pt x="175" y="486"/>
                    </a:lnTo>
                    <a:lnTo>
                      <a:pt x="154" y="473"/>
                    </a:lnTo>
                    <a:lnTo>
                      <a:pt x="141" y="472"/>
                    </a:lnTo>
                    <a:lnTo>
                      <a:pt x="135" y="468"/>
                    </a:lnTo>
                    <a:lnTo>
                      <a:pt x="126" y="462"/>
                    </a:lnTo>
                    <a:lnTo>
                      <a:pt x="110" y="467"/>
                    </a:lnTo>
                    <a:lnTo>
                      <a:pt x="100" y="475"/>
                    </a:lnTo>
                    <a:lnTo>
                      <a:pt x="93" y="477"/>
                    </a:lnTo>
                    <a:lnTo>
                      <a:pt x="85" y="476"/>
                    </a:lnTo>
                    <a:lnTo>
                      <a:pt x="90" y="469"/>
                    </a:lnTo>
                    <a:lnTo>
                      <a:pt x="99" y="445"/>
                    </a:lnTo>
                    <a:lnTo>
                      <a:pt x="121" y="414"/>
                    </a:lnTo>
                    <a:lnTo>
                      <a:pt x="142" y="394"/>
                    </a:lnTo>
                    <a:lnTo>
                      <a:pt x="146" y="380"/>
                    </a:lnTo>
                    <a:lnTo>
                      <a:pt x="148" y="355"/>
                    </a:lnTo>
                    <a:lnTo>
                      <a:pt x="150" y="324"/>
                    </a:lnTo>
                    <a:lnTo>
                      <a:pt x="147" y="300"/>
                    </a:lnTo>
                    <a:lnTo>
                      <a:pt x="142" y="288"/>
                    </a:lnTo>
                    <a:lnTo>
                      <a:pt x="124" y="281"/>
                    </a:lnTo>
                    <a:lnTo>
                      <a:pt x="105" y="284"/>
                    </a:lnTo>
                    <a:lnTo>
                      <a:pt x="77" y="290"/>
                    </a:lnTo>
                    <a:lnTo>
                      <a:pt x="50" y="295"/>
                    </a:lnTo>
                    <a:lnTo>
                      <a:pt x="40" y="297"/>
                    </a:lnTo>
                    <a:lnTo>
                      <a:pt x="22" y="295"/>
                    </a:lnTo>
                    <a:lnTo>
                      <a:pt x="12" y="289"/>
                    </a:lnTo>
                    <a:lnTo>
                      <a:pt x="4" y="275"/>
                    </a:lnTo>
                    <a:lnTo>
                      <a:pt x="0" y="259"/>
                    </a:lnTo>
                    <a:lnTo>
                      <a:pt x="6" y="239"/>
                    </a:lnTo>
                    <a:lnTo>
                      <a:pt x="12" y="228"/>
                    </a:lnTo>
                    <a:lnTo>
                      <a:pt x="28" y="197"/>
                    </a:lnTo>
                    <a:lnTo>
                      <a:pt x="46" y="168"/>
                    </a:lnTo>
                    <a:lnTo>
                      <a:pt x="62" y="145"/>
                    </a:lnTo>
                    <a:lnTo>
                      <a:pt x="77" y="126"/>
                    </a:lnTo>
                    <a:lnTo>
                      <a:pt x="88" y="102"/>
                    </a:lnTo>
                    <a:lnTo>
                      <a:pt x="97" y="84"/>
                    </a:lnTo>
                    <a:lnTo>
                      <a:pt x="100" y="63"/>
                    </a:lnTo>
                    <a:lnTo>
                      <a:pt x="106" y="41"/>
                    </a:lnTo>
                    <a:lnTo>
                      <a:pt x="110" y="23"/>
                    </a:lnTo>
                    <a:lnTo>
                      <a:pt x="118" y="11"/>
                    </a:lnTo>
                    <a:lnTo>
                      <a:pt x="126" y="2"/>
                    </a:lnTo>
                    <a:lnTo>
                      <a:pt x="137" y="2"/>
                    </a:lnTo>
                    <a:lnTo>
                      <a:pt x="157" y="9"/>
                    </a:lnTo>
                    <a:lnTo>
                      <a:pt x="173" y="0"/>
                    </a:lnTo>
                  </a:path>
                </a:pathLst>
              </a:custGeom>
              <a:solidFill>
                <a:srgbClr val="9F3FDF"/>
              </a:solidFill>
              <a:ln w="12700" cap="rnd">
                <a:solidFill>
                  <a:srgbClr val="000000"/>
                </a:solidFill>
                <a:round/>
                <a:headEnd/>
                <a:tailEnd/>
              </a:ln>
            </p:spPr>
            <p:txBody>
              <a:bodyPr/>
              <a:lstStyle/>
              <a:p>
                <a:endParaRPr lang="pt-BR" dirty="0"/>
              </a:p>
            </p:txBody>
          </p:sp>
          <p:grpSp>
            <p:nvGrpSpPr>
              <p:cNvPr id="9272" name="Group 180"/>
              <p:cNvGrpSpPr>
                <a:grpSpLocks/>
              </p:cNvGrpSpPr>
              <p:nvPr/>
            </p:nvGrpSpPr>
            <p:grpSpPr bwMode="auto">
              <a:xfrm>
                <a:off x="1552" y="825"/>
                <a:ext cx="260" cy="441"/>
                <a:chOff x="1552" y="825"/>
                <a:chExt cx="260" cy="441"/>
              </a:xfrm>
            </p:grpSpPr>
            <p:sp>
              <p:nvSpPr>
                <p:cNvPr id="9350" name="Freeform 181"/>
                <p:cNvSpPr>
                  <a:spLocks/>
                </p:cNvSpPr>
                <p:nvPr/>
              </p:nvSpPr>
              <p:spPr bwMode="auto">
                <a:xfrm>
                  <a:off x="1565" y="1059"/>
                  <a:ext cx="247" cy="207"/>
                </a:xfrm>
                <a:custGeom>
                  <a:avLst/>
                  <a:gdLst>
                    <a:gd name="T0" fmla="*/ 174 w 247"/>
                    <a:gd name="T1" fmla="*/ 4 h 207"/>
                    <a:gd name="T2" fmla="*/ 246 w 247"/>
                    <a:gd name="T3" fmla="*/ 187 h 207"/>
                    <a:gd name="T4" fmla="*/ 243 w 247"/>
                    <a:gd name="T5" fmla="*/ 191 h 207"/>
                    <a:gd name="T6" fmla="*/ 237 w 247"/>
                    <a:gd name="T7" fmla="*/ 188 h 207"/>
                    <a:gd name="T8" fmla="*/ 168 w 247"/>
                    <a:gd name="T9" fmla="*/ 11 h 207"/>
                    <a:gd name="T10" fmla="*/ 164 w 247"/>
                    <a:gd name="T11" fmla="*/ 9 h 207"/>
                    <a:gd name="T12" fmla="*/ 138 w 247"/>
                    <a:gd name="T13" fmla="*/ 8 h 207"/>
                    <a:gd name="T14" fmla="*/ 104 w 247"/>
                    <a:gd name="T15" fmla="*/ 10 h 207"/>
                    <a:gd name="T16" fmla="*/ 73 w 247"/>
                    <a:gd name="T17" fmla="*/ 11 h 207"/>
                    <a:gd name="T18" fmla="*/ 64 w 247"/>
                    <a:gd name="T19" fmla="*/ 14 h 207"/>
                    <a:gd name="T20" fmla="*/ 59 w 247"/>
                    <a:gd name="T21" fmla="*/ 18 h 207"/>
                    <a:gd name="T22" fmla="*/ 55 w 247"/>
                    <a:gd name="T23" fmla="*/ 24 h 207"/>
                    <a:gd name="T24" fmla="*/ 7 w 247"/>
                    <a:gd name="T25" fmla="*/ 204 h 207"/>
                    <a:gd name="T26" fmla="*/ 3 w 247"/>
                    <a:gd name="T27" fmla="*/ 206 h 207"/>
                    <a:gd name="T28" fmla="*/ 0 w 247"/>
                    <a:gd name="T29" fmla="*/ 202 h 207"/>
                    <a:gd name="T30" fmla="*/ 48 w 247"/>
                    <a:gd name="T31" fmla="*/ 23 h 207"/>
                    <a:gd name="T32" fmla="*/ 53 w 247"/>
                    <a:gd name="T33" fmla="*/ 14 h 207"/>
                    <a:gd name="T34" fmla="*/ 57 w 247"/>
                    <a:gd name="T35" fmla="*/ 10 h 207"/>
                    <a:gd name="T36" fmla="*/ 61 w 247"/>
                    <a:gd name="T37" fmla="*/ 7 h 207"/>
                    <a:gd name="T38" fmla="*/ 66 w 247"/>
                    <a:gd name="T39" fmla="*/ 4 h 207"/>
                    <a:gd name="T40" fmla="*/ 76 w 247"/>
                    <a:gd name="T41" fmla="*/ 4 h 207"/>
                    <a:gd name="T42" fmla="*/ 109 w 247"/>
                    <a:gd name="T43" fmla="*/ 1 h 207"/>
                    <a:gd name="T44" fmla="*/ 144 w 247"/>
                    <a:gd name="T45" fmla="*/ 0 h 207"/>
                    <a:gd name="T46" fmla="*/ 161 w 247"/>
                    <a:gd name="T47" fmla="*/ 0 h 207"/>
                    <a:gd name="T48" fmla="*/ 169 w 247"/>
                    <a:gd name="T49" fmla="*/ 1 h 207"/>
                    <a:gd name="T50" fmla="*/ 174 w 247"/>
                    <a:gd name="T51" fmla="*/ 4 h 2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7"/>
                    <a:gd name="T79" fmla="*/ 0 h 207"/>
                    <a:gd name="T80" fmla="*/ 247 w 247"/>
                    <a:gd name="T81" fmla="*/ 207 h 2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7" h="207">
                      <a:moveTo>
                        <a:pt x="174" y="4"/>
                      </a:moveTo>
                      <a:lnTo>
                        <a:pt x="246" y="187"/>
                      </a:lnTo>
                      <a:lnTo>
                        <a:pt x="243" y="191"/>
                      </a:lnTo>
                      <a:lnTo>
                        <a:pt x="237" y="188"/>
                      </a:lnTo>
                      <a:lnTo>
                        <a:pt x="168" y="11"/>
                      </a:lnTo>
                      <a:lnTo>
                        <a:pt x="164" y="9"/>
                      </a:lnTo>
                      <a:lnTo>
                        <a:pt x="138" y="8"/>
                      </a:lnTo>
                      <a:lnTo>
                        <a:pt x="104" y="10"/>
                      </a:lnTo>
                      <a:lnTo>
                        <a:pt x="73" y="11"/>
                      </a:lnTo>
                      <a:lnTo>
                        <a:pt x="64" y="14"/>
                      </a:lnTo>
                      <a:lnTo>
                        <a:pt x="59" y="18"/>
                      </a:lnTo>
                      <a:lnTo>
                        <a:pt x="55" y="24"/>
                      </a:lnTo>
                      <a:lnTo>
                        <a:pt x="7" y="204"/>
                      </a:lnTo>
                      <a:lnTo>
                        <a:pt x="3" y="206"/>
                      </a:lnTo>
                      <a:lnTo>
                        <a:pt x="0" y="202"/>
                      </a:lnTo>
                      <a:lnTo>
                        <a:pt x="48" y="23"/>
                      </a:lnTo>
                      <a:lnTo>
                        <a:pt x="53" y="14"/>
                      </a:lnTo>
                      <a:lnTo>
                        <a:pt x="57" y="10"/>
                      </a:lnTo>
                      <a:lnTo>
                        <a:pt x="61" y="7"/>
                      </a:lnTo>
                      <a:lnTo>
                        <a:pt x="66" y="4"/>
                      </a:lnTo>
                      <a:lnTo>
                        <a:pt x="76" y="4"/>
                      </a:lnTo>
                      <a:lnTo>
                        <a:pt x="109" y="1"/>
                      </a:lnTo>
                      <a:lnTo>
                        <a:pt x="144" y="0"/>
                      </a:lnTo>
                      <a:lnTo>
                        <a:pt x="161" y="0"/>
                      </a:lnTo>
                      <a:lnTo>
                        <a:pt x="169" y="1"/>
                      </a:lnTo>
                      <a:lnTo>
                        <a:pt x="174" y="4"/>
                      </a:lnTo>
                    </a:path>
                  </a:pathLst>
                </a:custGeom>
                <a:solidFill>
                  <a:srgbClr val="3F1F00"/>
                </a:solidFill>
                <a:ln w="12700" cap="rnd">
                  <a:solidFill>
                    <a:srgbClr val="000000"/>
                  </a:solidFill>
                  <a:round/>
                  <a:headEnd/>
                  <a:tailEnd/>
                </a:ln>
              </p:spPr>
              <p:txBody>
                <a:bodyPr/>
                <a:lstStyle/>
                <a:p>
                  <a:endParaRPr lang="pt-BR" dirty="0"/>
                </a:p>
              </p:txBody>
            </p:sp>
            <p:sp>
              <p:nvSpPr>
                <p:cNvPr id="9351" name="Freeform 182"/>
                <p:cNvSpPr>
                  <a:spLocks/>
                </p:cNvSpPr>
                <p:nvPr/>
              </p:nvSpPr>
              <p:spPr bwMode="auto">
                <a:xfrm>
                  <a:off x="1552" y="825"/>
                  <a:ext cx="257" cy="242"/>
                </a:xfrm>
                <a:custGeom>
                  <a:avLst/>
                  <a:gdLst>
                    <a:gd name="T0" fmla="*/ 204 w 257"/>
                    <a:gd name="T1" fmla="*/ 0 h 242"/>
                    <a:gd name="T2" fmla="*/ 239 w 257"/>
                    <a:gd name="T3" fmla="*/ 0 h 242"/>
                    <a:gd name="T4" fmla="*/ 255 w 257"/>
                    <a:gd name="T5" fmla="*/ 9 h 242"/>
                    <a:gd name="T6" fmla="*/ 256 w 257"/>
                    <a:gd name="T7" fmla="*/ 32 h 242"/>
                    <a:gd name="T8" fmla="*/ 217 w 257"/>
                    <a:gd name="T9" fmla="*/ 160 h 242"/>
                    <a:gd name="T10" fmla="*/ 214 w 257"/>
                    <a:gd name="T11" fmla="*/ 173 h 242"/>
                    <a:gd name="T12" fmla="*/ 212 w 257"/>
                    <a:gd name="T13" fmla="*/ 187 h 242"/>
                    <a:gd name="T14" fmla="*/ 210 w 257"/>
                    <a:gd name="T15" fmla="*/ 217 h 242"/>
                    <a:gd name="T16" fmla="*/ 203 w 257"/>
                    <a:gd name="T17" fmla="*/ 231 h 242"/>
                    <a:gd name="T18" fmla="*/ 193 w 257"/>
                    <a:gd name="T19" fmla="*/ 233 h 242"/>
                    <a:gd name="T20" fmla="*/ 182 w 257"/>
                    <a:gd name="T21" fmla="*/ 234 h 242"/>
                    <a:gd name="T22" fmla="*/ 152 w 257"/>
                    <a:gd name="T23" fmla="*/ 236 h 242"/>
                    <a:gd name="T24" fmla="*/ 95 w 257"/>
                    <a:gd name="T25" fmla="*/ 238 h 242"/>
                    <a:gd name="T26" fmla="*/ 50 w 257"/>
                    <a:gd name="T27" fmla="*/ 241 h 242"/>
                    <a:gd name="T28" fmla="*/ 39 w 257"/>
                    <a:gd name="T29" fmla="*/ 237 h 242"/>
                    <a:gd name="T30" fmla="*/ 30 w 257"/>
                    <a:gd name="T31" fmla="*/ 227 h 242"/>
                    <a:gd name="T32" fmla="*/ 21 w 257"/>
                    <a:gd name="T33" fmla="*/ 214 h 242"/>
                    <a:gd name="T34" fmla="*/ 12 w 257"/>
                    <a:gd name="T35" fmla="*/ 201 h 242"/>
                    <a:gd name="T36" fmla="*/ 7 w 257"/>
                    <a:gd name="T37" fmla="*/ 193 h 242"/>
                    <a:gd name="T38" fmla="*/ 5 w 257"/>
                    <a:gd name="T39" fmla="*/ 186 h 242"/>
                    <a:gd name="T40" fmla="*/ 0 w 257"/>
                    <a:gd name="T41" fmla="*/ 175 h 242"/>
                    <a:gd name="T42" fmla="*/ 0 w 257"/>
                    <a:gd name="T43" fmla="*/ 170 h 242"/>
                    <a:gd name="T44" fmla="*/ 0 w 257"/>
                    <a:gd name="T45" fmla="*/ 163 h 242"/>
                    <a:gd name="T46" fmla="*/ 4 w 257"/>
                    <a:gd name="T47" fmla="*/ 160 h 242"/>
                    <a:gd name="T48" fmla="*/ 11 w 257"/>
                    <a:gd name="T49" fmla="*/ 156 h 242"/>
                    <a:gd name="T50" fmla="*/ 20 w 257"/>
                    <a:gd name="T51" fmla="*/ 155 h 242"/>
                    <a:gd name="T52" fmla="*/ 30 w 257"/>
                    <a:gd name="T53" fmla="*/ 155 h 242"/>
                    <a:gd name="T54" fmla="*/ 172 w 257"/>
                    <a:gd name="T55" fmla="*/ 160 h 242"/>
                    <a:gd name="T56" fmla="*/ 175 w 257"/>
                    <a:gd name="T57" fmla="*/ 128 h 242"/>
                    <a:gd name="T58" fmla="*/ 180 w 257"/>
                    <a:gd name="T59" fmla="*/ 69 h 242"/>
                    <a:gd name="T60" fmla="*/ 183 w 257"/>
                    <a:gd name="T61" fmla="*/ 28 h 242"/>
                    <a:gd name="T62" fmla="*/ 188 w 257"/>
                    <a:gd name="T63" fmla="*/ 11 h 242"/>
                    <a:gd name="T64" fmla="*/ 204 w 257"/>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242"/>
                    <a:gd name="T101" fmla="*/ 257 w 257"/>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242">
                      <a:moveTo>
                        <a:pt x="204" y="0"/>
                      </a:moveTo>
                      <a:lnTo>
                        <a:pt x="239" y="0"/>
                      </a:lnTo>
                      <a:lnTo>
                        <a:pt x="255" y="9"/>
                      </a:lnTo>
                      <a:lnTo>
                        <a:pt x="256" y="32"/>
                      </a:lnTo>
                      <a:lnTo>
                        <a:pt x="217" y="160"/>
                      </a:lnTo>
                      <a:lnTo>
                        <a:pt x="214" y="173"/>
                      </a:lnTo>
                      <a:lnTo>
                        <a:pt x="212" y="187"/>
                      </a:lnTo>
                      <a:lnTo>
                        <a:pt x="210" y="217"/>
                      </a:lnTo>
                      <a:lnTo>
                        <a:pt x="203" y="231"/>
                      </a:lnTo>
                      <a:lnTo>
                        <a:pt x="193" y="233"/>
                      </a:lnTo>
                      <a:lnTo>
                        <a:pt x="182" y="234"/>
                      </a:lnTo>
                      <a:lnTo>
                        <a:pt x="152" y="236"/>
                      </a:lnTo>
                      <a:lnTo>
                        <a:pt x="95" y="238"/>
                      </a:lnTo>
                      <a:lnTo>
                        <a:pt x="50" y="241"/>
                      </a:lnTo>
                      <a:lnTo>
                        <a:pt x="39" y="237"/>
                      </a:lnTo>
                      <a:lnTo>
                        <a:pt x="30" y="227"/>
                      </a:lnTo>
                      <a:lnTo>
                        <a:pt x="21" y="214"/>
                      </a:lnTo>
                      <a:lnTo>
                        <a:pt x="12" y="201"/>
                      </a:lnTo>
                      <a:lnTo>
                        <a:pt x="7" y="193"/>
                      </a:lnTo>
                      <a:lnTo>
                        <a:pt x="5" y="186"/>
                      </a:lnTo>
                      <a:lnTo>
                        <a:pt x="0" y="175"/>
                      </a:lnTo>
                      <a:lnTo>
                        <a:pt x="0" y="170"/>
                      </a:lnTo>
                      <a:lnTo>
                        <a:pt x="0" y="163"/>
                      </a:lnTo>
                      <a:lnTo>
                        <a:pt x="4" y="160"/>
                      </a:lnTo>
                      <a:lnTo>
                        <a:pt x="11" y="156"/>
                      </a:lnTo>
                      <a:lnTo>
                        <a:pt x="20" y="155"/>
                      </a:lnTo>
                      <a:lnTo>
                        <a:pt x="30" y="155"/>
                      </a:lnTo>
                      <a:lnTo>
                        <a:pt x="172" y="160"/>
                      </a:lnTo>
                      <a:lnTo>
                        <a:pt x="175" y="128"/>
                      </a:lnTo>
                      <a:lnTo>
                        <a:pt x="180" y="69"/>
                      </a:lnTo>
                      <a:lnTo>
                        <a:pt x="183" y="28"/>
                      </a:lnTo>
                      <a:lnTo>
                        <a:pt x="188" y="11"/>
                      </a:lnTo>
                      <a:lnTo>
                        <a:pt x="204" y="0"/>
                      </a:lnTo>
                    </a:path>
                  </a:pathLst>
                </a:custGeom>
                <a:solidFill>
                  <a:srgbClr val="9F7F5F"/>
                </a:solidFill>
                <a:ln w="12700" cap="rnd">
                  <a:solidFill>
                    <a:srgbClr val="000000"/>
                  </a:solidFill>
                  <a:round/>
                  <a:headEnd/>
                  <a:tailEnd/>
                </a:ln>
              </p:spPr>
              <p:txBody>
                <a:bodyPr/>
                <a:lstStyle/>
                <a:p>
                  <a:endParaRPr lang="pt-BR" dirty="0"/>
                </a:p>
              </p:txBody>
            </p:sp>
          </p:grpSp>
          <p:sp>
            <p:nvSpPr>
              <p:cNvPr id="9273" name="Freeform 183"/>
              <p:cNvSpPr>
                <a:spLocks/>
              </p:cNvSpPr>
              <p:nvPr/>
            </p:nvSpPr>
            <p:spPr bwMode="auto">
              <a:xfrm>
                <a:off x="780" y="237"/>
                <a:ext cx="913" cy="418"/>
              </a:xfrm>
              <a:custGeom>
                <a:avLst/>
                <a:gdLst>
                  <a:gd name="T0" fmla="*/ 399 w 913"/>
                  <a:gd name="T1" fmla="*/ 50 h 418"/>
                  <a:gd name="T2" fmla="*/ 346 w 913"/>
                  <a:gd name="T3" fmla="*/ 45 h 418"/>
                  <a:gd name="T4" fmla="*/ 302 w 913"/>
                  <a:gd name="T5" fmla="*/ 49 h 418"/>
                  <a:gd name="T6" fmla="*/ 263 w 913"/>
                  <a:gd name="T7" fmla="*/ 59 h 418"/>
                  <a:gd name="T8" fmla="*/ 225 w 913"/>
                  <a:gd name="T9" fmla="*/ 76 h 418"/>
                  <a:gd name="T10" fmla="*/ 193 w 913"/>
                  <a:gd name="T11" fmla="*/ 101 h 418"/>
                  <a:gd name="T12" fmla="*/ 176 w 913"/>
                  <a:gd name="T13" fmla="*/ 125 h 418"/>
                  <a:gd name="T14" fmla="*/ 155 w 913"/>
                  <a:gd name="T15" fmla="*/ 136 h 418"/>
                  <a:gd name="T16" fmla="*/ 118 w 913"/>
                  <a:gd name="T17" fmla="*/ 135 h 418"/>
                  <a:gd name="T18" fmla="*/ 84 w 913"/>
                  <a:gd name="T19" fmla="*/ 142 h 418"/>
                  <a:gd name="T20" fmla="*/ 51 w 913"/>
                  <a:gd name="T21" fmla="*/ 158 h 418"/>
                  <a:gd name="T22" fmla="*/ 30 w 913"/>
                  <a:gd name="T23" fmla="*/ 176 h 418"/>
                  <a:gd name="T24" fmla="*/ 12 w 913"/>
                  <a:gd name="T25" fmla="*/ 202 h 418"/>
                  <a:gd name="T26" fmla="*/ 2 w 913"/>
                  <a:gd name="T27" fmla="*/ 230 h 418"/>
                  <a:gd name="T28" fmla="*/ 0 w 913"/>
                  <a:gd name="T29" fmla="*/ 253 h 418"/>
                  <a:gd name="T30" fmla="*/ 3 w 913"/>
                  <a:gd name="T31" fmla="*/ 279 h 418"/>
                  <a:gd name="T32" fmla="*/ 12 w 913"/>
                  <a:gd name="T33" fmla="*/ 302 h 418"/>
                  <a:gd name="T34" fmla="*/ 31 w 913"/>
                  <a:gd name="T35" fmla="*/ 329 h 418"/>
                  <a:gd name="T36" fmla="*/ 57 w 913"/>
                  <a:gd name="T37" fmla="*/ 349 h 418"/>
                  <a:gd name="T38" fmla="*/ 85 w 913"/>
                  <a:gd name="T39" fmla="*/ 362 h 418"/>
                  <a:gd name="T40" fmla="*/ 113 w 913"/>
                  <a:gd name="T41" fmla="*/ 369 h 418"/>
                  <a:gd name="T42" fmla="*/ 145 w 913"/>
                  <a:gd name="T43" fmla="*/ 369 h 418"/>
                  <a:gd name="T44" fmla="*/ 173 w 913"/>
                  <a:gd name="T45" fmla="*/ 364 h 418"/>
                  <a:gd name="T46" fmla="*/ 191 w 913"/>
                  <a:gd name="T47" fmla="*/ 370 h 418"/>
                  <a:gd name="T48" fmla="*/ 217 w 913"/>
                  <a:gd name="T49" fmla="*/ 386 h 418"/>
                  <a:gd name="T50" fmla="*/ 251 w 913"/>
                  <a:gd name="T51" fmla="*/ 400 h 418"/>
                  <a:gd name="T52" fmla="*/ 294 w 913"/>
                  <a:gd name="T53" fmla="*/ 411 h 418"/>
                  <a:gd name="T54" fmla="*/ 339 w 913"/>
                  <a:gd name="T55" fmla="*/ 417 h 418"/>
                  <a:gd name="T56" fmla="*/ 376 w 913"/>
                  <a:gd name="T57" fmla="*/ 417 h 418"/>
                  <a:gd name="T58" fmla="*/ 426 w 913"/>
                  <a:gd name="T59" fmla="*/ 411 h 418"/>
                  <a:gd name="T60" fmla="*/ 464 w 913"/>
                  <a:gd name="T61" fmla="*/ 401 h 418"/>
                  <a:gd name="T62" fmla="*/ 500 w 913"/>
                  <a:gd name="T63" fmla="*/ 387 h 418"/>
                  <a:gd name="T64" fmla="*/ 522 w 913"/>
                  <a:gd name="T65" fmla="*/ 385 h 418"/>
                  <a:gd name="T66" fmla="*/ 553 w 913"/>
                  <a:gd name="T67" fmla="*/ 395 h 418"/>
                  <a:gd name="T68" fmla="*/ 582 w 913"/>
                  <a:gd name="T69" fmla="*/ 398 h 418"/>
                  <a:gd name="T70" fmla="*/ 616 w 913"/>
                  <a:gd name="T71" fmla="*/ 396 h 418"/>
                  <a:gd name="T72" fmla="*/ 650 w 913"/>
                  <a:gd name="T73" fmla="*/ 387 h 418"/>
                  <a:gd name="T74" fmla="*/ 680 w 913"/>
                  <a:gd name="T75" fmla="*/ 371 h 418"/>
                  <a:gd name="T76" fmla="*/ 720 w 913"/>
                  <a:gd name="T77" fmla="*/ 382 h 418"/>
                  <a:gd name="T78" fmla="*/ 759 w 913"/>
                  <a:gd name="T79" fmla="*/ 384 h 418"/>
                  <a:gd name="T80" fmla="*/ 812 w 913"/>
                  <a:gd name="T81" fmla="*/ 374 h 418"/>
                  <a:gd name="T82" fmla="*/ 857 w 913"/>
                  <a:gd name="T83" fmla="*/ 349 h 418"/>
                  <a:gd name="T84" fmla="*/ 888 w 913"/>
                  <a:gd name="T85" fmla="*/ 318 h 418"/>
                  <a:gd name="T86" fmla="*/ 905 w 913"/>
                  <a:gd name="T87" fmla="*/ 285 h 418"/>
                  <a:gd name="T88" fmla="*/ 912 w 913"/>
                  <a:gd name="T89" fmla="*/ 249 h 418"/>
                  <a:gd name="T90" fmla="*/ 906 w 913"/>
                  <a:gd name="T91" fmla="*/ 216 h 418"/>
                  <a:gd name="T92" fmla="*/ 889 w 913"/>
                  <a:gd name="T93" fmla="*/ 182 h 418"/>
                  <a:gd name="T94" fmla="*/ 862 w 913"/>
                  <a:gd name="T95" fmla="*/ 154 h 418"/>
                  <a:gd name="T96" fmla="*/ 834 w 913"/>
                  <a:gd name="T97" fmla="*/ 135 h 418"/>
                  <a:gd name="T98" fmla="*/ 796 w 913"/>
                  <a:gd name="T99" fmla="*/ 120 h 418"/>
                  <a:gd name="T100" fmla="*/ 763 w 913"/>
                  <a:gd name="T101" fmla="*/ 115 h 418"/>
                  <a:gd name="T102" fmla="*/ 753 w 913"/>
                  <a:gd name="T103" fmla="*/ 91 h 418"/>
                  <a:gd name="T104" fmla="*/ 737 w 913"/>
                  <a:gd name="T105" fmla="*/ 67 h 418"/>
                  <a:gd name="T106" fmla="*/ 712 w 913"/>
                  <a:gd name="T107" fmla="*/ 43 h 418"/>
                  <a:gd name="T108" fmla="*/ 681 w 913"/>
                  <a:gd name="T109" fmla="*/ 24 h 418"/>
                  <a:gd name="T110" fmla="*/ 640 w 913"/>
                  <a:gd name="T111" fmla="*/ 8 h 418"/>
                  <a:gd name="T112" fmla="*/ 598 w 913"/>
                  <a:gd name="T113" fmla="*/ 1 h 418"/>
                  <a:gd name="T114" fmla="*/ 554 w 913"/>
                  <a:gd name="T115" fmla="*/ 0 h 418"/>
                  <a:gd name="T116" fmla="*/ 508 w 913"/>
                  <a:gd name="T117" fmla="*/ 8 h 418"/>
                  <a:gd name="T118" fmla="*/ 465 w 913"/>
                  <a:gd name="T119" fmla="*/ 24 h 418"/>
                  <a:gd name="T120" fmla="*/ 433 w 913"/>
                  <a:gd name="T121" fmla="*/ 44 h 4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418"/>
                  <a:gd name="T185" fmla="*/ 913 w 913"/>
                  <a:gd name="T186" fmla="*/ 418 h 4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418">
                    <a:moveTo>
                      <a:pt x="421" y="55"/>
                    </a:moveTo>
                    <a:lnTo>
                      <a:pt x="399" y="50"/>
                    </a:lnTo>
                    <a:lnTo>
                      <a:pt x="370" y="46"/>
                    </a:lnTo>
                    <a:lnTo>
                      <a:pt x="346" y="45"/>
                    </a:lnTo>
                    <a:lnTo>
                      <a:pt x="320" y="47"/>
                    </a:lnTo>
                    <a:lnTo>
                      <a:pt x="302" y="49"/>
                    </a:lnTo>
                    <a:lnTo>
                      <a:pt x="283" y="53"/>
                    </a:lnTo>
                    <a:lnTo>
                      <a:pt x="263" y="59"/>
                    </a:lnTo>
                    <a:lnTo>
                      <a:pt x="244" y="66"/>
                    </a:lnTo>
                    <a:lnTo>
                      <a:pt x="225" y="76"/>
                    </a:lnTo>
                    <a:lnTo>
                      <a:pt x="205" y="89"/>
                    </a:lnTo>
                    <a:lnTo>
                      <a:pt x="193" y="101"/>
                    </a:lnTo>
                    <a:lnTo>
                      <a:pt x="184" y="113"/>
                    </a:lnTo>
                    <a:lnTo>
                      <a:pt x="176" y="125"/>
                    </a:lnTo>
                    <a:lnTo>
                      <a:pt x="170" y="141"/>
                    </a:lnTo>
                    <a:lnTo>
                      <a:pt x="155" y="136"/>
                    </a:lnTo>
                    <a:lnTo>
                      <a:pt x="135" y="135"/>
                    </a:lnTo>
                    <a:lnTo>
                      <a:pt x="118" y="135"/>
                    </a:lnTo>
                    <a:lnTo>
                      <a:pt x="100" y="138"/>
                    </a:lnTo>
                    <a:lnTo>
                      <a:pt x="84" y="142"/>
                    </a:lnTo>
                    <a:lnTo>
                      <a:pt x="68" y="148"/>
                    </a:lnTo>
                    <a:lnTo>
                      <a:pt x="51" y="158"/>
                    </a:lnTo>
                    <a:lnTo>
                      <a:pt x="41" y="166"/>
                    </a:lnTo>
                    <a:lnTo>
                      <a:pt x="30" y="176"/>
                    </a:lnTo>
                    <a:lnTo>
                      <a:pt x="21" y="187"/>
                    </a:lnTo>
                    <a:lnTo>
                      <a:pt x="12" y="202"/>
                    </a:lnTo>
                    <a:lnTo>
                      <a:pt x="6" y="216"/>
                    </a:lnTo>
                    <a:lnTo>
                      <a:pt x="2" y="230"/>
                    </a:lnTo>
                    <a:lnTo>
                      <a:pt x="1" y="242"/>
                    </a:lnTo>
                    <a:lnTo>
                      <a:pt x="0" y="253"/>
                    </a:lnTo>
                    <a:lnTo>
                      <a:pt x="1" y="266"/>
                    </a:lnTo>
                    <a:lnTo>
                      <a:pt x="3" y="279"/>
                    </a:lnTo>
                    <a:lnTo>
                      <a:pt x="7" y="290"/>
                    </a:lnTo>
                    <a:lnTo>
                      <a:pt x="12" y="302"/>
                    </a:lnTo>
                    <a:lnTo>
                      <a:pt x="21" y="316"/>
                    </a:lnTo>
                    <a:lnTo>
                      <a:pt x="31" y="329"/>
                    </a:lnTo>
                    <a:lnTo>
                      <a:pt x="42" y="339"/>
                    </a:lnTo>
                    <a:lnTo>
                      <a:pt x="57" y="349"/>
                    </a:lnTo>
                    <a:lnTo>
                      <a:pt x="72" y="357"/>
                    </a:lnTo>
                    <a:lnTo>
                      <a:pt x="85" y="362"/>
                    </a:lnTo>
                    <a:lnTo>
                      <a:pt x="98" y="366"/>
                    </a:lnTo>
                    <a:lnTo>
                      <a:pt x="113" y="369"/>
                    </a:lnTo>
                    <a:lnTo>
                      <a:pt x="129" y="369"/>
                    </a:lnTo>
                    <a:lnTo>
                      <a:pt x="145" y="369"/>
                    </a:lnTo>
                    <a:lnTo>
                      <a:pt x="161" y="367"/>
                    </a:lnTo>
                    <a:lnTo>
                      <a:pt x="173" y="364"/>
                    </a:lnTo>
                    <a:lnTo>
                      <a:pt x="182" y="361"/>
                    </a:lnTo>
                    <a:lnTo>
                      <a:pt x="191" y="370"/>
                    </a:lnTo>
                    <a:lnTo>
                      <a:pt x="204" y="378"/>
                    </a:lnTo>
                    <a:lnTo>
                      <a:pt x="217" y="386"/>
                    </a:lnTo>
                    <a:lnTo>
                      <a:pt x="233" y="393"/>
                    </a:lnTo>
                    <a:lnTo>
                      <a:pt x="251" y="400"/>
                    </a:lnTo>
                    <a:lnTo>
                      <a:pt x="271" y="406"/>
                    </a:lnTo>
                    <a:lnTo>
                      <a:pt x="294" y="411"/>
                    </a:lnTo>
                    <a:lnTo>
                      <a:pt x="315" y="415"/>
                    </a:lnTo>
                    <a:lnTo>
                      <a:pt x="339" y="417"/>
                    </a:lnTo>
                    <a:lnTo>
                      <a:pt x="357" y="417"/>
                    </a:lnTo>
                    <a:lnTo>
                      <a:pt x="376" y="417"/>
                    </a:lnTo>
                    <a:lnTo>
                      <a:pt x="402" y="414"/>
                    </a:lnTo>
                    <a:lnTo>
                      <a:pt x="426" y="411"/>
                    </a:lnTo>
                    <a:lnTo>
                      <a:pt x="443" y="407"/>
                    </a:lnTo>
                    <a:lnTo>
                      <a:pt x="464" y="401"/>
                    </a:lnTo>
                    <a:lnTo>
                      <a:pt x="486" y="393"/>
                    </a:lnTo>
                    <a:lnTo>
                      <a:pt x="500" y="387"/>
                    </a:lnTo>
                    <a:lnTo>
                      <a:pt x="510" y="380"/>
                    </a:lnTo>
                    <a:lnTo>
                      <a:pt x="522" y="385"/>
                    </a:lnTo>
                    <a:lnTo>
                      <a:pt x="538" y="391"/>
                    </a:lnTo>
                    <a:lnTo>
                      <a:pt x="553" y="395"/>
                    </a:lnTo>
                    <a:lnTo>
                      <a:pt x="566" y="397"/>
                    </a:lnTo>
                    <a:lnTo>
                      <a:pt x="582" y="398"/>
                    </a:lnTo>
                    <a:lnTo>
                      <a:pt x="597" y="398"/>
                    </a:lnTo>
                    <a:lnTo>
                      <a:pt x="616" y="396"/>
                    </a:lnTo>
                    <a:lnTo>
                      <a:pt x="633" y="392"/>
                    </a:lnTo>
                    <a:lnTo>
                      <a:pt x="650" y="387"/>
                    </a:lnTo>
                    <a:lnTo>
                      <a:pt x="666" y="380"/>
                    </a:lnTo>
                    <a:lnTo>
                      <a:pt x="680" y="371"/>
                    </a:lnTo>
                    <a:lnTo>
                      <a:pt x="701" y="378"/>
                    </a:lnTo>
                    <a:lnTo>
                      <a:pt x="720" y="382"/>
                    </a:lnTo>
                    <a:lnTo>
                      <a:pt x="736" y="384"/>
                    </a:lnTo>
                    <a:lnTo>
                      <a:pt x="759" y="384"/>
                    </a:lnTo>
                    <a:lnTo>
                      <a:pt x="784" y="381"/>
                    </a:lnTo>
                    <a:lnTo>
                      <a:pt x="812" y="374"/>
                    </a:lnTo>
                    <a:lnTo>
                      <a:pt x="837" y="362"/>
                    </a:lnTo>
                    <a:lnTo>
                      <a:pt x="857" y="349"/>
                    </a:lnTo>
                    <a:lnTo>
                      <a:pt x="877" y="332"/>
                    </a:lnTo>
                    <a:lnTo>
                      <a:pt x="888" y="318"/>
                    </a:lnTo>
                    <a:lnTo>
                      <a:pt x="897" y="304"/>
                    </a:lnTo>
                    <a:lnTo>
                      <a:pt x="905" y="285"/>
                    </a:lnTo>
                    <a:lnTo>
                      <a:pt x="909" y="268"/>
                    </a:lnTo>
                    <a:lnTo>
                      <a:pt x="912" y="249"/>
                    </a:lnTo>
                    <a:lnTo>
                      <a:pt x="910" y="234"/>
                    </a:lnTo>
                    <a:lnTo>
                      <a:pt x="906" y="216"/>
                    </a:lnTo>
                    <a:lnTo>
                      <a:pt x="899" y="198"/>
                    </a:lnTo>
                    <a:lnTo>
                      <a:pt x="889" y="182"/>
                    </a:lnTo>
                    <a:lnTo>
                      <a:pt x="876" y="166"/>
                    </a:lnTo>
                    <a:lnTo>
                      <a:pt x="862" y="154"/>
                    </a:lnTo>
                    <a:lnTo>
                      <a:pt x="848" y="144"/>
                    </a:lnTo>
                    <a:lnTo>
                      <a:pt x="834" y="135"/>
                    </a:lnTo>
                    <a:lnTo>
                      <a:pt x="814" y="126"/>
                    </a:lnTo>
                    <a:lnTo>
                      <a:pt x="796" y="120"/>
                    </a:lnTo>
                    <a:lnTo>
                      <a:pt x="780" y="117"/>
                    </a:lnTo>
                    <a:lnTo>
                      <a:pt x="763" y="115"/>
                    </a:lnTo>
                    <a:lnTo>
                      <a:pt x="759" y="104"/>
                    </a:lnTo>
                    <a:lnTo>
                      <a:pt x="753" y="91"/>
                    </a:lnTo>
                    <a:lnTo>
                      <a:pt x="747" y="80"/>
                    </a:lnTo>
                    <a:lnTo>
                      <a:pt x="737" y="67"/>
                    </a:lnTo>
                    <a:lnTo>
                      <a:pt x="726" y="55"/>
                    </a:lnTo>
                    <a:lnTo>
                      <a:pt x="712" y="43"/>
                    </a:lnTo>
                    <a:lnTo>
                      <a:pt x="697" y="32"/>
                    </a:lnTo>
                    <a:lnTo>
                      <a:pt x="681" y="24"/>
                    </a:lnTo>
                    <a:lnTo>
                      <a:pt x="660" y="15"/>
                    </a:lnTo>
                    <a:lnTo>
                      <a:pt x="640" y="8"/>
                    </a:lnTo>
                    <a:lnTo>
                      <a:pt x="620" y="3"/>
                    </a:lnTo>
                    <a:lnTo>
                      <a:pt x="598" y="1"/>
                    </a:lnTo>
                    <a:lnTo>
                      <a:pt x="577" y="0"/>
                    </a:lnTo>
                    <a:lnTo>
                      <a:pt x="554" y="0"/>
                    </a:lnTo>
                    <a:lnTo>
                      <a:pt x="533" y="2"/>
                    </a:lnTo>
                    <a:lnTo>
                      <a:pt x="508" y="8"/>
                    </a:lnTo>
                    <a:lnTo>
                      <a:pt x="482" y="16"/>
                    </a:lnTo>
                    <a:lnTo>
                      <a:pt x="465" y="24"/>
                    </a:lnTo>
                    <a:lnTo>
                      <a:pt x="448" y="33"/>
                    </a:lnTo>
                    <a:lnTo>
                      <a:pt x="433" y="44"/>
                    </a:lnTo>
                    <a:lnTo>
                      <a:pt x="421" y="55"/>
                    </a:lnTo>
                  </a:path>
                </a:pathLst>
              </a:custGeom>
              <a:solidFill>
                <a:srgbClr val="3F7FFF"/>
              </a:solidFill>
              <a:ln w="12700" cap="rnd">
                <a:solidFill>
                  <a:srgbClr val="BFDFFF"/>
                </a:solidFill>
                <a:round/>
                <a:headEnd/>
                <a:tailEnd/>
              </a:ln>
            </p:spPr>
            <p:txBody>
              <a:bodyPr/>
              <a:lstStyle/>
              <a:p>
                <a:endParaRPr lang="pt-BR" dirty="0"/>
              </a:p>
            </p:txBody>
          </p:sp>
          <p:grpSp>
            <p:nvGrpSpPr>
              <p:cNvPr id="9274" name="Group 184"/>
              <p:cNvGrpSpPr>
                <a:grpSpLocks/>
              </p:cNvGrpSpPr>
              <p:nvPr/>
            </p:nvGrpSpPr>
            <p:grpSpPr bwMode="auto">
              <a:xfrm>
                <a:off x="1362" y="492"/>
                <a:ext cx="249" cy="262"/>
                <a:chOff x="1362" y="492"/>
                <a:chExt cx="249" cy="262"/>
              </a:xfrm>
            </p:grpSpPr>
            <p:sp>
              <p:nvSpPr>
                <p:cNvPr id="9339" name="Freeform 185"/>
                <p:cNvSpPr>
                  <a:spLocks/>
                </p:cNvSpPr>
                <p:nvPr/>
              </p:nvSpPr>
              <p:spPr bwMode="auto">
                <a:xfrm>
                  <a:off x="1509" y="708"/>
                  <a:ext cx="40" cy="46"/>
                </a:xfrm>
                <a:custGeom>
                  <a:avLst/>
                  <a:gdLst>
                    <a:gd name="T0" fmla="*/ 0 w 40"/>
                    <a:gd name="T1" fmla="*/ 16 h 46"/>
                    <a:gd name="T2" fmla="*/ 2 w 40"/>
                    <a:gd name="T3" fmla="*/ 26 h 46"/>
                    <a:gd name="T4" fmla="*/ 6 w 40"/>
                    <a:gd name="T5" fmla="*/ 31 h 46"/>
                    <a:gd name="T6" fmla="*/ 13 w 40"/>
                    <a:gd name="T7" fmla="*/ 39 h 46"/>
                    <a:gd name="T8" fmla="*/ 16 w 40"/>
                    <a:gd name="T9" fmla="*/ 45 h 46"/>
                    <a:gd name="T10" fmla="*/ 39 w 40"/>
                    <a:gd name="T11" fmla="*/ 28 h 46"/>
                    <a:gd name="T12" fmla="*/ 29 w 40"/>
                    <a:gd name="T13" fmla="*/ 9 h 46"/>
                    <a:gd name="T14" fmla="*/ 25 w 40"/>
                    <a:gd name="T15" fmla="*/ 0 h 46"/>
                    <a:gd name="T16" fmla="*/ 0 w 40"/>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6"/>
                    <a:gd name="T29" fmla="*/ 40 w 4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6">
                      <a:moveTo>
                        <a:pt x="0" y="16"/>
                      </a:moveTo>
                      <a:lnTo>
                        <a:pt x="2" y="26"/>
                      </a:lnTo>
                      <a:lnTo>
                        <a:pt x="6" y="31"/>
                      </a:lnTo>
                      <a:lnTo>
                        <a:pt x="13" y="39"/>
                      </a:lnTo>
                      <a:lnTo>
                        <a:pt x="16" y="45"/>
                      </a:lnTo>
                      <a:lnTo>
                        <a:pt x="39" y="28"/>
                      </a:lnTo>
                      <a:lnTo>
                        <a:pt x="29" y="9"/>
                      </a:lnTo>
                      <a:lnTo>
                        <a:pt x="25" y="0"/>
                      </a:lnTo>
                      <a:lnTo>
                        <a:pt x="0" y="16"/>
                      </a:lnTo>
                    </a:path>
                  </a:pathLst>
                </a:custGeom>
                <a:solidFill>
                  <a:srgbClr val="FFBFBF"/>
                </a:solidFill>
                <a:ln w="12700" cap="rnd">
                  <a:solidFill>
                    <a:srgbClr val="000000"/>
                  </a:solidFill>
                  <a:round/>
                  <a:headEnd/>
                  <a:tailEnd/>
                </a:ln>
              </p:spPr>
              <p:txBody>
                <a:bodyPr/>
                <a:lstStyle/>
                <a:p>
                  <a:endParaRPr lang="pt-BR" dirty="0"/>
                </a:p>
              </p:txBody>
            </p:sp>
            <p:grpSp>
              <p:nvGrpSpPr>
                <p:cNvPr id="9340" name="Group 186"/>
                <p:cNvGrpSpPr>
                  <a:grpSpLocks/>
                </p:cNvGrpSpPr>
                <p:nvPr/>
              </p:nvGrpSpPr>
              <p:grpSpPr bwMode="auto">
                <a:xfrm>
                  <a:off x="1421" y="675"/>
                  <a:ext cx="46" cy="37"/>
                  <a:chOff x="1421" y="675"/>
                  <a:chExt cx="46" cy="37"/>
                </a:xfrm>
              </p:grpSpPr>
              <p:sp>
                <p:nvSpPr>
                  <p:cNvPr id="9348" name="Freeform 187"/>
                  <p:cNvSpPr>
                    <a:spLocks/>
                  </p:cNvSpPr>
                  <p:nvPr/>
                </p:nvSpPr>
                <p:spPr bwMode="auto">
                  <a:xfrm>
                    <a:off x="1431" y="686"/>
                    <a:ext cx="36" cy="26"/>
                  </a:xfrm>
                  <a:custGeom>
                    <a:avLst/>
                    <a:gdLst>
                      <a:gd name="T0" fmla="*/ 0 w 36"/>
                      <a:gd name="T1" fmla="*/ 0 h 26"/>
                      <a:gd name="T2" fmla="*/ 1 w 36"/>
                      <a:gd name="T3" fmla="*/ 10 h 26"/>
                      <a:gd name="T4" fmla="*/ 1 w 36"/>
                      <a:gd name="T5" fmla="*/ 16 h 26"/>
                      <a:gd name="T6" fmla="*/ 1 w 36"/>
                      <a:gd name="T7" fmla="*/ 20 h 26"/>
                      <a:gd name="T8" fmla="*/ 1 w 36"/>
                      <a:gd name="T9" fmla="*/ 25 h 26"/>
                      <a:gd name="T10" fmla="*/ 35 w 36"/>
                      <a:gd name="T11" fmla="*/ 22 h 26"/>
                      <a:gd name="T12" fmla="*/ 34 w 36"/>
                      <a:gd name="T13" fmla="*/ 1 h 26"/>
                      <a:gd name="T14" fmla="*/ 0 w 36"/>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6"/>
                      <a:gd name="T26" fmla="*/ 36 w 3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6">
                        <a:moveTo>
                          <a:pt x="0" y="0"/>
                        </a:moveTo>
                        <a:lnTo>
                          <a:pt x="1" y="10"/>
                        </a:lnTo>
                        <a:lnTo>
                          <a:pt x="1" y="16"/>
                        </a:lnTo>
                        <a:lnTo>
                          <a:pt x="1" y="20"/>
                        </a:lnTo>
                        <a:lnTo>
                          <a:pt x="1" y="25"/>
                        </a:lnTo>
                        <a:lnTo>
                          <a:pt x="35" y="22"/>
                        </a:lnTo>
                        <a:lnTo>
                          <a:pt x="34" y="1"/>
                        </a:lnTo>
                        <a:lnTo>
                          <a:pt x="0" y="0"/>
                        </a:lnTo>
                      </a:path>
                    </a:pathLst>
                  </a:custGeom>
                  <a:solidFill>
                    <a:srgbClr val="5F3F1F"/>
                  </a:solidFill>
                  <a:ln w="12700" cap="rnd">
                    <a:solidFill>
                      <a:srgbClr val="000000"/>
                    </a:solidFill>
                    <a:round/>
                    <a:headEnd/>
                    <a:tailEnd/>
                  </a:ln>
                </p:spPr>
                <p:txBody>
                  <a:bodyPr/>
                  <a:lstStyle/>
                  <a:p>
                    <a:endParaRPr lang="pt-BR" dirty="0"/>
                  </a:p>
                </p:txBody>
              </p:sp>
              <p:sp>
                <p:nvSpPr>
                  <p:cNvPr id="9349" name="Freeform 188"/>
                  <p:cNvSpPr>
                    <a:spLocks/>
                  </p:cNvSpPr>
                  <p:nvPr/>
                </p:nvSpPr>
                <p:spPr bwMode="auto">
                  <a:xfrm>
                    <a:off x="1421" y="675"/>
                    <a:ext cx="37" cy="17"/>
                  </a:xfrm>
                  <a:custGeom>
                    <a:avLst/>
                    <a:gdLst>
                      <a:gd name="T0" fmla="*/ 0 w 37"/>
                      <a:gd name="T1" fmla="*/ 2 h 17"/>
                      <a:gd name="T2" fmla="*/ 0 w 37"/>
                      <a:gd name="T3" fmla="*/ 16 h 17"/>
                      <a:gd name="T4" fmla="*/ 36 w 37"/>
                      <a:gd name="T5" fmla="*/ 16 h 17"/>
                      <a:gd name="T6" fmla="*/ 35 w 37"/>
                      <a:gd name="T7" fmla="*/ 0 h 17"/>
                      <a:gd name="T8" fmla="*/ 0 w 37"/>
                      <a:gd name="T9" fmla="*/ 2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2"/>
                        </a:moveTo>
                        <a:lnTo>
                          <a:pt x="0" y="16"/>
                        </a:lnTo>
                        <a:lnTo>
                          <a:pt x="36" y="16"/>
                        </a:lnTo>
                        <a:lnTo>
                          <a:pt x="35" y="0"/>
                        </a:lnTo>
                        <a:lnTo>
                          <a:pt x="0" y="2"/>
                        </a:lnTo>
                      </a:path>
                    </a:pathLst>
                  </a:custGeom>
                  <a:solidFill>
                    <a:srgbClr val="FFFFFF"/>
                  </a:solidFill>
                  <a:ln w="12700" cap="rnd">
                    <a:solidFill>
                      <a:srgbClr val="000000"/>
                    </a:solidFill>
                    <a:round/>
                    <a:headEnd/>
                    <a:tailEnd/>
                  </a:ln>
                </p:spPr>
                <p:txBody>
                  <a:bodyPr/>
                  <a:lstStyle/>
                  <a:p>
                    <a:endParaRPr lang="pt-BR" dirty="0"/>
                  </a:p>
                </p:txBody>
              </p:sp>
            </p:grpSp>
            <p:sp>
              <p:nvSpPr>
                <p:cNvPr id="9341" name="Freeform 189"/>
                <p:cNvSpPr>
                  <a:spLocks/>
                </p:cNvSpPr>
                <p:nvPr/>
              </p:nvSpPr>
              <p:spPr bwMode="auto">
                <a:xfrm>
                  <a:off x="1362" y="515"/>
                  <a:ext cx="218" cy="235"/>
                </a:xfrm>
                <a:custGeom>
                  <a:avLst/>
                  <a:gdLst>
                    <a:gd name="T0" fmla="*/ 32 w 218"/>
                    <a:gd name="T1" fmla="*/ 81 h 235"/>
                    <a:gd name="T2" fmla="*/ 15 w 218"/>
                    <a:gd name="T3" fmla="*/ 85 h 235"/>
                    <a:gd name="T4" fmla="*/ 5 w 218"/>
                    <a:gd name="T5" fmla="*/ 96 h 235"/>
                    <a:gd name="T6" fmla="*/ 0 w 218"/>
                    <a:gd name="T7" fmla="*/ 110 h 235"/>
                    <a:gd name="T8" fmla="*/ 2 w 218"/>
                    <a:gd name="T9" fmla="*/ 123 h 235"/>
                    <a:gd name="T10" fmla="*/ 8 w 218"/>
                    <a:gd name="T11" fmla="*/ 132 h 235"/>
                    <a:gd name="T12" fmla="*/ 22 w 218"/>
                    <a:gd name="T13" fmla="*/ 137 h 235"/>
                    <a:gd name="T14" fmla="*/ 40 w 218"/>
                    <a:gd name="T15" fmla="*/ 137 h 235"/>
                    <a:gd name="T16" fmla="*/ 50 w 218"/>
                    <a:gd name="T17" fmla="*/ 136 h 235"/>
                    <a:gd name="T18" fmla="*/ 43 w 218"/>
                    <a:gd name="T19" fmla="*/ 159 h 235"/>
                    <a:gd name="T20" fmla="*/ 72 w 218"/>
                    <a:gd name="T21" fmla="*/ 162 h 235"/>
                    <a:gd name="T22" fmla="*/ 84 w 218"/>
                    <a:gd name="T23" fmla="*/ 164 h 235"/>
                    <a:gd name="T24" fmla="*/ 91 w 218"/>
                    <a:gd name="T25" fmla="*/ 169 h 235"/>
                    <a:gd name="T26" fmla="*/ 81 w 218"/>
                    <a:gd name="T27" fmla="*/ 190 h 235"/>
                    <a:gd name="T28" fmla="*/ 56 w 218"/>
                    <a:gd name="T29" fmla="*/ 189 h 235"/>
                    <a:gd name="T30" fmla="*/ 49 w 218"/>
                    <a:gd name="T31" fmla="*/ 201 h 235"/>
                    <a:gd name="T32" fmla="*/ 56 w 218"/>
                    <a:gd name="T33" fmla="*/ 227 h 235"/>
                    <a:gd name="T34" fmla="*/ 70 w 218"/>
                    <a:gd name="T35" fmla="*/ 234 h 235"/>
                    <a:gd name="T36" fmla="*/ 112 w 218"/>
                    <a:gd name="T37" fmla="*/ 230 h 235"/>
                    <a:gd name="T38" fmla="*/ 153 w 218"/>
                    <a:gd name="T39" fmla="*/ 212 h 235"/>
                    <a:gd name="T40" fmla="*/ 178 w 218"/>
                    <a:gd name="T41" fmla="*/ 190 h 235"/>
                    <a:gd name="T42" fmla="*/ 187 w 218"/>
                    <a:gd name="T43" fmla="*/ 174 h 235"/>
                    <a:gd name="T44" fmla="*/ 205 w 218"/>
                    <a:gd name="T45" fmla="*/ 147 h 235"/>
                    <a:gd name="T46" fmla="*/ 214 w 218"/>
                    <a:gd name="T47" fmla="*/ 119 h 235"/>
                    <a:gd name="T48" fmla="*/ 217 w 218"/>
                    <a:gd name="T49" fmla="*/ 84 h 235"/>
                    <a:gd name="T50" fmla="*/ 210 w 218"/>
                    <a:gd name="T51" fmla="*/ 46 h 235"/>
                    <a:gd name="T52" fmla="*/ 188 w 218"/>
                    <a:gd name="T53" fmla="*/ 18 h 235"/>
                    <a:gd name="T54" fmla="*/ 170 w 218"/>
                    <a:gd name="T55" fmla="*/ 7 h 235"/>
                    <a:gd name="T56" fmla="*/ 143 w 218"/>
                    <a:gd name="T57" fmla="*/ 0 h 235"/>
                    <a:gd name="T58" fmla="*/ 92 w 218"/>
                    <a:gd name="T59" fmla="*/ 8 h 235"/>
                    <a:gd name="T60" fmla="*/ 63 w 218"/>
                    <a:gd name="T61" fmla="*/ 29 h 235"/>
                    <a:gd name="T62" fmla="*/ 45 w 218"/>
                    <a:gd name="T63" fmla="*/ 53 h 235"/>
                    <a:gd name="T64" fmla="*/ 43 w 218"/>
                    <a:gd name="T65" fmla="*/ 8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235"/>
                    <a:gd name="T101" fmla="*/ 218 w 218"/>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235">
                      <a:moveTo>
                        <a:pt x="43" y="80"/>
                      </a:moveTo>
                      <a:lnTo>
                        <a:pt x="32" y="81"/>
                      </a:lnTo>
                      <a:lnTo>
                        <a:pt x="21" y="82"/>
                      </a:lnTo>
                      <a:lnTo>
                        <a:pt x="15" y="85"/>
                      </a:lnTo>
                      <a:lnTo>
                        <a:pt x="9" y="90"/>
                      </a:lnTo>
                      <a:lnTo>
                        <a:pt x="5" y="96"/>
                      </a:lnTo>
                      <a:lnTo>
                        <a:pt x="2" y="104"/>
                      </a:lnTo>
                      <a:lnTo>
                        <a:pt x="0" y="110"/>
                      </a:lnTo>
                      <a:lnTo>
                        <a:pt x="0" y="117"/>
                      </a:lnTo>
                      <a:lnTo>
                        <a:pt x="2" y="123"/>
                      </a:lnTo>
                      <a:lnTo>
                        <a:pt x="5" y="128"/>
                      </a:lnTo>
                      <a:lnTo>
                        <a:pt x="8" y="132"/>
                      </a:lnTo>
                      <a:lnTo>
                        <a:pt x="15" y="136"/>
                      </a:lnTo>
                      <a:lnTo>
                        <a:pt x="22" y="137"/>
                      </a:lnTo>
                      <a:lnTo>
                        <a:pt x="30" y="139"/>
                      </a:lnTo>
                      <a:lnTo>
                        <a:pt x="40" y="137"/>
                      </a:lnTo>
                      <a:lnTo>
                        <a:pt x="45" y="136"/>
                      </a:lnTo>
                      <a:lnTo>
                        <a:pt x="50" y="136"/>
                      </a:lnTo>
                      <a:lnTo>
                        <a:pt x="43" y="137"/>
                      </a:lnTo>
                      <a:lnTo>
                        <a:pt x="43" y="159"/>
                      </a:lnTo>
                      <a:lnTo>
                        <a:pt x="61" y="161"/>
                      </a:lnTo>
                      <a:lnTo>
                        <a:pt x="72" y="162"/>
                      </a:lnTo>
                      <a:lnTo>
                        <a:pt x="78" y="162"/>
                      </a:lnTo>
                      <a:lnTo>
                        <a:pt x="84" y="164"/>
                      </a:lnTo>
                      <a:lnTo>
                        <a:pt x="88" y="167"/>
                      </a:lnTo>
                      <a:lnTo>
                        <a:pt x="91" y="169"/>
                      </a:lnTo>
                      <a:lnTo>
                        <a:pt x="92" y="185"/>
                      </a:lnTo>
                      <a:lnTo>
                        <a:pt x="81" y="190"/>
                      </a:lnTo>
                      <a:lnTo>
                        <a:pt x="71" y="190"/>
                      </a:lnTo>
                      <a:lnTo>
                        <a:pt x="56" y="189"/>
                      </a:lnTo>
                      <a:lnTo>
                        <a:pt x="46" y="187"/>
                      </a:lnTo>
                      <a:lnTo>
                        <a:pt x="49" y="201"/>
                      </a:lnTo>
                      <a:lnTo>
                        <a:pt x="50" y="217"/>
                      </a:lnTo>
                      <a:lnTo>
                        <a:pt x="56" y="227"/>
                      </a:lnTo>
                      <a:lnTo>
                        <a:pt x="60" y="230"/>
                      </a:lnTo>
                      <a:lnTo>
                        <a:pt x="70" y="234"/>
                      </a:lnTo>
                      <a:lnTo>
                        <a:pt x="96" y="232"/>
                      </a:lnTo>
                      <a:lnTo>
                        <a:pt x="112" y="230"/>
                      </a:lnTo>
                      <a:lnTo>
                        <a:pt x="134" y="220"/>
                      </a:lnTo>
                      <a:lnTo>
                        <a:pt x="153" y="212"/>
                      </a:lnTo>
                      <a:lnTo>
                        <a:pt x="172" y="200"/>
                      </a:lnTo>
                      <a:lnTo>
                        <a:pt x="178" y="190"/>
                      </a:lnTo>
                      <a:lnTo>
                        <a:pt x="182" y="182"/>
                      </a:lnTo>
                      <a:lnTo>
                        <a:pt x="187" y="174"/>
                      </a:lnTo>
                      <a:lnTo>
                        <a:pt x="198" y="161"/>
                      </a:lnTo>
                      <a:lnTo>
                        <a:pt x="205" y="147"/>
                      </a:lnTo>
                      <a:lnTo>
                        <a:pt x="210" y="133"/>
                      </a:lnTo>
                      <a:lnTo>
                        <a:pt x="214" y="119"/>
                      </a:lnTo>
                      <a:lnTo>
                        <a:pt x="216" y="103"/>
                      </a:lnTo>
                      <a:lnTo>
                        <a:pt x="217" y="84"/>
                      </a:lnTo>
                      <a:lnTo>
                        <a:pt x="215" y="64"/>
                      </a:lnTo>
                      <a:lnTo>
                        <a:pt x="210" y="46"/>
                      </a:lnTo>
                      <a:lnTo>
                        <a:pt x="202" y="33"/>
                      </a:lnTo>
                      <a:lnTo>
                        <a:pt x="188" y="18"/>
                      </a:lnTo>
                      <a:lnTo>
                        <a:pt x="179" y="12"/>
                      </a:lnTo>
                      <a:lnTo>
                        <a:pt x="170" y="7"/>
                      </a:lnTo>
                      <a:lnTo>
                        <a:pt x="158" y="3"/>
                      </a:lnTo>
                      <a:lnTo>
                        <a:pt x="143" y="0"/>
                      </a:lnTo>
                      <a:lnTo>
                        <a:pt x="121" y="1"/>
                      </a:lnTo>
                      <a:lnTo>
                        <a:pt x="92" y="8"/>
                      </a:lnTo>
                      <a:lnTo>
                        <a:pt x="74" y="19"/>
                      </a:lnTo>
                      <a:lnTo>
                        <a:pt x="63" y="29"/>
                      </a:lnTo>
                      <a:lnTo>
                        <a:pt x="53" y="42"/>
                      </a:lnTo>
                      <a:lnTo>
                        <a:pt x="45" y="53"/>
                      </a:lnTo>
                      <a:lnTo>
                        <a:pt x="43" y="71"/>
                      </a:lnTo>
                      <a:lnTo>
                        <a:pt x="43" y="80"/>
                      </a:lnTo>
                    </a:path>
                  </a:pathLst>
                </a:custGeom>
                <a:solidFill>
                  <a:srgbClr val="FFBFBF"/>
                </a:solidFill>
                <a:ln w="12700" cap="rnd">
                  <a:solidFill>
                    <a:srgbClr val="000000"/>
                  </a:solidFill>
                  <a:round/>
                  <a:headEnd/>
                  <a:tailEnd/>
                </a:ln>
              </p:spPr>
              <p:txBody>
                <a:bodyPr/>
                <a:lstStyle/>
                <a:p>
                  <a:endParaRPr lang="pt-BR" dirty="0"/>
                </a:p>
              </p:txBody>
            </p:sp>
            <p:grpSp>
              <p:nvGrpSpPr>
                <p:cNvPr id="9342" name="Group 190"/>
                <p:cNvGrpSpPr>
                  <a:grpSpLocks/>
                </p:cNvGrpSpPr>
                <p:nvPr/>
              </p:nvGrpSpPr>
              <p:grpSpPr bwMode="auto">
                <a:xfrm>
                  <a:off x="1419" y="584"/>
                  <a:ext cx="46" cy="56"/>
                  <a:chOff x="1419" y="584"/>
                  <a:chExt cx="46" cy="56"/>
                </a:xfrm>
              </p:grpSpPr>
              <p:sp>
                <p:nvSpPr>
                  <p:cNvPr id="9346" name="Freeform 191"/>
                  <p:cNvSpPr>
                    <a:spLocks/>
                  </p:cNvSpPr>
                  <p:nvPr/>
                </p:nvSpPr>
                <p:spPr bwMode="auto">
                  <a:xfrm>
                    <a:off x="1419" y="584"/>
                    <a:ext cx="46" cy="56"/>
                  </a:xfrm>
                  <a:custGeom>
                    <a:avLst/>
                    <a:gdLst>
                      <a:gd name="T0" fmla="*/ 22 w 46"/>
                      <a:gd name="T1" fmla="*/ 0 h 56"/>
                      <a:gd name="T2" fmla="*/ 24 w 46"/>
                      <a:gd name="T3" fmla="*/ 0 h 56"/>
                      <a:gd name="T4" fmla="*/ 28 w 46"/>
                      <a:gd name="T5" fmla="*/ 1 h 56"/>
                      <a:gd name="T6" fmla="*/ 32 w 46"/>
                      <a:gd name="T7" fmla="*/ 2 h 56"/>
                      <a:gd name="T8" fmla="*/ 35 w 46"/>
                      <a:gd name="T9" fmla="*/ 5 h 56"/>
                      <a:gd name="T10" fmla="*/ 38 w 46"/>
                      <a:gd name="T11" fmla="*/ 8 h 56"/>
                      <a:gd name="T12" fmla="*/ 41 w 46"/>
                      <a:gd name="T13" fmla="*/ 12 h 56"/>
                      <a:gd name="T14" fmla="*/ 44 w 46"/>
                      <a:gd name="T15" fmla="*/ 17 h 56"/>
                      <a:gd name="T16" fmla="*/ 45 w 46"/>
                      <a:gd name="T17" fmla="*/ 22 h 56"/>
                      <a:gd name="T18" fmla="*/ 45 w 46"/>
                      <a:gd name="T19" fmla="*/ 27 h 56"/>
                      <a:gd name="T20" fmla="*/ 45 w 46"/>
                      <a:gd name="T21" fmla="*/ 34 h 56"/>
                      <a:gd name="T22" fmla="*/ 43 w 46"/>
                      <a:gd name="T23" fmla="*/ 40 h 56"/>
                      <a:gd name="T24" fmla="*/ 40 w 46"/>
                      <a:gd name="T25" fmla="*/ 44 h 56"/>
                      <a:gd name="T26" fmla="*/ 37 w 46"/>
                      <a:gd name="T27" fmla="*/ 48 h 56"/>
                      <a:gd name="T28" fmla="*/ 34 w 46"/>
                      <a:gd name="T29" fmla="*/ 51 h 56"/>
                      <a:gd name="T30" fmla="*/ 31 w 46"/>
                      <a:gd name="T31" fmla="*/ 53 h 56"/>
                      <a:gd name="T32" fmla="*/ 26 w 46"/>
                      <a:gd name="T33" fmla="*/ 54 h 56"/>
                      <a:gd name="T34" fmla="*/ 22 w 46"/>
                      <a:gd name="T35" fmla="*/ 55 h 56"/>
                      <a:gd name="T36" fmla="*/ 18 w 46"/>
                      <a:gd name="T37" fmla="*/ 54 h 56"/>
                      <a:gd name="T38" fmla="*/ 14 w 46"/>
                      <a:gd name="T39" fmla="*/ 52 h 56"/>
                      <a:gd name="T40" fmla="*/ 9 w 46"/>
                      <a:gd name="T41" fmla="*/ 50 h 56"/>
                      <a:gd name="T42" fmla="*/ 6 w 46"/>
                      <a:gd name="T43" fmla="*/ 48 h 56"/>
                      <a:gd name="T44" fmla="*/ 5 w 46"/>
                      <a:gd name="T45" fmla="*/ 44 h 56"/>
                      <a:gd name="T46" fmla="*/ 3 w 46"/>
                      <a:gd name="T47" fmla="*/ 41 h 56"/>
                      <a:gd name="T48" fmla="*/ 1 w 46"/>
                      <a:gd name="T49" fmla="*/ 36 h 56"/>
                      <a:gd name="T50" fmla="*/ 0 w 46"/>
                      <a:gd name="T51" fmla="*/ 32 h 56"/>
                      <a:gd name="T52" fmla="*/ 0 w 46"/>
                      <a:gd name="T53" fmla="*/ 28 h 56"/>
                      <a:gd name="T54" fmla="*/ 0 w 46"/>
                      <a:gd name="T55" fmla="*/ 24 h 56"/>
                      <a:gd name="T56" fmla="*/ 0 w 46"/>
                      <a:gd name="T57" fmla="*/ 21 h 56"/>
                      <a:gd name="T58" fmla="*/ 2 w 46"/>
                      <a:gd name="T59" fmla="*/ 16 h 56"/>
                      <a:gd name="T60" fmla="*/ 4 w 46"/>
                      <a:gd name="T61" fmla="*/ 11 h 56"/>
                      <a:gd name="T62" fmla="*/ 7 w 46"/>
                      <a:gd name="T63" fmla="*/ 7 h 56"/>
                      <a:gd name="T64" fmla="*/ 10 w 46"/>
                      <a:gd name="T65" fmla="*/ 5 h 56"/>
                      <a:gd name="T66" fmla="*/ 13 w 46"/>
                      <a:gd name="T67" fmla="*/ 3 h 56"/>
                      <a:gd name="T68" fmla="*/ 18 w 46"/>
                      <a:gd name="T69" fmla="*/ 1 h 56"/>
                      <a:gd name="T70" fmla="*/ 22 w 46"/>
                      <a:gd name="T71" fmla="*/ 0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6"/>
                      <a:gd name="T110" fmla="*/ 46 w 46"/>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6">
                        <a:moveTo>
                          <a:pt x="22" y="0"/>
                        </a:moveTo>
                        <a:lnTo>
                          <a:pt x="24" y="0"/>
                        </a:lnTo>
                        <a:lnTo>
                          <a:pt x="28" y="1"/>
                        </a:lnTo>
                        <a:lnTo>
                          <a:pt x="32" y="2"/>
                        </a:lnTo>
                        <a:lnTo>
                          <a:pt x="35" y="5"/>
                        </a:lnTo>
                        <a:lnTo>
                          <a:pt x="38" y="8"/>
                        </a:lnTo>
                        <a:lnTo>
                          <a:pt x="41" y="12"/>
                        </a:lnTo>
                        <a:lnTo>
                          <a:pt x="44" y="17"/>
                        </a:lnTo>
                        <a:lnTo>
                          <a:pt x="45" y="22"/>
                        </a:lnTo>
                        <a:lnTo>
                          <a:pt x="45" y="27"/>
                        </a:lnTo>
                        <a:lnTo>
                          <a:pt x="45" y="34"/>
                        </a:lnTo>
                        <a:lnTo>
                          <a:pt x="43" y="40"/>
                        </a:lnTo>
                        <a:lnTo>
                          <a:pt x="40" y="44"/>
                        </a:lnTo>
                        <a:lnTo>
                          <a:pt x="37" y="48"/>
                        </a:lnTo>
                        <a:lnTo>
                          <a:pt x="34" y="51"/>
                        </a:lnTo>
                        <a:lnTo>
                          <a:pt x="31" y="53"/>
                        </a:lnTo>
                        <a:lnTo>
                          <a:pt x="26" y="54"/>
                        </a:lnTo>
                        <a:lnTo>
                          <a:pt x="22" y="55"/>
                        </a:lnTo>
                        <a:lnTo>
                          <a:pt x="18" y="54"/>
                        </a:lnTo>
                        <a:lnTo>
                          <a:pt x="14" y="52"/>
                        </a:lnTo>
                        <a:lnTo>
                          <a:pt x="9" y="50"/>
                        </a:lnTo>
                        <a:lnTo>
                          <a:pt x="6" y="48"/>
                        </a:lnTo>
                        <a:lnTo>
                          <a:pt x="5" y="44"/>
                        </a:lnTo>
                        <a:lnTo>
                          <a:pt x="3" y="41"/>
                        </a:lnTo>
                        <a:lnTo>
                          <a:pt x="1" y="36"/>
                        </a:lnTo>
                        <a:lnTo>
                          <a:pt x="0" y="32"/>
                        </a:lnTo>
                        <a:lnTo>
                          <a:pt x="0" y="28"/>
                        </a:lnTo>
                        <a:lnTo>
                          <a:pt x="0" y="24"/>
                        </a:lnTo>
                        <a:lnTo>
                          <a:pt x="0" y="21"/>
                        </a:lnTo>
                        <a:lnTo>
                          <a:pt x="2" y="16"/>
                        </a:lnTo>
                        <a:lnTo>
                          <a:pt x="4" y="11"/>
                        </a:lnTo>
                        <a:lnTo>
                          <a:pt x="7" y="7"/>
                        </a:lnTo>
                        <a:lnTo>
                          <a:pt x="10" y="5"/>
                        </a:lnTo>
                        <a:lnTo>
                          <a:pt x="13" y="3"/>
                        </a:lnTo>
                        <a:lnTo>
                          <a:pt x="18" y="1"/>
                        </a:lnTo>
                        <a:lnTo>
                          <a:pt x="22" y="0"/>
                        </a:lnTo>
                      </a:path>
                    </a:pathLst>
                  </a:custGeom>
                  <a:solidFill>
                    <a:srgbClr val="FFFFFF"/>
                  </a:solidFill>
                  <a:ln w="12700" cap="rnd">
                    <a:solidFill>
                      <a:srgbClr val="000000"/>
                    </a:solidFill>
                    <a:round/>
                    <a:headEnd/>
                    <a:tailEnd/>
                  </a:ln>
                </p:spPr>
                <p:txBody>
                  <a:bodyPr/>
                  <a:lstStyle/>
                  <a:p>
                    <a:endParaRPr lang="pt-BR" dirty="0"/>
                  </a:p>
                </p:txBody>
              </p:sp>
              <p:sp>
                <p:nvSpPr>
                  <p:cNvPr id="9347" name="Freeform 192"/>
                  <p:cNvSpPr>
                    <a:spLocks/>
                  </p:cNvSpPr>
                  <p:nvPr/>
                </p:nvSpPr>
                <p:spPr bwMode="auto">
                  <a:xfrm>
                    <a:off x="1421" y="607"/>
                    <a:ext cx="20" cy="24"/>
                  </a:xfrm>
                  <a:custGeom>
                    <a:avLst/>
                    <a:gdLst>
                      <a:gd name="T0" fmla="*/ 9 w 20"/>
                      <a:gd name="T1" fmla="*/ 0 h 24"/>
                      <a:gd name="T2" fmla="*/ 10 w 20"/>
                      <a:gd name="T3" fmla="*/ 0 h 24"/>
                      <a:gd name="T4" fmla="*/ 12 w 20"/>
                      <a:gd name="T5" fmla="*/ 1 h 24"/>
                      <a:gd name="T6" fmla="*/ 14 w 20"/>
                      <a:gd name="T7" fmla="*/ 1 h 24"/>
                      <a:gd name="T8" fmla="*/ 15 w 20"/>
                      <a:gd name="T9" fmla="*/ 2 h 24"/>
                      <a:gd name="T10" fmla="*/ 16 w 20"/>
                      <a:gd name="T11" fmla="*/ 4 h 24"/>
                      <a:gd name="T12" fmla="*/ 17 w 20"/>
                      <a:gd name="T13" fmla="*/ 6 h 24"/>
                      <a:gd name="T14" fmla="*/ 19 w 20"/>
                      <a:gd name="T15" fmla="*/ 7 h 24"/>
                      <a:gd name="T16" fmla="*/ 19 w 20"/>
                      <a:gd name="T17" fmla="*/ 10 h 24"/>
                      <a:gd name="T18" fmla="*/ 19 w 20"/>
                      <a:gd name="T19" fmla="*/ 12 h 24"/>
                      <a:gd name="T20" fmla="*/ 19 w 20"/>
                      <a:gd name="T21" fmla="*/ 15 h 24"/>
                      <a:gd name="T22" fmla="*/ 18 w 20"/>
                      <a:gd name="T23" fmla="*/ 17 h 24"/>
                      <a:gd name="T24" fmla="*/ 17 w 20"/>
                      <a:gd name="T25" fmla="*/ 19 h 24"/>
                      <a:gd name="T26" fmla="*/ 16 w 20"/>
                      <a:gd name="T27" fmla="*/ 20 h 24"/>
                      <a:gd name="T28" fmla="*/ 15 w 20"/>
                      <a:gd name="T29" fmla="*/ 22 h 24"/>
                      <a:gd name="T30" fmla="*/ 13 w 20"/>
                      <a:gd name="T31" fmla="*/ 23 h 24"/>
                      <a:gd name="T32" fmla="*/ 11 w 20"/>
                      <a:gd name="T33" fmla="*/ 23 h 24"/>
                      <a:gd name="T34" fmla="*/ 9 w 20"/>
                      <a:gd name="T35" fmla="*/ 23 h 24"/>
                      <a:gd name="T36" fmla="*/ 8 w 20"/>
                      <a:gd name="T37" fmla="*/ 23 h 24"/>
                      <a:gd name="T38" fmla="*/ 6 w 20"/>
                      <a:gd name="T39" fmla="*/ 23 h 24"/>
                      <a:gd name="T40" fmla="*/ 4 w 20"/>
                      <a:gd name="T41" fmla="*/ 21 h 24"/>
                      <a:gd name="T42" fmla="*/ 3 w 20"/>
                      <a:gd name="T43" fmla="*/ 20 h 24"/>
                      <a:gd name="T44" fmla="*/ 2 w 20"/>
                      <a:gd name="T45" fmla="*/ 19 h 24"/>
                      <a:gd name="T46" fmla="*/ 2 w 20"/>
                      <a:gd name="T47" fmla="*/ 18 h 24"/>
                      <a:gd name="T48" fmla="*/ 0 w 20"/>
                      <a:gd name="T49" fmla="*/ 16 h 24"/>
                      <a:gd name="T50" fmla="*/ 0 w 20"/>
                      <a:gd name="T51" fmla="*/ 14 h 24"/>
                      <a:gd name="T52" fmla="*/ 0 w 20"/>
                      <a:gd name="T53" fmla="*/ 12 h 24"/>
                      <a:gd name="T54" fmla="*/ 0 w 20"/>
                      <a:gd name="T55" fmla="*/ 10 h 24"/>
                      <a:gd name="T56" fmla="*/ 0 w 20"/>
                      <a:gd name="T57" fmla="*/ 9 h 24"/>
                      <a:gd name="T58" fmla="*/ 1 w 20"/>
                      <a:gd name="T59" fmla="*/ 7 h 24"/>
                      <a:gd name="T60" fmla="*/ 2 w 20"/>
                      <a:gd name="T61" fmla="*/ 5 h 24"/>
                      <a:gd name="T62" fmla="*/ 3 w 20"/>
                      <a:gd name="T63" fmla="*/ 3 h 24"/>
                      <a:gd name="T64" fmla="*/ 4 w 20"/>
                      <a:gd name="T65" fmla="*/ 2 h 24"/>
                      <a:gd name="T66" fmla="*/ 6 w 20"/>
                      <a:gd name="T67" fmla="*/ 1 h 24"/>
                      <a:gd name="T68" fmla="*/ 8 w 20"/>
                      <a:gd name="T69" fmla="*/ 1 h 24"/>
                      <a:gd name="T70" fmla="*/ 9 w 20"/>
                      <a:gd name="T71" fmla="*/ 0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24"/>
                      <a:gd name="T110" fmla="*/ 20 w 20"/>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24">
                        <a:moveTo>
                          <a:pt x="9" y="0"/>
                        </a:moveTo>
                        <a:lnTo>
                          <a:pt x="10" y="0"/>
                        </a:lnTo>
                        <a:lnTo>
                          <a:pt x="12" y="1"/>
                        </a:lnTo>
                        <a:lnTo>
                          <a:pt x="14" y="1"/>
                        </a:lnTo>
                        <a:lnTo>
                          <a:pt x="15" y="2"/>
                        </a:lnTo>
                        <a:lnTo>
                          <a:pt x="16" y="4"/>
                        </a:lnTo>
                        <a:lnTo>
                          <a:pt x="17" y="6"/>
                        </a:lnTo>
                        <a:lnTo>
                          <a:pt x="19" y="7"/>
                        </a:lnTo>
                        <a:lnTo>
                          <a:pt x="19" y="10"/>
                        </a:lnTo>
                        <a:lnTo>
                          <a:pt x="19" y="12"/>
                        </a:lnTo>
                        <a:lnTo>
                          <a:pt x="19" y="15"/>
                        </a:lnTo>
                        <a:lnTo>
                          <a:pt x="18" y="17"/>
                        </a:lnTo>
                        <a:lnTo>
                          <a:pt x="17" y="19"/>
                        </a:lnTo>
                        <a:lnTo>
                          <a:pt x="16" y="20"/>
                        </a:lnTo>
                        <a:lnTo>
                          <a:pt x="15" y="22"/>
                        </a:lnTo>
                        <a:lnTo>
                          <a:pt x="13" y="23"/>
                        </a:lnTo>
                        <a:lnTo>
                          <a:pt x="11" y="23"/>
                        </a:lnTo>
                        <a:lnTo>
                          <a:pt x="9" y="23"/>
                        </a:lnTo>
                        <a:lnTo>
                          <a:pt x="8" y="23"/>
                        </a:lnTo>
                        <a:lnTo>
                          <a:pt x="6" y="23"/>
                        </a:lnTo>
                        <a:lnTo>
                          <a:pt x="4" y="21"/>
                        </a:lnTo>
                        <a:lnTo>
                          <a:pt x="3" y="20"/>
                        </a:lnTo>
                        <a:lnTo>
                          <a:pt x="2" y="19"/>
                        </a:lnTo>
                        <a:lnTo>
                          <a:pt x="2" y="18"/>
                        </a:lnTo>
                        <a:lnTo>
                          <a:pt x="0" y="16"/>
                        </a:lnTo>
                        <a:lnTo>
                          <a:pt x="0" y="14"/>
                        </a:lnTo>
                        <a:lnTo>
                          <a:pt x="0" y="12"/>
                        </a:lnTo>
                        <a:lnTo>
                          <a:pt x="0" y="10"/>
                        </a:lnTo>
                        <a:lnTo>
                          <a:pt x="0" y="9"/>
                        </a:lnTo>
                        <a:lnTo>
                          <a:pt x="1" y="7"/>
                        </a:lnTo>
                        <a:lnTo>
                          <a:pt x="2" y="5"/>
                        </a:lnTo>
                        <a:lnTo>
                          <a:pt x="3" y="3"/>
                        </a:lnTo>
                        <a:lnTo>
                          <a:pt x="4" y="2"/>
                        </a:lnTo>
                        <a:lnTo>
                          <a:pt x="6" y="1"/>
                        </a:lnTo>
                        <a:lnTo>
                          <a:pt x="8" y="1"/>
                        </a:lnTo>
                        <a:lnTo>
                          <a:pt x="9" y="0"/>
                        </a:lnTo>
                      </a:path>
                    </a:pathLst>
                  </a:custGeom>
                  <a:solidFill>
                    <a:srgbClr val="000000"/>
                  </a:solidFill>
                  <a:ln w="9525" cap="rnd">
                    <a:noFill/>
                    <a:round/>
                    <a:headEnd/>
                    <a:tailEnd/>
                  </a:ln>
                </p:spPr>
                <p:txBody>
                  <a:bodyPr/>
                  <a:lstStyle/>
                  <a:p>
                    <a:endParaRPr lang="pt-BR" dirty="0"/>
                  </a:p>
                </p:txBody>
              </p:sp>
            </p:grpSp>
            <p:grpSp>
              <p:nvGrpSpPr>
                <p:cNvPr id="9343" name="Group 193"/>
                <p:cNvGrpSpPr>
                  <a:grpSpLocks/>
                </p:cNvGrpSpPr>
                <p:nvPr/>
              </p:nvGrpSpPr>
              <p:grpSpPr bwMode="auto">
                <a:xfrm>
                  <a:off x="1415" y="492"/>
                  <a:ext cx="196" cy="207"/>
                  <a:chOff x="1415" y="492"/>
                  <a:chExt cx="196" cy="207"/>
                </a:xfrm>
              </p:grpSpPr>
              <p:sp>
                <p:nvSpPr>
                  <p:cNvPr id="9344" name="Freeform 194"/>
                  <p:cNvSpPr>
                    <a:spLocks/>
                  </p:cNvSpPr>
                  <p:nvPr/>
                </p:nvSpPr>
                <p:spPr bwMode="auto">
                  <a:xfrm>
                    <a:off x="1426" y="556"/>
                    <a:ext cx="52" cy="33"/>
                  </a:xfrm>
                  <a:custGeom>
                    <a:avLst/>
                    <a:gdLst>
                      <a:gd name="T0" fmla="*/ 1 w 52"/>
                      <a:gd name="T1" fmla="*/ 14 h 33"/>
                      <a:gd name="T2" fmla="*/ 5 w 52"/>
                      <a:gd name="T3" fmla="*/ 10 h 33"/>
                      <a:gd name="T4" fmla="*/ 10 w 52"/>
                      <a:gd name="T5" fmla="*/ 7 h 33"/>
                      <a:gd name="T6" fmla="*/ 19 w 52"/>
                      <a:gd name="T7" fmla="*/ 2 h 33"/>
                      <a:gd name="T8" fmla="*/ 23 w 52"/>
                      <a:gd name="T9" fmla="*/ 0 h 33"/>
                      <a:gd name="T10" fmla="*/ 25 w 52"/>
                      <a:gd name="T11" fmla="*/ 0 h 33"/>
                      <a:gd name="T12" fmla="*/ 29 w 52"/>
                      <a:gd name="T13" fmla="*/ 3 h 33"/>
                      <a:gd name="T14" fmla="*/ 38 w 52"/>
                      <a:gd name="T15" fmla="*/ 11 h 33"/>
                      <a:gd name="T16" fmla="*/ 49 w 52"/>
                      <a:gd name="T17" fmla="*/ 21 h 33"/>
                      <a:gd name="T18" fmla="*/ 51 w 52"/>
                      <a:gd name="T19" fmla="*/ 26 h 33"/>
                      <a:gd name="T20" fmla="*/ 50 w 52"/>
                      <a:gd name="T21" fmla="*/ 29 h 33"/>
                      <a:gd name="T22" fmla="*/ 48 w 52"/>
                      <a:gd name="T23" fmla="*/ 31 h 33"/>
                      <a:gd name="T24" fmla="*/ 44 w 52"/>
                      <a:gd name="T25" fmla="*/ 32 h 33"/>
                      <a:gd name="T26" fmla="*/ 39 w 52"/>
                      <a:gd name="T27" fmla="*/ 29 h 33"/>
                      <a:gd name="T28" fmla="*/ 34 w 52"/>
                      <a:gd name="T29" fmla="*/ 24 h 33"/>
                      <a:gd name="T30" fmla="*/ 30 w 52"/>
                      <a:gd name="T31" fmla="*/ 18 h 33"/>
                      <a:gd name="T32" fmla="*/ 24 w 52"/>
                      <a:gd name="T33" fmla="*/ 12 h 33"/>
                      <a:gd name="T34" fmla="*/ 21 w 52"/>
                      <a:gd name="T35" fmla="*/ 11 h 33"/>
                      <a:gd name="T36" fmla="*/ 18 w 52"/>
                      <a:gd name="T37" fmla="*/ 12 h 33"/>
                      <a:gd name="T38" fmla="*/ 15 w 52"/>
                      <a:gd name="T39" fmla="*/ 14 h 33"/>
                      <a:gd name="T40" fmla="*/ 10 w 52"/>
                      <a:gd name="T41" fmla="*/ 19 h 33"/>
                      <a:gd name="T42" fmla="*/ 6 w 52"/>
                      <a:gd name="T43" fmla="*/ 21 h 33"/>
                      <a:gd name="T44" fmla="*/ 3 w 52"/>
                      <a:gd name="T45" fmla="*/ 21 h 33"/>
                      <a:gd name="T46" fmla="*/ 0 w 52"/>
                      <a:gd name="T47" fmla="*/ 19 h 33"/>
                      <a:gd name="T48" fmla="*/ 1 w 52"/>
                      <a:gd name="T49" fmla="*/ 14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3"/>
                      <a:gd name="T77" fmla="*/ 52 w 52"/>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3">
                        <a:moveTo>
                          <a:pt x="1" y="14"/>
                        </a:moveTo>
                        <a:lnTo>
                          <a:pt x="5" y="10"/>
                        </a:lnTo>
                        <a:lnTo>
                          <a:pt x="10" y="7"/>
                        </a:lnTo>
                        <a:lnTo>
                          <a:pt x="19" y="2"/>
                        </a:lnTo>
                        <a:lnTo>
                          <a:pt x="23" y="0"/>
                        </a:lnTo>
                        <a:lnTo>
                          <a:pt x="25" y="0"/>
                        </a:lnTo>
                        <a:lnTo>
                          <a:pt x="29" y="3"/>
                        </a:lnTo>
                        <a:lnTo>
                          <a:pt x="38" y="11"/>
                        </a:lnTo>
                        <a:lnTo>
                          <a:pt x="49" y="21"/>
                        </a:lnTo>
                        <a:lnTo>
                          <a:pt x="51" y="26"/>
                        </a:lnTo>
                        <a:lnTo>
                          <a:pt x="50" y="29"/>
                        </a:lnTo>
                        <a:lnTo>
                          <a:pt x="48" y="31"/>
                        </a:lnTo>
                        <a:lnTo>
                          <a:pt x="44" y="32"/>
                        </a:lnTo>
                        <a:lnTo>
                          <a:pt x="39" y="29"/>
                        </a:lnTo>
                        <a:lnTo>
                          <a:pt x="34" y="24"/>
                        </a:lnTo>
                        <a:lnTo>
                          <a:pt x="30" y="18"/>
                        </a:lnTo>
                        <a:lnTo>
                          <a:pt x="24" y="12"/>
                        </a:lnTo>
                        <a:lnTo>
                          <a:pt x="21" y="11"/>
                        </a:lnTo>
                        <a:lnTo>
                          <a:pt x="18" y="12"/>
                        </a:lnTo>
                        <a:lnTo>
                          <a:pt x="15" y="14"/>
                        </a:lnTo>
                        <a:lnTo>
                          <a:pt x="10" y="19"/>
                        </a:lnTo>
                        <a:lnTo>
                          <a:pt x="6" y="21"/>
                        </a:lnTo>
                        <a:lnTo>
                          <a:pt x="3" y="21"/>
                        </a:lnTo>
                        <a:lnTo>
                          <a:pt x="0" y="19"/>
                        </a:lnTo>
                        <a:lnTo>
                          <a:pt x="1" y="14"/>
                        </a:lnTo>
                      </a:path>
                    </a:pathLst>
                  </a:custGeom>
                  <a:solidFill>
                    <a:srgbClr val="5F3F1F"/>
                  </a:solidFill>
                  <a:ln w="12700" cap="rnd">
                    <a:solidFill>
                      <a:srgbClr val="000000"/>
                    </a:solidFill>
                    <a:round/>
                    <a:headEnd/>
                    <a:tailEnd/>
                  </a:ln>
                </p:spPr>
                <p:txBody>
                  <a:bodyPr/>
                  <a:lstStyle/>
                  <a:p>
                    <a:endParaRPr lang="pt-BR" dirty="0"/>
                  </a:p>
                </p:txBody>
              </p:sp>
              <p:sp>
                <p:nvSpPr>
                  <p:cNvPr id="9345" name="Freeform 195"/>
                  <p:cNvSpPr>
                    <a:spLocks/>
                  </p:cNvSpPr>
                  <p:nvPr/>
                </p:nvSpPr>
                <p:spPr bwMode="auto">
                  <a:xfrm>
                    <a:off x="1415" y="492"/>
                    <a:ext cx="196" cy="207"/>
                  </a:xfrm>
                  <a:custGeom>
                    <a:avLst/>
                    <a:gdLst>
                      <a:gd name="T0" fmla="*/ 112 w 196"/>
                      <a:gd name="T1" fmla="*/ 149 h 207"/>
                      <a:gd name="T2" fmla="*/ 88 w 196"/>
                      <a:gd name="T3" fmla="*/ 141 h 207"/>
                      <a:gd name="T4" fmla="*/ 92 w 196"/>
                      <a:gd name="T5" fmla="*/ 116 h 207"/>
                      <a:gd name="T6" fmla="*/ 80 w 196"/>
                      <a:gd name="T7" fmla="*/ 106 h 207"/>
                      <a:gd name="T8" fmla="*/ 70 w 196"/>
                      <a:gd name="T9" fmla="*/ 94 h 207"/>
                      <a:gd name="T10" fmla="*/ 66 w 196"/>
                      <a:gd name="T11" fmla="*/ 78 h 207"/>
                      <a:gd name="T12" fmla="*/ 63 w 196"/>
                      <a:gd name="T13" fmla="*/ 62 h 207"/>
                      <a:gd name="T14" fmla="*/ 63 w 196"/>
                      <a:gd name="T15" fmla="*/ 47 h 207"/>
                      <a:gd name="T16" fmla="*/ 57 w 196"/>
                      <a:gd name="T17" fmla="*/ 45 h 207"/>
                      <a:gd name="T18" fmla="*/ 45 w 196"/>
                      <a:gd name="T19" fmla="*/ 44 h 207"/>
                      <a:gd name="T20" fmla="*/ 30 w 196"/>
                      <a:gd name="T21" fmla="*/ 49 h 207"/>
                      <a:gd name="T22" fmla="*/ 16 w 196"/>
                      <a:gd name="T23" fmla="*/ 56 h 207"/>
                      <a:gd name="T24" fmla="*/ 6 w 196"/>
                      <a:gd name="T25" fmla="*/ 62 h 207"/>
                      <a:gd name="T26" fmla="*/ 0 w 196"/>
                      <a:gd name="T27" fmla="*/ 52 h 207"/>
                      <a:gd name="T28" fmla="*/ 0 w 196"/>
                      <a:gd name="T29" fmla="*/ 42 h 207"/>
                      <a:gd name="T30" fmla="*/ 5 w 196"/>
                      <a:gd name="T31" fmla="*/ 29 h 207"/>
                      <a:gd name="T32" fmla="*/ 15 w 196"/>
                      <a:gd name="T33" fmla="*/ 18 h 207"/>
                      <a:gd name="T34" fmla="*/ 32 w 196"/>
                      <a:gd name="T35" fmla="*/ 9 h 207"/>
                      <a:gd name="T36" fmla="*/ 55 w 196"/>
                      <a:gd name="T37" fmla="*/ 3 h 207"/>
                      <a:gd name="T38" fmla="*/ 79 w 196"/>
                      <a:gd name="T39" fmla="*/ 0 h 207"/>
                      <a:gd name="T40" fmla="*/ 103 w 196"/>
                      <a:gd name="T41" fmla="*/ 3 h 207"/>
                      <a:gd name="T42" fmla="*/ 127 w 196"/>
                      <a:gd name="T43" fmla="*/ 11 h 207"/>
                      <a:gd name="T44" fmla="*/ 145 w 196"/>
                      <a:gd name="T45" fmla="*/ 22 h 207"/>
                      <a:gd name="T46" fmla="*/ 160 w 196"/>
                      <a:gd name="T47" fmla="*/ 37 h 207"/>
                      <a:gd name="T48" fmla="*/ 174 w 196"/>
                      <a:gd name="T49" fmla="*/ 56 h 207"/>
                      <a:gd name="T50" fmla="*/ 181 w 196"/>
                      <a:gd name="T51" fmla="*/ 75 h 207"/>
                      <a:gd name="T52" fmla="*/ 188 w 196"/>
                      <a:gd name="T53" fmla="*/ 93 h 207"/>
                      <a:gd name="T54" fmla="*/ 192 w 196"/>
                      <a:gd name="T55" fmla="*/ 117 h 207"/>
                      <a:gd name="T56" fmla="*/ 195 w 196"/>
                      <a:gd name="T57" fmla="*/ 132 h 207"/>
                      <a:gd name="T58" fmla="*/ 192 w 196"/>
                      <a:gd name="T59" fmla="*/ 154 h 207"/>
                      <a:gd name="T60" fmla="*/ 185 w 196"/>
                      <a:gd name="T61" fmla="*/ 177 h 207"/>
                      <a:gd name="T62" fmla="*/ 176 w 196"/>
                      <a:gd name="T63" fmla="*/ 195 h 207"/>
                      <a:gd name="T64" fmla="*/ 170 w 196"/>
                      <a:gd name="T65" fmla="*/ 203 h 207"/>
                      <a:gd name="T66" fmla="*/ 158 w 196"/>
                      <a:gd name="T67" fmla="*/ 206 h 207"/>
                      <a:gd name="T68" fmla="*/ 146 w 196"/>
                      <a:gd name="T69" fmla="*/ 206 h 207"/>
                      <a:gd name="T70" fmla="*/ 141 w 196"/>
                      <a:gd name="T71" fmla="*/ 206 h 207"/>
                      <a:gd name="T72" fmla="*/ 132 w 196"/>
                      <a:gd name="T73" fmla="*/ 204 h 207"/>
                      <a:gd name="T74" fmla="*/ 126 w 196"/>
                      <a:gd name="T75" fmla="*/ 194 h 207"/>
                      <a:gd name="T76" fmla="*/ 126 w 196"/>
                      <a:gd name="T77" fmla="*/ 190 h 207"/>
                      <a:gd name="T78" fmla="*/ 135 w 196"/>
                      <a:gd name="T79" fmla="*/ 188 h 207"/>
                      <a:gd name="T80" fmla="*/ 140 w 196"/>
                      <a:gd name="T81" fmla="*/ 183 h 207"/>
                      <a:gd name="T82" fmla="*/ 144 w 196"/>
                      <a:gd name="T83" fmla="*/ 176 h 207"/>
                      <a:gd name="T84" fmla="*/ 146 w 196"/>
                      <a:gd name="T85" fmla="*/ 168 h 207"/>
                      <a:gd name="T86" fmla="*/ 146 w 196"/>
                      <a:gd name="T87" fmla="*/ 164 h 207"/>
                      <a:gd name="T88" fmla="*/ 145 w 196"/>
                      <a:gd name="T89" fmla="*/ 158 h 207"/>
                      <a:gd name="T90" fmla="*/ 142 w 196"/>
                      <a:gd name="T91" fmla="*/ 151 h 207"/>
                      <a:gd name="T92" fmla="*/ 136 w 196"/>
                      <a:gd name="T93" fmla="*/ 145 h 207"/>
                      <a:gd name="T94" fmla="*/ 129 w 196"/>
                      <a:gd name="T95" fmla="*/ 142 h 207"/>
                      <a:gd name="T96" fmla="*/ 122 w 196"/>
                      <a:gd name="T97" fmla="*/ 143 h 207"/>
                      <a:gd name="T98" fmla="*/ 112 w 196"/>
                      <a:gd name="T99" fmla="*/ 149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
                      <a:gd name="T151" fmla="*/ 0 h 207"/>
                      <a:gd name="T152" fmla="*/ 196 w 196"/>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 h="207">
                        <a:moveTo>
                          <a:pt x="112" y="149"/>
                        </a:moveTo>
                        <a:lnTo>
                          <a:pt x="88" y="141"/>
                        </a:lnTo>
                        <a:lnTo>
                          <a:pt x="92" y="116"/>
                        </a:lnTo>
                        <a:lnTo>
                          <a:pt x="80" y="106"/>
                        </a:lnTo>
                        <a:lnTo>
                          <a:pt x="70" y="94"/>
                        </a:lnTo>
                        <a:lnTo>
                          <a:pt x="66" y="78"/>
                        </a:lnTo>
                        <a:lnTo>
                          <a:pt x="63" y="62"/>
                        </a:lnTo>
                        <a:lnTo>
                          <a:pt x="63" y="47"/>
                        </a:lnTo>
                        <a:lnTo>
                          <a:pt x="57" y="45"/>
                        </a:lnTo>
                        <a:lnTo>
                          <a:pt x="45" y="44"/>
                        </a:lnTo>
                        <a:lnTo>
                          <a:pt x="30" y="49"/>
                        </a:lnTo>
                        <a:lnTo>
                          <a:pt x="16" y="56"/>
                        </a:lnTo>
                        <a:lnTo>
                          <a:pt x="6" y="62"/>
                        </a:lnTo>
                        <a:lnTo>
                          <a:pt x="0" y="52"/>
                        </a:lnTo>
                        <a:lnTo>
                          <a:pt x="0" y="42"/>
                        </a:lnTo>
                        <a:lnTo>
                          <a:pt x="5" y="29"/>
                        </a:lnTo>
                        <a:lnTo>
                          <a:pt x="15" y="18"/>
                        </a:lnTo>
                        <a:lnTo>
                          <a:pt x="32" y="9"/>
                        </a:lnTo>
                        <a:lnTo>
                          <a:pt x="55" y="3"/>
                        </a:lnTo>
                        <a:lnTo>
                          <a:pt x="79" y="0"/>
                        </a:lnTo>
                        <a:lnTo>
                          <a:pt x="103" y="3"/>
                        </a:lnTo>
                        <a:lnTo>
                          <a:pt x="127" y="11"/>
                        </a:lnTo>
                        <a:lnTo>
                          <a:pt x="145" y="22"/>
                        </a:lnTo>
                        <a:lnTo>
                          <a:pt x="160" y="37"/>
                        </a:lnTo>
                        <a:lnTo>
                          <a:pt x="174" y="56"/>
                        </a:lnTo>
                        <a:lnTo>
                          <a:pt x="181" y="75"/>
                        </a:lnTo>
                        <a:lnTo>
                          <a:pt x="188" y="93"/>
                        </a:lnTo>
                        <a:lnTo>
                          <a:pt x="192" y="117"/>
                        </a:lnTo>
                        <a:lnTo>
                          <a:pt x="195" y="132"/>
                        </a:lnTo>
                        <a:lnTo>
                          <a:pt x="192" y="154"/>
                        </a:lnTo>
                        <a:lnTo>
                          <a:pt x="185" y="177"/>
                        </a:lnTo>
                        <a:lnTo>
                          <a:pt x="176" y="195"/>
                        </a:lnTo>
                        <a:lnTo>
                          <a:pt x="170" y="203"/>
                        </a:lnTo>
                        <a:lnTo>
                          <a:pt x="158" y="206"/>
                        </a:lnTo>
                        <a:lnTo>
                          <a:pt x="146" y="206"/>
                        </a:lnTo>
                        <a:lnTo>
                          <a:pt x="141" y="206"/>
                        </a:lnTo>
                        <a:lnTo>
                          <a:pt x="132" y="204"/>
                        </a:lnTo>
                        <a:lnTo>
                          <a:pt x="126" y="194"/>
                        </a:lnTo>
                        <a:lnTo>
                          <a:pt x="126" y="190"/>
                        </a:lnTo>
                        <a:lnTo>
                          <a:pt x="135" y="188"/>
                        </a:lnTo>
                        <a:lnTo>
                          <a:pt x="140" y="183"/>
                        </a:lnTo>
                        <a:lnTo>
                          <a:pt x="144" y="176"/>
                        </a:lnTo>
                        <a:lnTo>
                          <a:pt x="146" y="168"/>
                        </a:lnTo>
                        <a:lnTo>
                          <a:pt x="146" y="164"/>
                        </a:lnTo>
                        <a:lnTo>
                          <a:pt x="145" y="158"/>
                        </a:lnTo>
                        <a:lnTo>
                          <a:pt x="142" y="151"/>
                        </a:lnTo>
                        <a:lnTo>
                          <a:pt x="136" y="145"/>
                        </a:lnTo>
                        <a:lnTo>
                          <a:pt x="129" y="142"/>
                        </a:lnTo>
                        <a:lnTo>
                          <a:pt x="122" y="143"/>
                        </a:lnTo>
                        <a:lnTo>
                          <a:pt x="112" y="149"/>
                        </a:lnTo>
                      </a:path>
                    </a:pathLst>
                  </a:custGeom>
                  <a:solidFill>
                    <a:srgbClr val="5F3F1F"/>
                  </a:solidFill>
                  <a:ln w="12700" cap="rnd">
                    <a:solidFill>
                      <a:srgbClr val="000000"/>
                    </a:solidFill>
                    <a:round/>
                    <a:headEnd/>
                    <a:tailEnd/>
                  </a:ln>
                </p:spPr>
                <p:txBody>
                  <a:bodyPr/>
                  <a:lstStyle/>
                  <a:p>
                    <a:endParaRPr lang="pt-BR" dirty="0"/>
                  </a:p>
                </p:txBody>
              </p:sp>
            </p:grpSp>
          </p:grpSp>
          <p:grpSp>
            <p:nvGrpSpPr>
              <p:cNvPr id="9275" name="Group 196"/>
              <p:cNvGrpSpPr>
                <a:grpSpLocks/>
              </p:cNvGrpSpPr>
              <p:nvPr/>
            </p:nvGrpSpPr>
            <p:grpSpPr bwMode="auto">
              <a:xfrm>
                <a:off x="990" y="894"/>
                <a:ext cx="498" cy="366"/>
                <a:chOff x="990" y="894"/>
                <a:chExt cx="498" cy="366"/>
              </a:xfrm>
            </p:grpSpPr>
            <p:sp>
              <p:nvSpPr>
                <p:cNvPr id="9337" name="Freeform 197"/>
                <p:cNvSpPr>
                  <a:spLocks/>
                </p:cNvSpPr>
                <p:nvPr/>
              </p:nvSpPr>
              <p:spPr bwMode="auto">
                <a:xfrm>
                  <a:off x="1036" y="894"/>
                  <a:ext cx="415" cy="65"/>
                </a:xfrm>
                <a:custGeom>
                  <a:avLst/>
                  <a:gdLst>
                    <a:gd name="T0" fmla="*/ 139 w 415"/>
                    <a:gd name="T1" fmla="*/ 3 h 65"/>
                    <a:gd name="T2" fmla="*/ 102 w 415"/>
                    <a:gd name="T3" fmla="*/ 5 h 65"/>
                    <a:gd name="T4" fmla="*/ 67 w 415"/>
                    <a:gd name="T5" fmla="*/ 10 h 65"/>
                    <a:gd name="T6" fmla="*/ 45 w 415"/>
                    <a:gd name="T7" fmla="*/ 13 h 65"/>
                    <a:gd name="T8" fmla="*/ 29 w 415"/>
                    <a:gd name="T9" fmla="*/ 16 h 65"/>
                    <a:gd name="T10" fmla="*/ 19 w 415"/>
                    <a:gd name="T11" fmla="*/ 20 h 65"/>
                    <a:gd name="T12" fmla="*/ 11 w 415"/>
                    <a:gd name="T13" fmla="*/ 23 h 65"/>
                    <a:gd name="T14" fmla="*/ 5 w 415"/>
                    <a:gd name="T15" fmla="*/ 27 h 65"/>
                    <a:gd name="T16" fmla="*/ 1 w 415"/>
                    <a:gd name="T17" fmla="*/ 30 h 65"/>
                    <a:gd name="T18" fmla="*/ 1 w 415"/>
                    <a:gd name="T19" fmla="*/ 35 h 65"/>
                    <a:gd name="T20" fmla="*/ 4 w 415"/>
                    <a:gd name="T21" fmla="*/ 39 h 65"/>
                    <a:gd name="T22" fmla="*/ 10 w 415"/>
                    <a:gd name="T23" fmla="*/ 43 h 65"/>
                    <a:gd name="T24" fmla="*/ 18 w 415"/>
                    <a:gd name="T25" fmla="*/ 46 h 65"/>
                    <a:gd name="T26" fmla="*/ 32 w 415"/>
                    <a:gd name="T27" fmla="*/ 50 h 65"/>
                    <a:gd name="T28" fmla="*/ 49 w 415"/>
                    <a:gd name="T29" fmla="*/ 54 h 65"/>
                    <a:gd name="T30" fmla="*/ 77 w 415"/>
                    <a:gd name="T31" fmla="*/ 58 h 65"/>
                    <a:gd name="T32" fmla="*/ 103 w 415"/>
                    <a:gd name="T33" fmla="*/ 61 h 65"/>
                    <a:gd name="T34" fmla="*/ 139 w 415"/>
                    <a:gd name="T35" fmla="*/ 63 h 65"/>
                    <a:gd name="T36" fmla="*/ 185 w 415"/>
                    <a:gd name="T37" fmla="*/ 64 h 65"/>
                    <a:gd name="T38" fmla="*/ 279 w 415"/>
                    <a:gd name="T39" fmla="*/ 63 h 65"/>
                    <a:gd name="T40" fmla="*/ 336 w 415"/>
                    <a:gd name="T41" fmla="*/ 58 h 65"/>
                    <a:gd name="T42" fmla="*/ 369 w 415"/>
                    <a:gd name="T43" fmla="*/ 53 h 65"/>
                    <a:gd name="T44" fmla="*/ 387 w 415"/>
                    <a:gd name="T45" fmla="*/ 49 h 65"/>
                    <a:gd name="T46" fmla="*/ 399 w 415"/>
                    <a:gd name="T47" fmla="*/ 45 h 65"/>
                    <a:gd name="T48" fmla="*/ 407 w 415"/>
                    <a:gd name="T49" fmla="*/ 41 h 65"/>
                    <a:gd name="T50" fmla="*/ 412 w 415"/>
                    <a:gd name="T51" fmla="*/ 38 h 65"/>
                    <a:gd name="T52" fmla="*/ 414 w 415"/>
                    <a:gd name="T53" fmla="*/ 32 h 65"/>
                    <a:gd name="T54" fmla="*/ 408 w 415"/>
                    <a:gd name="T55" fmla="*/ 25 h 65"/>
                    <a:gd name="T56" fmla="*/ 397 w 415"/>
                    <a:gd name="T57" fmla="*/ 19 h 65"/>
                    <a:gd name="T58" fmla="*/ 375 w 415"/>
                    <a:gd name="T59" fmla="*/ 13 h 65"/>
                    <a:gd name="T60" fmla="*/ 334 w 415"/>
                    <a:gd name="T61" fmla="*/ 7 h 65"/>
                    <a:gd name="T62" fmla="*/ 279 w 415"/>
                    <a:gd name="T63" fmla="*/ 2 h 65"/>
                    <a:gd name="T64" fmla="*/ 212 w 41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5"/>
                    <a:gd name="T100" fmla="*/ 0 h 65"/>
                    <a:gd name="T101" fmla="*/ 415 w 41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5" h="65">
                      <a:moveTo>
                        <a:pt x="212" y="0"/>
                      </a:moveTo>
                      <a:lnTo>
                        <a:pt x="139" y="3"/>
                      </a:lnTo>
                      <a:lnTo>
                        <a:pt x="120" y="4"/>
                      </a:lnTo>
                      <a:lnTo>
                        <a:pt x="102" y="5"/>
                      </a:lnTo>
                      <a:lnTo>
                        <a:pt x="85" y="7"/>
                      </a:lnTo>
                      <a:lnTo>
                        <a:pt x="67" y="10"/>
                      </a:lnTo>
                      <a:lnTo>
                        <a:pt x="56" y="11"/>
                      </a:lnTo>
                      <a:lnTo>
                        <a:pt x="45" y="13"/>
                      </a:lnTo>
                      <a:lnTo>
                        <a:pt x="37" y="14"/>
                      </a:lnTo>
                      <a:lnTo>
                        <a:pt x="29" y="16"/>
                      </a:lnTo>
                      <a:lnTo>
                        <a:pt x="24" y="18"/>
                      </a:lnTo>
                      <a:lnTo>
                        <a:pt x="19" y="20"/>
                      </a:lnTo>
                      <a:lnTo>
                        <a:pt x="14" y="21"/>
                      </a:lnTo>
                      <a:lnTo>
                        <a:pt x="11" y="23"/>
                      </a:lnTo>
                      <a:lnTo>
                        <a:pt x="8" y="25"/>
                      </a:lnTo>
                      <a:lnTo>
                        <a:pt x="5" y="27"/>
                      </a:lnTo>
                      <a:lnTo>
                        <a:pt x="3" y="28"/>
                      </a:lnTo>
                      <a:lnTo>
                        <a:pt x="1" y="30"/>
                      </a:lnTo>
                      <a:lnTo>
                        <a:pt x="0" y="32"/>
                      </a:lnTo>
                      <a:lnTo>
                        <a:pt x="1" y="35"/>
                      </a:lnTo>
                      <a:lnTo>
                        <a:pt x="2" y="36"/>
                      </a:lnTo>
                      <a:lnTo>
                        <a:pt x="4" y="39"/>
                      </a:lnTo>
                      <a:lnTo>
                        <a:pt x="7" y="41"/>
                      </a:lnTo>
                      <a:lnTo>
                        <a:pt x="10" y="43"/>
                      </a:lnTo>
                      <a:lnTo>
                        <a:pt x="14" y="44"/>
                      </a:lnTo>
                      <a:lnTo>
                        <a:pt x="18" y="46"/>
                      </a:lnTo>
                      <a:lnTo>
                        <a:pt x="24" y="48"/>
                      </a:lnTo>
                      <a:lnTo>
                        <a:pt x="32" y="50"/>
                      </a:lnTo>
                      <a:lnTo>
                        <a:pt x="39" y="52"/>
                      </a:lnTo>
                      <a:lnTo>
                        <a:pt x="49" y="54"/>
                      </a:lnTo>
                      <a:lnTo>
                        <a:pt x="62" y="56"/>
                      </a:lnTo>
                      <a:lnTo>
                        <a:pt x="77" y="58"/>
                      </a:lnTo>
                      <a:lnTo>
                        <a:pt x="90" y="60"/>
                      </a:lnTo>
                      <a:lnTo>
                        <a:pt x="103" y="61"/>
                      </a:lnTo>
                      <a:lnTo>
                        <a:pt x="120" y="62"/>
                      </a:lnTo>
                      <a:lnTo>
                        <a:pt x="139" y="63"/>
                      </a:lnTo>
                      <a:lnTo>
                        <a:pt x="162" y="64"/>
                      </a:lnTo>
                      <a:lnTo>
                        <a:pt x="185" y="64"/>
                      </a:lnTo>
                      <a:lnTo>
                        <a:pt x="243" y="64"/>
                      </a:lnTo>
                      <a:lnTo>
                        <a:pt x="279" y="63"/>
                      </a:lnTo>
                      <a:lnTo>
                        <a:pt x="308" y="61"/>
                      </a:lnTo>
                      <a:lnTo>
                        <a:pt x="336" y="58"/>
                      </a:lnTo>
                      <a:lnTo>
                        <a:pt x="360" y="55"/>
                      </a:lnTo>
                      <a:lnTo>
                        <a:pt x="369" y="53"/>
                      </a:lnTo>
                      <a:lnTo>
                        <a:pt x="377" y="51"/>
                      </a:lnTo>
                      <a:lnTo>
                        <a:pt x="387" y="49"/>
                      </a:lnTo>
                      <a:lnTo>
                        <a:pt x="393" y="47"/>
                      </a:lnTo>
                      <a:lnTo>
                        <a:pt x="399" y="45"/>
                      </a:lnTo>
                      <a:lnTo>
                        <a:pt x="404" y="43"/>
                      </a:lnTo>
                      <a:lnTo>
                        <a:pt x="407" y="41"/>
                      </a:lnTo>
                      <a:lnTo>
                        <a:pt x="409" y="39"/>
                      </a:lnTo>
                      <a:lnTo>
                        <a:pt x="412" y="38"/>
                      </a:lnTo>
                      <a:lnTo>
                        <a:pt x="414" y="35"/>
                      </a:lnTo>
                      <a:lnTo>
                        <a:pt x="414" y="32"/>
                      </a:lnTo>
                      <a:lnTo>
                        <a:pt x="412" y="28"/>
                      </a:lnTo>
                      <a:lnTo>
                        <a:pt x="408" y="25"/>
                      </a:lnTo>
                      <a:lnTo>
                        <a:pt x="402" y="22"/>
                      </a:lnTo>
                      <a:lnTo>
                        <a:pt x="397" y="19"/>
                      </a:lnTo>
                      <a:lnTo>
                        <a:pt x="388" y="17"/>
                      </a:lnTo>
                      <a:lnTo>
                        <a:pt x="375" y="13"/>
                      </a:lnTo>
                      <a:lnTo>
                        <a:pt x="359" y="11"/>
                      </a:lnTo>
                      <a:lnTo>
                        <a:pt x="334" y="7"/>
                      </a:lnTo>
                      <a:lnTo>
                        <a:pt x="309" y="5"/>
                      </a:lnTo>
                      <a:lnTo>
                        <a:pt x="279" y="2"/>
                      </a:lnTo>
                      <a:lnTo>
                        <a:pt x="251" y="1"/>
                      </a:lnTo>
                      <a:lnTo>
                        <a:pt x="212" y="0"/>
                      </a:lnTo>
                    </a:path>
                  </a:pathLst>
                </a:custGeom>
                <a:solidFill>
                  <a:srgbClr val="3F7FFF"/>
                </a:solidFill>
                <a:ln w="12700" cap="rnd">
                  <a:solidFill>
                    <a:srgbClr val="000000"/>
                  </a:solidFill>
                  <a:round/>
                  <a:headEnd/>
                  <a:tailEnd/>
                </a:ln>
              </p:spPr>
              <p:txBody>
                <a:bodyPr/>
                <a:lstStyle/>
                <a:p>
                  <a:endParaRPr lang="pt-BR" dirty="0"/>
                </a:p>
              </p:txBody>
            </p:sp>
            <p:sp>
              <p:nvSpPr>
                <p:cNvPr id="9338" name="Freeform 198"/>
                <p:cNvSpPr>
                  <a:spLocks/>
                </p:cNvSpPr>
                <p:nvPr/>
              </p:nvSpPr>
              <p:spPr bwMode="auto">
                <a:xfrm>
                  <a:off x="990" y="926"/>
                  <a:ext cx="498" cy="334"/>
                </a:xfrm>
                <a:custGeom>
                  <a:avLst/>
                  <a:gdLst>
                    <a:gd name="T0" fmla="*/ 47 w 498"/>
                    <a:gd name="T1" fmla="*/ 3 h 334"/>
                    <a:gd name="T2" fmla="*/ 50 w 498"/>
                    <a:gd name="T3" fmla="*/ 7 h 334"/>
                    <a:gd name="T4" fmla="*/ 56 w 498"/>
                    <a:gd name="T5" fmla="*/ 11 h 334"/>
                    <a:gd name="T6" fmla="*/ 64 w 498"/>
                    <a:gd name="T7" fmla="*/ 14 h 334"/>
                    <a:gd name="T8" fmla="*/ 78 w 498"/>
                    <a:gd name="T9" fmla="*/ 18 h 334"/>
                    <a:gd name="T10" fmla="*/ 95 w 498"/>
                    <a:gd name="T11" fmla="*/ 22 h 334"/>
                    <a:gd name="T12" fmla="*/ 123 w 498"/>
                    <a:gd name="T13" fmla="*/ 26 h 334"/>
                    <a:gd name="T14" fmla="*/ 149 w 498"/>
                    <a:gd name="T15" fmla="*/ 29 h 334"/>
                    <a:gd name="T16" fmla="*/ 185 w 498"/>
                    <a:gd name="T17" fmla="*/ 31 h 334"/>
                    <a:gd name="T18" fmla="*/ 231 w 498"/>
                    <a:gd name="T19" fmla="*/ 32 h 334"/>
                    <a:gd name="T20" fmla="*/ 325 w 498"/>
                    <a:gd name="T21" fmla="*/ 31 h 334"/>
                    <a:gd name="T22" fmla="*/ 382 w 498"/>
                    <a:gd name="T23" fmla="*/ 26 h 334"/>
                    <a:gd name="T24" fmla="*/ 415 w 498"/>
                    <a:gd name="T25" fmla="*/ 21 h 334"/>
                    <a:gd name="T26" fmla="*/ 433 w 498"/>
                    <a:gd name="T27" fmla="*/ 17 h 334"/>
                    <a:gd name="T28" fmla="*/ 445 w 498"/>
                    <a:gd name="T29" fmla="*/ 13 h 334"/>
                    <a:gd name="T30" fmla="*/ 453 w 498"/>
                    <a:gd name="T31" fmla="*/ 9 h 334"/>
                    <a:gd name="T32" fmla="*/ 458 w 498"/>
                    <a:gd name="T33" fmla="*/ 6 h 334"/>
                    <a:gd name="T34" fmla="*/ 460 w 498"/>
                    <a:gd name="T35" fmla="*/ 0 h 334"/>
                    <a:gd name="T36" fmla="*/ 478 w 498"/>
                    <a:gd name="T37" fmla="*/ 300 h 334"/>
                    <a:gd name="T38" fmla="*/ 437 w 498"/>
                    <a:gd name="T39" fmla="*/ 317 h 334"/>
                    <a:gd name="T40" fmla="*/ 404 w 498"/>
                    <a:gd name="T41" fmla="*/ 318 h 334"/>
                    <a:gd name="T42" fmla="*/ 365 w 498"/>
                    <a:gd name="T43" fmla="*/ 325 h 334"/>
                    <a:gd name="T44" fmla="*/ 338 w 498"/>
                    <a:gd name="T45" fmla="*/ 333 h 334"/>
                    <a:gd name="T46" fmla="*/ 304 w 498"/>
                    <a:gd name="T47" fmla="*/ 329 h 334"/>
                    <a:gd name="T48" fmla="*/ 271 w 498"/>
                    <a:gd name="T49" fmla="*/ 321 h 334"/>
                    <a:gd name="T50" fmla="*/ 231 w 498"/>
                    <a:gd name="T51" fmla="*/ 322 h 334"/>
                    <a:gd name="T52" fmla="*/ 196 w 498"/>
                    <a:gd name="T53" fmla="*/ 327 h 334"/>
                    <a:gd name="T54" fmla="*/ 167 w 498"/>
                    <a:gd name="T55" fmla="*/ 330 h 334"/>
                    <a:gd name="T56" fmla="*/ 123 w 498"/>
                    <a:gd name="T57" fmla="*/ 324 h 334"/>
                    <a:gd name="T58" fmla="*/ 86 w 498"/>
                    <a:gd name="T59" fmla="*/ 321 h 334"/>
                    <a:gd name="T60" fmla="*/ 53 w 498"/>
                    <a:gd name="T61" fmla="*/ 325 h 334"/>
                    <a:gd name="T62" fmla="*/ 16 w 498"/>
                    <a:gd name="T63" fmla="*/ 314 h 334"/>
                    <a:gd name="T64" fmla="*/ 5 w 498"/>
                    <a:gd name="T65" fmla="*/ 273 h 3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8"/>
                    <a:gd name="T100" fmla="*/ 0 h 334"/>
                    <a:gd name="T101" fmla="*/ 498 w 498"/>
                    <a:gd name="T102" fmla="*/ 334 h 3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8" h="334">
                      <a:moveTo>
                        <a:pt x="46" y="0"/>
                      </a:moveTo>
                      <a:lnTo>
                        <a:pt x="47" y="3"/>
                      </a:lnTo>
                      <a:lnTo>
                        <a:pt x="48" y="4"/>
                      </a:lnTo>
                      <a:lnTo>
                        <a:pt x="50" y="7"/>
                      </a:lnTo>
                      <a:lnTo>
                        <a:pt x="53" y="9"/>
                      </a:lnTo>
                      <a:lnTo>
                        <a:pt x="56" y="11"/>
                      </a:lnTo>
                      <a:lnTo>
                        <a:pt x="60" y="12"/>
                      </a:lnTo>
                      <a:lnTo>
                        <a:pt x="64" y="14"/>
                      </a:lnTo>
                      <a:lnTo>
                        <a:pt x="70" y="16"/>
                      </a:lnTo>
                      <a:lnTo>
                        <a:pt x="78" y="18"/>
                      </a:lnTo>
                      <a:lnTo>
                        <a:pt x="85" y="20"/>
                      </a:lnTo>
                      <a:lnTo>
                        <a:pt x="95" y="22"/>
                      </a:lnTo>
                      <a:lnTo>
                        <a:pt x="108" y="24"/>
                      </a:lnTo>
                      <a:lnTo>
                        <a:pt x="123" y="26"/>
                      </a:lnTo>
                      <a:lnTo>
                        <a:pt x="136" y="28"/>
                      </a:lnTo>
                      <a:lnTo>
                        <a:pt x="149" y="29"/>
                      </a:lnTo>
                      <a:lnTo>
                        <a:pt x="166" y="30"/>
                      </a:lnTo>
                      <a:lnTo>
                        <a:pt x="185" y="31"/>
                      </a:lnTo>
                      <a:lnTo>
                        <a:pt x="208" y="32"/>
                      </a:lnTo>
                      <a:lnTo>
                        <a:pt x="231" y="32"/>
                      </a:lnTo>
                      <a:lnTo>
                        <a:pt x="289" y="32"/>
                      </a:lnTo>
                      <a:lnTo>
                        <a:pt x="325" y="31"/>
                      </a:lnTo>
                      <a:lnTo>
                        <a:pt x="354" y="29"/>
                      </a:lnTo>
                      <a:lnTo>
                        <a:pt x="382" y="26"/>
                      </a:lnTo>
                      <a:lnTo>
                        <a:pt x="406" y="23"/>
                      </a:lnTo>
                      <a:lnTo>
                        <a:pt x="415" y="21"/>
                      </a:lnTo>
                      <a:lnTo>
                        <a:pt x="423" y="19"/>
                      </a:lnTo>
                      <a:lnTo>
                        <a:pt x="433" y="17"/>
                      </a:lnTo>
                      <a:lnTo>
                        <a:pt x="439" y="15"/>
                      </a:lnTo>
                      <a:lnTo>
                        <a:pt x="445" y="13"/>
                      </a:lnTo>
                      <a:lnTo>
                        <a:pt x="450" y="11"/>
                      </a:lnTo>
                      <a:lnTo>
                        <a:pt x="453" y="9"/>
                      </a:lnTo>
                      <a:lnTo>
                        <a:pt x="455" y="7"/>
                      </a:lnTo>
                      <a:lnTo>
                        <a:pt x="458" y="6"/>
                      </a:lnTo>
                      <a:lnTo>
                        <a:pt x="460" y="3"/>
                      </a:lnTo>
                      <a:lnTo>
                        <a:pt x="460" y="0"/>
                      </a:lnTo>
                      <a:lnTo>
                        <a:pt x="497" y="291"/>
                      </a:lnTo>
                      <a:lnTo>
                        <a:pt x="478" y="300"/>
                      </a:lnTo>
                      <a:lnTo>
                        <a:pt x="457" y="310"/>
                      </a:lnTo>
                      <a:lnTo>
                        <a:pt x="437" y="317"/>
                      </a:lnTo>
                      <a:lnTo>
                        <a:pt x="421" y="319"/>
                      </a:lnTo>
                      <a:lnTo>
                        <a:pt x="404" y="318"/>
                      </a:lnTo>
                      <a:lnTo>
                        <a:pt x="383" y="318"/>
                      </a:lnTo>
                      <a:lnTo>
                        <a:pt x="365" y="325"/>
                      </a:lnTo>
                      <a:lnTo>
                        <a:pt x="348" y="330"/>
                      </a:lnTo>
                      <a:lnTo>
                        <a:pt x="338" y="333"/>
                      </a:lnTo>
                      <a:lnTo>
                        <a:pt x="322" y="332"/>
                      </a:lnTo>
                      <a:lnTo>
                        <a:pt x="304" y="329"/>
                      </a:lnTo>
                      <a:lnTo>
                        <a:pt x="288" y="325"/>
                      </a:lnTo>
                      <a:lnTo>
                        <a:pt x="271" y="321"/>
                      </a:lnTo>
                      <a:lnTo>
                        <a:pt x="253" y="318"/>
                      </a:lnTo>
                      <a:lnTo>
                        <a:pt x="231" y="322"/>
                      </a:lnTo>
                      <a:lnTo>
                        <a:pt x="215" y="325"/>
                      </a:lnTo>
                      <a:lnTo>
                        <a:pt x="196" y="327"/>
                      </a:lnTo>
                      <a:lnTo>
                        <a:pt x="183" y="329"/>
                      </a:lnTo>
                      <a:lnTo>
                        <a:pt x="167" y="330"/>
                      </a:lnTo>
                      <a:lnTo>
                        <a:pt x="142" y="326"/>
                      </a:lnTo>
                      <a:lnTo>
                        <a:pt x="123" y="324"/>
                      </a:lnTo>
                      <a:lnTo>
                        <a:pt x="101" y="319"/>
                      </a:lnTo>
                      <a:lnTo>
                        <a:pt x="86" y="321"/>
                      </a:lnTo>
                      <a:lnTo>
                        <a:pt x="68" y="325"/>
                      </a:lnTo>
                      <a:lnTo>
                        <a:pt x="53" y="325"/>
                      </a:lnTo>
                      <a:lnTo>
                        <a:pt x="35" y="321"/>
                      </a:lnTo>
                      <a:lnTo>
                        <a:pt x="16" y="314"/>
                      </a:lnTo>
                      <a:lnTo>
                        <a:pt x="0" y="300"/>
                      </a:lnTo>
                      <a:lnTo>
                        <a:pt x="5" y="273"/>
                      </a:lnTo>
                      <a:lnTo>
                        <a:pt x="46" y="0"/>
                      </a:lnTo>
                    </a:path>
                  </a:pathLst>
                </a:custGeom>
                <a:solidFill>
                  <a:srgbClr val="0000FF"/>
                </a:solidFill>
                <a:ln w="12700" cap="rnd">
                  <a:solidFill>
                    <a:srgbClr val="000000"/>
                  </a:solidFill>
                  <a:round/>
                  <a:headEnd/>
                  <a:tailEnd/>
                </a:ln>
              </p:spPr>
              <p:txBody>
                <a:bodyPr/>
                <a:lstStyle/>
                <a:p>
                  <a:endParaRPr lang="pt-BR" dirty="0"/>
                </a:p>
              </p:txBody>
            </p:sp>
          </p:grpSp>
          <p:sp>
            <p:nvSpPr>
              <p:cNvPr id="9276" name="Freeform 199"/>
              <p:cNvSpPr>
                <a:spLocks/>
              </p:cNvSpPr>
              <p:nvPr/>
            </p:nvSpPr>
            <p:spPr bwMode="auto">
              <a:xfrm>
                <a:off x="1038" y="813"/>
                <a:ext cx="248" cy="124"/>
              </a:xfrm>
              <a:custGeom>
                <a:avLst/>
                <a:gdLst>
                  <a:gd name="T0" fmla="*/ 0 w 248"/>
                  <a:gd name="T1" fmla="*/ 91 h 124"/>
                  <a:gd name="T2" fmla="*/ 9 w 248"/>
                  <a:gd name="T3" fmla="*/ 112 h 124"/>
                  <a:gd name="T4" fmla="*/ 13 w 248"/>
                  <a:gd name="T5" fmla="*/ 120 h 124"/>
                  <a:gd name="T6" fmla="*/ 16 w 248"/>
                  <a:gd name="T7" fmla="*/ 123 h 124"/>
                  <a:gd name="T8" fmla="*/ 20 w 248"/>
                  <a:gd name="T9" fmla="*/ 122 h 124"/>
                  <a:gd name="T10" fmla="*/ 25 w 248"/>
                  <a:gd name="T11" fmla="*/ 120 h 124"/>
                  <a:gd name="T12" fmla="*/ 146 w 248"/>
                  <a:gd name="T13" fmla="*/ 54 h 124"/>
                  <a:gd name="T14" fmla="*/ 152 w 248"/>
                  <a:gd name="T15" fmla="*/ 54 h 124"/>
                  <a:gd name="T16" fmla="*/ 160 w 248"/>
                  <a:gd name="T17" fmla="*/ 58 h 124"/>
                  <a:gd name="T18" fmla="*/ 168 w 248"/>
                  <a:gd name="T19" fmla="*/ 58 h 124"/>
                  <a:gd name="T20" fmla="*/ 177 w 248"/>
                  <a:gd name="T21" fmla="*/ 56 h 124"/>
                  <a:gd name="T22" fmla="*/ 191 w 248"/>
                  <a:gd name="T23" fmla="*/ 53 h 124"/>
                  <a:gd name="T24" fmla="*/ 198 w 248"/>
                  <a:gd name="T25" fmla="*/ 50 h 124"/>
                  <a:gd name="T26" fmla="*/ 238 w 248"/>
                  <a:gd name="T27" fmla="*/ 46 h 124"/>
                  <a:gd name="T28" fmla="*/ 245 w 248"/>
                  <a:gd name="T29" fmla="*/ 43 h 124"/>
                  <a:gd name="T30" fmla="*/ 243 w 248"/>
                  <a:gd name="T31" fmla="*/ 40 h 124"/>
                  <a:gd name="T32" fmla="*/ 240 w 248"/>
                  <a:gd name="T33" fmla="*/ 38 h 124"/>
                  <a:gd name="T34" fmla="*/ 224 w 248"/>
                  <a:gd name="T35" fmla="*/ 35 h 124"/>
                  <a:gd name="T36" fmla="*/ 205 w 248"/>
                  <a:gd name="T37" fmla="*/ 37 h 124"/>
                  <a:gd name="T38" fmla="*/ 206 w 248"/>
                  <a:gd name="T39" fmla="*/ 34 h 124"/>
                  <a:gd name="T40" fmla="*/ 224 w 248"/>
                  <a:gd name="T41" fmla="*/ 33 h 124"/>
                  <a:gd name="T42" fmla="*/ 240 w 248"/>
                  <a:gd name="T43" fmla="*/ 29 h 124"/>
                  <a:gd name="T44" fmla="*/ 246 w 248"/>
                  <a:gd name="T45" fmla="*/ 27 h 124"/>
                  <a:gd name="T46" fmla="*/ 247 w 248"/>
                  <a:gd name="T47" fmla="*/ 21 h 124"/>
                  <a:gd name="T48" fmla="*/ 238 w 248"/>
                  <a:gd name="T49" fmla="*/ 18 h 124"/>
                  <a:gd name="T50" fmla="*/ 202 w 248"/>
                  <a:gd name="T51" fmla="*/ 24 h 124"/>
                  <a:gd name="T52" fmla="*/ 202 w 248"/>
                  <a:gd name="T53" fmla="*/ 21 h 124"/>
                  <a:gd name="T54" fmla="*/ 235 w 248"/>
                  <a:gd name="T55" fmla="*/ 12 h 124"/>
                  <a:gd name="T56" fmla="*/ 243 w 248"/>
                  <a:gd name="T57" fmla="*/ 9 h 124"/>
                  <a:gd name="T58" fmla="*/ 243 w 248"/>
                  <a:gd name="T59" fmla="*/ 3 h 124"/>
                  <a:gd name="T60" fmla="*/ 238 w 248"/>
                  <a:gd name="T61" fmla="*/ 0 h 124"/>
                  <a:gd name="T62" fmla="*/ 234 w 248"/>
                  <a:gd name="T63" fmla="*/ 0 h 124"/>
                  <a:gd name="T64" fmla="*/ 194 w 248"/>
                  <a:gd name="T65" fmla="*/ 1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124"/>
                  <a:gd name="T101" fmla="*/ 248 w 248"/>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124">
                    <a:moveTo>
                      <a:pt x="0" y="91"/>
                    </a:moveTo>
                    <a:lnTo>
                      <a:pt x="9" y="112"/>
                    </a:lnTo>
                    <a:lnTo>
                      <a:pt x="13" y="120"/>
                    </a:lnTo>
                    <a:lnTo>
                      <a:pt x="16" y="123"/>
                    </a:lnTo>
                    <a:lnTo>
                      <a:pt x="20" y="122"/>
                    </a:lnTo>
                    <a:lnTo>
                      <a:pt x="25" y="120"/>
                    </a:lnTo>
                    <a:lnTo>
                      <a:pt x="146" y="54"/>
                    </a:lnTo>
                    <a:lnTo>
                      <a:pt x="152" y="54"/>
                    </a:lnTo>
                    <a:lnTo>
                      <a:pt x="160" y="58"/>
                    </a:lnTo>
                    <a:lnTo>
                      <a:pt x="168" y="58"/>
                    </a:lnTo>
                    <a:lnTo>
                      <a:pt x="177" y="56"/>
                    </a:lnTo>
                    <a:lnTo>
                      <a:pt x="191" y="53"/>
                    </a:lnTo>
                    <a:lnTo>
                      <a:pt x="198" y="50"/>
                    </a:lnTo>
                    <a:lnTo>
                      <a:pt x="238" y="46"/>
                    </a:lnTo>
                    <a:lnTo>
                      <a:pt x="245" y="43"/>
                    </a:lnTo>
                    <a:lnTo>
                      <a:pt x="243" y="40"/>
                    </a:lnTo>
                    <a:lnTo>
                      <a:pt x="240" y="38"/>
                    </a:lnTo>
                    <a:lnTo>
                      <a:pt x="224" y="35"/>
                    </a:lnTo>
                    <a:lnTo>
                      <a:pt x="205" y="37"/>
                    </a:lnTo>
                    <a:lnTo>
                      <a:pt x="206" y="34"/>
                    </a:lnTo>
                    <a:lnTo>
                      <a:pt x="224" y="33"/>
                    </a:lnTo>
                    <a:lnTo>
                      <a:pt x="240" y="29"/>
                    </a:lnTo>
                    <a:lnTo>
                      <a:pt x="246" y="27"/>
                    </a:lnTo>
                    <a:lnTo>
                      <a:pt x="247" y="21"/>
                    </a:lnTo>
                    <a:lnTo>
                      <a:pt x="238" y="18"/>
                    </a:lnTo>
                    <a:lnTo>
                      <a:pt x="202" y="24"/>
                    </a:lnTo>
                    <a:lnTo>
                      <a:pt x="202" y="21"/>
                    </a:lnTo>
                    <a:lnTo>
                      <a:pt x="235" y="12"/>
                    </a:lnTo>
                    <a:lnTo>
                      <a:pt x="243" y="9"/>
                    </a:lnTo>
                    <a:lnTo>
                      <a:pt x="243" y="3"/>
                    </a:lnTo>
                    <a:lnTo>
                      <a:pt x="238" y="0"/>
                    </a:lnTo>
                    <a:lnTo>
                      <a:pt x="234" y="0"/>
                    </a:lnTo>
                    <a:lnTo>
                      <a:pt x="194" y="12"/>
                    </a:lnTo>
                  </a:path>
                </a:pathLst>
              </a:custGeom>
              <a:noFill/>
              <a:ln w="12700" cap="rnd">
                <a:solidFill>
                  <a:srgbClr val="000000"/>
                </a:solidFill>
                <a:round/>
                <a:headEnd type="none" w="sm" len="sm"/>
                <a:tailEnd type="none" w="sm" len="sm"/>
              </a:ln>
            </p:spPr>
            <p:txBody>
              <a:bodyPr/>
              <a:lstStyle/>
              <a:p>
                <a:endParaRPr lang="pt-BR" dirty="0"/>
              </a:p>
            </p:txBody>
          </p:sp>
          <p:sp>
            <p:nvSpPr>
              <p:cNvPr id="9277" name="Freeform 200"/>
              <p:cNvSpPr>
                <a:spLocks/>
              </p:cNvSpPr>
              <p:nvPr/>
            </p:nvSpPr>
            <p:spPr bwMode="auto">
              <a:xfrm>
                <a:off x="708" y="1072"/>
                <a:ext cx="302" cy="220"/>
              </a:xfrm>
              <a:custGeom>
                <a:avLst/>
                <a:gdLst>
                  <a:gd name="T0" fmla="*/ 89 w 302"/>
                  <a:gd name="T1" fmla="*/ 4 h 220"/>
                  <a:gd name="T2" fmla="*/ 0 w 302"/>
                  <a:gd name="T3" fmla="*/ 199 h 220"/>
                  <a:gd name="T4" fmla="*/ 3 w 302"/>
                  <a:gd name="T5" fmla="*/ 203 h 220"/>
                  <a:gd name="T6" fmla="*/ 10 w 302"/>
                  <a:gd name="T7" fmla="*/ 200 h 220"/>
                  <a:gd name="T8" fmla="*/ 95 w 302"/>
                  <a:gd name="T9" fmla="*/ 11 h 220"/>
                  <a:gd name="T10" fmla="*/ 100 w 302"/>
                  <a:gd name="T11" fmla="*/ 9 h 220"/>
                  <a:gd name="T12" fmla="*/ 133 w 302"/>
                  <a:gd name="T13" fmla="*/ 9 h 220"/>
                  <a:gd name="T14" fmla="*/ 175 w 302"/>
                  <a:gd name="T15" fmla="*/ 10 h 220"/>
                  <a:gd name="T16" fmla="*/ 212 w 302"/>
                  <a:gd name="T17" fmla="*/ 12 h 220"/>
                  <a:gd name="T18" fmla="*/ 223 w 302"/>
                  <a:gd name="T19" fmla="*/ 15 h 220"/>
                  <a:gd name="T20" fmla="*/ 230 w 302"/>
                  <a:gd name="T21" fmla="*/ 20 h 220"/>
                  <a:gd name="T22" fmla="*/ 234 w 302"/>
                  <a:gd name="T23" fmla="*/ 26 h 220"/>
                  <a:gd name="T24" fmla="*/ 293 w 302"/>
                  <a:gd name="T25" fmla="*/ 218 h 220"/>
                  <a:gd name="T26" fmla="*/ 298 w 302"/>
                  <a:gd name="T27" fmla="*/ 219 h 220"/>
                  <a:gd name="T28" fmla="*/ 301 w 302"/>
                  <a:gd name="T29" fmla="*/ 215 h 220"/>
                  <a:gd name="T30" fmla="*/ 243 w 302"/>
                  <a:gd name="T31" fmla="*/ 24 h 220"/>
                  <a:gd name="T32" fmla="*/ 237 w 302"/>
                  <a:gd name="T33" fmla="*/ 14 h 220"/>
                  <a:gd name="T34" fmla="*/ 232 w 302"/>
                  <a:gd name="T35" fmla="*/ 10 h 220"/>
                  <a:gd name="T36" fmla="*/ 227 w 302"/>
                  <a:gd name="T37" fmla="*/ 8 h 220"/>
                  <a:gd name="T38" fmla="*/ 220 w 302"/>
                  <a:gd name="T39" fmla="*/ 5 h 220"/>
                  <a:gd name="T40" fmla="*/ 208 w 302"/>
                  <a:gd name="T41" fmla="*/ 4 h 220"/>
                  <a:gd name="T42" fmla="*/ 168 w 302"/>
                  <a:gd name="T43" fmla="*/ 1 h 220"/>
                  <a:gd name="T44" fmla="*/ 125 w 302"/>
                  <a:gd name="T45" fmla="*/ 0 h 220"/>
                  <a:gd name="T46" fmla="*/ 105 w 302"/>
                  <a:gd name="T47" fmla="*/ 1 h 220"/>
                  <a:gd name="T48" fmla="*/ 94 w 302"/>
                  <a:gd name="T49" fmla="*/ 1 h 220"/>
                  <a:gd name="T50" fmla="*/ 89 w 302"/>
                  <a:gd name="T51" fmla="*/ 4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2"/>
                  <a:gd name="T79" fmla="*/ 0 h 220"/>
                  <a:gd name="T80" fmla="*/ 302 w 302"/>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2" h="220">
                    <a:moveTo>
                      <a:pt x="89" y="4"/>
                    </a:moveTo>
                    <a:lnTo>
                      <a:pt x="0" y="199"/>
                    </a:lnTo>
                    <a:lnTo>
                      <a:pt x="3" y="203"/>
                    </a:lnTo>
                    <a:lnTo>
                      <a:pt x="10" y="200"/>
                    </a:lnTo>
                    <a:lnTo>
                      <a:pt x="95" y="11"/>
                    </a:lnTo>
                    <a:lnTo>
                      <a:pt x="100" y="9"/>
                    </a:lnTo>
                    <a:lnTo>
                      <a:pt x="133" y="9"/>
                    </a:lnTo>
                    <a:lnTo>
                      <a:pt x="175" y="10"/>
                    </a:lnTo>
                    <a:lnTo>
                      <a:pt x="212" y="12"/>
                    </a:lnTo>
                    <a:lnTo>
                      <a:pt x="223" y="15"/>
                    </a:lnTo>
                    <a:lnTo>
                      <a:pt x="230" y="20"/>
                    </a:lnTo>
                    <a:lnTo>
                      <a:pt x="234" y="26"/>
                    </a:lnTo>
                    <a:lnTo>
                      <a:pt x="293" y="218"/>
                    </a:lnTo>
                    <a:lnTo>
                      <a:pt x="298" y="219"/>
                    </a:lnTo>
                    <a:lnTo>
                      <a:pt x="301" y="215"/>
                    </a:lnTo>
                    <a:lnTo>
                      <a:pt x="243" y="24"/>
                    </a:lnTo>
                    <a:lnTo>
                      <a:pt x="237" y="14"/>
                    </a:lnTo>
                    <a:lnTo>
                      <a:pt x="232" y="10"/>
                    </a:lnTo>
                    <a:lnTo>
                      <a:pt x="227" y="8"/>
                    </a:lnTo>
                    <a:lnTo>
                      <a:pt x="220" y="5"/>
                    </a:lnTo>
                    <a:lnTo>
                      <a:pt x="208" y="4"/>
                    </a:lnTo>
                    <a:lnTo>
                      <a:pt x="168" y="1"/>
                    </a:lnTo>
                    <a:lnTo>
                      <a:pt x="125" y="0"/>
                    </a:lnTo>
                    <a:lnTo>
                      <a:pt x="105" y="1"/>
                    </a:lnTo>
                    <a:lnTo>
                      <a:pt x="94" y="1"/>
                    </a:lnTo>
                    <a:lnTo>
                      <a:pt x="89" y="4"/>
                    </a:lnTo>
                  </a:path>
                </a:pathLst>
              </a:custGeom>
              <a:solidFill>
                <a:srgbClr val="5F3F1F"/>
              </a:solidFill>
              <a:ln w="12700" cap="rnd">
                <a:solidFill>
                  <a:srgbClr val="000000"/>
                </a:solidFill>
                <a:round/>
                <a:headEnd/>
                <a:tailEnd/>
              </a:ln>
            </p:spPr>
            <p:txBody>
              <a:bodyPr/>
              <a:lstStyle/>
              <a:p>
                <a:endParaRPr lang="pt-BR" dirty="0"/>
              </a:p>
            </p:txBody>
          </p:sp>
          <p:grpSp>
            <p:nvGrpSpPr>
              <p:cNvPr id="9278" name="Group 201"/>
              <p:cNvGrpSpPr>
                <a:grpSpLocks/>
              </p:cNvGrpSpPr>
              <p:nvPr/>
            </p:nvGrpSpPr>
            <p:grpSpPr bwMode="auto">
              <a:xfrm>
                <a:off x="1081" y="1000"/>
                <a:ext cx="243" cy="133"/>
                <a:chOff x="1081" y="1000"/>
                <a:chExt cx="243" cy="133"/>
              </a:xfrm>
            </p:grpSpPr>
            <p:sp>
              <p:nvSpPr>
                <p:cNvPr id="9335" name="Freeform 202"/>
                <p:cNvSpPr>
                  <a:spLocks/>
                </p:cNvSpPr>
                <p:nvPr/>
              </p:nvSpPr>
              <p:spPr bwMode="auto">
                <a:xfrm>
                  <a:off x="1230" y="1036"/>
                  <a:ext cx="94" cy="97"/>
                </a:xfrm>
                <a:custGeom>
                  <a:avLst/>
                  <a:gdLst>
                    <a:gd name="T0" fmla="*/ 50 w 94"/>
                    <a:gd name="T1" fmla="*/ 0 h 97"/>
                    <a:gd name="T2" fmla="*/ 31 w 94"/>
                    <a:gd name="T3" fmla="*/ 24 h 97"/>
                    <a:gd name="T4" fmla="*/ 0 w 94"/>
                    <a:gd name="T5" fmla="*/ 22 h 97"/>
                    <a:gd name="T6" fmla="*/ 25 w 94"/>
                    <a:gd name="T7" fmla="*/ 49 h 97"/>
                    <a:gd name="T8" fmla="*/ 1 w 94"/>
                    <a:gd name="T9" fmla="*/ 84 h 97"/>
                    <a:gd name="T10" fmla="*/ 44 w 94"/>
                    <a:gd name="T11" fmla="*/ 62 h 97"/>
                    <a:gd name="T12" fmla="*/ 73 w 94"/>
                    <a:gd name="T13" fmla="*/ 96 h 97"/>
                    <a:gd name="T14" fmla="*/ 66 w 94"/>
                    <a:gd name="T15" fmla="*/ 53 h 97"/>
                    <a:gd name="T16" fmla="*/ 93 w 94"/>
                    <a:gd name="T17" fmla="*/ 28 h 97"/>
                    <a:gd name="T18" fmla="*/ 60 w 94"/>
                    <a:gd name="T19" fmla="*/ 28 h 97"/>
                    <a:gd name="T20" fmla="*/ 50 w 94"/>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97"/>
                    <a:gd name="T35" fmla="*/ 94 w 94"/>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97">
                      <a:moveTo>
                        <a:pt x="50" y="0"/>
                      </a:moveTo>
                      <a:lnTo>
                        <a:pt x="31" y="24"/>
                      </a:lnTo>
                      <a:lnTo>
                        <a:pt x="0" y="22"/>
                      </a:lnTo>
                      <a:lnTo>
                        <a:pt x="25" y="49"/>
                      </a:lnTo>
                      <a:lnTo>
                        <a:pt x="1" y="84"/>
                      </a:lnTo>
                      <a:lnTo>
                        <a:pt x="44" y="62"/>
                      </a:lnTo>
                      <a:lnTo>
                        <a:pt x="73" y="96"/>
                      </a:lnTo>
                      <a:lnTo>
                        <a:pt x="66" y="53"/>
                      </a:lnTo>
                      <a:lnTo>
                        <a:pt x="93" y="28"/>
                      </a:lnTo>
                      <a:lnTo>
                        <a:pt x="60" y="28"/>
                      </a:lnTo>
                      <a:lnTo>
                        <a:pt x="50" y="0"/>
                      </a:lnTo>
                    </a:path>
                  </a:pathLst>
                </a:custGeom>
                <a:solidFill>
                  <a:srgbClr val="000000"/>
                </a:solidFill>
                <a:ln w="12700" cap="rnd">
                  <a:solidFill>
                    <a:srgbClr val="000000"/>
                  </a:solidFill>
                  <a:round/>
                  <a:headEnd/>
                  <a:tailEnd/>
                </a:ln>
              </p:spPr>
              <p:txBody>
                <a:bodyPr/>
                <a:lstStyle/>
                <a:p>
                  <a:endParaRPr lang="pt-BR" dirty="0"/>
                </a:p>
              </p:txBody>
            </p:sp>
            <p:sp>
              <p:nvSpPr>
                <p:cNvPr id="9336" name="Freeform 203"/>
                <p:cNvSpPr>
                  <a:spLocks/>
                </p:cNvSpPr>
                <p:nvPr/>
              </p:nvSpPr>
              <p:spPr bwMode="auto">
                <a:xfrm>
                  <a:off x="1081" y="1000"/>
                  <a:ext cx="93" cy="96"/>
                </a:xfrm>
                <a:custGeom>
                  <a:avLst/>
                  <a:gdLst>
                    <a:gd name="T0" fmla="*/ 26 w 93"/>
                    <a:gd name="T1" fmla="*/ 1 h 96"/>
                    <a:gd name="T2" fmla="*/ 18 w 93"/>
                    <a:gd name="T3" fmla="*/ 4 h 96"/>
                    <a:gd name="T4" fmla="*/ 16 w 93"/>
                    <a:gd name="T5" fmla="*/ 7 h 96"/>
                    <a:gd name="T6" fmla="*/ 12 w 93"/>
                    <a:gd name="T7" fmla="*/ 10 h 96"/>
                    <a:gd name="T8" fmla="*/ 8 w 93"/>
                    <a:gd name="T9" fmla="*/ 16 h 96"/>
                    <a:gd name="T10" fmla="*/ 6 w 93"/>
                    <a:gd name="T11" fmla="*/ 21 h 96"/>
                    <a:gd name="T12" fmla="*/ 4 w 93"/>
                    <a:gd name="T13" fmla="*/ 25 h 96"/>
                    <a:gd name="T14" fmla="*/ 2 w 93"/>
                    <a:gd name="T15" fmla="*/ 33 h 96"/>
                    <a:gd name="T16" fmla="*/ 1 w 93"/>
                    <a:gd name="T17" fmla="*/ 37 h 96"/>
                    <a:gd name="T18" fmla="*/ 0 w 93"/>
                    <a:gd name="T19" fmla="*/ 40 h 96"/>
                    <a:gd name="T20" fmla="*/ 0 w 93"/>
                    <a:gd name="T21" fmla="*/ 46 h 96"/>
                    <a:gd name="T22" fmla="*/ 1 w 93"/>
                    <a:gd name="T23" fmla="*/ 52 h 96"/>
                    <a:gd name="T24" fmla="*/ 2 w 93"/>
                    <a:gd name="T25" fmla="*/ 58 h 96"/>
                    <a:gd name="T26" fmla="*/ 4 w 93"/>
                    <a:gd name="T27" fmla="*/ 63 h 96"/>
                    <a:gd name="T28" fmla="*/ 6 w 93"/>
                    <a:gd name="T29" fmla="*/ 67 h 96"/>
                    <a:gd name="T30" fmla="*/ 8 w 93"/>
                    <a:gd name="T31" fmla="*/ 71 h 96"/>
                    <a:gd name="T32" fmla="*/ 11 w 93"/>
                    <a:gd name="T33" fmla="*/ 76 h 96"/>
                    <a:gd name="T34" fmla="*/ 14 w 93"/>
                    <a:gd name="T35" fmla="*/ 79 h 96"/>
                    <a:gd name="T36" fmla="*/ 18 w 93"/>
                    <a:gd name="T37" fmla="*/ 83 h 96"/>
                    <a:gd name="T38" fmla="*/ 22 w 93"/>
                    <a:gd name="T39" fmla="*/ 85 h 96"/>
                    <a:gd name="T40" fmla="*/ 26 w 93"/>
                    <a:gd name="T41" fmla="*/ 88 h 96"/>
                    <a:gd name="T42" fmla="*/ 30 w 93"/>
                    <a:gd name="T43" fmla="*/ 90 h 96"/>
                    <a:gd name="T44" fmla="*/ 34 w 93"/>
                    <a:gd name="T45" fmla="*/ 92 h 96"/>
                    <a:gd name="T46" fmla="*/ 38 w 93"/>
                    <a:gd name="T47" fmla="*/ 93 h 96"/>
                    <a:gd name="T48" fmla="*/ 43 w 93"/>
                    <a:gd name="T49" fmla="*/ 94 h 96"/>
                    <a:gd name="T50" fmla="*/ 47 w 93"/>
                    <a:gd name="T51" fmla="*/ 95 h 96"/>
                    <a:gd name="T52" fmla="*/ 54 w 93"/>
                    <a:gd name="T53" fmla="*/ 95 h 96"/>
                    <a:gd name="T54" fmla="*/ 59 w 93"/>
                    <a:gd name="T55" fmla="*/ 94 h 96"/>
                    <a:gd name="T56" fmla="*/ 63 w 93"/>
                    <a:gd name="T57" fmla="*/ 94 h 96"/>
                    <a:gd name="T58" fmla="*/ 67 w 93"/>
                    <a:gd name="T59" fmla="*/ 93 h 96"/>
                    <a:gd name="T60" fmla="*/ 71 w 93"/>
                    <a:gd name="T61" fmla="*/ 92 h 96"/>
                    <a:gd name="T62" fmla="*/ 76 w 93"/>
                    <a:gd name="T63" fmla="*/ 90 h 96"/>
                    <a:gd name="T64" fmla="*/ 80 w 93"/>
                    <a:gd name="T65" fmla="*/ 87 h 96"/>
                    <a:gd name="T66" fmla="*/ 84 w 93"/>
                    <a:gd name="T67" fmla="*/ 84 h 96"/>
                    <a:gd name="T68" fmla="*/ 86 w 93"/>
                    <a:gd name="T69" fmla="*/ 81 h 96"/>
                    <a:gd name="T70" fmla="*/ 87 w 93"/>
                    <a:gd name="T71" fmla="*/ 77 h 96"/>
                    <a:gd name="T72" fmla="*/ 90 w 93"/>
                    <a:gd name="T73" fmla="*/ 73 h 96"/>
                    <a:gd name="T74" fmla="*/ 91 w 93"/>
                    <a:gd name="T75" fmla="*/ 66 h 96"/>
                    <a:gd name="T76" fmla="*/ 92 w 93"/>
                    <a:gd name="T77" fmla="*/ 60 h 96"/>
                    <a:gd name="T78" fmla="*/ 85 w 93"/>
                    <a:gd name="T79" fmla="*/ 62 h 96"/>
                    <a:gd name="T80" fmla="*/ 80 w 93"/>
                    <a:gd name="T81" fmla="*/ 65 h 96"/>
                    <a:gd name="T82" fmla="*/ 73 w 93"/>
                    <a:gd name="T83" fmla="*/ 67 h 96"/>
                    <a:gd name="T84" fmla="*/ 63 w 93"/>
                    <a:gd name="T85" fmla="*/ 68 h 96"/>
                    <a:gd name="T86" fmla="*/ 54 w 93"/>
                    <a:gd name="T87" fmla="*/ 68 h 96"/>
                    <a:gd name="T88" fmla="*/ 47 w 93"/>
                    <a:gd name="T89" fmla="*/ 67 h 96"/>
                    <a:gd name="T90" fmla="*/ 38 w 93"/>
                    <a:gd name="T91" fmla="*/ 63 h 96"/>
                    <a:gd name="T92" fmla="*/ 30 w 93"/>
                    <a:gd name="T93" fmla="*/ 58 h 96"/>
                    <a:gd name="T94" fmla="*/ 26 w 93"/>
                    <a:gd name="T95" fmla="*/ 50 h 96"/>
                    <a:gd name="T96" fmla="*/ 23 w 93"/>
                    <a:gd name="T97" fmla="*/ 43 h 96"/>
                    <a:gd name="T98" fmla="*/ 23 w 93"/>
                    <a:gd name="T99" fmla="*/ 35 h 96"/>
                    <a:gd name="T100" fmla="*/ 23 w 93"/>
                    <a:gd name="T101" fmla="*/ 27 h 96"/>
                    <a:gd name="T102" fmla="*/ 24 w 93"/>
                    <a:gd name="T103" fmla="*/ 18 h 96"/>
                    <a:gd name="T104" fmla="*/ 26 w 93"/>
                    <a:gd name="T105" fmla="*/ 8 h 96"/>
                    <a:gd name="T106" fmla="*/ 32 w 93"/>
                    <a:gd name="T107" fmla="*/ 0 h 96"/>
                    <a:gd name="T108" fmla="*/ 26 w 93"/>
                    <a:gd name="T109" fmla="*/ 1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6"/>
                    <a:gd name="T167" fmla="*/ 93 w 93"/>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6">
                      <a:moveTo>
                        <a:pt x="26" y="1"/>
                      </a:moveTo>
                      <a:lnTo>
                        <a:pt x="18" y="4"/>
                      </a:lnTo>
                      <a:lnTo>
                        <a:pt x="16" y="7"/>
                      </a:lnTo>
                      <a:lnTo>
                        <a:pt x="12" y="10"/>
                      </a:lnTo>
                      <a:lnTo>
                        <a:pt x="8" y="16"/>
                      </a:lnTo>
                      <a:lnTo>
                        <a:pt x="6" y="21"/>
                      </a:lnTo>
                      <a:lnTo>
                        <a:pt x="4" y="25"/>
                      </a:lnTo>
                      <a:lnTo>
                        <a:pt x="2" y="33"/>
                      </a:lnTo>
                      <a:lnTo>
                        <a:pt x="1" y="37"/>
                      </a:lnTo>
                      <a:lnTo>
                        <a:pt x="0" y="40"/>
                      </a:lnTo>
                      <a:lnTo>
                        <a:pt x="0" y="46"/>
                      </a:lnTo>
                      <a:lnTo>
                        <a:pt x="1" y="52"/>
                      </a:lnTo>
                      <a:lnTo>
                        <a:pt x="2" y="58"/>
                      </a:lnTo>
                      <a:lnTo>
                        <a:pt x="4" y="63"/>
                      </a:lnTo>
                      <a:lnTo>
                        <a:pt x="6" y="67"/>
                      </a:lnTo>
                      <a:lnTo>
                        <a:pt x="8" y="71"/>
                      </a:lnTo>
                      <a:lnTo>
                        <a:pt x="11" y="76"/>
                      </a:lnTo>
                      <a:lnTo>
                        <a:pt x="14" y="79"/>
                      </a:lnTo>
                      <a:lnTo>
                        <a:pt x="18" y="83"/>
                      </a:lnTo>
                      <a:lnTo>
                        <a:pt x="22" y="85"/>
                      </a:lnTo>
                      <a:lnTo>
                        <a:pt x="26" y="88"/>
                      </a:lnTo>
                      <a:lnTo>
                        <a:pt x="30" y="90"/>
                      </a:lnTo>
                      <a:lnTo>
                        <a:pt x="34" y="92"/>
                      </a:lnTo>
                      <a:lnTo>
                        <a:pt x="38" y="93"/>
                      </a:lnTo>
                      <a:lnTo>
                        <a:pt x="43" y="94"/>
                      </a:lnTo>
                      <a:lnTo>
                        <a:pt x="47" y="95"/>
                      </a:lnTo>
                      <a:lnTo>
                        <a:pt x="54" y="95"/>
                      </a:lnTo>
                      <a:lnTo>
                        <a:pt x="59" y="94"/>
                      </a:lnTo>
                      <a:lnTo>
                        <a:pt x="63" y="94"/>
                      </a:lnTo>
                      <a:lnTo>
                        <a:pt x="67" y="93"/>
                      </a:lnTo>
                      <a:lnTo>
                        <a:pt x="71" y="92"/>
                      </a:lnTo>
                      <a:lnTo>
                        <a:pt x="76" y="90"/>
                      </a:lnTo>
                      <a:lnTo>
                        <a:pt x="80" y="87"/>
                      </a:lnTo>
                      <a:lnTo>
                        <a:pt x="84" y="84"/>
                      </a:lnTo>
                      <a:lnTo>
                        <a:pt x="86" y="81"/>
                      </a:lnTo>
                      <a:lnTo>
                        <a:pt x="87" y="77"/>
                      </a:lnTo>
                      <a:lnTo>
                        <a:pt x="90" y="73"/>
                      </a:lnTo>
                      <a:lnTo>
                        <a:pt x="91" y="66"/>
                      </a:lnTo>
                      <a:lnTo>
                        <a:pt x="92" y="60"/>
                      </a:lnTo>
                      <a:lnTo>
                        <a:pt x="85" y="62"/>
                      </a:lnTo>
                      <a:lnTo>
                        <a:pt x="80" y="65"/>
                      </a:lnTo>
                      <a:lnTo>
                        <a:pt x="73" y="67"/>
                      </a:lnTo>
                      <a:lnTo>
                        <a:pt x="63" y="68"/>
                      </a:lnTo>
                      <a:lnTo>
                        <a:pt x="54" y="68"/>
                      </a:lnTo>
                      <a:lnTo>
                        <a:pt x="47" y="67"/>
                      </a:lnTo>
                      <a:lnTo>
                        <a:pt x="38" y="63"/>
                      </a:lnTo>
                      <a:lnTo>
                        <a:pt x="30" y="58"/>
                      </a:lnTo>
                      <a:lnTo>
                        <a:pt x="26" y="50"/>
                      </a:lnTo>
                      <a:lnTo>
                        <a:pt x="23" y="43"/>
                      </a:lnTo>
                      <a:lnTo>
                        <a:pt x="23" y="35"/>
                      </a:lnTo>
                      <a:lnTo>
                        <a:pt x="23" y="27"/>
                      </a:lnTo>
                      <a:lnTo>
                        <a:pt x="24" y="18"/>
                      </a:lnTo>
                      <a:lnTo>
                        <a:pt x="26" y="8"/>
                      </a:lnTo>
                      <a:lnTo>
                        <a:pt x="32" y="0"/>
                      </a:lnTo>
                      <a:lnTo>
                        <a:pt x="26" y="1"/>
                      </a:lnTo>
                    </a:path>
                  </a:pathLst>
                </a:custGeom>
                <a:solidFill>
                  <a:srgbClr val="000000"/>
                </a:solidFill>
                <a:ln w="12700" cap="rnd">
                  <a:solidFill>
                    <a:srgbClr val="000000"/>
                  </a:solidFill>
                  <a:round/>
                  <a:headEnd/>
                  <a:tailEnd/>
                </a:ln>
              </p:spPr>
              <p:txBody>
                <a:bodyPr/>
                <a:lstStyle/>
                <a:p>
                  <a:endParaRPr lang="pt-BR" dirty="0"/>
                </a:p>
              </p:txBody>
            </p:sp>
          </p:grpSp>
          <p:grpSp>
            <p:nvGrpSpPr>
              <p:cNvPr id="9279" name="Group 204"/>
              <p:cNvGrpSpPr>
                <a:grpSpLocks/>
              </p:cNvGrpSpPr>
              <p:nvPr/>
            </p:nvGrpSpPr>
            <p:grpSpPr bwMode="auto">
              <a:xfrm>
                <a:off x="1070" y="989"/>
                <a:ext cx="243" cy="133"/>
                <a:chOff x="1070" y="989"/>
                <a:chExt cx="243" cy="133"/>
              </a:xfrm>
            </p:grpSpPr>
            <p:sp>
              <p:nvSpPr>
                <p:cNvPr id="9333" name="Freeform 205"/>
                <p:cNvSpPr>
                  <a:spLocks/>
                </p:cNvSpPr>
                <p:nvPr/>
              </p:nvSpPr>
              <p:spPr bwMode="auto">
                <a:xfrm>
                  <a:off x="1218" y="1026"/>
                  <a:ext cx="95" cy="96"/>
                </a:xfrm>
                <a:custGeom>
                  <a:avLst/>
                  <a:gdLst>
                    <a:gd name="T0" fmla="*/ 51 w 95"/>
                    <a:gd name="T1" fmla="*/ 0 h 96"/>
                    <a:gd name="T2" fmla="*/ 32 w 95"/>
                    <a:gd name="T3" fmla="*/ 23 h 96"/>
                    <a:gd name="T4" fmla="*/ 0 w 95"/>
                    <a:gd name="T5" fmla="*/ 21 h 96"/>
                    <a:gd name="T6" fmla="*/ 25 w 95"/>
                    <a:gd name="T7" fmla="*/ 48 h 96"/>
                    <a:gd name="T8" fmla="*/ 2 w 95"/>
                    <a:gd name="T9" fmla="*/ 83 h 96"/>
                    <a:gd name="T10" fmla="*/ 44 w 95"/>
                    <a:gd name="T11" fmla="*/ 61 h 96"/>
                    <a:gd name="T12" fmla="*/ 74 w 95"/>
                    <a:gd name="T13" fmla="*/ 95 h 96"/>
                    <a:gd name="T14" fmla="*/ 66 w 95"/>
                    <a:gd name="T15" fmla="*/ 52 h 96"/>
                    <a:gd name="T16" fmla="*/ 94 w 95"/>
                    <a:gd name="T17" fmla="*/ 27 h 96"/>
                    <a:gd name="T18" fmla="*/ 60 w 95"/>
                    <a:gd name="T19" fmla="*/ 28 h 96"/>
                    <a:gd name="T20" fmla="*/ 51 w 95"/>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96"/>
                    <a:gd name="T35" fmla="*/ 95 w 95"/>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96">
                      <a:moveTo>
                        <a:pt x="51" y="0"/>
                      </a:moveTo>
                      <a:lnTo>
                        <a:pt x="32" y="23"/>
                      </a:lnTo>
                      <a:lnTo>
                        <a:pt x="0" y="21"/>
                      </a:lnTo>
                      <a:lnTo>
                        <a:pt x="25" y="48"/>
                      </a:lnTo>
                      <a:lnTo>
                        <a:pt x="2" y="83"/>
                      </a:lnTo>
                      <a:lnTo>
                        <a:pt x="44" y="61"/>
                      </a:lnTo>
                      <a:lnTo>
                        <a:pt x="74" y="95"/>
                      </a:lnTo>
                      <a:lnTo>
                        <a:pt x="66" y="52"/>
                      </a:lnTo>
                      <a:lnTo>
                        <a:pt x="94" y="27"/>
                      </a:lnTo>
                      <a:lnTo>
                        <a:pt x="60" y="28"/>
                      </a:lnTo>
                      <a:lnTo>
                        <a:pt x="51" y="0"/>
                      </a:lnTo>
                    </a:path>
                  </a:pathLst>
                </a:custGeom>
                <a:solidFill>
                  <a:srgbClr val="FF9F00"/>
                </a:solidFill>
                <a:ln w="12700" cap="rnd">
                  <a:solidFill>
                    <a:srgbClr val="000000"/>
                  </a:solidFill>
                  <a:round/>
                  <a:headEnd/>
                  <a:tailEnd/>
                </a:ln>
              </p:spPr>
              <p:txBody>
                <a:bodyPr/>
                <a:lstStyle/>
                <a:p>
                  <a:endParaRPr lang="pt-BR" dirty="0"/>
                </a:p>
              </p:txBody>
            </p:sp>
            <p:sp>
              <p:nvSpPr>
                <p:cNvPr id="9334" name="Freeform 206"/>
                <p:cNvSpPr>
                  <a:spLocks/>
                </p:cNvSpPr>
                <p:nvPr/>
              </p:nvSpPr>
              <p:spPr bwMode="auto">
                <a:xfrm>
                  <a:off x="1070" y="989"/>
                  <a:ext cx="92" cy="96"/>
                </a:xfrm>
                <a:custGeom>
                  <a:avLst/>
                  <a:gdLst>
                    <a:gd name="T0" fmla="*/ 25 w 92"/>
                    <a:gd name="T1" fmla="*/ 0 h 96"/>
                    <a:gd name="T2" fmla="*/ 18 w 92"/>
                    <a:gd name="T3" fmla="*/ 5 h 96"/>
                    <a:gd name="T4" fmla="*/ 15 w 92"/>
                    <a:gd name="T5" fmla="*/ 7 h 96"/>
                    <a:gd name="T6" fmla="*/ 12 w 92"/>
                    <a:gd name="T7" fmla="*/ 10 h 96"/>
                    <a:gd name="T8" fmla="*/ 8 w 92"/>
                    <a:gd name="T9" fmla="*/ 16 h 96"/>
                    <a:gd name="T10" fmla="*/ 5 w 92"/>
                    <a:gd name="T11" fmla="*/ 21 h 96"/>
                    <a:gd name="T12" fmla="*/ 3 w 92"/>
                    <a:gd name="T13" fmla="*/ 25 h 96"/>
                    <a:gd name="T14" fmla="*/ 1 w 92"/>
                    <a:gd name="T15" fmla="*/ 34 h 96"/>
                    <a:gd name="T16" fmla="*/ 0 w 92"/>
                    <a:gd name="T17" fmla="*/ 37 h 96"/>
                    <a:gd name="T18" fmla="*/ 0 w 92"/>
                    <a:gd name="T19" fmla="*/ 40 h 96"/>
                    <a:gd name="T20" fmla="*/ 0 w 92"/>
                    <a:gd name="T21" fmla="*/ 46 h 96"/>
                    <a:gd name="T22" fmla="*/ 0 w 92"/>
                    <a:gd name="T23" fmla="*/ 52 h 96"/>
                    <a:gd name="T24" fmla="*/ 2 w 92"/>
                    <a:gd name="T25" fmla="*/ 58 h 96"/>
                    <a:gd name="T26" fmla="*/ 3 w 92"/>
                    <a:gd name="T27" fmla="*/ 63 h 96"/>
                    <a:gd name="T28" fmla="*/ 5 w 92"/>
                    <a:gd name="T29" fmla="*/ 67 h 96"/>
                    <a:gd name="T30" fmla="*/ 7 w 92"/>
                    <a:gd name="T31" fmla="*/ 71 h 96"/>
                    <a:gd name="T32" fmla="*/ 11 w 92"/>
                    <a:gd name="T33" fmla="*/ 75 h 96"/>
                    <a:gd name="T34" fmla="*/ 13 w 92"/>
                    <a:gd name="T35" fmla="*/ 79 h 96"/>
                    <a:gd name="T36" fmla="*/ 18 w 92"/>
                    <a:gd name="T37" fmla="*/ 83 h 96"/>
                    <a:gd name="T38" fmla="*/ 22 w 92"/>
                    <a:gd name="T39" fmla="*/ 85 h 96"/>
                    <a:gd name="T40" fmla="*/ 25 w 92"/>
                    <a:gd name="T41" fmla="*/ 88 h 96"/>
                    <a:gd name="T42" fmla="*/ 29 w 92"/>
                    <a:gd name="T43" fmla="*/ 90 h 96"/>
                    <a:gd name="T44" fmla="*/ 33 w 92"/>
                    <a:gd name="T45" fmla="*/ 92 h 96"/>
                    <a:gd name="T46" fmla="*/ 38 w 92"/>
                    <a:gd name="T47" fmla="*/ 93 h 96"/>
                    <a:gd name="T48" fmla="*/ 43 w 92"/>
                    <a:gd name="T49" fmla="*/ 94 h 96"/>
                    <a:gd name="T50" fmla="*/ 46 w 92"/>
                    <a:gd name="T51" fmla="*/ 95 h 96"/>
                    <a:gd name="T52" fmla="*/ 53 w 92"/>
                    <a:gd name="T53" fmla="*/ 95 h 96"/>
                    <a:gd name="T54" fmla="*/ 59 w 92"/>
                    <a:gd name="T55" fmla="*/ 94 h 96"/>
                    <a:gd name="T56" fmla="*/ 63 w 92"/>
                    <a:gd name="T57" fmla="*/ 94 h 96"/>
                    <a:gd name="T58" fmla="*/ 67 w 92"/>
                    <a:gd name="T59" fmla="*/ 93 h 96"/>
                    <a:gd name="T60" fmla="*/ 71 w 92"/>
                    <a:gd name="T61" fmla="*/ 92 h 96"/>
                    <a:gd name="T62" fmla="*/ 76 w 92"/>
                    <a:gd name="T63" fmla="*/ 90 h 96"/>
                    <a:gd name="T64" fmla="*/ 80 w 92"/>
                    <a:gd name="T65" fmla="*/ 88 h 96"/>
                    <a:gd name="T66" fmla="*/ 83 w 92"/>
                    <a:gd name="T67" fmla="*/ 84 h 96"/>
                    <a:gd name="T68" fmla="*/ 85 w 92"/>
                    <a:gd name="T69" fmla="*/ 81 h 96"/>
                    <a:gd name="T70" fmla="*/ 87 w 92"/>
                    <a:gd name="T71" fmla="*/ 78 h 96"/>
                    <a:gd name="T72" fmla="*/ 89 w 92"/>
                    <a:gd name="T73" fmla="*/ 73 h 96"/>
                    <a:gd name="T74" fmla="*/ 91 w 92"/>
                    <a:gd name="T75" fmla="*/ 66 h 96"/>
                    <a:gd name="T76" fmla="*/ 91 w 92"/>
                    <a:gd name="T77" fmla="*/ 60 h 96"/>
                    <a:gd name="T78" fmla="*/ 85 w 92"/>
                    <a:gd name="T79" fmla="*/ 62 h 96"/>
                    <a:gd name="T80" fmla="*/ 80 w 92"/>
                    <a:gd name="T81" fmla="*/ 65 h 96"/>
                    <a:gd name="T82" fmla="*/ 72 w 92"/>
                    <a:gd name="T83" fmla="*/ 67 h 96"/>
                    <a:gd name="T84" fmla="*/ 63 w 92"/>
                    <a:gd name="T85" fmla="*/ 68 h 96"/>
                    <a:gd name="T86" fmla="*/ 54 w 92"/>
                    <a:gd name="T87" fmla="*/ 68 h 96"/>
                    <a:gd name="T88" fmla="*/ 46 w 92"/>
                    <a:gd name="T89" fmla="*/ 67 h 96"/>
                    <a:gd name="T90" fmla="*/ 37 w 92"/>
                    <a:gd name="T91" fmla="*/ 63 h 96"/>
                    <a:gd name="T92" fmla="*/ 30 w 92"/>
                    <a:gd name="T93" fmla="*/ 58 h 96"/>
                    <a:gd name="T94" fmla="*/ 25 w 92"/>
                    <a:gd name="T95" fmla="*/ 50 h 96"/>
                    <a:gd name="T96" fmla="*/ 23 w 92"/>
                    <a:gd name="T97" fmla="*/ 44 h 96"/>
                    <a:gd name="T98" fmla="*/ 23 w 92"/>
                    <a:gd name="T99" fmla="*/ 35 h 96"/>
                    <a:gd name="T100" fmla="*/ 23 w 92"/>
                    <a:gd name="T101" fmla="*/ 28 h 96"/>
                    <a:gd name="T102" fmla="*/ 24 w 92"/>
                    <a:gd name="T103" fmla="*/ 18 h 96"/>
                    <a:gd name="T104" fmla="*/ 26 w 92"/>
                    <a:gd name="T105" fmla="*/ 8 h 96"/>
                    <a:gd name="T106" fmla="*/ 31 w 92"/>
                    <a:gd name="T107" fmla="*/ 0 h 96"/>
                    <a:gd name="T108" fmla="*/ 25 w 92"/>
                    <a:gd name="T109" fmla="*/ 0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6"/>
                    <a:gd name="T167" fmla="*/ 92 w 92"/>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6">
                      <a:moveTo>
                        <a:pt x="25" y="0"/>
                      </a:moveTo>
                      <a:lnTo>
                        <a:pt x="18" y="5"/>
                      </a:lnTo>
                      <a:lnTo>
                        <a:pt x="15" y="7"/>
                      </a:lnTo>
                      <a:lnTo>
                        <a:pt x="12" y="10"/>
                      </a:lnTo>
                      <a:lnTo>
                        <a:pt x="8" y="16"/>
                      </a:lnTo>
                      <a:lnTo>
                        <a:pt x="5" y="21"/>
                      </a:lnTo>
                      <a:lnTo>
                        <a:pt x="3" y="25"/>
                      </a:lnTo>
                      <a:lnTo>
                        <a:pt x="1" y="34"/>
                      </a:lnTo>
                      <a:lnTo>
                        <a:pt x="0" y="37"/>
                      </a:lnTo>
                      <a:lnTo>
                        <a:pt x="0" y="40"/>
                      </a:lnTo>
                      <a:lnTo>
                        <a:pt x="0" y="46"/>
                      </a:lnTo>
                      <a:lnTo>
                        <a:pt x="0" y="52"/>
                      </a:lnTo>
                      <a:lnTo>
                        <a:pt x="2" y="58"/>
                      </a:lnTo>
                      <a:lnTo>
                        <a:pt x="3" y="63"/>
                      </a:lnTo>
                      <a:lnTo>
                        <a:pt x="5" y="67"/>
                      </a:lnTo>
                      <a:lnTo>
                        <a:pt x="7" y="71"/>
                      </a:lnTo>
                      <a:lnTo>
                        <a:pt x="11" y="75"/>
                      </a:lnTo>
                      <a:lnTo>
                        <a:pt x="13" y="79"/>
                      </a:lnTo>
                      <a:lnTo>
                        <a:pt x="18" y="83"/>
                      </a:lnTo>
                      <a:lnTo>
                        <a:pt x="22" y="85"/>
                      </a:lnTo>
                      <a:lnTo>
                        <a:pt x="25" y="88"/>
                      </a:lnTo>
                      <a:lnTo>
                        <a:pt x="29" y="90"/>
                      </a:lnTo>
                      <a:lnTo>
                        <a:pt x="33" y="92"/>
                      </a:lnTo>
                      <a:lnTo>
                        <a:pt x="38" y="93"/>
                      </a:lnTo>
                      <a:lnTo>
                        <a:pt x="43" y="94"/>
                      </a:lnTo>
                      <a:lnTo>
                        <a:pt x="46" y="95"/>
                      </a:lnTo>
                      <a:lnTo>
                        <a:pt x="53" y="95"/>
                      </a:lnTo>
                      <a:lnTo>
                        <a:pt x="59" y="94"/>
                      </a:lnTo>
                      <a:lnTo>
                        <a:pt x="63" y="94"/>
                      </a:lnTo>
                      <a:lnTo>
                        <a:pt x="67" y="93"/>
                      </a:lnTo>
                      <a:lnTo>
                        <a:pt x="71" y="92"/>
                      </a:lnTo>
                      <a:lnTo>
                        <a:pt x="76" y="90"/>
                      </a:lnTo>
                      <a:lnTo>
                        <a:pt x="80" y="88"/>
                      </a:lnTo>
                      <a:lnTo>
                        <a:pt x="83" y="84"/>
                      </a:lnTo>
                      <a:lnTo>
                        <a:pt x="85" y="81"/>
                      </a:lnTo>
                      <a:lnTo>
                        <a:pt x="87" y="78"/>
                      </a:lnTo>
                      <a:lnTo>
                        <a:pt x="89" y="73"/>
                      </a:lnTo>
                      <a:lnTo>
                        <a:pt x="91" y="66"/>
                      </a:lnTo>
                      <a:lnTo>
                        <a:pt x="91" y="60"/>
                      </a:lnTo>
                      <a:lnTo>
                        <a:pt x="85" y="62"/>
                      </a:lnTo>
                      <a:lnTo>
                        <a:pt x="80" y="65"/>
                      </a:lnTo>
                      <a:lnTo>
                        <a:pt x="72" y="67"/>
                      </a:lnTo>
                      <a:lnTo>
                        <a:pt x="63" y="68"/>
                      </a:lnTo>
                      <a:lnTo>
                        <a:pt x="54" y="68"/>
                      </a:lnTo>
                      <a:lnTo>
                        <a:pt x="46" y="67"/>
                      </a:lnTo>
                      <a:lnTo>
                        <a:pt x="37" y="63"/>
                      </a:lnTo>
                      <a:lnTo>
                        <a:pt x="30" y="58"/>
                      </a:lnTo>
                      <a:lnTo>
                        <a:pt x="25" y="50"/>
                      </a:lnTo>
                      <a:lnTo>
                        <a:pt x="23" y="44"/>
                      </a:lnTo>
                      <a:lnTo>
                        <a:pt x="23" y="35"/>
                      </a:lnTo>
                      <a:lnTo>
                        <a:pt x="23" y="28"/>
                      </a:lnTo>
                      <a:lnTo>
                        <a:pt x="24" y="18"/>
                      </a:lnTo>
                      <a:lnTo>
                        <a:pt x="26" y="8"/>
                      </a:lnTo>
                      <a:lnTo>
                        <a:pt x="31" y="0"/>
                      </a:lnTo>
                      <a:lnTo>
                        <a:pt x="25" y="0"/>
                      </a:lnTo>
                    </a:path>
                  </a:pathLst>
                </a:custGeom>
                <a:solidFill>
                  <a:srgbClr val="FF9F00"/>
                </a:solidFill>
                <a:ln w="12700" cap="rnd">
                  <a:solidFill>
                    <a:srgbClr val="000000"/>
                  </a:solidFill>
                  <a:round/>
                  <a:headEnd/>
                  <a:tailEnd/>
                </a:ln>
              </p:spPr>
              <p:txBody>
                <a:bodyPr/>
                <a:lstStyle/>
                <a:p>
                  <a:endParaRPr lang="pt-BR" dirty="0"/>
                </a:p>
              </p:txBody>
            </p:sp>
          </p:grpSp>
          <p:grpSp>
            <p:nvGrpSpPr>
              <p:cNvPr id="9280" name="Group 207"/>
              <p:cNvGrpSpPr>
                <a:grpSpLocks/>
              </p:cNvGrpSpPr>
              <p:nvPr/>
            </p:nvGrpSpPr>
            <p:grpSpPr bwMode="auto">
              <a:xfrm>
                <a:off x="1402" y="936"/>
                <a:ext cx="211" cy="313"/>
                <a:chOff x="1402" y="936"/>
                <a:chExt cx="211" cy="313"/>
              </a:xfrm>
            </p:grpSpPr>
            <p:sp>
              <p:nvSpPr>
                <p:cNvPr id="9331" name="Freeform 208"/>
                <p:cNvSpPr>
                  <a:spLocks/>
                </p:cNvSpPr>
                <p:nvPr/>
              </p:nvSpPr>
              <p:spPr bwMode="auto">
                <a:xfrm>
                  <a:off x="1440" y="936"/>
                  <a:ext cx="173" cy="273"/>
                </a:xfrm>
                <a:custGeom>
                  <a:avLst/>
                  <a:gdLst>
                    <a:gd name="T0" fmla="*/ 159 w 173"/>
                    <a:gd name="T1" fmla="*/ 263 h 273"/>
                    <a:gd name="T2" fmla="*/ 138 w 173"/>
                    <a:gd name="T3" fmla="*/ 269 h 273"/>
                    <a:gd name="T4" fmla="*/ 111 w 173"/>
                    <a:gd name="T5" fmla="*/ 272 h 273"/>
                    <a:gd name="T6" fmla="*/ 83 w 173"/>
                    <a:gd name="T7" fmla="*/ 272 h 273"/>
                    <a:gd name="T8" fmla="*/ 64 w 173"/>
                    <a:gd name="T9" fmla="*/ 266 h 273"/>
                    <a:gd name="T10" fmla="*/ 54 w 173"/>
                    <a:gd name="T11" fmla="*/ 265 h 273"/>
                    <a:gd name="T12" fmla="*/ 42 w 173"/>
                    <a:gd name="T13" fmla="*/ 225 h 273"/>
                    <a:gd name="T14" fmla="*/ 35 w 173"/>
                    <a:gd name="T15" fmla="*/ 180 h 273"/>
                    <a:gd name="T16" fmla="*/ 24 w 173"/>
                    <a:gd name="T17" fmla="*/ 129 h 273"/>
                    <a:gd name="T18" fmla="*/ 13 w 173"/>
                    <a:gd name="T19" fmla="*/ 73 h 273"/>
                    <a:gd name="T20" fmla="*/ 1 w 173"/>
                    <a:gd name="T21" fmla="*/ 49 h 273"/>
                    <a:gd name="T22" fmla="*/ 0 w 173"/>
                    <a:gd name="T23" fmla="*/ 36 h 273"/>
                    <a:gd name="T24" fmla="*/ 2 w 173"/>
                    <a:gd name="T25" fmla="*/ 30 h 273"/>
                    <a:gd name="T26" fmla="*/ 11 w 173"/>
                    <a:gd name="T27" fmla="*/ 24 h 273"/>
                    <a:gd name="T28" fmla="*/ 17 w 173"/>
                    <a:gd name="T29" fmla="*/ 19 h 273"/>
                    <a:gd name="T30" fmla="*/ 35 w 173"/>
                    <a:gd name="T31" fmla="*/ 15 h 273"/>
                    <a:gd name="T32" fmla="*/ 67 w 173"/>
                    <a:gd name="T33" fmla="*/ 15 h 273"/>
                    <a:gd name="T34" fmla="*/ 96 w 173"/>
                    <a:gd name="T35" fmla="*/ 10 h 273"/>
                    <a:gd name="T36" fmla="*/ 125 w 173"/>
                    <a:gd name="T37" fmla="*/ 4 h 273"/>
                    <a:gd name="T38" fmla="*/ 150 w 173"/>
                    <a:gd name="T39" fmla="*/ 0 h 273"/>
                    <a:gd name="T40" fmla="*/ 172 w 173"/>
                    <a:gd name="T41" fmla="*/ 66 h 273"/>
                    <a:gd name="T42" fmla="*/ 80 w 173"/>
                    <a:gd name="T43" fmla="*/ 65 h 273"/>
                    <a:gd name="T44" fmla="*/ 67 w 173"/>
                    <a:gd name="T45" fmla="*/ 62 h 273"/>
                    <a:gd name="T46" fmla="*/ 67 w 173"/>
                    <a:gd name="T47" fmla="*/ 70 h 273"/>
                    <a:gd name="T48" fmla="*/ 77 w 173"/>
                    <a:gd name="T49" fmla="*/ 118 h 273"/>
                    <a:gd name="T50" fmla="*/ 86 w 173"/>
                    <a:gd name="T51" fmla="*/ 148 h 273"/>
                    <a:gd name="T52" fmla="*/ 104 w 173"/>
                    <a:gd name="T53" fmla="*/ 176 h 273"/>
                    <a:gd name="T54" fmla="*/ 128 w 173"/>
                    <a:gd name="T55" fmla="*/ 212 h 273"/>
                    <a:gd name="T56" fmla="*/ 159 w 173"/>
                    <a:gd name="T57" fmla="*/ 263 h 2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3"/>
                    <a:gd name="T88" fmla="*/ 0 h 273"/>
                    <a:gd name="T89" fmla="*/ 173 w 173"/>
                    <a:gd name="T90" fmla="*/ 273 h 2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3" h="273">
                      <a:moveTo>
                        <a:pt x="159" y="263"/>
                      </a:moveTo>
                      <a:lnTo>
                        <a:pt x="138" y="269"/>
                      </a:lnTo>
                      <a:lnTo>
                        <a:pt x="111" y="272"/>
                      </a:lnTo>
                      <a:lnTo>
                        <a:pt x="83" y="272"/>
                      </a:lnTo>
                      <a:lnTo>
                        <a:pt x="64" y="266"/>
                      </a:lnTo>
                      <a:lnTo>
                        <a:pt x="54" y="265"/>
                      </a:lnTo>
                      <a:lnTo>
                        <a:pt x="42" y="225"/>
                      </a:lnTo>
                      <a:lnTo>
                        <a:pt x="35" y="180"/>
                      </a:lnTo>
                      <a:lnTo>
                        <a:pt x="24" y="129"/>
                      </a:lnTo>
                      <a:lnTo>
                        <a:pt x="13" y="73"/>
                      </a:lnTo>
                      <a:lnTo>
                        <a:pt x="1" y="49"/>
                      </a:lnTo>
                      <a:lnTo>
                        <a:pt x="0" y="36"/>
                      </a:lnTo>
                      <a:lnTo>
                        <a:pt x="2" y="30"/>
                      </a:lnTo>
                      <a:lnTo>
                        <a:pt x="11" y="24"/>
                      </a:lnTo>
                      <a:lnTo>
                        <a:pt x="17" y="19"/>
                      </a:lnTo>
                      <a:lnTo>
                        <a:pt x="35" y="15"/>
                      </a:lnTo>
                      <a:lnTo>
                        <a:pt x="67" y="15"/>
                      </a:lnTo>
                      <a:lnTo>
                        <a:pt x="96" y="10"/>
                      </a:lnTo>
                      <a:lnTo>
                        <a:pt x="125" y="4"/>
                      </a:lnTo>
                      <a:lnTo>
                        <a:pt x="150" y="0"/>
                      </a:lnTo>
                      <a:lnTo>
                        <a:pt x="172" y="66"/>
                      </a:lnTo>
                      <a:lnTo>
                        <a:pt x="80" y="65"/>
                      </a:lnTo>
                      <a:lnTo>
                        <a:pt x="67" y="62"/>
                      </a:lnTo>
                      <a:lnTo>
                        <a:pt x="67" y="70"/>
                      </a:lnTo>
                      <a:lnTo>
                        <a:pt x="77" y="118"/>
                      </a:lnTo>
                      <a:lnTo>
                        <a:pt x="86" y="148"/>
                      </a:lnTo>
                      <a:lnTo>
                        <a:pt x="104" y="176"/>
                      </a:lnTo>
                      <a:lnTo>
                        <a:pt x="128" y="212"/>
                      </a:lnTo>
                      <a:lnTo>
                        <a:pt x="159" y="263"/>
                      </a:lnTo>
                    </a:path>
                  </a:pathLst>
                </a:custGeom>
                <a:solidFill>
                  <a:srgbClr val="3F5F00"/>
                </a:solidFill>
                <a:ln w="12700" cap="rnd">
                  <a:solidFill>
                    <a:srgbClr val="000000"/>
                  </a:solidFill>
                  <a:round/>
                  <a:headEnd/>
                  <a:tailEnd/>
                </a:ln>
              </p:spPr>
              <p:txBody>
                <a:bodyPr/>
                <a:lstStyle/>
                <a:p>
                  <a:endParaRPr lang="pt-BR" dirty="0"/>
                </a:p>
              </p:txBody>
            </p:sp>
            <p:sp>
              <p:nvSpPr>
                <p:cNvPr id="9332" name="Freeform 209"/>
                <p:cNvSpPr>
                  <a:spLocks/>
                </p:cNvSpPr>
                <p:nvPr/>
              </p:nvSpPr>
              <p:spPr bwMode="auto">
                <a:xfrm>
                  <a:off x="1402" y="1200"/>
                  <a:ext cx="206" cy="49"/>
                </a:xfrm>
                <a:custGeom>
                  <a:avLst/>
                  <a:gdLst>
                    <a:gd name="T0" fmla="*/ 93 w 206"/>
                    <a:gd name="T1" fmla="*/ 1 h 49"/>
                    <a:gd name="T2" fmla="*/ 60 w 206"/>
                    <a:gd name="T3" fmla="*/ 6 h 49"/>
                    <a:gd name="T4" fmla="*/ 34 w 206"/>
                    <a:gd name="T5" fmla="*/ 12 h 49"/>
                    <a:gd name="T6" fmla="*/ 20 w 206"/>
                    <a:gd name="T7" fmla="*/ 15 h 49"/>
                    <a:gd name="T8" fmla="*/ 9 w 206"/>
                    <a:gd name="T9" fmla="*/ 22 h 49"/>
                    <a:gd name="T10" fmla="*/ 3 w 206"/>
                    <a:gd name="T11" fmla="*/ 28 h 49"/>
                    <a:gd name="T12" fmla="*/ 0 w 206"/>
                    <a:gd name="T13" fmla="*/ 37 h 49"/>
                    <a:gd name="T14" fmla="*/ 1 w 206"/>
                    <a:gd name="T15" fmla="*/ 43 h 49"/>
                    <a:gd name="T16" fmla="*/ 4 w 206"/>
                    <a:gd name="T17" fmla="*/ 46 h 49"/>
                    <a:gd name="T18" fmla="*/ 11 w 206"/>
                    <a:gd name="T19" fmla="*/ 47 h 49"/>
                    <a:gd name="T20" fmla="*/ 34 w 206"/>
                    <a:gd name="T21" fmla="*/ 46 h 49"/>
                    <a:gd name="T22" fmla="*/ 71 w 206"/>
                    <a:gd name="T23" fmla="*/ 43 h 49"/>
                    <a:gd name="T24" fmla="*/ 110 w 206"/>
                    <a:gd name="T25" fmla="*/ 38 h 49"/>
                    <a:gd name="T26" fmla="*/ 134 w 206"/>
                    <a:gd name="T27" fmla="*/ 37 h 49"/>
                    <a:gd name="T28" fmla="*/ 136 w 206"/>
                    <a:gd name="T29" fmla="*/ 44 h 49"/>
                    <a:gd name="T30" fmla="*/ 162 w 206"/>
                    <a:gd name="T31" fmla="*/ 47 h 49"/>
                    <a:gd name="T32" fmla="*/ 187 w 206"/>
                    <a:gd name="T33" fmla="*/ 48 h 49"/>
                    <a:gd name="T34" fmla="*/ 201 w 206"/>
                    <a:gd name="T35" fmla="*/ 47 h 49"/>
                    <a:gd name="T36" fmla="*/ 205 w 206"/>
                    <a:gd name="T37" fmla="*/ 37 h 49"/>
                    <a:gd name="T38" fmla="*/ 202 w 206"/>
                    <a:gd name="T39" fmla="*/ 21 h 49"/>
                    <a:gd name="T40" fmla="*/ 195 w 206"/>
                    <a:gd name="T41" fmla="*/ 0 h 49"/>
                    <a:gd name="T42" fmla="*/ 102 w 206"/>
                    <a:gd name="T43" fmla="*/ 0 h 49"/>
                    <a:gd name="T44" fmla="*/ 93 w 206"/>
                    <a:gd name="T45" fmla="*/ 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6"/>
                    <a:gd name="T70" fmla="*/ 0 h 49"/>
                    <a:gd name="T71" fmla="*/ 206 w 20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6" h="49">
                      <a:moveTo>
                        <a:pt x="93" y="1"/>
                      </a:moveTo>
                      <a:lnTo>
                        <a:pt x="60" y="6"/>
                      </a:lnTo>
                      <a:lnTo>
                        <a:pt x="34" y="12"/>
                      </a:lnTo>
                      <a:lnTo>
                        <a:pt x="20" y="15"/>
                      </a:lnTo>
                      <a:lnTo>
                        <a:pt x="9" y="22"/>
                      </a:lnTo>
                      <a:lnTo>
                        <a:pt x="3" y="28"/>
                      </a:lnTo>
                      <a:lnTo>
                        <a:pt x="0" y="37"/>
                      </a:lnTo>
                      <a:lnTo>
                        <a:pt x="1" y="43"/>
                      </a:lnTo>
                      <a:lnTo>
                        <a:pt x="4" y="46"/>
                      </a:lnTo>
                      <a:lnTo>
                        <a:pt x="11" y="47"/>
                      </a:lnTo>
                      <a:lnTo>
                        <a:pt x="34" y="46"/>
                      </a:lnTo>
                      <a:lnTo>
                        <a:pt x="71" y="43"/>
                      </a:lnTo>
                      <a:lnTo>
                        <a:pt x="110" y="38"/>
                      </a:lnTo>
                      <a:lnTo>
                        <a:pt x="134" y="37"/>
                      </a:lnTo>
                      <a:lnTo>
                        <a:pt x="136" y="44"/>
                      </a:lnTo>
                      <a:lnTo>
                        <a:pt x="162" y="47"/>
                      </a:lnTo>
                      <a:lnTo>
                        <a:pt x="187" y="48"/>
                      </a:lnTo>
                      <a:lnTo>
                        <a:pt x="201" y="47"/>
                      </a:lnTo>
                      <a:lnTo>
                        <a:pt x="205" y="37"/>
                      </a:lnTo>
                      <a:lnTo>
                        <a:pt x="202" y="21"/>
                      </a:lnTo>
                      <a:lnTo>
                        <a:pt x="195" y="0"/>
                      </a:lnTo>
                      <a:lnTo>
                        <a:pt x="102" y="0"/>
                      </a:lnTo>
                      <a:lnTo>
                        <a:pt x="93" y="1"/>
                      </a:lnTo>
                    </a:path>
                  </a:pathLst>
                </a:custGeom>
                <a:solidFill>
                  <a:srgbClr val="7F5F3F"/>
                </a:solidFill>
                <a:ln w="12700" cap="rnd">
                  <a:solidFill>
                    <a:srgbClr val="000000"/>
                  </a:solidFill>
                  <a:round/>
                  <a:headEnd/>
                  <a:tailEnd/>
                </a:ln>
              </p:spPr>
              <p:txBody>
                <a:bodyPr/>
                <a:lstStyle/>
                <a:p>
                  <a:endParaRPr lang="pt-BR" dirty="0"/>
                </a:p>
              </p:txBody>
            </p:sp>
          </p:grpSp>
          <p:grpSp>
            <p:nvGrpSpPr>
              <p:cNvPr id="9281" name="Group 210"/>
              <p:cNvGrpSpPr>
                <a:grpSpLocks/>
              </p:cNvGrpSpPr>
              <p:nvPr/>
            </p:nvGrpSpPr>
            <p:grpSpPr bwMode="auto">
              <a:xfrm>
                <a:off x="1362" y="935"/>
                <a:ext cx="358" cy="338"/>
                <a:chOff x="1362" y="935"/>
                <a:chExt cx="358" cy="338"/>
              </a:xfrm>
            </p:grpSpPr>
            <p:sp>
              <p:nvSpPr>
                <p:cNvPr id="9329" name="Freeform 211"/>
                <p:cNvSpPr>
                  <a:spLocks/>
                </p:cNvSpPr>
                <p:nvPr/>
              </p:nvSpPr>
              <p:spPr bwMode="auto">
                <a:xfrm>
                  <a:off x="1362" y="1216"/>
                  <a:ext cx="228" cy="57"/>
                </a:xfrm>
                <a:custGeom>
                  <a:avLst/>
                  <a:gdLst>
                    <a:gd name="T0" fmla="*/ 103 w 228"/>
                    <a:gd name="T1" fmla="*/ 2 h 57"/>
                    <a:gd name="T2" fmla="*/ 67 w 228"/>
                    <a:gd name="T3" fmla="*/ 8 h 57"/>
                    <a:gd name="T4" fmla="*/ 37 w 228"/>
                    <a:gd name="T5" fmla="*/ 15 h 57"/>
                    <a:gd name="T6" fmla="*/ 22 w 228"/>
                    <a:gd name="T7" fmla="*/ 18 h 57"/>
                    <a:gd name="T8" fmla="*/ 10 w 228"/>
                    <a:gd name="T9" fmla="*/ 26 h 57"/>
                    <a:gd name="T10" fmla="*/ 4 w 228"/>
                    <a:gd name="T11" fmla="*/ 32 h 57"/>
                    <a:gd name="T12" fmla="*/ 0 w 228"/>
                    <a:gd name="T13" fmla="*/ 42 h 57"/>
                    <a:gd name="T14" fmla="*/ 1 w 228"/>
                    <a:gd name="T15" fmla="*/ 49 h 57"/>
                    <a:gd name="T16" fmla="*/ 5 w 228"/>
                    <a:gd name="T17" fmla="*/ 52 h 57"/>
                    <a:gd name="T18" fmla="*/ 11 w 228"/>
                    <a:gd name="T19" fmla="*/ 54 h 57"/>
                    <a:gd name="T20" fmla="*/ 35 w 228"/>
                    <a:gd name="T21" fmla="*/ 56 h 57"/>
                    <a:gd name="T22" fmla="*/ 80 w 228"/>
                    <a:gd name="T23" fmla="*/ 53 h 57"/>
                    <a:gd name="T24" fmla="*/ 122 w 228"/>
                    <a:gd name="T25" fmla="*/ 48 h 57"/>
                    <a:gd name="T26" fmla="*/ 148 w 228"/>
                    <a:gd name="T27" fmla="*/ 43 h 57"/>
                    <a:gd name="T28" fmla="*/ 151 w 228"/>
                    <a:gd name="T29" fmla="*/ 50 h 57"/>
                    <a:gd name="T30" fmla="*/ 165 w 228"/>
                    <a:gd name="T31" fmla="*/ 52 h 57"/>
                    <a:gd name="T32" fmla="*/ 179 w 228"/>
                    <a:gd name="T33" fmla="*/ 53 h 57"/>
                    <a:gd name="T34" fmla="*/ 207 w 228"/>
                    <a:gd name="T35" fmla="*/ 54 h 57"/>
                    <a:gd name="T36" fmla="*/ 223 w 228"/>
                    <a:gd name="T37" fmla="*/ 53 h 57"/>
                    <a:gd name="T38" fmla="*/ 227 w 228"/>
                    <a:gd name="T39" fmla="*/ 43 h 57"/>
                    <a:gd name="T40" fmla="*/ 223 w 228"/>
                    <a:gd name="T41" fmla="*/ 24 h 57"/>
                    <a:gd name="T42" fmla="*/ 216 w 228"/>
                    <a:gd name="T43" fmla="*/ 0 h 57"/>
                    <a:gd name="T44" fmla="*/ 113 w 228"/>
                    <a:gd name="T45" fmla="*/ 0 h 57"/>
                    <a:gd name="T46" fmla="*/ 103 w 228"/>
                    <a:gd name="T47" fmla="*/ 2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8"/>
                    <a:gd name="T73" fmla="*/ 0 h 57"/>
                    <a:gd name="T74" fmla="*/ 228 w 228"/>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8" h="57">
                      <a:moveTo>
                        <a:pt x="103" y="2"/>
                      </a:moveTo>
                      <a:lnTo>
                        <a:pt x="67" y="8"/>
                      </a:lnTo>
                      <a:lnTo>
                        <a:pt x="37" y="15"/>
                      </a:lnTo>
                      <a:lnTo>
                        <a:pt x="22" y="18"/>
                      </a:lnTo>
                      <a:lnTo>
                        <a:pt x="10" y="26"/>
                      </a:lnTo>
                      <a:lnTo>
                        <a:pt x="4" y="32"/>
                      </a:lnTo>
                      <a:lnTo>
                        <a:pt x="0" y="42"/>
                      </a:lnTo>
                      <a:lnTo>
                        <a:pt x="1" y="49"/>
                      </a:lnTo>
                      <a:lnTo>
                        <a:pt x="5" y="52"/>
                      </a:lnTo>
                      <a:lnTo>
                        <a:pt x="11" y="54"/>
                      </a:lnTo>
                      <a:lnTo>
                        <a:pt x="35" y="56"/>
                      </a:lnTo>
                      <a:lnTo>
                        <a:pt x="80" y="53"/>
                      </a:lnTo>
                      <a:lnTo>
                        <a:pt x="122" y="48"/>
                      </a:lnTo>
                      <a:lnTo>
                        <a:pt x="148" y="43"/>
                      </a:lnTo>
                      <a:lnTo>
                        <a:pt x="151" y="50"/>
                      </a:lnTo>
                      <a:lnTo>
                        <a:pt x="165" y="52"/>
                      </a:lnTo>
                      <a:lnTo>
                        <a:pt x="179" y="53"/>
                      </a:lnTo>
                      <a:lnTo>
                        <a:pt x="207" y="54"/>
                      </a:lnTo>
                      <a:lnTo>
                        <a:pt x="223" y="53"/>
                      </a:lnTo>
                      <a:lnTo>
                        <a:pt x="227" y="43"/>
                      </a:lnTo>
                      <a:lnTo>
                        <a:pt x="223" y="24"/>
                      </a:lnTo>
                      <a:lnTo>
                        <a:pt x="216" y="0"/>
                      </a:lnTo>
                      <a:lnTo>
                        <a:pt x="113" y="0"/>
                      </a:lnTo>
                      <a:lnTo>
                        <a:pt x="103" y="2"/>
                      </a:lnTo>
                    </a:path>
                  </a:pathLst>
                </a:custGeom>
                <a:solidFill>
                  <a:srgbClr val="7F5F3F"/>
                </a:solidFill>
                <a:ln w="12700" cap="rnd">
                  <a:solidFill>
                    <a:srgbClr val="000000"/>
                  </a:solidFill>
                  <a:round/>
                  <a:headEnd/>
                  <a:tailEnd/>
                </a:ln>
              </p:spPr>
              <p:txBody>
                <a:bodyPr/>
                <a:lstStyle/>
                <a:p>
                  <a:endParaRPr lang="pt-BR" dirty="0"/>
                </a:p>
              </p:txBody>
            </p:sp>
            <p:sp>
              <p:nvSpPr>
                <p:cNvPr id="9330" name="Freeform 212"/>
                <p:cNvSpPr>
                  <a:spLocks/>
                </p:cNvSpPr>
                <p:nvPr/>
              </p:nvSpPr>
              <p:spPr bwMode="auto">
                <a:xfrm>
                  <a:off x="1429" y="935"/>
                  <a:ext cx="291" cy="298"/>
                </a:xfrm>
                <a:custGeom>
                  <a:avLst/>
                  <a:gdLst>
                    <a:gd name="T0" fmla="*/ 275 w 291"/>
                    <a:gd name="T1" fmla="*/ 18 h 298"/>
                    <a:gd name="T2" fmla="*/ 287 w 291"/>
                    <a:gd name="T3" fmla="*/ 41 h 298"/>
                    <a:gd name="T4" fmla="*/ 288 w 291"/>
                    <a:gd name="T5" fmla="*/ 49 h 298"/>
                    <a:gd name="T6" fmla="*/ 290 w 291"/>
                    <a:gd name="T7" fmla="*/ 62 h 298"/>
                    <a:gd name="T8" fmla="*/ 287 w 291"/>
                    <a:gd name="T9" fmla="*/ 77 h 298"/>
                    <a:gd name="T10" fmla="*/ 278 w 291"/>
                    <a:gd name="T11" fmla="*/ 85 h 298"/>
                    <a:gd name="T12" fmla="*/ 269 w 291"/>
                    <a:gd name="T13" fmla="*/ 91 h 298"/>
                    <a:gd name="T14" fmla="*/ 256 w 291"/>
                    <a:gd name="T15" fmla="*/ 91 h 298"/>
                    <a:gd name="T16" fmla="*/ 230 w 291"/>
                    <a:gd name="T17" fmla="*/ 91 h 298"/>
                    <a:gd name="T18" fmla="*/ 203 w 291"/>
                    <a:gd name="T19" fmla="*/ 93 h 298"/>
                    <a:gd name="T20" fmla="*/ 178 w 291"/>
                    <a:gd name="T21" fmla="*/ 89 h 298"/>
                    <a:gd name="T22" fmla="*/ 164 w 291"/>
                    <a:gd name="T23" fmla="*/ 86 h 298"/>
                    <a:gd name="T24" fmla="*/ 135 w 291"/>
                    <a:gd name="T25" fmla="*/ 81 h 298"/>
                    <a:gd name="T26" fmla="*/ 113 w 291"/>
                    <a:gd name="T27" fmla="*/ 74 h 298"/>
                    <a:gd name="T28" fmla="*/ 91 w 291"/>
                    <a:gd name="T29" fmla="*/ 67 h 298"/>
                    <a:gd name="T30" fmla="*/ 70 w 291"/>
                    <a:gd name="T31" fmla="*/ 56 h 298"/>
                    <a:gd name="T32" fmla="*/ 76 w 291"/>
                    <a:gd name="T33" fmla="*/ 71 h 298"/>
                    <a:gd name="T34" fmla="*/ 85 w 291"/>
                    <a:gd name="T35" fmla="*/ 93 h 298"/>
                    <a:gd name="T36" fmla="*/ 88 w 291"/>
                    <a:gd name="T37" fmla="*/ 123 h 298"/>
                    <a:gd name="T38" fmla="*/ 91 w 291"/>
                    <a:gd name="T39" fmla="*/ 146 h 298"/>
                    <a:gd name="T40" fmla="*/ 101 w 291"/>
                    <a:gd name="T41" fmla="*/ 178 h 298"/>
                    <a:gd name="T42" fmla="*/ 116 w 291"/>
                    <a:gd name="T43" fmla="*/ 218 h 298"/>
                    <a:gd name="T44" fmla="*/ 129 w 291"/>
                    <a:gd name="T45" fmla="*/ 250 h 298"/>
                    <a:gd name="T46" fmla="*/ 146 w 291"/>
                    <a:gd name="T47" fmla="*/ 282 h 298"/>
                    <a:gd name="T48" fmla="*/ 129 w 291"/>
                    <a:gd name="T49" fmla="*/ 295 h 298"/>
                    <a:gd name="T50" fmla="*/ 87 w 291"/>
                    <a:gd name="T51" fmla="*/ 297 h 298"/>
                    <a:gd name="T52" fmla="*/ 56 w 291"/>
                    <a:gd name="T53" fmla="*/ 295 h 298"/>
                    <a:gd name="T54" fmla="*/ 41 w 291"/>
                    <a:gd name="T55" fmla="*/ 290 h 298"/>
                    <a:gd name="T56" fmla="*/ 34 w 291"/>
                    <a:gd name="T57" fmla="*/ 286 h 298"/>
                    <a:gd name="T58" fmla="*/ 38 w 291"/>
                    <a:gd name="T59" fmla="*/ 255 h 298"/>
                    <a:gd name="T60" fmla="*/ 35 w 291"/>
                    <a:gd name="T61" fmla="*/ 213 h 298"/>
                    <a:gd name="T62" fmla="*/ 31 w 291"/>
                    <a:gd name="T63" fmla="*/ 152 h 298"/>
                    <a:gd name="T64" fmla="*/ 28 w 291"/>
                    <a:gd name="T65" fmla="*/ 113 h 298"/>
                    <a:gd name="T66" fmla="*/ 22 w 291"/>
                    <a:gd name="T67" fmla="*/ 86 h 298"/>
                    <a:gd name="T68" fmla="*/ 19 w 291"/>
                    <a:gd name="T69" fmla="*/ 81 h 298"/>
                    <a:gd name="T70" fmla="*/ 7 w 291"/>
                    <a:gd name="T71" fmla="*/ 74 h 298"/>
                    <a:gd name="T72" fmla="*/ 2 w 291"/>
                    <a:gd name="T73" fmla="*/ 60 h 298"/>
                    <a:gd name="T74" fmla="*/ 0 w 291"/>
                    <a:gd name="T75" fmla="*/ 41 h 298"/>
                    <a:gd name="T76" fmla="*/ 2 w 291"/>
                    <a:gd name="T77" fmla="*/ 26 h 298"/>
                    <a:gd name="T78" fmla="*/ 7 w 291"/>
                    <a:gd name="T79" fmla="*/ 16 h 298"/>
                    <a:gd name="T80" fmla="*/ 41 w 291"/>
                    <a:gd name="T81" fmla="*/ 12 h 298"/>
                    <a:gd name="T82" fmla="*/ 113 w 291"/>
                    <a:gd name="T83" fmla="*/ 6 h 298"/>
                    <a:gd name="T84" fmla="*/ 144 w 291"/>
                    <a:gd name="T85" fmla="*/ 0 h 298"/>
                    <a:gd name="T86" fmla="*/ 193 w 291"/>
                    <a:gd name="T87" fmla="*/ 4 h 298"/>
                    <a:gd name="T88" fmla="*/ 234 w 291"/>
                    <a:gd name="T89" fmla="*/ 6 h 298"/>
                    <a:gd name="T90" fmla="*/ 275 w 291"/>
                    <a:gd name="T91" fmla="*/ 18 h 2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1"/>
                    <a:gd name="T139" fmla="*/ 0 h 298"/>
                    <a:gd name="T140" fmla="*/ 291 w 291"/>
                    <a:gd name="T141" fmla="*/ 298 h 2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1" h="298">
                      <a:moveTo>
                        <a:pt x="275" y="18"/>
                      </a:moveTo>
                      <a:lnTo>
                        <a:pt x="287" y="41"/>
                      </a:lnTo>
                      <a:lnTo>
                        <a:pt x="288" y="49"/>
                      </a:lnTo>
                      <a:lnTo>
                        <a:pt x="290" y="62"/>
                      </a:lnTo>
                      <a:lnTo>
                        <a:pt x="287" y="77"/>
                      </a:lnTo>
                      <a:lnTo>
                        <a:pt x="278" y="85"/>
                      </a:lnTo>
                      <a:lnTo>
                        <a:pt x="269" y="91"/>
                      </a:lnTo>
                      <a:lnTo>
                        <a:pt x="256" y="91"/>
                      </a:lnTo>
                      <a:lnTo>
                        <a:pt x="230" y="91"/>
                      </a:lnTo>
                      <a:lnTo>
                        <a:pt x="203" y="93"/>
                      </a:lnTo>
                      <a:lnTo>
                        <a:pt x="178" y="89"/>
                      </a:lnTo>
                      <a:lnTo>
                        <a:pt x="164" y="86"/>
                      </a:lnTo>
                      <a:lnTo>
                        <a:pt x="135" y="81"/>
                      </a:lnTo>
                      <a:lnTo>
                        <a:pt x="113" y="74"/>
                      </a:lnTo>
                      <a:lnTo>
                        <a:pt x="91" y="67"/>
                      </a:lnTo>
                      <a:lnTo>
                        <a:pt x="70" y="56"/>
                      </a:lnTo>
                      <a:lnTo>
                        <a:pt x="76" y="71"/>
                      </a:lnTo>
                      <a:lnTo>
                        <a:pt x="85" y="93"/>
                      </a:lnTo>
                      <a:lnTo>
                        <a:pt x="88" y="123"/>
                      </a:lnTo>
                      <a:lnTo>
                        <a:pt x="91" y="146"/>
                      </a:lnTo>
                      <a:lnTo>
                        <a:pt x="101" y="178"/>
                      </a:lnTo>
                      <a:lnTo>
                        <a:pt x="116" y="218"/>
                      </a:lnTo>
                      <a:lnTo>
                        <a:pt x="129" y="250"/>
                      </a:lnTo>
                      <a:lnTo>
                        <a:pt x="146" y="282"/>
                      </a:lnTo>
                      <a:lnTo>
                        <a:pt x="129" y="295"/>
                      </a:lnTo>
                      <a:lnTo>
                        <a:pt x="87" y="297"/>
                      </a:lnTo>
                      <a:lnTo>
                        <a:pt x="56" y="295"/>
                      </a:lnTo>
                      <a:lnTo>
                        <a:pt x="41" y="290"/>
                      </a:lnTo>
                      <a:lnTo>
                        <a:pt x="34" y="286"/>
                      </a:lnTo>
                      <a:lnTo>
                        <a:pt x="38" y="255"/>
                      </a:lnTo>
                      <a:lnTo>
                        <a:pt x="35" y="213"/>
                      </a:lnTo>
                      <a:lnTo>
                        <a:pt x="31" y="152"/>
                      </a:lnTo>
                      <a:lnTo>
                        <a:pt x="28" y="113"/>
                      </a:lnTo>
                      <a:lnTo>
                        <a:pt x="22" y="86"/>
                      </a:lnTo>
                      <a:lnTo>
                        <a:pt x="19" y="81"/>
                      </a:lnTo>
                      <a:lnTo>
                        <a:pt x="7" y="74"/>
                      </a:lnTo>
                      <a:lnTo>
                        <a:pt x="2" y="60"/>
                      </a:lnTo>
                      <a:lnTo>
                        <a:pt x="0" y="41"/>
                      </a:lnTo>
                      <a:lnTo>
                        <a:pt x="2" y="26"/>
                      </a:lnTo>
                      <a:lnTo>
                        <a:pt x="7" y="16"/>
                      </a:lnTo>
                      <a:lnTo>
                        <a:pt x="41" y="12"/>
                      </a:lnTo>
                      <a:lnTo>
                        <a:pt x="113" y="6"/>
                      </a:lnTo>
                      <a:lnTo>
                        <a:pt x="144" y="0"/>
                      </a:lnTo>
                      <a:lnTo>
                        <a:pt x="193" y="4"/>
                      </a:lnTo>
                      <a:lnTo>
                        <a:pt x="234" y="6"/>
                      </a:lnTo>
                      <a:lnTo>
                        <a:pt x="275" y="18"/>
                      </a:lnTo>
                    </a:path>
                  </a:pathLst>
                </a:custGeom>
                <a:solidFill>
                  <a:srgbClr val="3F5F00"/>
                </a:solidFill>
                <a:ln w="12700" cap="rnd">
                  <a:solidFill>
                    <a:srgbClr val="000000"/>
                  </a:solidFill>
                  <a:round/>
                  <a:headEnd/>
                  <a:tailEnd/>
                </a:ln>
              </p:spPr>
              <p:txBody>
                <a:bodyPr/>
                <a:lstStyle/>
                <a:p>
                  <a:endParaRPr lang="pt-BR" dirty="0"/>
                </a:p>
              </p:txBody>
            </p:sp>
          </p:grpSp>
          <p:sp>
            <p:nvSpPr>
              <p:cNvPr id="9282" name="Freeform 213"/>
              <p:cNvSpPr>
                <a:spLocks/>
              </p:cNvSpPr>
              <p:nvPr/>
            </p:nvSpPr>
            <p:spPr bwMode="auto">
              <a:xfrm>
                <a:off x="1538" y="1061"/>
                <a:ext cx="302" cy="221"/>
              </a:xfrm>
              <a:custGeom>
                <a:avLst/>
                <a:gdLst>
                  <a:gd name="T0" fmla="*/ 212 w 302"/>
                  <a:gd name="T1" fmla="*/ 4 h 221"/>
                  <a:gd name="T2" fmla="*/ 301 w 302"/>
                  <a:gd name="T3" fmla="*/ 199 h 221"/>
                  <a:gd name="T4" fmla="*/ 298 w 302"/>
                  <a:gd name="T5" fmla="*/ 203 h 221"/>
                  <a:gd name="T6" fmla="*/ 291 w 302"/>
                  <a:gd name="T7" fmla="*/ 200 h 221"/>
                  <a:gd name="T8" fmla="*/ 206 w 302"/>
                  <a:gd name="T9" fmla="*/ 12 h 221"/>
                  <a:gd name="T10" fmla="*/ 201 w 302"/>
                  <a:gd name="T11" fmla="*/ 9 h 221"/>
                  <a:gd name="T12" fmla="*/ 168 w 302"/>
                  <a:gd name="T13" fmla="*/ 9 h 221"/>
                  <a:gd name="T14" fmla="*/ 126 w 302"/>
                  <a:gd name="T15" fmla="*/ 10 h 221"/>
                  <a:gd name="T16" fmla="*/ 89 w 302"/>
                  <a:gd name="T17" fmla="*/ 12 h 221"/>
                  <a:gd name="T18" fmla="*/ 78 w 302"/>
                  <a:gd name="T19" fmla="*/ 15 h 221"/>
                  <a:gd name="T20" fmla="*/ 71 w 302"/>
                  <a:gd name="T21" fmla="*/ 20 h 221"/>
                  <a:gd name="T22" fmla="*/ 67 w 302"/>
                  <a:gd name="T23" fmla="*/ 26 h 221"/>
                  <a:gd name="T24" fmla="*/ 8 w 302"/>
                  <a:gd name="T25" fmla="*/ 217 h 221"/>
                  <a:gd name="T26" fmla="*/ 3 w 302"/>
                  <a:gd name="T27" fmla="*/ 220 h 221"/>
                  <a:gd name="T28" fmla="*/ 0 w 302"/>
                  <a:gd name="T29" fmla="*/ 215 h 221"/>
                  <a:gd name="T30" fmla="*/ 58 w 302"/>
                  <a:gd name="T31" fmla="*/ 25 h 221"/>
                  <a:gd name="T32" fmla="*/ 64 w 302"/>
                  <a:gd name="T33" fmla="*/ 14 h 221"/>
                  <a:gd name="T34" fmla="*/ 69 w 302"/>
                  <a:gd name="T35" fmla="*/ 10 h 221"/>
                  <a:gd name="T36" fmla="*/ 74 w 302"/>
                  <a:gd name="T37" fmla="*/ 7 h 221"/>
                  <a:gd name="T38" fmla="*/ 80 w 302"/>
                  <a:gd name="T39" fmla="*/ 5 h 221"/>
                  <a:gd name="T40" fmla="*/ 93 w 302"/>
                  <a:gd name="T41" fmla="*/ 4 h 221"/>
                  <a:gd name="T42" fmla="*/ 132 w 302"/>
                  <a:gd name="T43" fmla="*/ 1 h 221"/>
                  <a:gd name="T44" fmla="*/ 176 w 302"/>
                  <a:gd name="T45" fmla="*/ 0 h 221"/>
                  <a:gd name="T46" fmla="*/ 196 w 302"/>
                  <a:gd name="T47" fmla="*/ 0 h 221"/>
                  <a:gd name="T48" fmla="*/ 206 w 302"/>
                  <a:gd name="T49" fmla="*/ 1 h 221"/>
                  <a:gd name="T50" fmla="*/ 212 w 302"/>
                  <a:gd name="T51" fmla="*/ 4 h 2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2"/>
                  <a:gd name="T79" fmla="*/ 0 h 221"/>
                  <a:gd name="T80" fmla="*/ 302 w 302"/>
                  <a:gd name="T81" fmla="*/ 221 h 2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2" h="221">
                    <a:moveTo>
                      <a:pt x="212" y="4"/>
                    </a:moveTo>
                    <a:lnTo>
                      <a:pt x="301" y="199"/>
                    </a:lnTo>
                    <a:lnTo>
                      <a:pt x="298" y="203"/>
                    </a:lnTo>
                    <a:lnTo>
                      <a:pt x="291" y="200"/>
                    </a:lnTo>
                    <a:lnTo>
                      <a:pt x="206" y="12"/>
                    </a:lnTo>
                    <a:lnTo>
                      <a:pt x="201" y="9"/>
                    </a:lnTo>
                    <a:lnTo>
                      <a:pt x="168" y="9"/>
                    </a:lnTo>
                    <a:lnTo>
                      <a:pt x="126" y="10"/>
                    </a:lnTo>
                    <a:lnTo>
                      <a:pt x="89" y="12"/>
                    </a:lnTo>
                    <a:lnTo>
                      <a:pt x="78" y="15"/>
                    </a:lnTo>
                    <a:lnTo>
                      <a:pt x="71" y="20"/>
                    </a:lnTo>
                    <a:lnTo>
                      <a:pt x="67" y="26"/>
                    </a:lnTo>
                    <a:lnTo>
                      <a:pt x="8" y="217"/>
                    </a:lnTo>
                    <a:lnTo>
                      <a:pt x="3" y="220"/>
                    </a:lnTo>
                    <a:lnTo>
                      <a:pt x="0" y="215"/>
                    </a:lnTo>
                    <a:lnTo>
                      <a:pt x="58" y="25"/>
                    </a:lnTo>
                    <a:lnTo>
                      <a:pt x="64" y="14"/>
                    </a:lnTo>
                    <a:lnTo>
                      <a:pt x="69" y="10"/>
                    </a:lnTo>
                    <a:lnTo>
                      <a:pt x="74" y="7"/>
                    </a:lnTo>
                    <a:lnTo>
                      <a:pt x="80" y="5"/>
                    </a:lnTo>
                    <a:lnTo>
                      <a:pt x="93" y="4"/>
                    </a:lnTo>
                    <a:lnTo>
                      <a:pt x="132" y="1"/>
                    </a:lnTo>
                    <a:lnTo>
                      <a:pt x="176" y="0"/>
                    </a:lnTo>
                    <a:lnTo>
                      <a:pt x="196" y="0"/>
                    </a:lnTo>
                    <a:lnTo>
                      <a:pt x="206" y="1"/>
                    </a:lnTo>
                    <a:lnTo>
                      <a:pt x="212" y="4"/>
                    </a:lnTo>
                  </a:path>
                </a:pathLst>
              </a:custGeom>
              <a:solidFill>
                <a:srgbClr val="5F3F1F"/>
              </a:solidFill>
              <a:ln w="12700" cap="rnd">
                <a:solidFill>
                  <a:srgbClr val="000000"/>
                </a:solidFill>
                <a:round/>
                <a:headEnd/>
                <a:tailEnd/>
              </a:ln>
            </p:spPr>
            <p:txBody>
              <a:bodyPr/>
              <a:lstStyle/>
              <a:p>
                <a:endParaRPr lang="pt-BR" dirty="0"/>
              </a:p>
            </p:txBody>
          </p:sp>
          <p:grpSp>
            <p:nvGrpSpPr>
              <p:cNvPr id="9283" name="Group 214"/>
              <p:cNvGrpSpPr>
                <a:grpSpLocks/>
              </p:cNvGrpSpPr>
              <p:nvPr/>
            </p:nvGrpSpPr>
            <p:grpSpPr bwMode="auto">
              <a:xfrm>
                <a:off x="1125" y="714"/>
                <a:ext cx="239" cy="220"/>
                <a:chOff x="1125" y="714"/>
                <a:chExt cx="239" cy="220"/>
              </a:xfrm>
            </p:grpSpPr>
            <p:grpSp>
              <p:nvGrpSpPr>
                <p:cNvPr id="9324" name="Group 215"/>
                <p:cNvGrpSpPr>
                  <a:grpSpLocks/>
                </p:cNvGrpSpPr>
                <p:nvPr/>
              </p:nvGrpSpPr>
              <p:grpSpPr bwMode="auto">
                <a:xfrm>
                  <a:off x="1125" y="714"/>
                  <a:ext cx="239" cy="220"/>
                  <a:chOff x="1125" y="714"/>
                  <a:chExt cx="239" cy="220"/>
                </a:xfrm>
              </p:grpSpPr>
              <p:sp>
                <p:nvSpPr>
                  <p:cNvPr id="9326" name="Oval 216"/>
                  <p:cNvSpPr>
                    <a:spLocks noChangeArrowheads="1"/>
                  </p:cNvSpPr>
                  <p:nvPr/>
                </p:nvSpPr>
                <p:spPr bwMode="auto">
                  <a:xfrm>
                    <a:off x="1125" y="714"/>
                    <a:ext cx="239" cy="220"/>
                  </a:xfrm>
                  <a:prstGeom prst="ellipse">
                    <a:avLst/>
                  </a:prstGeom>
                  <a:solidFill>
                    <a:srgbClr val="9F9FBF"/>
                  </a:solidFill>
                  <a:ln w="12700">
                    <a:solidFill>
                      <a:srgbClr val="000000"/>
                    </a:solidFill>
                    <a:round/>
                    <a:headEnd/>
                    <a:tailEnd/>
                  </a:ln>
                </p:spPr>
                <p:txBody>
                  <a:bodyPr wrap="none" anchor="ctr"/>
                  <a:lstStyle/>
                  <a:p>
                    <a:endParaRPr lang="pt-BR" dirty="0"/>
                  </a:p>
                </p:txBody>
              </p:sp>
              <p:sp>
                <p:nvSpPr>
                  <p:cNvPr id="9327" name="Oval 217"/>
                  <p:cNvSpPr>
                    <a:spLocks noChangeArrowheads="1"/>
                  </p:cNvSpPr>
                  <p:nvPr/>
                </p:nvSpPr>
                <p:spPr bwMode="auto">
                  <a:xfrm>
                    <a:off x="1138" y="714"/>
                    <a:ext cx="219" cy="199"/>
                  </a:xfrm>
                  <a:prstGeom prst="ellipse">
                    <a:avLst/>
                  </a:prstGeom>
                  <a:solidFill>
                    <a:srgbClr val="BFBFDF"/>
                  </a:solidFill>
                  <a:ln w="9525">
                    <a:noFill/>
                    <a:round/>
                    <a:headEnd/>
                    <a:tailEnd/>
                  </a:ln>
                </p:spPr>
                <p:txBody>
                  <a:bodyPr wrap="none" anchor="ctr"/>
                  <a:lstStyle/>
                  <a:p>
                    <a:endParaRPr lang="pt-BR" dirty="0"/>
                  </a:p>
                </p:txBody>
              </p:sp>
              <p:sp>
                <p:nvSpPr>
                  <p:cNvPr id="9328" name="Oval 218"/>
                  <p:cNvSpPr>
                    <a:spLocks noChangeArrowheads="1"/>
                  </p:cNvSpPr>
                  <p:nvPr/>
                </p:nvSpPr>
                <p:spPr bwMode="auto">
                  <a:xfrm>
                    <a:off x="1178" y="725"/>
                    <a:ext cx="169" cy="152"/>
                  </a:xfrm>
                  <a:prstGeom prst="ellipse">
                    <a:avLst/>
                  </a:prstGeom>
                  <a:solidFill>
                    <a:srgbClr val="DFDFFF"/>
                  </a:solidFill>
                  <a:ln w="9525">
                    <a:noFill/>
                    <a:round/>
                    <a:headEnd/>
                    <a:tailEnd/>
                  </a:ln>
                </p:spPr>
                <p:txBody>
                  <a:bodyPr wrap="none" anchor="ctr"/>
                  <a:lstStyle/>
                  <a:p>
                    <a:endParaRPr lang="pt-BR" dirty="0"/>
                  </a:p>
                </p:txBody>
              </p:sp>
            </p:grpSp>
            <p:sp>
              <p:nvSpPr>
                <p:cNvPr id="9325" name="Oval 219"/>
                <p:cNvSpPr>
                  <a:spLocks noChangeArrowheads="1"/>
                </p:cNvSpPr>
                <p:nvPr/>
              </p:nvSpPr>
              <p:spPr bwMode="auto">
                <a:xfrm>
                  <a:off x="1262" y="747"/>
                  <a:ext cx="44" cy="40"/>
                </a:xfrm>
                <a:prstGeom prst="ellipse">
                  <a:avLst/>
                </a:prstGeom>
                <a:solidFill>
                  <a:srgbClr val="FFFFFF"/>
                </a:solidFill>
                <a:ln w="9525">
                  <a:noFill/>
                  <a:round/>
                  <a:headEnd/>
                  <a:tailEnd/>
                </a:ln>
              </p:spPr>
              <p:txBody>
                <a:bodyPr wrap="none" anchor="ctr"/>
                <a:lstStyle/>
                <a:p>
                  <a:endParaRPr lang="pt-BR" dirty="0"/>
                </a:p>
              </p:txBody>
            </p:sp>
          </p:grpSp>
          <p:sp>
            <p:nvSpPr>
              <p:cNvPr id="9284" name="Freeform 220"/>
              <p:cNvSpPr>
                <a:spLocks/>
              </p:cNvSpPr>
              <p:nvPr/>
            </p:nvSpPr>
            <p:spPr bwMode="auto">
              <a:xfrm>
                <a:off x="1035" y="786"/>
                <a:ext cx="263" cy="152"/>
              </a:xfrm>
              <a:custGeom>
                <a:avLst/>
                <a:gdLst>
                  <a:gd name="T0" fmla="*/ 10 w 263"/>
                  <a:gd name="T1" fmla="*/ 145 h 152"/>
                  <a:gd name="T2" fmla="*/ 13 w 263"/>
                  <a:gd name="T3" fmla="*/ 150 h 152"/>
                  <a:gd name="T4" fmla="*/ 21 w 263"/>
                  <a:gd name="T5" fmla="*/ 151 h 152"/>
                  <a:gd name="T6" fmla="*/ 149 w 263"/>
                  <a:gd name="T7" fmla="*/ 83 h 152"/>
                  <a:gd name="T8" fmla="*/ 161 w 263"/>
                  <a:gd name="T9" fmla="*/ 84 h 152"/>
                  <a:gd name="T10" fmla="*/ 183 w 263"/>
                  <a:gd name="T11" fmla="*/ 85 h 152"/>
                  <a:gd name="T12" fmla="*/ 209 w 263"/>
                  <a:gd name="T13" fmla="*/ 77 h 152"/>
                  <a:gd name="T14" fmla="*/ 252 w 263"/>
                  <a:gd name="T15" fmla="*/ 73 h 152"/>
                  <a:gd name="T16" fmla="*/ 252 w 263"/>
                  <a:gd name="T17" fmla="*/ 66 h 152"/>
                  <a:gd name="T18" fmla="*/ 211 w 263"/>
                  <a:gd name="T19" fmla="*/ 67 h 152"/>
                  <a:gd name="T20" fmla="*/ 254 w 263"/>
                  <a:gd name="T21" fmla="*/ 60 h 152"/>
                  <a:gd name="T22" fmla="*/ 261 w 263"/>
                  <a:gd name="T23" fmla="*/ 55 h 152"/>
                  <a:gd name="T24" fmla="*/ 239 w 263"/>
                  <a:gd name="T25" fmla="*/ 52 h 152"/>
                  <a:gd name="T26" fmla="*/ 210 w 263"/>
                  <a:gd name="T27" fmla="*/ 52 h 152"/>
                  <a:gd name="T28" fmla="*/ 261 w 263"/>
                  <a:gd name="T29" fmla="*/ 42 h 152"/>
                  <a:gd name="T30" fmla="*/ 260 w 263"/>
                  <a:gd name="T31" fmla="*/ 36 h 152"/>
                  <a:gd name="T32" fmla="*/ 244 w 263"/>
                  <a:gd name="T33" fmla="*/ 34 h 152"/>
                  <a:gd name="T34" fmla="*/ 206 w 263"/>
                  <a:gd name="T35" fmla="*/ 43 h 152"/>
                  <a:gd name="T36" fmla="*/ 246 w 263"/>
                  <a:gd name="T37" fmla="*/ 26 h 152"/>
                  <a:gd name="T38" fmla="*/ 249 w 263"/>
                  <a:gd name="T39" fmla="*/ 16 h 152"/>
                  <a:gd name="T40" fmla="*/ 239 w 263"/>
                  <a:gd name="T41" fmla="*/ 12 h 152"/>
                  <a:gd name="T42" fmla="*/ 194 w 263"/>
                  <a:gd name="T43" fmla="*/ 30 h 152"/>
                  <a:gd name="T44" fmla="*/ 182 w 263"/>
                  <a:gd name="T45" fmla="*/ 35 h 152"/>
                  <a:gd name="T46" fmla="*/ 189 w 263"/>
                  <a:gd name="T47" fmla="*/ 24 h 152"/>
                  <a:gd name="T48" fmla="*/ 188 w 263"/>
                  <a:gd name="T49" fmla="*/ 5 h 152"/>
                  <a:gd name="T50" fmla="*/ 168 w 263"/>
                  <a:gd name="T51" fmla="*/ 1 h 152"/>
                  <a:gd name="T52" fmla="*/ 162 w 263"/>
                  <a:gd name="T53" fmla="*/ 26 h 152"/>
                  <a:gd name="T54" fmla="*/ 149 w 263"/>
                  <a:gd name="T55" fmla="*/ 42 h 152"/>
                  <a:gd name="T56" fmla="*/ 142 w 263"/>
                  <a:gd name="T57" fmla="*/ 58 h 152"/>
                  <a:gd name="T58" fmla="*/ 142 w 263"/>
                  <a:gd name="T59" fmla="*/ 71 h 152"/>
                  <a:gd name="T60" fmla="*/ 22 w 263"/>
                  <a:gd name="T61" fmla="*/ 132 h 152"/>
                  <a:gd name="T62" fmla="*/ 18 w 263"/>
                  <a:gd name="T63" fmla="*/ 115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3"/>
                  <a:gd name="T97" fmla="*/ 0 h 152"/>
                  <a:gd name="T98" fmla="*/ 263 w 263"/>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3" h="152">
                    <a:moveTo>
                      <a:pt x="0" y="124"/>
                    </a:moveTo>
                    <a:lnTo>
                      <a:pt x="10" y="145"/>
                    </a:lnTo>
                    <a:lnTo>
                      <a:pt x="12" y="149"/>
                    </a:lnTo>
                    <a:lnTo>
                      <a:pt x="13" y="150"/>
                    </a:lnTo>
                    <a:lnTo>
                      <a:pt x="16" y="151"/>
                    </a:lnTo>
                    <a:lnTo>
                      <a:pt x="21" y="151"/>
                    </a:lnTo>
                    <a:lnTo>
                      <a:pt x="26" y="149"/>
                    </a:lnTo>
                    <a:lnTo>
                      <a:pt x="149" y="83"/>
                    </a:lnTo>
                    <a:lnTo>
                      <a:pt x="157" y="81"/>
                    </a:lnTo>
                    <a:lnTo>
                      <a:pt x="161" y="84"/>
                    </a:lnTo>
                    <a:lnTo>
                      <a:pt x="170" y="87"/>
                    </a:lnTo>
                    <a:lnTo>
                      <a:pt x="183" y="85"/>
                    </a:lnTo>
                    <a:lnTo>
                      <a:pt x="198" y="81"/>
                    </a:lnTo>
                    <a:lnTo>
                      <a:pt x="209" y="77"/>
                    </a:lnTo>
                    <a:lnTo>
                      <a:pt x="242" y="74"/>
                    </a:lnTo>
                    <a:lnTo>
                      <a:pt x="252" y="73"/>
                    </a:lnTo>
                    <a:lnTo>
                      <a:pt x="255" y="70"/>
                    </a:lnTo>
                    <a:lnTo>
                      <a:pt x="252" y="66"/>
                    </a:lnTo>
                    <a:lnTo>
                      <a:pt x="242" y="64"/>
                    </a:lnTo>
                    <a:lnTo>
                      <a:pt x="211" y="67"/>
                    </a:lnTo>
                    <a:lnTo>
                      <a:pt x="210" y="64"/>
                    </a:lnTo>
                    <a:lnTo>
                      <a:pt x="254" y="60"/>
                    </a:lnTo>
                    <a:lnTo>
                      <a:pt x="261" y="58"/>
                    </a:lnTo>
                    <a:lnTo>
                      <a:pt x="261" y="55"/>
                    </a:lnTo>
                    <a:lnTo>
                      <a:pt x="256" y="51"/>
                    </a:lnTo>
                    <a:lnTo>
                      <a:pt x="239" y="52"/>
                    </a:lnTo>
                    <a:lnTo>
                      <a:pt x="210" y="55"/>
                    </a:lnTo>
                    <a:lnTo>
                      <a:pt x="210" y="52"/>
                    </a:lnTo>
                    <a:lnTo>
                      <a:pt x="258" y="44"/>
                    </a:lnTo>
                    <a:lnTo>
                      <a:pt x="261" y="42"/>
                    </a:lnTo>
                    <a:lnTo>
                      <a:pt x="262" y="39"/>
                    </a:lnTo>
                    <a:lnTo>
                      <a:pt x="260" y="36"/>
                    </a:lnTo>
                    <a:lnTo>
                      <a:pt x="256" y="35"/>
                    </a:lnTo>
                    <a:lnTo>
                      <a:pt x="244" y="34"/>
                    </a:lnTo>
                    <a:lnTo>
                      <a:pt x="220" y="39"/>
                    </a:lnTo>
                    <a:lnTo>
                      <a:pt x="206" y="43"/>
                    </a:lnTo>
                    <a:lnTo>
                      <a:pt x="205" y="41"/>
                    </a:lnTo>
                    <a:lnTo>
                      <a:pt x="246" y="26"/>
                    </a:lnTo>
                    <a:lnTo>
                      <a:pt x="249" y="21"/>
                    </a:lnTo>
                    <a:lnTo>
                      <a:pt x="249" y="16"/>
                    </a:lnTo>
                    <a:lnTo>
                      <a:pt x="246" y="12"/>
                    </a:lnTo>
                    <a:lnTo>
                      <a:pt x="239" y="12"/>
                    </a:lnTo>
                    <a:lnTo>
                      <a:pt x="230" y="14"/>
                    </a:lnTo>
                    <a:lnTo>
                      <a:pt x="194" y="30"/>
                    </a:lnTo>
                    <a:lnTo>
                      <a:pt x="186" y="34"/>
                    </a:lnTo>
                    <a:lnTo>
                      <a:pt x="182" y="35"/>
                    </a:lnTo>
                    <a:lnTo>
                      <a:pt x="182" y="32"/>
                    </a:lnTo>
                    <a:lnTo>
                      <a:pt x="189" y="24"/>
                    </a:lnTo>
                    <a:lnTo>
                      <a:pt x="190" y="14"/>
                    </a:lnTo>
                    <a:lnTo>
                      <a:pt x="188" y="5"/>
                    </a:lnTo>
                    <a:lnTo>
                      <a:pt x="179" y="0"/>
                    </a:lnTo>
                    <a:lnTo>
                      <a:pt x="168" y="1"/>
                    </a:lnTo>
                    <a:lnTo>
                      <a:pt x="163" y="14"/>
                    </a:lnTo>
                    <a:lnTo>
                      <a:pt x="162" y="26"/>
                    </a:lnTo>
                    <a:lnTo>
                      <a:pt x="156" y="37"/>
                    </a:lnTo>
                    <a:lnTo>
                      <a:pt x="149" y="42"/>
                    </a:lnTo>
                    <a:lnTo>
                      <a:pt x="145" y="49"/>
                    </a:lnTo>
                    <a:lnTo>
                      <a:pt x="142" y="58"/>
                    </a:lnTo>
                    <a:lnTo>
                      <a:pt x="141" y="68"/>
                    </a:lnTo>
                    <a:lnTo>
                      <a:pt x="142" y="71"/>
                    </a:lnTo>
                    <a:lnTo>
                      <a:pt x="24" y="134"/>
                    </a:lnTo>
                    <a:lnTo>
                      <a:pt x="22" y="132"/>
                    </a:lnTo>
                    <a:lnTo>
                      <a:pt x="19" y="125"/>
                    </a:lnTo>
                    <a:lnTo>
                      <a:pt x="18" y="115"/>
                    </a:lnTo>
                    <a:lnTo>
                      <a:pt x="0" y="124"/>
                    </a:lnTo>
                  </a:path>
                </a:pathLst>
              </a:custGeom>
              <a:solidFill>
                <a:srgbClr val="FF9F9F"/>
              </a:solidFill>
              <a:ln w="12700" cap="rnd">
                <a:solidFill>
                  <a:srgbClr val="000000"/>
                </a:solidFill>
                <a:round/>
                <a:headEnd/>
                <a:tailEnd/>
              </a:ln>
            </p:spPr>
            <p:txBody>
              <a:bodyPr/>
              <a:lstStyle/>
              <a:p>
                <a:endParaRPr lang="pt-BR" dirty="0"/>
              </a:p>
            </p:txBody>
          </p:sp>
          <p:sp>
            <p:nvSpPr>
              <p:cNvPr id="9285" name="Freeform 221"/>
              <p:cNvSpPr>
                <a:spLocks/>
              </p:cNvSpPr>
              <p:nvPr/>
            </p:nvSpPr>
            <p:spPr bwMode="auto">
              <a:xfrm>
                <a:off x="955" y="789"/>
                <a:ext cx="110" cy="159"/>
              </a:xfrm>
              <a:custGeom>
                <a:avLst/>
                <a:gdLst>
                  <a:gd name="T0" fmla="*/ 102 w 110"/>
                  <a:gd name="T1" fmla="*/ 127 h 159"/>
                  <a:gd name="T2" fmla="*/ 105 w 110"/>
                  <a:gd name="T3" fmla="*/ 115 h 159"/>
                  <a:gd name="T4" fmla="*/ 107 w 110"/>
                  <a:gd name="T5" fmla="*/ 109 h 159"/>
                  <a:gd name="T6" fmla="*/ 108 w 110"/>
                  <a:gd name="T7" fmla="*/ 107 h 159"/>
                  <a:gd name="T8" fmla="*/ 109 w 110"/>
                  <a:gd name="T9" fmla="*/ 102 h 159"/>
                  <a:gd name="T10" fmla="*/ 107 w 110"/>
                  <a:gd name="T11" fmla="*/ 98 h 159"/>
                  <a:gd name="T12" fmla="*/ 103 w 110"/>
                  <a:gd name="T13" fmla="*/ 93 h 159"/>
                  <a:gd name="T14" fmla="*/ 97 w 110"/>
                  <a:gd name="T15" fmla="*/ 90 h 159"/>
                  <a:gd name="T16" fmla="*/ 91 w 110"/>
                  <a:gd name="T17" fmla="*/ 86 h 159"/>
                  <a:gd name="T18" fmla="*/ 85 w 110"/>
                  <a:gd name="T19" fmla="*/ 78 h 159"/>
                  <a:gd name="T20" fmla="*/ 75 w 110"/>
                  <a:gd name="T21" fmla="*/ 63 h 159"/>
                  <a:gd name="T22" fmla="*/ 69 w 110"/>
                  <a:gd name="T23" fmla="*/ 52 h 159"/>
                  <a:gd name="T24" fmla="*/ 63 w 110"/>
                  <a:gd name="T25" fmla="*/ 39 h 159"/>
                  <a:gd name="T26" fmla="*/ 58 w 110"/>
                  <a:gd name="T27" fmla="*/ 27 h 159"/>
                  <a:gd name="T28" fmla="*/ 53 w 110"/>
                  <a:gd name="T29" fmla="*/ 18 h 159"/>
                  <a:gd name="T30" fmla="*/ 48 w 110"/>
                  <a:gd name="T31" fmla="*/ 13 h 159"/>
                  <a:gd name="T32" fmla="*/ 43 w 110"/>
                  <a:gd name="T33" fmla="*/ 7 h 159"/>
                  <a:gd name="T34" fmla="*/ 36 w 110"/>
                  <a:gd name="T35" fmla="*/ 2 h 159"/>
                  <a:gd name="T36" fmla="*/ 31 w 110"/>
                  <a:gd name="T37" fmla="*/ 0 h 159"/>
                  <a:gd name="T38" fmla="*/ 23 w 110"/>
                  <a:gd name="T39" fmla="*/ 0 h 159"/>
                  <a:gd name="T40" fmla="*/ 16 w 110"/>
                  <a:gd name="T41" fmla="*/ 0 h 159"/>
                  <a:gd name="T42" fmla="*/ 11 w 110"/>
                  <a:gd name="T43" fmla="*/ 2 h 159"/>
                  <a:gd name="T44" fmla="*/ 9 w 110"/>
                  <a:gd name="T45" fmla="*/ 6 h 159"/>
                  <a:gd name="T46" fmla="*/ 4 w 110"/>
                  <a:gd name="T47" fmla="*/ 11 h 159"/>
                  <a:gd name="T48" fmla="*/ 0 w 110"/>
                  <a:gd name="T49" fmla="*/ 21 h 159"/>
                  <a:gd name="T50" fmla="*/ 0 w 110"/>
                  <a:gd name="T51" fmla="*/ 29 h 159"/>
                  <a:gd name="T52" fmla="*/ 0 w 110"/>
                  <a:gd name="T53" fmla="*/ 39 h 159"/>
                  <a:gd name="T54" fmla="*/ 2 w 110"/>
                  <a:gd name="T55" fmla="*/ 50 h 159"/>
                  <a:gd name="T56" fmla="*/ 8 w 110"/>
                  <a:gd name="T57" fmla="*/ 64 h 159"/>
                  <a:gd name="T58" fmla="*/ 17 w 110"/>
                  <a:gd name="T59" fmla="*/ 84 h 159"/>
                  <a:gd name="T60" fmla="*/ 24 w 110"/>
                  <a:gd name="T61" fmla="*/ 102 h 159"/>
                  <a:gd name="T62" fmla="*/ 31 w 110"/>
                  <a:gd name="T63" fmla="*/ 110 h 159"/>
                  <a:gd name="T64" fmla="*/ 42 w 110"/>
                  <a:gd name="T65" fmla="*/ 127 h 159"/>
                  <a:gd name="T66" fmla="*/ 52 w 110"/>
                  <a:gd name="T67" fmla="*/ 142 h 159"/>
                  <a:gd name="T68" fmla="*/ 62 w 110"/>
                  <a:gd name="T69" fmla="*/ 153 h 159"/>
                  <a:gd name="T70" fmla="*/ 67 w 110"/>
                  <a:gd name="T71" fmla="*/ 158 h 159"/>
                  <a:gd name="T72" fmla="*/ 70 w 110"/>
                  <a:gd name="T73" fmla="*/ 150 h 159"/>
                  <a:gd name="T74" fmla="*/ 74 w 110"/>
                  <a:gd name="T75" fmla="*/ 136 h 159"/>
                  <a:gd name="T76" fmla="*/ 77 w 110"/>
                  <a:gd name="T77" fmla="*/ 128 h 159"/>
                  <a:gd name="T78" fmla="*/ 83 w 110"/>
                  <a:gd name="T79" fmla="*/ 121 h 159"/>
                  <a:gd name="T80" fmla="*/ 97 w 110"/>
                  <a:gd name="T81" fmla="*/ 114 h 159"/>
                  <a:gd name="T82" fmla="*/ 98 w 110"/>
                  <a:gd name="T83" fmla="*/ 113 h 159"/>
                  <a:gd name="T84" fmla="*/ 102 w 110"/>
                  <a:gd name="T85" fmla="*/ 127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159"/>
                  <a:gd name="T131" fmla="*/ 110 w 110"/>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159">
                    <a:moveTo>
                      <a:pt x="102" y="127"/>
                    </a:moveTo>
                    <a:lnTo>
                      <a:pt x="105" y="115"/>
                    </a:lnTo>
                    <a:lnTo>
                      <a:pt x="107" y="109"/>
                    </a:lnTo>
                    <a:lnTo>
                      <a:pt x="108" y="107"/>
                    </a:lnTo>
                    <a:lnTo>
                      <a:pt x="109" y="102"/>
                    </a:lnTo>
                    <a:lnTo>
                      <a:pt x="107" y="98"/>
                    </a:lnTo>
                    <a:lnTo>
                      <a:pt x="103" y="93"/>
                    </a:lnTo>
                    <a:lnTo>
                      <a:pt x="97" y="90"/>
                    </a:lnTo>
                    <a:lnTo>
                      <a:pt x="91" y="86"/>
                    </a:lnTo>
                    <a:lnTo>
                      <a:pt x="85" y="78"/>
                    </a:lnTo>
                    <a:lnTo>
                      <a:pt x="75" y="63"/>
                    </a:lnTo>
                    <a:lnTo>
                      <a:pt x="69" y="52"/>
                    </a:lnTo>
                    <a:lnTo>
                      <a:pt x="63" y="39"/>
                    </a:lnTo>
                    <a:lnTo>
                      <a:pt x="58" y="27"/>
                    </a:lnTo>
                    <a:lnTo>
                      <a:pt x="53" y="18"/>
                    </a:lnTo>
                    <a:lnTo>
                      <a:pt x="48" y="13"/>
                    </a:lnTo>
                    <a:lnTo>
                      <a:pt x="43" y="7"/>
                    </a:lnTo>
                    <a:lnTo>
                      <a:pt x="36" y="2"/>
                    </a:lnTo>
                    <a:lnTo>
                      <a:pt x="31" y="0"/>
                    </a:lnTo>
                    <a:lnTo>
                      <a:pt x="23" y="0"/>
                    </a:lnTo>
                    <a:lnTo>
                      <a:pt x="16" y="0"/>
                    </a:lnTo>
                    <a:lnTo>
                      <a:pt x="11" y="2"/>
                    </a:lnTo>
                    <a:lnTo>
                      <a:pt x="9" y="6"/>
                    </a:lnTo>
                    <a:lnTo>
                      <a:pt x="4" y="11"/>
                    </a:lnTo>
                    <a:lnTo>
                      <a:pt x="0" y="21"/>
                    </a:lnTo>
                    <a:lnTo>
                      <a:pt x="0" y="29"/>
                    </a:lnTo>
                    <a:lnTo>
                      <a:pt x="0" y="39"/>
                    </a:lnTo>
                    <a:lnTo>
                      <a:pt x="2" y="50"/>
                    </a:lnTo>
                    <a:lnTo>
                      <a:pt x="8" y="64"/>
                    </a:lnTo>
                    <a:lnTo>
                      <a:pt x="17" y="84"/>
                    </a:lnTo>
                    <a:lnTo>
                      <a:pt x="24" y="102"/>
                    </a:lnTo>
                    <a:lnTo>
                      <a:pt x="31" y="110"/>
                    </a:lnTo>
                    <a:lnTo>
                      <a:pt x="42" y="127"/>
                    </a:lnTo>
                    <a:lnTo>
                      <a:pt x="52" y="142"/>
                    </a:lnTo>
                    <a:lnTo>
                      <a:pt x="62" y="153"/>
                    </a:lnTo>
                    <a:lnTo>
                      <a:pt x="67" y="158"/>
                    </a:lnTo>
                    <a:lnTo>
                      <a:pt x="70" y="150"/>
                    </a:lnTo>
                    <a:lnTo>
                      <a:pt x="74" y="136"/>
                    </a:lnTo>
                    <a:lnTo>
                      <a:pt x="77" y="128"/>
                    </a:lnTo>
                    <a:lnTo>
                      <a:pt x="83" y="121"/>
                    </a:lnTo>
                    <a:lnTo>
                      <a:pt x="97" y="114"/>
                    </a:lnTo>
                    <a:lnTo>
                      <a:pt x="98" y="113"/>
                    </a:lnTo>
                    <a:lnTo>
                      <a:pt x="102" y="127"/>
                    </a:lnTo>
                  </a:path>
                </a:pathLst>
              </a:custGeom>
              <a:solidFill>
                <a:srgbClr val="9F3FDF"/>
              </a:solidFill>
              <a:ln w="12700" cap="rnd">
                <a:solidFill>
                  <a:srgbClr val="000000"/>
                </a:solidFill>
                <a:round/>
                <a:headEnd/>
                <a:tailEnd/>
              </a:ln>
            </p:spPr>
            <p:txBody>
              <a:bodyPr/>
              <a:lstStyle/>
              <a:p>
                <a:endParaRPr lang="pt-BR" dirty="0"/>
              </a:p>
            </p:txBody>
          </p:sp>
          <p:sp>
            <p:nvSpPr>
              <p:cNvPr id="9286" name="Freeform 222"/>
              <p:cNvSpPr>
                <a:spLocks/>
              </p:cNvSpPr>
              <p:nvPr/>
            </p:nvSpPr>
            <p:spPr bwMode="auto">
              <a:xfrm>
                <a:off x="1022" y="913"/>
                <a:ext cx="25" cy="34"/>
              </a:xfrm>
              <a:custGeom>
                <a:avLst/>
                <a:gdLst>
                  <a:gd name="T0" fmla="*/ 15 w 25"/>
                  <a:gd name="T1" fmla="*/ 0 h 34"/>
                  <a:gd name="T2" fmla="*/ 10 w 25"/>
                  <a:gd name="T3" fmla="*/ 6 h 34"/>
                  <a:gd name="T4" fmla="*/ 7 w 25"/>
                  <a:gd name="T5" fmla="*/ 13 h 34"/>
                  <a:gd name="T6" fmla="*/ 3 w 25"/>
                  <a:gd name="T7" fmla="*/ 26 h 34"/>
                  <a:gd name="T8" fmla="*/ 0 w 25"/>
                  <a:gd name="T9" fmla="*/ 33 h 34"/>
                  <a:gd name="T10" fmla="*/ 0 w 25"/>
                  <a:gd name="T11" fmla="*/ 33 h 34"/>
                  <a:gd name="T12" fmla="*/ 8 w 25"/>
                  <a:gd name="T13" fmla="*/ 32 h 34"/>
                  <a:gd name="T14" fmla="*/ 18 w 25"/>
                  <a:gd name="T15" fmla="*/ 26 h 34"/>
                  <a:gd name="T16" fmla="*/ 22 w 25"/>
                  <a:gd name="T17" fmla="*/ 22 h 34"/>
                  <a:gd name="T18" fmla="*/ 24 w 25"/>
                  <a:gd name="T19" fmla="*/ 19 h 34"/>
                  <a:gd name="T20" fmla="*/ 20 w 25"/>
                  <a:gd name="T21" fmla="*/ 11 h 34"/>
                  <a:gd name="T22" fmla="*/ 15 w 25"/>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15" y="0"/>
                    </a:moveTo>
                    <a:lnTo>
                      <a:pt x="10" y="6"/>
                    </a:lnTo>
                    <a:lnTo>
                      <a:pt x="7" y="13"/>
                    </a:lnTo>
                    <a:lnTo>
                      <a:pt x="3" y="26"/>
                    </a:lnTo>
                    <a:lnTo>
                      <a:pt x="0" y="33"/>
                    </a:lnTo>
                    <a:lnTo>
                      <a:pt x="8" y="32"/>
                    </a:lnTo>
                    <a:lnTo>
                      <a:pt x="18" y="26"/>
                    </a:lnTo>
                    <a:lnTo>
                      <a:pt x="22" y="22"/>
                    </a:lnTo>
                    <a:lnTo>
                      <a:pt x="24" y="19"/>
                    </a:lnTo>
                    <a:lnTo>
                      <a:pt x="20" y="11"/>
                    </a:lnTo>
                    <a:lnTo>
                      <a:pt x="15" y="0"/>
                    </a:lnTo>
                  </a:path>
                </a:pathLst>
              </a:custGeom>
              <a:solidFill>
                <a:srgbClr val="7F00DF"/>
              </a:solidFill>
              <a:ln w="12700" cap="rnd">
                <a:solidFill>
                  <a:srgbClr val="000000"/>
                </a:solidFill>
                <a:round/>
                <a:headEnd/>
                <a:tailEnd/>
              </a:ln>
            </p:spPr>
            <p:txBody>
              <a:bodyPr/>
              <a:lstStyle/>
              <a:p>
                <a:endParaRPr lang="pt-BR" dirty="0"/>
              </a:p>
            </p:txBody>
          </p:sp>
          <p:grpSp>
            <p:nvGrpSpPr>
              <p:cNvPr id="9287" name="Group 223"/>
              <p:cNvGrpSpPr>
                <a:grpSpLocks/>
              </p:cNvGrpSpPr>
              <p:nvPr/>
            </p:nvGrpSpPr>
            <p:grpSpPr bwMode="auto">
              <a:xfrm>
                <a:off x="1503" y="723"/>
                <a:ext cx="236" cy="273"/>
                <a:chOff x="1503" y="723"/>
                <a:chExt cx="236" cy="273"/>
              </a:xfrm>
            </p:grpSpPr>
            <p:sp>
              <p:nvSpPr>
                <p:cNvPr id="9319" name="Freeform 224"/>
                <p:cNvSpPr>
                  <a:spLocks/>
                </p:cNvSpPr>
                <p:nvPr/>
              </p:nvSpPr>
              <p:spPr bwMode="auto">
                <a:xfrm>
                  <a:off x="1503" y="762"/>
                  <a:ext cx="34" cy="177"/>
                </a:xfrm>
                <a:custGeom>
                  <a:avLst/>
                  <a:gdLst>
                    <a:gd name="T0" fmla="*/ 16 w 34"/>
                    <a:gd name="T1" fmla="*/ 0 h 177"/>
                    <a:gd name="T2" fmla="*/ 6 w 34"/>
                    <a:gd name="T3" fmla="*/ 5 h 177"/>
                    <a:gd name="T4" fmla="*/ 6 w 34"/>
                    <a:gd name="T5" fmla="*/ 23 h 177"/>
                    <a:gd name="T6" fmla="*/ 14 w 34"/>
                    <a:gd name="T7" fmla="*/ 29 h 177"/>
                    <a:gd name="T8" fmla="*/ 6 w 34"/>
                    <a:gd name="T9" fmla="*/ 41 h 177"/>
                    <a:gd name="T10" fmla="*/ 0 w 34"/>
                    <a:gd name="T11" fmla="*/ 56 h 177"/>
                    <a:gd name="T12" fmla="*/ 0 w 34"/>
                    <a:gd name="T13" fmla="*/ 94 h 177"/>
                    <a:gd name="T14" fmla="*/ 6 w 34"/>
                    <a:gd name="T15" fmla="*/ 135 h 177"/>
                    <a:gd name="T16" fmla="*/ 16 w 34"/>
                    <a:gd name="T17" fmla="*/ 169 h 177"/>
                    <a:gd name="T18" fmla="*/ 27 w 34"/>
                    <a:gd name="T19" fmla="*/ 176 h 177"/>
                    <a:gd name="T20" fmla="*/ 33 w 34"/>
                    <a:gd name="T21" fmla="*/ 159 h 177"/>
                    <a:gd name="T22" fmla="*/ 26 w 34"/>
                    <a:gd name="T23" fmla="*/ 105 h 177"/>
                    <a:gd name="T24" fmla="*/ 24 w 34"/>
                    <a:gd name="T25" fmla="*/ 33 h 177"/>
                    <a:gd name="T26" fmla="*/ 16 w 34"/>
                    <a:gd name="T27" fmla="*/ 0 h 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77"/>
                    <a:gd name="T44" fmla="*/ 34 w 34"/>
                    <a:gd name="T45" fmla="*/ 177 h 1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77">
                      <a:moveTo>
                        <a:pt x="16" y="0"/>
                      </a:moveTo>
                      <a:lnTo>
                        <a:pt x="6" y="5"/>
                      </a:lnTo>
                      <a:lnTo>
                        <a:pt x="6" y="23"/>
                      </a:lnTo>
                      <a:lnTo>
                        <a:pt x="14" y="29"/>
                      </a:lnTo>
                      <a:lnTo>
                        <a:pt x="6" y="41"/>
                      </a:lnTo>
                      <a:lnTo>
                        <a:pt x="0" y="56"/>
                      </a:lnTo>
                      <a:lnTo>
                        <a:pt x="0" y="94"/>
                      </a:lnTo>
                      <a:lnTo>
                        <a:pt x="6" y="135"/>
                      </a:lnTo>
                      <a:lnTo>
                        <a:pt x="16" y="169"/>
                      </a:lnTo>
                      <a:lnTo>
                        <a:pt x="27" y="176"/>
                      </a:lnTo>
                      <a:lnTo>
                        <a:pt x="33" y="159"/>
                      </a:lnTo>
                      <a:lnTo>
                        <a:pt x="26" y="105"/>
                      </a:lnTo>
                      <a:lnTo>
                        <a:pt x="24" y="33"/>
                      </a:lnTo>
                      <a:lnTo>
                        <a:pt x="16" y="0"/>
                      </a:lnTo>
                    </a:path>
                  </a:pathLst>
                </a:custGeom>
                <a:solidFill>
                  <a:srgbClr val="FF0000"/>
                </a:solidFill>
                <a:ln w="12700" cap="rnd">
                  <a:solidFill>
                    <a:srgbClr val="000000"/>
                  </a:solidFill>
                  <a:round/>
                  <a:headEnd/>
                  <a:tailEnd/>
                </a:ln>
              </p:spPr>
              <p:txBody>
                <a:bodyPr/>
                <a:lstStyle/>
                <a:p>
                  <a:endParaRPr lang="pt-BR" dirty="0"/>
                </a:p>
              </p:txBody>
            </p:sp>
            <p:sp>
              <p:nvSpPr>
                <p:cNvPr id="9320" name="Freeform 225"/>
                <p:cNvSpPr>
                  <a:spLocks/>
                </p:cNvSpPr>
                <p:nvPr/>
              </p:nvSpPr>
              <p:spPr bwMode="auto">
                <a:xfrm>
                  <a:off x="1517" y="723"/>
                  <a:ext cx="57" cy="70"/>
                </a:xfrm>
                <a:custGeom>
                  <a:avLst/>
                  <a:gdLst>
                    <a:gd name="T0" fmla="*/ 56 w 57"/>
                    <a:gd name="T1" fmla="*/ 15 h 70"/>
                    <a:gd name="T2" fmla="*/ 37 w 57"/>
                    <a:gd name="T3" fmla="*/ 0 h 70"/>
                    <a:gd name="T4" fmla="*/ 3 w 57"/>
                    <a:gd name="T5" fmla="*/ 28 h 70"/>
                    <a:gd name="T6" fmla="*/ 0 w 57"/>
                    <a:gd name="T7" fmla="*/ 40 h 70"/>
                    <a:gd name="T8" fmla="*/ 8 w 57"/>
                    <a:gd name="T9" fmla="*/ 69 h 70"/>
                    <a:gd name="T10" fmla="*/ 56 w 57"/>
                    <a:gd name="T11" fmla="*/ 15 h 70"/>
                    <a:gd name="T12" fmla="*/ 0 60000 65536"/>
                    <a:gd name="T13" fmla="*/ 0 60000 65536"/>
                    <a:gd name="T14" fmla="*/ 0 60000 65536"/>
                    <a:gd name="T15" fmla="*/ 0 60000 65536"/>
                    <a:gd name="T16" fmla="*/ 0 60000 65536"/>
                    <a:gd name="T17" fmla="*/ 0 60000 65536"/>
                    <a:gd name="T18" fmla="*/ 0 w 57"/>
                    <a:gd name="T19" fmla="*/ 0 h 70"/>
                    <a:gd name="T20" fmla="*/ 57 w 5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57" h="70">
                      <a:moveTo>
                        <a:pt x="56" y="15"/>
                      </a:moveTo>
                      <a:lnTo>
                        <a:pt x="37" y="0"/>
                      </a:lnTo>
                      <a:lnTo>
                        <a:pt x="3" y="28"/>
                      </a:lnTo>
                      <a:lnTo>
                        <a:pt x="0" y="40"/>
                      </a:lnTo>
                      <a:lnTo>
                        <a:pt x="8" y="69"/>
                      </a:lnTo>
                      <a:lnTo>
                        <a:pt x="56" y="15"/>
                      </a:lnTo>
                    </a:path>
                  </a:pathLst>
                </a:custGeom>
                <a:solidFill>
                  <a:srgbClr val="FFFFBF"/>
                </a:solidFill>
                <a:ln w="12700" cap="rnd">
                  <a:solidFill>
                    <a:srgbClr val="000000"/>
                  </a:solidFill>
                  <a:round/>
                  <a:headEnd/>
                  <a:tailEnd/>
                </a:ln>
              </p:spPr>
              <p:txBody>
                <a:bodyPr/>
                <a:lstStyle/>
                <a:p>
                  <a:endParaRPr lang="pt-BR" dirty="0"/>
                </a:p>
              </p:txBody>
            </p:sp>
            <p:grpSp>
              <p:nvGrpSpPr>
                <p:cNvPr id="9321" name="Group 226"/>
                <p:cNvGrpSpPr>
                  <a:grpSpLocks/>
                </p:cNvGrpSpPr>
                <p:nvPr/>
              </p:nvGrpSpPr>
              <p:grpSpPr bwMode="auto">
                <a:xfrm>
                  <a:off x="1517" y="737"/>
                  <a:ext cx="222" cy="259"/>
                  <a:chOff x="1517" y="737"/>
                  <a:chExt cx="222" cy="259"/>
                </a:xfrm>
              </p:grpSpPr>
              <p:sp>
                <p:nvSpPr>
                  <p:cNvPr id="9322" name="Freeform 227"/>
                  <p:cNvSpPr>
                    <a:spLocks/>
                  </p:cNvSpPr>
                  <p:nvPr/>
                </p:nvSpPr>
                <p:spPr bwMode="auto">
                  <a:xfrm>
                    <a:off x="1517" y="737"/>
                    <a:ext cx="222" cy="259"/>
                  </a:xfrm>
                  <a:custGeom>
                    <a:avLst/>
                    <a:gdLst>
                      <a:gd name="T0" fmla="*/ 48 w 222"/>
                      <a:gd name="T1" fmla="*/ 3 h 259"/>
                      <a:gd name="T2" fmla="*/ 61 w 222"/>
                      <a:gd name="T3" fmla="*/ 0 h 259"/>
                      <a:gd name="T4" fmla="*/ 73 w 222"/>
                      <a:gd name="T5" fmla="*/ 3 h 259"/>
                      <a:gd name="T6" fmla="*/ 82 w 222"/>
                      <a:gd name="T7" fmla="*/ 10 h 259"/>
                      <a:gd name="T8" fmla="*/ 92 w 222"/>
                      <a:gd name="T9" fmla="*/ 26 h 259"/>
                      <a:gd name="T10" fmla="*/ 102 w 222"/>
                      <a:gd name="T11" fmla="*/ 59 h 259"/>
                      <a:gd name="T12" fmla="*/ 121 w 222"/>
                      <a:gd name="T13" fmla="*/ 101 h 259"/>
                      <a:gd name="T14" fmla="*/ 148 w 222"/>
                      <a:gd name="T15" fmla="*/ 152 h 259"/>
                      <a:gd name="T16" fmla="*/ 173 w 222"/>
                      <a:gd name="T17" fmla="*/ 181 h 259"/>
                      <a:gd name="T18" fmla="*/ 200 w 222"/>
                      <a:gd name="T19" fmla="*/ 210 h 259"/>
                      <a:gd name="T20" fmla="*/ 211 w 222"/>
                      <a:gd name="T21" fmla="*/ 224 h 259"/>
                      <a:gd name="T22" fmla="*/ 221 w 222"/>
                      <a:gd name="T23" fmla="*/ 236 h 259"/>
                      <a:gd name="T24" fmla="*/ 202 w 222"/>
                      <a:gd name="T25" fmla="*/ 250 h 259"/>
                      <a:gd name="T26" fmla="*/ 192 w 222"/>
                      <a:gd name="T27" fmla="*/ 257 h 259"/>
                      <a:gd name="T28" fmla="*/ 177 w 222"/>
                      <a:gd name="T29" fmla="*/ 242 h 259"/>
                      <a:gd name="T30" fmla="*/ 176 w 222"/>
                      <a:gd name="T31" fmla="*/ 258 h 259"/>
                      <a:gd name="T32" fmla="*/ 143 w 222"/>
                      <a:gd name="T33" fmla="*/ 257 h 259"/>
                      <a:gd name="T34" fmla="*/ 115 w 222"/>
                      <a:gd name="T35" fmla="*/ 258 h 259"/>
                      <a:gd name="T36" fmla="*/ 76 w 222"/>
                      <a:gd name="T37" fmla="*/ 256 h 259"/>
                      <a:gd name="T38" fmla="*/ 27 w 222"/>
                      <a:gd name="T39" fmla="*/ 247 h 259"/>
                      <a:gd name="T40" fmla="*/ 8 w 222"/>
                      <a:gd name="T41" fmla="*/ 234 h 259"/>
                      <a:gd name="T42" fmla="*/ 6 w 222"/>
                      <a:gd name="T43" fmla="*/ 224 h 259"/>
                      <a:gd name="T44" fmla="*/ 21 w 222"/>
                      <a:gd name="T45" fmla="*/ 201 h 259"/>
                      <a:gd name="T46" fmla="*/ 24 w 222"/>
                      <a:gd name="T47" fmla="*/ 180 h 259"/>
                      <a:gd name="T48" fmla="*/ 18 w 222"/>
                      <a:gd name="T49" fmla="*/ 152 h 259"/>
                      <a:gd name="T50" fmla="*/ 3 w 222"/>
                      <a:gd name="T51" fmla="*/ 115 h 259"/>
                      <a:gd name="T52" fmla="*/ 0 w 222"/>
                      <a:gd name="T53" fmla="*/ 92 h 259"/>
                      <a:gd name="T54" fmla="*/ 2 w 222"/>
                      <a:gd name="T55" fmla="*/ 76 h 259"/>
                      <a:gd name="T56" fmla="*/ 8 w 222"/>
                      <a:gd name="T57" fmla="*/ 61 h 259"/>
                      <a:gd name="T58" fmla="*/ 16 w 222"/>
                      <a:gd name="T59" fmla="*/ 43 h 259"/>
                      <a:gd name="T60" fmla="*/ 28 w 222"/>
                      <a:gd name="T61" fmla="*/ 24 h 259"/>
                      <a:gd name="T62" fmla="*/ 37 w 222"/>
                      <a:gd name="T63" fmla="*/ 12 h 259"/>
                      <a:gd name="T64" fmla="*/ 48 w 222"/>
                      <a:gd name="T65" fmla="*/ 3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259"/>
                      <a:gd name="T101" fmla="*/ 222 w 222"/>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259">
                        <a:moveTo>
                          <a:pt x="48" y="3"/>
                        </a:moveTo>
                        <a:lnTo>
                          <a:pt x="61" y="0"/>
                        </a:lnTo>
                        <a:lnTo>
                          <a:pt x="73" y="3"/>
                        </a:lnTo>
                        <a:lnTo>
                          <a:pt x="82" y="10"/>
                        </a:lnTo>
                        <a:lnTo>
                          <a:pt x="92" y="26"/>
                        </a:lnTo>
                        <a:lnTo>
                          <a:pt x="102" y="59"/>
                        </a:lnTo>
                        <a:lnTo>
                          <a:pt x="121" y="101"/>
                        </a:lnTo>
                        <a:lnTo>
                          <a:pt x="148" y="152"/>
                        </a:lnTo>
                        <a:lnTo>
                          <a:pt x="173" y="181"/>
                        </a:lnTo>
                        <a:lnTo>
                          <a:pt x="200" y="210"/>
                        </a:lnTo>
                        <a:lnTo>
                          <a:pt x="211" y="224"/>
                        </a:lnTo>
                        <a:lnTo>
                          <a:pt x="221" y="236"/>
                        </a:lnTo>
                        <a:lnTo>
                          <a:pt x="202" y="250"/>
                        </a:lnTo>
                        <a:lnTo>
                          <a:pt x="192" y="257"/>
                        </a:lnTo>
                        <a:lnTo>
                          <a:pt x="177" y="242"/>
                        </a:lnTo>
                        <a:lnTo>
                          <a:pt x="176" y="258"/>
                        </a:lnTo>
                        <a:lnTo>
                          <a:pt x="143" y="257"/>
                        </a:lnTo>
                        <a:lnTo>
                          <a:pt x="115" y="258"/>
                        </a:lnTo>
                        <a:lnTo>
                          <a:pt x="76" y="256"/>
                        </a:lnTo>
                        <a:lnTo>
                          <a:pt x="27" y="247"/>
                        </a:lnTo>
                        <a:lnTo>
                          <a:pt x="8" y="234"/>
                        </a:lnTo>
                        <a:lnTo>
                          <a:pt x="6" y="224"/>
                        </a:lnTo>
                        <a:lnTo>
                          <a:pt x="21" y="201"/>
                        </a:lnTo>
                        <a:lnTo>
                          <a:pt x="24" y="180"/>
                        </a:lnTo>
                        <a:lnTo>
                          <a:pt x="18" y="152"/>
                        </a:lnTo>
                        <a:lnTo>
                          <a:pt x="3" y="115"/>
                        </a:lnTo>
                        <a:lnTo>
                          <a:pt x="0" y="92"/>
                        </a:lnTo>
                        <a:lnTo>
                          <a:pt x="2" y="76"/>
                        </a:lnTo>
                        <a:lnTo>
                          <a:pt x="8" y="61"/>
                        </a:lnTo>
                        <a:lnTo>
                          <a:pt x="16" y="43"/>
                        </a:lnTo>
                        <a:lnTo>
                          <a:pt x="28" y="24"/>
                        </a:lnTo>
                        <a:lnTo>
                          <a:pt x="37" y="12"/>
                        </a:lnTo>
                        <a:lnTo>
                          <a:pt x="48" y="3"/>
                        </a:lnTo>
                      </a:path>
                    </a:pathLst>
                  </a:custGeom>
                  <a:solidFill>
                    <a:srgbClr val="3F5F00"/>
                  </a:solidFill>
                  <a:ln w="12700" cap="rnd">
                    <a:solidFill>
                      <a:srgbClr val="000000"/>
                    </a:solidFill>
                    <a:round/>
                    <a:headEnd/>
                    <a:tailEnd/>
                  </a:ln>
                </p:spPr>
                <p:txBody>
                  <a:bodyPr/>
                  <a:lstStyle/>
                  <a:p>
                    <a:endParaRPr lang="pt-BR" dirty="0"/>
                  </a:p>
                </p:txBody>
              </p:sp>
              <p:sp>
                <p:nvSpPr>
                  <p:cNvPr id="9323" name="Freeform 228"/>
                  <p:cNvSpPr>
                    <a:spLocks/>
                  </p:cNvSpPr>
                  <p:nvPr/>
                </p:nvSpPr>
                <p:spPr bwMode="auto">
                  <a:xfrm>
                    <a:off x="1536" y="738"/>
                    <a:ext cx="45" cy="135"/>
                  </a:xfrm>
                  <a:custGeom>
                    <a:avLst/>
                    <a:gdLst>
                      <a:gd name="T0" fmla="*/ 44 w 45"/>
                      <a:gd name="T1" fmla="*/ 0 h 135"/>
                      <a:gd name="T2" fmla="*/ 41 w 45"/>
                      <a:gd name="T3" fmla="*/ 18 h 135"/>
                      <a:gd name="T4" fmla="*/ 31 w 45"/>
                      <a:gd name="T5" fmla="*/ 46 h 135"/>
                      <a:gd name="T6" fmla="*/ 15 w 45"/>
                      <a:gd name="T7" fmla="*/ 32 h 135"/>
                      <a:gd name="T8" fmla="*/ 22 w 45"/>
                      <a:gd name="T9" fmla="*/ 53 h 135"/>
                      <a:gd name="T10" fmla="*/ 0 w 45"/>
                      <a:gd name="T11" fmla="*/ 134 h 135"/>
                      <a:gd name="T12" fmla="*/ 0 60000 65536"/>
                      <a:gd name="T13" fmla="*/ 0 60000 65536"/>
                      <a:gd name="T14" fmla="*/ 0 60000 65536"/>
                      <a:gd name="T15" fmla="*/ 0 60000 65536"/>
                      <a:gd name="T16" fmla="*/ 0 60000 65536"/>
                      <a:gd name="T17" fmla="*/ 0 60000 65536"/>
                      <a:gd name="T18" fmla="*/ 0 w 45"/>
                      <a:gd name="T19" fmla="*/ 0 h 135"/>
                      <a:gd name="T20" fmla="*/ 45 w 45"/>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45" h="135">
                        <a:moveTo>
                          <a:pt x="44" y="0"/>
                        </a:moveTo>
                        <a:lnTo>
                          <a:pt x="41" y="18"/>
                        </a:lnTo>
                        <a:lnTo>
                          <a:pt x="31" y="46"/>
                        </a:lnTo>
                        <a:lnTo>
                          <a:pt x="15" y="32"/>
                        </a:lnTo>
                        <a:lnTo>
                          <a:pt x="22" y="53"/>
                        </a:lnTo>
                        <a:lnTo>
                          <a:pt x="0" y="134"/>
                        </a:lnTo>
                      </a:path>
                    </a:pathLst>
                  </a:custGeom>
                  <a:noFill/>
                  <a:ln w="12700" cap="rnd">
                    <a:solidFill>
                      <a:srgbClr val="000000"/>
                    </a:solidFill>
                    <a:round/>
                    <a:headEnd type="none" w="sm" len="sm"/>
                    <a:tailEnd type="none" w="sm" len="sm"/>
                  </a:ln>
                </p:spPr>
                <p:txBody>
                  <a:bodyPr/>
                  <a:lstStyle/>
                  <a:p>
                    <a:endParaRPr lang="pt-BR" dirty="0"/>
                  </a:p>
                </p:txBody>
              </p:sp>
            </p:grpSp>
          </p:grpSp>
          <p:grpSp>
            <p:nvGrpSpPr>
              <p:cNvPr id="9288" name="Group 229"/>
              <p:cNvGrpSpPr>
                <a:grpSpLocks/>
              </p:cNvGrpSpPr>
              <p:nvPr/>
            </p:nvGrpSpPr>
            <p:grpSpPr bwMode="auto">
              <a:xfrm>
                <a:off x="773" y="498"/>
                <a:ext cx="383" cy="498"/>
                <a:chOff x="773" y="498"/>
                <a:chExt cx="383" cy="498"/>
              </a:xfrm>
            </p:grpSpPr>
            <p:grpSp>
              <p:nvGrpSpPr>
                <p:cNvPr id="9299" name="Group 230"/>
                <p:cNvGrpSpPr>
                  <a:grpSpLocks/>
                </p:cNvGrpSpPr>
                <p:nvPr/>
              </p:nvGrpSpPr>
              <p:grpSpPr bwMode="auto">
                <a:xfrm>
                  <a:off x="941" y="529"/>
                  <a:ext cx="215" cy="249"/>
                  <a:chOff x="941" y="529"/>
                  <a:chExt cx="215" cy="249"/>
                </a:xfrm>
              </p:grpSpPr>
              <p:sp>
                <p:nvSpPr>
                  <p:cNvPr id="9305" name="Freeform 231"/>
                  <p:cNvSpPr>
                    <a:spLocks/>
                  </p:cNvSpPr>
                  <p:nvPr/>
                </p:nvSpPr>
                <p:spPr bwMode="auto">
                  <a:xfrm>
                    <a:off x="961" y="709"/>
                    <a:ext cx="47" cy="69"/>
                  </a:xfrm>
                  <a:custGeom>
                    <a:avLst/>
                    <a:gdLst>
                      <a:gd name="T0" fmla="*/ 18 w 47"/>
                      <a:gd name="T1" fmla="*/ 0 h 69"/>
                      <a:gd name="T2" fmla="*/ 16 w 47"/>
                      <a:gd name="T3" fmla="*/ 24 h 69"/>
                      <a:gd name="T4" fmla="*/ 8 w 47"/>
                      <a:gd name="T5" fmla="*/ 46 h 69"/>
                      <a:gd name="T6" fmla="*/ 0 w 47"/>
                      <a:gd name="T7" fmla="*/ 57 h 69"/>
                      <a:gd name="T8" fmla="*/ 23 w 47"/>
                      <a:gd name="T9" fmla="*/ 68 h 69"/>
                      <a:gd name="T10" fmla="*/ 37 w 47"/>
                      <a:gd name="T11" fmla="*/ 43 h 69"/>
                      <a:gd name="T12" fmla="*/ 41 w 47"/>
                      <a:gd name="T13" fmla="*/ 26 h 69"/>
                      <a:gd name="T14" fmla="*/ 46 w 47"/>
                      <a:gd name="T15" fmla="*/ 4 h 69"/>
                      <a:gd name="T16" fmla="*/ 18 w 4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9"/>
                      <a:gd name="T29" fmla="*/ 47 w 4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9">
                        <a:moveTo>
                          <a:pt x="18" y="0"/>
                        </a:moveTo>
                        <a:lnTo>
                          <a:pt x="16" y="24"/>
                        </a:lnTo>
                        <a:lnTo>
                          <a:pt x="8" y="46"/>
                        </a:lnTo>
                        <a:lnTo>
                          <a:pt x="0" y="57"/>
                        </a:lnTo>
                        <a:lnTo>
                          <a:pt x="23" y="68"/>
                        </a:lnTo>
                        <a:lnTo>
                          <a:pt x="37" y="43"/>
                        </a:lnTo>
                        <a:lnTo>
                          <a:pt x="41" y="26"/>
                        </a:lnTo>
                        <a:lnTo>
                          <a:pt x="46" y="4"/>
                        </a:lnTo>
                        <a:lnTo>
                          <a:pt x="18" y="0"/>
                        </a:lnTo>
                      </a:path>
                    </a:pathLst>
                  </a:custGeom>
                  <a:solidFill>
                    <a:srgbClr val="FF9F9F"/>
                  </a:solidFill>
                  <a:ln w="12700" cap="rnd">
                    <a:solidFill>
                      <a:srgbClr val="000000"/>
                    </a:solidFill>
                    <a:round/>
                    <a:headEnd/>
                    <a:tailEnd/>
                  </a:ln>
                </p:spPr>
                <p:txBody>
                  <a:bodyPr/>
                  <a:lstStyle/>
                  <a:p>
                    <a:endParaRPr lang="pt-BR" dirty="0"/>
                  </a:p>
                </p:txBody>
              </p:sp>
              <p:grpSp>
                <p:nvGrpSpPr>
                  <p:cNvPr id="9306" name="Group 232"/>
                  <p:cNvGrpSpPr>
                    <a:grpSpLocks/>
                  </p:cNvGrpSpPr>
                  <p:nvPr/>
                </p:nvGrpSpPr>
                <p:grpSpPr bwMode="auto">
                  <a:xfrm>
                    <a:off x="941" y="529"/>
                    <a:ext cx="215" cy="235"/>
                    <a:chOff x="941" y="529"/>
                    <a:chExt cx="215" cy="235"/>
                  </a:xfrm>
                </p:grpSpPr>
                <p:grpSp>
                  <p:nvGrpSpPr>
                    <p:cNvPr id="9307" name="Group 233"/>
                    <p:cNvGrpSpPr>
                      <a:grpSpLocks/>
                    </p:cNvGrpSpPr>
                    <p:nvPr/>
                  </p:nvGrpSpPr>
                  <p:grpSpPr bwMode="auto">
                    <a:xfrm>
                      <a:off x="1037" y="683"/>
                      <a:ext cx="29" cy="34"/>
                      <a:chOff x="1037" y="683"/>
                      <a:chExt cx="29" cy="34"/>
                    </a:xfrm>
                  </p:grpSpPr>
                  <p:sp>
                    <p:nvSpPr>
                      <p:cNvPr id="9317" name="Freeform 234"/>
                      <p:cNvSpPr>
                        <a:spLocks/>
                      </p:cNvSpPr>
                      <p:nvPr/>
                    </p:nvSpPr>
                    <p:spPr bwMode="auto">
                      <a:xfrm>
                        <a:off x="1037" y="683"/>
                        <a:ext cx="29" cy="17"/>
                      </a:xfrm>
                      <a:custGeom>
                        <a:avLst/>
                        <a:gdLst>
                          <a:gd name="T0" fmla="*/ 28 w 29"/>
                          <a:gd name="T1" fmla="*/ 2 h 17"/>
                          <a:gd name="T2" fmla="*/ 27 w 29"/>
                          <a:gd name="T3" fmla="*/ 16 h 17"/>
                          <a:gd name="T4" fmla="*/ 0 w 29"/>
                          <a:gd name="T5" fmla="*/ 11 h 17"/>
                          <a:gd name="T6" fmla="*/ 5 w 29"/>
                          <a:gd name="T7" fmla="*/ 0 h 17"/>
                          <a:gd name="T8" fmla="*/ 28 w 29"/>
                          <a:gd name="T9" fmla="*/ 2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2"/>
                            </a:moveTo>
                            <a:lnTo>
                              <a:pt x="27" y="16"/>
                            </a:lnTo>
                            <a:lnTo>
                              <a:pt x="0" y="11"/>
                            </a:lnTo>
                            <a:lnTo>
                              <a:pt x="5" y="0"/>
                            </a:lnTo>
                            <a:lnTo>
                              <a:pt x="28" y="2"/>
                            </a:lnTo>
                          </a:path>
                        </a:pathLst>
                      </a:custGeom>
                      <a:solidFill>
                        <a:srgbClr val="FFFFFF"/>
                      </a:solidFill>
                      <a:ln w="12700" cap="rnd">
                        <a:solidFill>
                          <a:srgbClr val="000000"/>
                        </a:solidFill>
                        <a:round/>
                        <a:headEnd/>
                        <a:tailEnd/>
                      </a:ln>
                    </p:spPr>
                    <p:txBody>
                      <a:bodyPr/>
                      <a:lstStyle/>
                      <a:p>
                        <a:endParaRPr lang="pt-BR" dirty="0"/>
                      </a:p>
                    </p:txBody>
                  </p:sp>
                  <p:sp>
                    <p:nvSpPr>
                      <p:cNvPr id="9318" name="Freeform 235"/>
                      <p:cNvSpPr>
                        <a:spLocks/>
                      </p:cNvSpPr>
                      <p:nvPr/>
                    </p:nvSpPr>
                    <p:spPr bwMode="auto">
                      <a:xfrm>
                        <a:off x="1037" y="696"/>
                        <a:ext cx="21" cy="21"/>
                      </a:xfrm>
                      <a:custGeom>
                        <a:avLst/>
                        <a:gdLst>
                          <a:gd name="T0" fmla="*/ 20 w 21"/>
                          <a:gd name="T1" fmla="*/ 1 h 21"/>
                          <a:gd name="T2" fmla="*/ 19 w 21"/>
                          <a:gd name="T3" fmla="*/ 7 h 21"/>
                          <a:gd name="T4" fmla="*/ 19 w 21"/>
                          <a:gd name="T5" fmla="*/ 10 h 21"/>
                          <a:gd name="T6" fmla="*/ 19 w 21"/>
                          <a:gd name="T7" fmla="*/ 13 h 21"/>
                          <a:gd name="T8" fmla="*/ 20 w 21"/>
                          <a:gd name="T9" fmla="*/ 20 h 21"/>
                          <a:gd name="T10" fmla="*/ 1 w 21"/>
                          <a:gd name="T11" fmla="*/ 11 h 21"/>
                          <a:gd name="T12" fmla="*/ 0 w 21"/>
                          <a:gd name="T13" fmla="*/ 0 h 21"/>
                          <a:gd name="T14" fmla="*/ 20 w 21"/>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
                          <a:gd name="T26" fmla="*/ 21 w 2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
                            <a:moveTo>
                              <a:pt x="20" y="1"/>
                            </a:moveTo>
                            <a:lnTo>
                              <a:pt x="19" y="7"/>
                            </a:lnTo>
                            <a:lnTo>
                              <a:pt x="19" y="10"/>
                            </a:lnTo>
                            <a:lnTo>
                              <a:pt x="19" y="13"/>
                            </a:lnTo>
                            <a:lnTo>
                              <a:pt x="20" y="20"/>
                            </a:lnTo>
                            <a:lnTo>
                              <a:pt x="1" y="11"/>
                            </a:lnTo>
                            <a:lnTo>
                              <a:pt x="0" y="0"/>
                            </a:lnTo>
                            <a:lnTo>
                              <a:pt x="20" y="1"/>
                            </a:lnTo>
                          </a:path>
                        </a:pathLst>
                      </a:custGeom>
                      <a:solidFill>
                        <a:srgbClr val="3F1F00"/>
                      </a:solidFill>
                      <a:ln w="12700" cap="rnd">
                        <a:solidFill>
                          <a:srgbClr val="000000"/>
                        </a:solidFill>
                        <a:round/>
                        <a:headEnd/>
                        <a:tailEnd/>
                      </a:ln>
                    </p:spPr>
                    <p:txBody>
                      <a:bodyPr/>
                      <a:lstStyle/>
                      <a:p>
                        <a:endParaRPr lang="pt-BR" dirty="0"/>
                      </a:p>
                    </p:txBody>
                  </p:sp>
                </p:grpSp>
                <p:grpSp>
                  <p:nvGrpSpPr>
                    <p:cNvPr id="9308" name="Group 236"/>
                    <p:cNvGrpSpPr>
                      <a:grpSpLocks/>
                    </p:cNvGrpSpPr>
                    <p:nvPr/>
                  </p:nvGrpSpPr>
                  <p:grpSpPr bwMode="auto">
                    <a:xfrm>
                      <a:off x="941" y="529"/>
                      <a:ext cx="215" cy="235"/>
                      <a:chOff x="941" y="529"/>
                      <a:chExt cx="215" cy="235"/>
                    </a:xfrm>
                  </p:grpSpPr>
                  <p:sp>
                    <p:nvSpPr>
                      <p:cNvPr id="9314" name="Freeform 237"/>
                      <p:cNvSpPr>
                        <a:spLocks/>
                      </p:cNvSpPr>
                      <p:nvPr/>
                    </p:nvSpPr>
                    <p:spPr bwMode="auto">
                      <a:xfrm>
                        <a:off x="941" y="529"/>
                        <a:ext cx="215" cy="235"/>
                      </a:xfrm>
                      <a:custGeom>
                        <a:avLst/>
                        <a:gdLst>
                          <a:gd name="T0" fmla="*/ 146 w 215"/>
                          <a:gd name="T1" fmla="*/ 19 h 235"/>
                          <a:gd name="T2" fmla="*/ 163 w 215"/>
                          <a:gd name="T3" fmla="*/ 32 h 235"/>
                          <a:gd name="T4" fmla="*/ 177 w 215"/>
                          <a:gd name="T5" fmla="*/ 51 h 235"/>
                          <a:gd name="T6" fmla="*/ 179 w 215"/>
                          <a:gd name="T7" fmla="*/ 73 h 235"/>
                          <a:gd name="T8" fmla="*/ 178 w 215"/>
                          <a:gd name="T9" fmla="*/ 85 h 235"/>
                          <a:gd name="T10" fmla="*/ 191 w 215"/>
                          <a:gd name="T11" fmla="*/ 102 h 235"/>
                          <a:gd name="T12" fmla="*/ 205 w 215"/>
                          <a:gd name="T13" fmla="*/ 122 h 235"/>
                          <a:gd name="T14" fmla="*/ 213 w 215"/>
                          <a:gd name="T15" fmla="*/ 139 h 235"/>
                          <a:gd name="T16" fmla="*/ 212 w 215"/>
                          <a:gd name="T17" fmla="*/ 155 h 235"/>
                          <a:gd name="T18" fmla="*/ 207 w 215"/>
                          <a:gd name="T19" fmla="*/ 164 h 235"/>
                          <a:gd name="T20" fmla="*/ 195 w 215"/>
                          <a:gd name="T21" fmla="*/ 167 h 235"/>
                          <a:gd name="T22" fmla="*/ 174 w 215"/>
                          <a:gd name="T23" fmla="*/ 156 h 235"/>
                          <a:gd name="T24" fmla="*/ 163 w 215"/>
                          <a:gd name="T25" fmla="*/ 140 h 235"/>
                          <a:gd name="T26" fmla="*/ 154 w 215"/>
                          <a:gd name="T27" fmla="*/ 167 h 235"/>
                          <a:gd name="T28" fmla="*/ 137 w 215"/>
                          <a:gd name="T29" fmla="*/ 156 h 235"/>
                          <a:gd name="T30" fmla="*/ 111 w 215"/>
                          <a:gd name="T31" fmla="*/ 157 h 235"/>
                          <a:gd name="T32" fmla="*/ 99 w 215"/>
                          <a:gd name="T33" fmla="*/ 167 h 235"/>
                          <a:gd name="T34" fmla="*/ 101 w 215"/>
                          <a:gd name="T35" fmla="*/ 175 h 235"/>
                          <a:gd name="T36" fmla="*/ 124 w 215"/>
                          <a:gd name="T37" fmla="*/ 183 h 235"/>
                          <a:gd name="T38" fmla="*/ 146 w 215"/>
                          <a:gd name="T39" fmla="*/ 186 h 235"/>
                          <a:gd name="T40" fmla="*/ 144 w 215"/>
                          <a:gd name="T41" fmla="*/ 208 h 235"/>
                          <a:gd name="T42" fmla="*/ 140 w 215"/>
                          <a:gd name="T43" fmla="*/ 227 h 235"/>
                          <a:gd name="T44" fmla="*/ 132 w 215"/>
                          <a:gd name="T45" fmla="*/ 234 h 235"/>
                          <a:gd name="T46" fmla="*/ 115 w 215"/>
                          <a:gd name="T47" fmla="*/ 228 h 235"/>
                          <a:gd name="T48" fmla="*/ 67 w 215"/>
                          <a:gd name="T49" fmla="*/ 200 h 235"/>
                          <a:gd name="T50" fmla="*/ 45 w 215"/>
                          <a:gd name="T51" fmla="*/ 183 h 235"/>
                          <a:gd name="T52" fmla="*/ 42 w 215"/>
                          <a:gd name="T53" fmla="*/ 175 h 235"/>
                          <a:gd name="T54" fmla="*/ 27 w 215"/>
                          <a:gd name="T55" fmla="*/ 176 h 235"/>
                          <a:gd name="T56" fmla="*/ 17 w 215"/>
                          <a:gd name="T57" fmla="*/ 168 h 235"/>
                          <a:gd name="T58" fmla="*/ 15 w 215"/>
                          <a:gd name="T59" fmla="*/ 148 h 235"/>
                          <a:gd name="T60" fmla="*/ 8 w 215"/>
                          <a:gd name="T61" fmla="*/ 126 h 235"/>
                          <a:gd name="T62" fmla="*/ 0 w 215"/>
                          <a:gd name="T63" fmla="*/ 87 h 235"/>
                          <a:gd name="T64" fmla="*/ 10 w 215"/>
                          <a:gd name="T65" fmla="*/ 41 h 235"/>
                          <a:gd name="T66" fmla="*/ 26 w 215"/>
                          <a:gd name="T67" fmla="*/ 20 h 235"/>
                          <a:gd name="T68" fmla="*/ 53 w 215"/>
                          <a:gd name="T69" fmla="*/ 5 h 235"/>
                          <a:gd name="T70" fmla="*/ 82 w 215"/>
                          <a:gd name="T71" fmla="*/ 0 h 235"/>
                          <a:gd name="T72" fmla="*/ 106 w 215"/>
                          <a:gd name="T73" fmla="*/ 3 h 235"/>
                          <a:gd name="T74" fmla="*/ 130 w 215"/>
                          <a:gd name="T75" fmla="*/ 11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235"/>
                          <a:gd name="T116" fmla="*/ 215 w 215"/>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235">
                            <a:moveTo>
                              <a:pt x="130" y="11"/>
                            </a:moveTo>
                            <a:lnTo>
                              <a:pt x="146" y="19"/>
                            </a:lnTo>
                            <a:lnTo>
                              <a:pt x="156" y="26"/>
                            </a:lnTo>
                            <a:lnTo>
                              <a:pt x="163" y="32"/>
                            </a:lnTo>
                            <a:lnTo>
                              <a:pt x="172" y="42"/>
                            </a:lnTo>
                            <a:lnTo>
                              <a:pt x="177" y="51"/>
                            </a:lnTo>
                            <a:lnTo>
                              <a:pt x="179" y="60"/>
                            </a:lnTo>
                            <a:lnTo>
                              <a:pt x="179" y="73"/>
                            </a:lnTo>
                            <a:lnTo>
                              <a:pt x="176" y="79"/>
                            </a:lnTo>
                            <a:lnTo>
                              <a:pt x="178" y="85"/>
                            </a:lnTo>
                            <a:lnTo>
                              <a:pt x="182" y="92"/>
                            </a:lnTo>
                            <a:lnTo>
                              <a:pt x="191" y="102"/>
                            </a:lnTo>
                            <a:lnTo>
                              <a:pt x="198" y="112"/>
                            </a:lnTo>
                            <a:lnTo>
                              <a:pt x="205" y="122"/>
                            </a:lnTo>
                            <a:lnTo>
                              <a:pt x="211" y="132"/>
                            </a:lnTo>
                            <a:lnTo>
                              <a:pt x="213" y="139"/>
                            </a:lnTo>
                            <a:lnTo>
                              <a:pt x="214" y="146"/>
                            </a:lnTo>
                            <a:lnTo>
                              <a:pt x="212" y="155"/>
                            </a:lnTo>
                            <a:lnTo>
                              <a:pt x="210" y="160"/>
                            </a:lnTo>
                            <a:lnTo>
                              <a:pt x="207" y="164"/>
                            </a:lnTo>
                            <a:lnTo>
                              <a:pt x="202" y="167"/>
                            </a:lnTo>
                            <a:lnTo>
                              <a:pt x="195" y="167"/>
                            </a:lnTo>
                            <a:lnTo>
                              <a:pt x="185" y="162"/>
                            </a:lnTo>
                            <a:lnTo>
                              <a:pt x="174" y="156"/>
                            </a:lnTo>
                            <a:lnTo>
                              <a:pt x="162" y="150"/>
                            </a:lnTo>
                            <a:lnTo>
                              <a:pt x="163" y="140"/>
                            </a:lnTo>
                            <a:lnTo>
                              <a:pt x="160" y="165"/>
                            </a:lnTo>
                            <a:lnTo>
                              <a:pt x="154" y="167"/>
                            </a:lnTo>
                            <a:lnTo>
                              <a:pt x="148" y="161"/>
                            </a:lnTo>
                            <a:lnTo>
                              <a:pt x="137" y="156"/>
                            </a:lnTo>
                            <a:lnTo>
                              <a:pt x="126" y="154"/>
                            </a:lnTo>
                            <a:lnTo>
                              <a:pt x="111" y="157"/>
                            </a:lnTo>
                            <a:lnTo>
                              <a:pt x="102" y="160"/>
                            </a:lnTo>
                            <a:lnTo>
                              <a:pt x="99" y="167"/>
                            </a:lnTo>
                            <a:lnTo>
                              <a:pt x="99" y="172"/>
                            </a:lnTo>
                            <a:lnTo>
                              <a:pt x="101" y="175"/>
                            </a:lnTo>
                            <a:lnTo>
                              <a:pt x="112" y="181"/>
                            </a:lnTo>
                            <a:lnTo>
                              <a:pt x="124" y="183"/>
                            </a:lnTo>
                            <a:lnTo>
                              <a:pt x="136" y="186"/>
                            </a:lnTo>
                            <a:lnTo>
                              <a:pt x="146" y="186"/>
                            </a:lnTo>
                            <a:lnTo>
                              <a:pt x="147" y="184"/>
                            </a:lnTo>
                            <a:lnTo>
                              <a:pt x="144" y="208"/>
                            </a:lnTo>
                            <a:lnTo>
                              <a:pt x="141" y="220"/>
                            </a:lnTo>
                            <a:lnTo>
                              <a:pt x="140" y="227"/>
                            </a:lnTo>
                            <a:lnTo>
                              <a:pt x="138" y="230"/>
                            </a:lnTo>
                            <a:lnTo>
                              <a:pt x="132" y="234"/>
                            </a:lnTo>
                            <a:lnTo>
                              <a:pt x="125" y="233"/>
                            </a:lnTo>
                            <a:lnTo>
                              <a:pt x="115" y="228"/>
                            </a:lnTo>
                            <a:lnTo>
                              <a:pt x="91" y="214"/>
                            </a:lnTo>
                            <a:lnTo>
                              <a:pt x="67" y="200"/>
                            </a:lnTo>
                            <a:lnTo>
                              <a:pt x="49" y="189"/>
                            </a:lnTo>
                            <a:lnTo>
                              <a:pt x="45" y="183"/>
                            </a:lnTo>
                            <a:lnTo>
                              <a:pt x="43" y="178"/>
                            </a:lnTo>
                            <a:lnTo>
                              <a:pt x="42" y="175"/>
                            </a:lnTo>
                            <a:lnTo>
                              <a:pt x="35" y="176"/>
                            </a:lnTo>
                            <a:lnTo>
                              <a:pt x="27" y="176"/>
                            </a:lnTo>
                            <a:lnTo>
                              <a:pt x="22" y="175"/>
                            </a:lnTo>
                            <a:lnTo>
                              <a:pt x="17" y="168"/>
                            </a:lnTo>
                            <a:lnTo>
                              <a:pt x="14" y="160"/>
                            </a:lnTo>
                            <a:lnTo>
                              <a:pt x="15" y="148"/>
                            </a:lnTo>
                            <a:lnTo>
                              <a:pt x="14" y="139"/>
                            </a:lnTo>
                            <a:lnTo>
                              <a:pt x="8" y="126"/>
                            </a:lnTo>
                            <a:lnTo>
                              <a:pt x="2" y="113"/>
                            </a:lnTo>
                            <a:lnTo>
                              <a:pt x="0" y="87"/>
                            </a:lnTo>
                            <a:lnTo>
                              <a:pt x="3" y="63"/>
                            </a:lnTo>
                            <a:lnTo>
                              <a:pt x="10" y="41"/>
                            </a:lnTo>
                            <a:lnTo>
                              <a:pt x="18" y="30"/>
                            </a:lnTo>
                            <a:lnTo>
                              <a:pt x="26" y="20"/>
                            </a:lnTo>
                            <a:lnTo>
                              <a:pt x="37" y="11"/>
                            </a:lnTo>
                            <a:lnTo>
                              <a:pt x="53" y="5"/>
                            </a:lnTo>
                            <a:lnTo>
                              <a:pt x="66" y="2"/>
                            </a:lnTo>
                            <a:lnTo>
                              <a:pt x="82" y="0"/>
                            </a:lnTo>
                            <a:lnTo>
                              <a:pt x="96" y="2"/>
                            </a:lnTo>
                            <a:lnTo>
                              <a:pt x="106" y="3"/>
                            </a:lnTo>
                            <a:lnTo>
                              <a:pt x="117" y="7"/>
                            </a:lnTo>
                            <a:lnTo>
                              <a:pt x="130" y="11"/>
                            </a:lnTo>
                          </a:path>
                        </a:pathLst>
                      </a:custGeom>
                      <a:solidFill>
                        <a:srgbClr val="FF9F9F"/>
                      </a:solidFill>
                      <a:ln w="12700" cap="rnd">
                        <a:solidFill>
                          <a:srgbClr val="000000"/>
                        </a:solidFill>
                        <a:round/>
                        <a:headEnd/>
                        <a:tailEnd/>
                      </a:ln>
                    </p:spPr>
                    <p:txBody>
                      <a:bodyPr/>
                      <a:lstStyle/>
                      <a:p>
                        <a:endParaRPr lang="pt-BR" dirty="0"/>
                      </a:p>
                    </p:txBody>
                  </p:sp>
                  <p:sp>
                    <p:nvSpPr>
                      <p:cNvPr id="9315" name="Freeform 238"/>
                      <p:cNvSpPr>
                        <a:spLocks/>
                      </p:cNvSpPr>
                      <p:nvPr/>
                    </p:nvSpPr>
                    <p:spPr bwMode="auto">
                      <a:xfrm>
                        <a:off x="1038" y="572"/>
                        <a:ext cx="52" cy="31"/>
                      </a:xfrm>
                      <a:custGeom>
                        <a:avLst/>
                        <a:gdLst>
                          <a:gd name="T0" fmla="*/ 2 w 52"/>
                          <a:gd name="T1" fmla="*/ 19 h 31"/>
                          <a:gd name="T2" fmla="*/ 13 w 52"/>
                          <a:gd name="T3" fmla="*/ 11 h 31"/>
                          <a:gd name="T4" fmla="*/ 25 w 52"/>
                          <a:gd name="T5" fmla="*/ 4 h 31"/>
                          <a:gd name="T6" fmla="*/ 37 w 52"/>
                          <a:gd name="T7" fmla="*/ 1 h 31"/>
                          <a:gd name="T8" fmla="*/ 43 w 52"/>
                          <a:gd name="T9" fmla="*/ 0 h 31"/>
                          <a:gd name="T10" fmla="*/ 47 w 52"/>
                          <a:gd name="T11" fmla="*/ 0 h 31"/>
                          <a:gd name="T12" fmla="*/ 50 w 52"/>
                          <a:gd name="T13" fmla="*/ 2 h 31"/>
                          <a:gd name="T14" fmla="*/ 51 w 52"/>
                          <a:gd name="T15" fmla="*/ 5 h 31"/>
                          <a:gd name="T16" fmla="*/ 50 w 52"/>
                          <a:gd name="T17" fmla="*/ 8 h 31"/>
                          <a:gd name="T18" fmla="*/ 46 w 52"/>
                          <a:gd name="T19" fmla="*/ 10 h 31"/>
                          <a:gd name="T20" fmla="*/ 38 w 52"/>
                          <a:gd name="T21" fmla="*/ 12 h 31"/>
                          <a:gd name="T22" fmla="*/ 28 w 52"/>
                          <a:gd name="T23" fmla="*/ 17 h 31"/>
                          <a:gd name="T24" fmla="*/ 19 w 52"/>
                          <a:gd name="T25" fmla="*/ 21 h 31"/>
                          <a:gd name="T26" fmla="*/ 13 w 52"/>
                          <a:gd name="T27" fmla="*/ 25 h 31"/>
                          <a:gd name="T28" fmla="*/ 8 w 52"/>
                          <a:gd name="T29" fmla="*/ 30 h 31"/>
                          <a:gd name="T30" fmla="*/ 3 w 52"/>
                          <a:gd name="T31" fmla="*/ 30 h 31"/>
                          <a:gd name="T32" fmla="*/ 0 w 52"/>
                          <a:gd name="T33" fmla="*/ 25 h 31"/>
                          <a:gd name="T34" fmla="*/ 2 w 52"/>
                          <a:gd name="T35" fmla="*/ 1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1"/>
                          <a:gd name="T56" fmla="*/ 52 w 52"/>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1">
                            <a:moveTo>
                              <a:pt x="2" y="19"/>
                            </a:moveTo>
                            <a:lnTo>
                              <a:pt x="13" y="11"/>
                            </a:lnTo>
                            <a:lnTo>
                              <a:pt x="25" y="4"/>
                            </a:lnTo>
                            <a:lnTo>
                              <a:pt x="37" y="1"/>
                            </a:lnTo>
                            <a:lnTo>
                              <a:pt x="43" y="0"/>
                            </a:lnTo>
                            <a:lnTo>
                              <a:pt x="47" y="0"/>
                            </a:lnTo>
                            <a:lnTo>
                              <a:pt x="50" y="2"/>
                            </a:lnTo>
                            <a:lnTo>
                              <a:pt x="51" y="5"/>
                            </a:lnTo>
                            <a:lnTo>
                              <a:pt x="50" y="8"/>
                            </a:lnTo>
                            <a:lnTo>
                              <a:pt x="46" y="10"/>
                            </a:lnTo>
                            <a:lnTo>
                              <a:pt x="38" y="12"/>
                            </a:lnTo>
                            <a:lnTo>
                              <a:pt x="28" y="17"/>
                            </a:lnTo>
                            <a:lnTo>
                              <a:pt x="19" y="21"/>
                            </a:lnTo>
                            <a:lnTo>
                              <a:pt x="13" y="25"/>
                            </a:lnTo>
                            <a:lnTo>
                              <a:pt x="8" y="30"/>
                            </a:lnTo>
                            <a:lnTo>
                              <a:pt x="3" y="30"/>
                            </a:lnTo>
                            <a:lnTo>
                              <a:pt x="0" y="25"/>
                            </a:lnTo>
                            <a:lnTo>
                              <a:pt x="2" y="19"/>
                            </a:lnTo>
                          </a:path>
                        </a:pathLst>
                      </a:custGeom>
                      <a:solidFill>
                        <a:srgbClr val="3F1F00"/>
                      </a:solidFill>
                      <a:ln w="12700" cap="rnd">
                        <a:solidFill>
                          <a:srgbClr val="000000"/>
                        </a:solidFill>
                        <a:round/>
                        <a:headEnd/>
                        <a:tailEnd/>
                      </a:ln>
                    </p:spPr>
                    <p:txBody>
                      <a:bodyPr/>
                      <a:lstStyle/>
                      <a:p>
                        <a:endParaRPr lang="pt-BR" dirty="0"/>
                      </a:p>
                    </p:txBody>
                  </p:sp>
                  <p:sp>
                    <p:nvSpPr>
                      <p:cNvPr id="9316" name="Freeform 239"/>
                      <p:cNvSpPr>
                        <a:spLocks/>
                      </p:cNvSpPr>
                      <p:nvPr/>
                    </p:nvSpPr>
                    <p:spPr bwMode="auto">
                      <a:xfrm>
                        <a:off x="973" y="638"/>
                        <a:ext cx="60" cy="64"/>
                      </a:xfrm>
                      <a:custGeom>
                        <a:avLst/>
                        <a:gdLst>
                          <a:gd name="T0" fmla="*/ 53 w 60"/>
                          <a:gd name="T1" fmla="*/ 0 h 64"/>
                          <a:gd name="T2" fmla="*/ 56 w 60"/>
                          <a:gd name="T3" fmla="*/ 12 h 64"/>
                          <a:gd name="T4" fmla="*/ 58 w 60"/>
                          <a:gd name="T5" fmla="*/ 22 h 64"/>
                          <a:gd name="T6" fmla="*/ 59 w 60"/>
                          <a:gd name="T7" fmla="*/ 35 h 64"/>
                          <a:gd name="T8" fmla="*/ 56 w 60"/>
                          <a:gd name="T9" fmla="*/ 45 h 64"/>
                          <a:gd name="T10" fmla="*/ 45 w 60"/>
                          <a:gd name="T11" fmla="*/ 38 h 64"/>
                          <a:gd name="T12" fmla="*/ 44 w 60"/>
                          <a:gd name="T13" fmla="*/ 55 h 64"/>
                          <a:gd name="T14" fmla="*/ 32 w 60"/>
                          <a:gd name="T15" fmla="*/ 49 h 64"/>
                          <a:gd name="T16" fmla="*/ 28 w 60"/>
                          <a:gd name="T17" fmla="*/ 63 h 64"/>
                          <a:gd name="T18" fmla="*/ 19 w 60"/>
                          <a:gd name="T19" fmla="*/ 60 h 64"/>
                          <a:gd name="T20" fmla="*/ 12 w 60"/>
                          <a:gd name="T21" fmla="*/ 55 h 64"/>
                          <a:gd name="T22" fmla="*/ 6 w 60"/>
                          <a:gd name="T23" fmla="*/ 46 h 64"/>
                          <a:gd name="T24" fmla="*/ 0 w 60"/>
                          <a:gd name="T25" fmla="*/ 34 h 64"/>
                          <a:gd name="T26" fmla="*/ 53 w 60"/>
                          <a:gd name="T27" fmla="*/ 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64"/>
                          <a:gd name="T44" fmla="*/ 60 w 60"/>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64">
                            <a:moveTo>
                              <a:pt x="53" y="0"/>
                            </a:moveTo>
                            <a:lnTo>
                              <a:pt x="56" y="12"/>
                            </a:lnTo>
                            <a:lnTo>
                              <a:pt x="58" y="22"/>
                            </a:lnTo>
                            <a:lnTo>
                              <a:pt x="59" y="35"/>
                            </a:lnTo>
                            <a:lnTo>
                              <a:pt x="56" y="45"/>
                            </a:lnTo>
                            <a:lnTo>
                              <a:pt x="45" y="38"/>
                            </a:lnTo>
                            <a:lnTo>
                              <a:pt x="44" y="55"/>
                            </a:lnTo>
                            <a:lnTo>
                              <a:pt x="32" y="49"/>
                            </a:lnTo>
                            <a:lnTo>
                              <a:pt x="28" y="63"/>
                            </a:lnTo>
                            <a:lnTo>
                              <a:pt x="19" y="60"/>
                            </a:lnTo>
                            <a:lnTo>
                              <a:pt x="12" y="55"/>
                            </a:lnTo>
                            <a:lnTo>
                              <a:pt x="6" y="46"/>
                            </a:lnTo>
                            <a:lnTo>
                              <a:pt x="0" y="34"/>
                            </a:lnTo>
                            <a:lnTo>
                              <a:pt x="53" y="0"/>
                            </a:lnTo>
                          </a:path>
                        </a:pathLst>
                      </a:custGeom>
                      <a:solidFill>
                        <a:srgbClr val="3F1F00"/>
                      </a:solidFill>
                      <a:ln w="12700" cap="rnd">
                        <a:solidFill>
                          <a:srgbClr val="000000"/>
                        </a:solidFill>
                        <a:round/>
                        <a:headEnd/>
                        <a:tailEnd/>
                      </a:ln>
                    </p:spPr>
                    <p:txBody>
                      <a:bodyPr/>
                      <a:lstStyle/>
                      <a:p>
                        <a:endParaRPr lang="pt-BR" dirty="0"/>
                      </a:p>
                    </p:txBody>
                  </p:sp>
                </p:grpSp>
                <p:sp>
                  <p:nvSpPr>
                    <p:cNvPr id="9309" name="Arc 240"/>
                    <p:cNvSpPr>
                      <a:spLocks/>
                    </p:cNvSpPr>
                    <p:nvPr/>
                  </p:nvSpPr>
                  <p:spPr bwMode="auto">
                    <a:xfrm>
                      <a:off x="946" y="680"/>
                      <a:ext cx="41" cy="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33" y="19910"/>
                          </a:moveTo>
                          <a:cubicBezTo>
                            <a:pt x="43177" y="20472"/>
                            <a:pt x="43200" y="21036"/>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43133" y="19910"/>
                          </a:moveTo>
                          <a:cubicBezTo>
                            <a:pt x="43177" y="20472"/>
                            <a:pt x="43200" y="21036"/>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rgbClr val="FF9F1F"/>
                      </a:solidFill>
                      <a:round/>
                      <a:headEnd type="none" w="sm" len="sm"/>
                      <a:tailEnd type="none" w="sm" len="sm"/>
                    </a:ln>
                  </p:spPr>
                  <p:txBody>
                    <a:bodyPr wrap="none" anchor="ctr"/>
                    <a:lstStyle/>
                    <a:p>
                      <a:endParaRPr lang="pt-BR" dirty="0"/>
                    </a:p>
                  </p:txBody>
                </p:sp>
                <p:grpSp>
                  <p:nvGrpSpPr>
                    <p:cNvPr id="9310" name="Group 241"/>
                    <p:cNvGrpSpPr>
                      <a:grpSpLocks/>
                    </p:cNvGrpSpPr>
                    <p:nvPr/>
                  </p:nvGrpSpPr>
                  <p:grpSpPr bwMode="auto">
                    <a:xfrm>
                      <a:off x="1053" y="592"/>
                      <a:ext cx="53" cy="56"/>
                      <a:chOff x="1053" y="592"/>
                      <a:chExt cx="53" cy="56"/>
                    </a:xfrm>
                  </p:grpSpPr>
                  <p:sp>
                    <p:nvSpPr>
                      <p:cNvPr id="9311" name="Freeform 242"/>
                      <p:cNvSpPr>
                        <a:spLocks/>
                      </p:cNvSpPr>
                      <p:nvPr/>
                    </p:nvSpPr>
                    <p:spPr bwMode="auto">
                      <a:xfrm>
                        <a:off x="1059" y="596"/>
                        <a:ext cx="47" cy="52"/>
                      </a:xfrm>
                      <a:custGeom>
                        <a:avLst/>
                        <a:gdLst>
                          <a:gd name="T0" fmla="*/ 41 w 47"/>
                          <a:gd name="T1" fmla="*/ 8 h 52"/>
                          <a:gd name="T2" fmla="*/ 45 w 47"/>
                          <a:gd name="T3" fmla="*/ 15 h 52"/>
                          <a:gd name="T4" fmla="*/ 46 w 47"/>
                          <a:gd name="T5" fmla="*/ 20 h 52"/>
                          <a:gd name="T6" fmla="*/ 46 w 47"/>
                          <a:gd name="T7" fmla="*/ 26 h 52"/>
                          <a:gd name="T8" fmla="*/ 45 w 47"/>
                          <a:gd name="T9" fmla="*/ 31 h 52"/>
                          <a:gd name="T10" fmla="*/ 44 w 47"/>
                          <a:gd name="T11" fmla="*/ 35 h 52"/>
                          <a:gd name="T12" fmla="*/ 41 w 47"/>
                          <a:gd name="T13" fmla="*/ 41 h 52"/>
                          <a:gd name="T14" fmla="*/ 37 w 47"/>
                          <a:gd name="T15" fmla="*/ 46 h 52"/>
                          <a:gd name="T16" fmla="*/ 33 w 47"/>
                          <a:gd name="T17" fmla="*/ 49 h 52"/>
                          <a:gd name="T18" fmla="*/ 28 w 47"/>
                          <a:gd name="T19" fmla="*/ 51 h 52"/>
                          <a:gd name="T20" fmla="*/ 21 w 47"/>
                          <a:gd name="T21" fmla="*/ 51 h 52"/>
                          <a:gd name="T22" fmla="*/ 16 w 47"/>
                          <a:gd name="T23" fmla="*/ 50 h 52"/>
                          <a:gd name="T24" fmla="*/ 12 w 47"/>
                          <a:gd name="T25" fmla="*/ 48 h 52"/>
                          <a:gd name="T26" fmla="*/ 9 w 47"/>
                          <a:gd name="T27" fmla="*/ 45 h 52"/>
                          <a:gd name="T28" fmla="*/ 5 w 47"/>
                          <a:gd name="T29" fmla="*/ 40 h 52"/>
                          <a:gd name="T30" fmla="*/ 2 w 47"/>
                          <a:gd name="T31" fmla="*/ 35 h 52"/>
                          <a:gd name="T32" fmla="*/ 0 w 47"/>
                          <a:gd name="T33" fmla="*/ 29 h 52"/>
                          <a:gd name="T34" fmla="*/ 0 w 47"/>
                          <a:gd name="T35" fmla="*/ 22 h 52"/>
                          <a:gd name="T36" fmla="*/ 2 w 47"/>
                          <a:gd name="T37" fmla="*/ 17 h 52"/>
                          <a:gd name="T38" fmla="*/ 3 w 47"/>
                          <a:gd name="T39" fmla="*/ 12 h 52"/>
                          <a:gd name="T40" fmla="*/ 6 w 47"/>
                          <a:gd name="T41" fmla="*/ 9 h 52"/>
                          <a:gd name="T42" fmla="*/ 11 w 47"/>
                          <a:gd name="T43" fmla="*/ 4 h 52"/>
                          <a:gd name="T44" fmla="*/ 17 w 47"/>
                          <a:gd name="T45" fmla="*/ 1 h 52"/>
                          <a:gd name="T46" fmla="*/ 25 w 47"/>
                          <a:gd name="T47" fmla="*/ 0 h 52"/>
                          <a:gd name="T48" fmla="*/ 32 w 47"/>
                          <a:gd name="T49" fmla="*/ 1 h 52"/>
                          <a:gd name="T50" fmla="*/ 36 w 47"/>
                          <a:gd name="T51" fmla="*/ 4 h 52"/>
                          <a:gd name="T52" fmla="*/ 41 w 47"/>
                          <a:gd name="T53" fmla="*/ 8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52"/>
                          <a:gd name="T83" fmla="*/ 47 w 47"/>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52">
                            <a:moveTo>
                              <a:pt x="41" y="8"/>
                            </a:moveTo>
                            <a:lnTo>
                              <a:pt x="45" y="15"/>
                            </a:lnTo>
                            <a:lnTo>
                              <a:pt x="46" y="20"/>
                            </a:lnTo>
                            <a:lnTo>
                              <a:pt x="46" y="26"/>
                            </a:lnTo>
                            <a:lnTo>
                              <a:pt x="45" y="31"/>
                            </a:lnTo>
                            <a:lnTo>
                              <a:pt x="44" y="35"/>
                            </a:lnTo>
                            <a:lnTo>
                              <a:pt x="41" y="41"/>
                            </a:lnTo>
                            <a:lnTo>
                              <a:pt x="37" y="46"/>
                            </a:lnTo>
                            <a:lnTo>
                              <a:pt x="33" y="49"/>
                            </a:lnTo>
                            <a:lnTo>
                              <a:pt x="28" y="51"/>
                            </a:lnTo>
                            <a:lnTo>
                              <a:pt x="21" y="51"/>
                            </a:lnTo>
                            <a:lnTo>
                              <a:pt x="16" y="50"/>
                            </a:lnTo>
                            <a:lnTo>
                              <a:pt x="12" y="48"/>
                            </a:lnTo>
                            <a:lnTo>
                              <a:pt x="9" y="45"/>
                            </a:lnTo>
                            <a:lnTo>
                              <a:pt x="5" y="40"/>
                            </a:lnTo>
                            <a:lnTo>
                              <a:pt x="2" y="35"/>
                            </a:lnTo>
                            <a:lnTo>
                              <a:pt x="0" y="29"/>
                            </a:lnTo>
                            <a:lnTo>
                              <a:pt x="0" y="22"/>
                            </a:lnTo>
                            <a:lnTo>
                              <a:pt x="2" y="17"/>
                            </a:lnTo>
                            <a:lnTo>
                              <a:pt x="3" y="12"/>
                            </a:lnTo>
                            <a:lnTo>
                              <a:pt x="6" y="9"/>
                            </a:lnTo>
                            <a:lnTo>
                              <a:pt x="11" y="4"/>
                            </a:lnTo>
                            <a:lnTo>
                              <a:pt x="17" y="1"/>
                            </a:lnTo>
                            <a:lnTo>
                              <a:pt x="25" y="0"/>
                            </a:lnTo>
                            <a:lnTo>
                              <a:pt x="32" y="1"/>
                            </a:lnTo>
                            <a:lnTo>
                              <a:pt x="36" y="4"/>
                            </a:lnTo>
                            <a:lnTo>
                              <a:pt x="41" y="8"/>
                            </a:lnTo>
                          </a:path>
                        </a:pathLst>
                      </a:custGeom>
                      <a:solidFill>
                        <a:srgbClr val="FFFFFF"/>
                      </a:solidFill>
                      <a:ln w="12700" cap="rnd">
                        <a:solidFill>
                          <a:srgbClr val="000000"/>
                        </a:solidFill>
                        <a:round/>
                        <a:headEnd/>
                        <a:tailEnd/>
                      </a:ln>
                    </p:spPr>
                    <p:txBody>
                      <a:bodyPr/>
                      <a:lstStyle/>
                      <a:p>
                        <a:endParaRPr lang="pt-BR" dirty="0"/>
                      </a:p>
                    </p:txBody>
                  </p:sp>
                  <p:sp>
                    <p:nvSpPr>
                      <p:cNvPr id="9312" name="Freeform 243"/>
                      <p:cNvSpPr>
                        <a:spLocks/>
                      </p:cNvSpPr>
                      <p:nvPr/>
                    </p:nvSpPr>
                    <p:spPr bwMode="auto">
                      <a:xfrm>
                        <a:off x="1077" y="624"/>
                        <a:ext cx="20" cy="22"/>
                      </a:xfrm>
                      <a:custGeom>
                        <a:avLst/>
                        <a:gdLst>
                          <a:gd name="T0" fmla="*/ 17 w 20"/>
                          <a:gd name="T1" fmla="*/ 3 h 22"/>
                          <a:gd name="T2" fmla="*/ 19 w 20"/>
                          <a:gd name="T3" fmla="*/ 6 h 22"/>
                          <a:gd name="T4" fmla="*/ 19 w 20"/>
                          <a:gd name="T5" fmla="*/ 8 h 22"/>
                          <a:gd name="T6" fmla="*/ 19 w 20"/>
                          <a:gd name="T7" fmla="*/ 11 h 22"/>
                          <a:gd name="T8" fmla="*/ 19 w 20"/>
                          <a:gd name="T9" fmla="*/ 13 h 22"/>
                          <a:gd name="T10" fmla="*/ 18 w 20"/>
                          <a:gd name="T11" fmla="*/ 15 h 22"/>
                          <a:gd name="T12" fmla="*/ 17 w 20"/>
                          <a:gd name="T13" fmla="*/ 17 h 22"/>
                          <a:gd name="T14" fmla="*/ 15 w 20"/>
                          <a:gd name="T15" fmla="*/ 19 h 22"/>
                          <a:gd name="T16" fmla="*/ 14 w 20"/>
                          <a:gd name="T17" fmla="*/ 21 h 22"/>
                          <a:gd name="T18" fmla="*/ 11 w 20"/>
                          <a:gd name="T19" fmla="*/ 21 h 22"/>
                          <a:gd name="T20" fmla="*/ 9 w 20"/>
                          <a:gd name="T21" fmla="*/ 21 h 22"/>
                          <a:gd name="T22" fmla="*/ 6 w 20"/>
                          <a:gd name="T23" fmla="*/ 21 h 22"/>
                          <a:gd name="T24" fmla="*/ 5 w 20"/>
                          <a:gd name="T25" fmla="*/ 20 h 22"/>
                          <a:gd name="T26" fmla="*/ 4 w 20"/>
                          <a:gd name="T27" fmla="*/ 19 h 22"/>
                          <a:gd name="T28" fmla="*/ 2 w 20"/>
                          <a:gd name="T29" fmla="*/ 17 h 22"/>
                          <a:gd name="T30" fmla="*/ 1 w 20"/>
                          <a:gd name="T31" fmla="*/ 15 h 22"/>
                          <a:gd name="T32" fmla="*/ 0 w 20"/>
                          <a:gd name="T33" fmla="*/ 12 h 22"/>
                          <a:gd name="T34" fmla="*/ 0 w 20"/>
                          <a:gd name="T35" fmla="*/ 9 h 22"/>
                          <a:gd name="T36" fmla="*/ 1 w 20"/>
                          <a:gd name="T37" fmla="*/ 7 h 22"/>
                          <a:gd name="T38" fmla="*/ 2 w 20"/>
                          <a:gd name="T39" fmla="*/ 6 h 22"/>
                          <a:gd name="T40" fmla="*/ 3 w 20"/>
                          <a:gd name="T41" fmla="*/ 4 h 22"/>
                          <a:gd name="T42" fmla="*/ 4 w 20"/>
                          <a:gd name="T43" fmla="*/ 2 h 22"/>
                          <a:gd name="T44" fmla="*/ 7 w 20"/>
                          <a:gd name="T45" fmla="*/ 0 h 22"/>
                          <a:gd name="T46" fmla="*/ 10 w 20"/>
                          <a:gd name="T47" fmla="*/ 0 h 22"/>
                          <a:gd name="T48" fmla="*/ 13 w 20"/>
                          <a:gd name="T49" fmla="*/ 1 h 22"/>
                          <a:gd name="T50" fmla="*/ 15 w 20"/>
                          <a:gd name="T51" fmla="*/ 2 h 22"/>
                          <a:gd name="T52" fmla="*/ 17 w 20"/>
                          <a:gd name="T53" fmla="*/ 3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22"/>
                          <a:gd name="T83" fmla="*/ 20 w 20"/>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22">
                            <a:moveTo>
                              <a:pt x="17" y="3"/>
                            </a:moveTo>
                            <a:lnTo>
                              <a:pt x="19" y="6"/>
                            </a:lnTo>
                            <a:lnTo>
                              <a:pt x="19" y="8"/>
                            </a:lnTo>
                            <a:lnTo>
                              <a:pt x="19" y="11"/>
                            </a:lnTo>
                            <a:lnTo>
                              <a:pt x="19" y="13"/>
                            </a:lnTo>
                            <a:lnTo>
                              <a:pt x="18" y="15"/>
                            </a:lnTo>
                            <a:lnTo>
                              <a:pt x="17" y="17"/>
                            </a:lnTo>
                            <a:lnTo>
                              <a:pt x="15" y="19"/>
                            </a:lnTo>
                            <a:lnTo>
                              <a:pt x="14" y="21"/>
                            </a:lnTo>
                            <a:lnTo>
                              <a:pt x="11" y="21"/>
                            </a:lnTo>
                            <a:lnTo>
                              <a:pt x="9" y="21"/>
                            </a:lnTo>
                            <a:lnTo>
                              <a:pt x="6" y="21"/>
                            </a:lnTo>
                            <a:lnTo>
                              <a:pt x="5" y="20"/>
                            </a:lnTo>
                            <a:lnTo>
                              <a:pt x="4" y="19"/>
                            </a:lnTo>
                            <a:lnTo>
                              <a:pt x="2" y="17"/>
                            </a:lnTo>
                            <a:lnTo>
                              <a:pt x="1" y="15"/>
                            </a:lnTo>
                            <a:lnTo>
                              <a:pt x="0" y="12"/>
                            </a:lnTo>
                            <a:lnTo>
                              <a:pt x="0" y="9"/>
                            </a:lnTo>
                            <a:lnTo>
                              <a:pt x="1" y="7"/>
                            </a:lnTo>
                            <a:lnTo>
                              <a:pt x="2" y="6"/>
                            </a:lnTo>
                            <a:lnTo>
                              <a:pt x="3" y="4"/>
                            </a:lnTo>
                            <a:lnTo>
                              <a:pt x="4" y="2"/>
                            </a:lnTo>
                            <a:lnTo>
                              <a:pt x="7" y="0"/>
                            </a:lnTo>
                            <a:lnTo>
                              <a:pt x="10" y="0"/>
                            </a:lnTo>
                            <a:lnTo>
                              <a:pt x="13" y="1"/>
                            </a:lnTo>
                            <a:lnTo>
                              <a:pt x="15" y="2"/>
                            </a:lnTo>
                            <a:lnTo>
                              <a:pt x="17" y="3"/>
                            </a:lnTo>
                          </a:path>
                        </a:pathLst>
                      </a:custGeom>
                      <a:solidFill>
                        <a:srgbClr val="000000"/>
                      </a:solidFill>
                      <a:ln w="9525" cap="rnd">
                        <a:noFill/>
                        <a:round/>
                        <a:headEnd/>
                        <a:tailEnd/>
                      </a:ln>
                    </p:spPr>
                    <p:txBody>
                      <a:bodyPr/>
                      <a:lstStyle/>
                      <a:p>
                        <a:endParaRPr lang="pt-BR" dirty="0"/>
                      </a:p>
                    </p:txBody>
                  </p:sp>
                  <p:sp>
                    <p:nvSpPr>
                      <p:cNvPr id="9313" name="Freeform 244"/>
                      <p:cNvSpPr>
                        <a:spLocks/>
                      </p:cNvSpPr>
                      <p:nvPr/>
                    </p:nvSpPr>
                    <p:spPr bwMode="auto">
                      <a:xfrm>
                        <a:off x="1053" y="592"/>
                        <a:ext cx="51" cy="42"/>
                      </a:xfrm>
                      <a:custGeom>
                        <a:avLst/>
                        <a:gdLst>
                          <a:gd name="T0" fmla="*/ 50 w 51"/>
                          <a:gd name="T1" fmla="*/ 10 h 42"/>
                          <a:gd name="T2" fmla="*/ 43 w 51"/>
                          <a:gd name="T3" fmla="*/ 5 h 42"/>
                          <a:gd name="T4" fmla="*/ 36 w 51"/>
                          <a:gd name="T5" fmla="*/ 1 h 42"/>
                          <a:gd name="T6" fmla="*/ 30 w 51"/>
                          <a:gd name="T7" fmla="*/ 0 h 42"/>
                          <a:gd name="T8" fmla="*/ 24 w 51"/>
                          <a:gd name="T9" fmla="*/ 0 h 42"/>
                          <a:gd name="T10" fmla="*/ 18 w 51"/>
                          <a:gd name="T11" fmla="*/ 1 h 42"/>
                          <a:gd name="T12" fmla="*/ 15 w 51"/>
                          <a:gd name="T13" fmla="*/ 3 h 42"/>
                          <a:gd name="T14" fmla="*/ 11 w 51"/>
                          <a:gd name="T15" fmla="*/ 5 h 42"/>
                          <a:gd name="T16" fmla="*/ 7 w 51"/>
                          <a:gd name="T17" fmla="*/ 9 h 42"/>
                          <a:gd name="T18" fmla="*/ 4 w 51"/>
                          <a:gd name="T19" fmla="*/ 16 h 42"/>
                          <a:gd name="T20" fmla="*/ 3 w 51"/>
                          <a:gd name="T21" fmla="*/ 22 h 42"/>
                          <a:gd name="T22" fmla="*/ 1 w 51"/>
                          <a:gd name="T23" fmla="*/ 27 h 42"/>
                          <a:gd name="T24" fmla="*/ 0 w 51"/>
                          <a:gd name="T25" fmla="*/ 32 h 42"/>
                          <a:gd name="T26" fmla="*/ 0 w 51"/>
                          <a:gd name="T27" fmla="*/ 38 h 42"/>
                          <a:gd name="T28" fmla="*/ 0 w 51"/>
                          <a:gd name="T29" fmla="*/ 41 h 42"/>
                          <a:gd name="T30" fmla="*/ 50 w 51"/>
                          <a:gd name="T31" fmla="*/ 1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42"/>
                          <a:gd name="T50" fmla="*/ 51 w 51"/>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42">
                            <a:moveTo>
                              <a:pt x="50" y="10"/>
                            </a:moveTo>
                            <a:lnTo>
                              <a:pt x="43" y="5"/>
                            </a:lnTo>
                            <a:lnTo>
                              <a:pt x="36" y="1"/>
                            </a:lnTo>
                            <a:lnTo>
                              <a:pt x="30" y="0"/>
                            </a:lnTo>
                            <a:lnTo>
                              <a:pt x="24" y="0"/>
                            </a:lnTo>
                            <a:lnTo>
                              <a:pt x="18" y="1"/>
                            </a:lnTo>
                            <a:lnTo>
                              <a:pt x="15" y="3"/>
                            </a:lnTo>
                            <a:lnTo>
                              <a:pt x="11" y="5"/>
                            </a:lnTo>
                            <a:lnTo>
                              <a:pt x="7" y="9"/>
                            </a:lnTo>
                            <a:lnTo>
                              <a:pt x="4" y="16"/>
                            </a:lnTo>
                            <a:lnTo>
                              <a:pt x="3" y="22"/>
                            </a:lnTo>
                            <a:lnTo>
                              <a:pt x="1" y="27"/>
                            </a:lnTo>
                            <a:lnTo>
                              <a:pt x="0" y="32"/>
                            </a:lnTo>
                            <a:lnTo>
                              <a:pt x="0" y="38"/>
                            </a:lnTo>
                            <a:lnTo>
                              <a:pt x="0" y="41"/>
                            </a:lnTo>
                            <a:lnTo>
                              <a:pt x="50" y="10"/>
                            </a:lnTo>
                          </a:path>
                        </a:pathLst>
                      </a:custGeom>
                      <a:solidFill>
                        <a:srgbClr val="FF9F9F"/>
                      </a:solidFill>
                      <a:ln w="12700" cap="rnd">
                        <a:solidFill>
                          <a:srgbClr val="000000"/>
                        </a:solidFill>
                        <a:round/>
                        <a:headEnd/>
                        <a:tailEnd/>
                      </a:ln>
                    </p:spPr>
                    <p:txBody>
                      <a:bodyPr/>
                      <a:lstStyle/>
                      <a:p>
                        <a:endParaRPr lang="pt-BR" dirty="0"/>
                      </a:p>
                    </p:txBody>
                  </p:sp>
                </p:grpSp>
              </p:grpSp>
            </p:grpSp>
            <p:grpSp>
              <p:nvGrpSpPr>
                <p:cNvPr id="9300" name="Group 245"/>
                <p:cNvGrpSpPr>
                  <a:grpSpLocks/>
                </p:cNvGrpSpPr>
                <p:nvPr/>
              </p:nvGrpSpPr>
              <p:grpSpPr bwMode="auto">
                <a:xfrm>
                  <a:off x="773" y="498"/>
                  <a:ext cx="321" cy="498"/>
                  <a:chOff x="773" y="498"/>
                  <a:chExt cx="321" cy="498"/>
                </a:xfrm>
              </p:grpSpPr>
              <p:sp>
                <p:nvSpPr>
                  <p:cNvPr id="9301" name="Freeform 246"/>
                  <p:cNvSpPr>
                    <a:spLocks/>
                  </p:cNvSpPr>
                  <p:nvPr/>
                </p:nvSpPr>
                <p:spPr bwMode="auto">
                  <a:xfrm>
                    <a:off x="773" y="498"/>
                    <a:ext cx="321" cy="498"/>
                  </a:xfrm>
                  <a:custGeom>
                    <a:avLst/>
                    <a:gdLst>
                      <a:gd name="T0" fmla="*/ 314 w 321"/>
                      <a:gd name="T1" fmla="*/ 59 h 498"/>
                      <a:gd name="T2" fmla="*/ 320 w 321"/>
                      <a:gd name="T3" fmla="*/ 50 h 498"/>
                      <a:gd name="T4" fmla="*/ 318 w 321"/>
                      <a:gd name="T5" fmla="*/ 40 h 498"/>
                      <a:gd name="T6" fmla="*/ 311 w 321"/>
                      <a:gd name="T7" fmla="*/ 28 h 498"/>
                      <a:gd name="T8" fmla="*/ 295 w 321"/>
                      <a:gd name="T9" fmla="*/ 14 h 498"/>
                      <a:gd name="T10" fmla="*/ 271 w 321"/>
                      <a:gd name="T11" fmla="*/ 6 h 498"/>
                      <a:gd name="T12" fmla="*/ 243 w 321"/>
                      <a:gd name="T13" fmla="*/ 4 h 498"/>
                      <a:gd name="T14" fmla="*/ 222 w 321"/>
                      <a:gd name="T15" fmla="*/ 0 h 498"/>
                      <a:gd name="T16" fmla="*/ 197 w 321"/>
                      <a:gd name="T17" fmla="*/ 6 h 498"/>
                      <a:gd name="T18" fmla="*/ 182 w 321"/>
                      <a:gd name="T19" fmla="*/ 8 h 498"/>
                      <a:gd name="T20" fmla="*/ 163 w 321"/>
                      <a:gd name="T21" fmla="*/ 17 h 498"/>
                      <a:gd name="T22" fmla="*/ 148 w 321"/>
                      <a:gd name="T23" fmla="*/ 25 h 498"/>
                      <a:gd name="T24" fmla="*/ 138 w 321"/>
                      <a:gd name="T25" fmla="*/ 43 h 498"/>
                      <a:gd name="T26" fmla="*/ 120 w 321"/>
                      <a:gd name="T27" fmla="*/ 72 h 498"/>
                      <a:gd name="T28" fmla="*/ 99 w 321"/>
                      <a:gd name="T29" fmla="*/ 117 h 498"/>
                      <a:gd name="T30" fmla="*/ 91 w 321"/>
                      <a:gd name="T31" fmla="*/ 142 h 498"/>
                      <a:gd name="T32" fmla="*/ 90 w 321"/>
                      <a:gd name="T33" fmla="*/ 163 h 498"/>
                      <a:gd name="T34" fmla="*/ 100 w 321"/>
                      <a:gd name="T35" fmla="*/ 191 h 498"/>
                      <a:gd name="T36" fmla="*/ 115 w 321"/>
                      <a:gd name="T37" fmla="*/ 213 h 498"/>
                      <a:gd name="T38" fmla="*/ 116 w 321"/>
                      <a:gd name="T39" fmla="*/ 245 h 498"/>
                      <a:gd name="T40" fmla="*/ 110 w 321"/>
                      <a:gd name="T41" fmla="*/ 271 h 498"/>
                      <a:gd name="T42" fmla="*/ 94 w 321"/>
                      <a:gd name="T43" fmla="*/ 319 h 498"/>
                      <a:gd name="T44" fmla="*/ 85 w 321"/>
                      <a:gd name="T45" fmla="*/ 331 h 498"/>
                      <a:gd name="T46" fmla="*/ 49 w 321"/>
                      <a:gd name="T47" fmla="*/ 371 h 498"/>
                      <a:gd name="T48" fmla="*/ 17 w 321"/>
                      <a:gd name="T49" fmla="*/ 394 h 498"/>
                      <a:gd name="T50" fmla="*/ 5 w 321"/>
                      <a:gd name="T51" fmla="*/ 405 h 498"/>
                      <a:gd name="T52" fmla="*/ 0 w 321"/>
                      <a:gd name="T53" fmla="*/ 416 h 498"/>
                      <a:gd name="T54" fmla="*/ 41 w 321"/>
                      <a:gd name="T55" fmla="*/ 408 h 498"/>
                      <a:gd name="T56" fmla="*/ 11 w 321"/>
                      <a:gd name="T57" fmla="*/ 431 h 498"/>
                      <a:gd name="T58" fmla="*/ 0 w 321"/>
                      <a:gd name="T59" fmla="*/ 459 h 498"/>
                      <a:gd name="T60" fmla="*/ 18 w 321"/>
                      <a:gd name="T61" fmla="*/ 449 h 498"/>
                      <a:gd name="T62" fmla="*/ 46 w 321"/>
                      <a:gd name="T63" fmla="*/ 425 h 498"/>
                      <a:gd name="T64" fmla="*/ 65 w 321"/>
                      <a:gd name="T65" fmla="*/ 411 h 498"/>
                      <a:gd name="T66" fmla="*/ 31 w 321"/>
                      <a:gd name="T67" fmla="*/ 460 h 498"/>
                      <a:gd name="T68" fmla="*/ 17 w 321"/>
                      <a:gd name="T69" fmla="*/ 497 h 498"/>
                      <a:gd name="T70" fmla="*/ 50 w 321"/>
                      <a:gd name="T71" fmla="*/ 467 h 498"/>
                      <a:gd name="T72" fmla="*/ 80 w 321"/>
                      <a:gd name="T73" fmla="*/ 426 h 498"/>
                      <a:gd name="T74" fmla="*/ 80 w 321"/>
                      <a:gd name="T75" fmla="*/ 455 h 498"/>
                      <a:gd name="T76" fmla="*/ 108 w 321"/>
                      <a:gd name="T77" fmla="*/ 402 h 498"/>
                      <a:gd name="T78" fmla="*/ 134 w 321"/>
                      <a:gd name="T79" fmla="*/ 349 h 498"/>
                      <a:gd name="T80" fmla="*/ 141 w 321"/>
                      <a:gd name="T81" fmla="*/ 330 h 498"/>
                      <a:gd name="T82" fmla="*/ 151 w 321"/>
                      <a:gd name="T83" fmla="*/ 282 h 498"/>
                      <a:gd name="T84" fmla="*/ 165 w 321"/>
                      <a:gd name="T85" fmla="*/ 256 h 498"/>
                      <a:gd name="T86" fmla="*/ 172 w 321"/>
                      <a:gd name="T87" fmla="*/ 218 h 498"/>
                      <a:gd name="T88" fmla="*/ 173 w 321"/>
                      <a:gd name="T89" fmla="*/ 210 h 498"/>
                      <a:gd name="T90" fmla="*/ 181 w 321"/>
                      <a:gd name="T91" fmla="*/ 198 h 498"/>
                      <a:gd name="T92" fmla="*/ 189 w 321"/>
                      <a:gd name="T93" fmla="*/ 195 h 498"/>
                      <a:gd name="T94" fmla="*/ 198 w 321"/>
                      <a:gd name="T95" fmla="*/ 191 h 498"/>
                      <a:gd name="T96" fmla="*/ 216 w 321"/>
                      <a:gd name="T97" fmla="*/ 182 h 498"/>
                      <a:gd name="T98" fmla="*/ 230 w 321"/>
                      <a:gd name="T99" fmla="*/ 173 h 498"/>
                      <a:gd name="T100" fmla="*/ 249 w 321"/>
                      <a:gd name="T101" fmla="*/ 160 h 498"/>
                      <a:gd name="T102" fmla="*/ 269 w 321"/>
                      <a:gd name="T103" fmla="*/ 134 h 498"/>
                      <a:gd name="T104" fmla="*/ 285 w 321"/>
                      <a:gd name="T105" fmla="*/ 106 h 498"/>
                      <a:gd name="T106" fmla="*/ 308 w 321"/>
                      <a:gd name="T107" fmla="*/ 76 h 498"/>
                      <a:gd name="T108" fmla="*/ 314 w 321"/>
                      <a:gd name="T109" fmla="*/ 59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1"/>
                      <a:gd name="T166" fmla="*/ 0 h 498"/>
                      <a:gd name="T167" fmla="*/ 321 w 321"/>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1" h="498">
                        <a:moveTo>
                          <a:pt x="314" y="59"/>
                        </a:moveTo>
                        <a:lnTo>
                          <a:pt x="320" y="50"/>
                        </a:lnTo>
                        <a:lnTo>
                          <a:pt x="318" y="40"/>
                        </a:lnTo>
                        <a:lnTo>
                          <a:pt x="311" y="28"/>
                        </a:lnTo>
                        <a:lnTo>
                          <a:pt x="295" y="14"/>
                        </a:lnTo>
                        <a:lnTo>
                          <a:pt x="271" y="6"/>
                        </a:lnTo>
                        <a:lnTo>
                          <a:pt x="243" y="4"/>
                        </a:lnTo>
                        <a:lnTo>
                          <a:pt x="222" y="0"/>
                        </a:lnTo>
                        <a:lnTo>
                          <a:pt x="197" y="6"/>
                        </a:lnTo>
                        <a:lnTo>
                          <a:pt x="182" y="8"/>
                        </a:lnTo>
                        <a:lnTo>
                          <a:pt x="163" y="17"/>
                        </a:lnTo>
                        <a:lnTo>
                          <a:pt x="148" y="25"/>
                        </a:lnTo>
                        <a:lnTo>
                          <a:pt x="138" y="43"/>
                        </a:lnTo>
                        <a:lnTo>
                          <a:pt x="120" y="72"/>
                        </a:lnTo>
                        <a:lnTo>
                          <a:pt x="99" y="117"/>
                        </a:lnTo>
                        <a:lnTo>
                          <a:pt x="91" y="142"/>
                        </a:lnTo>
                        <a:lnTo>
                          <a:pt x="90" y="163"/>
                        </a:lnTo>
                        <a:lnTo>
                          <a:pt x="100" y="191"/>
                        </a:lnTo>
                        <a:lnTo>
                          <a:pt x="115" y="213"/>
                        </a:lnTo>
                        <a:lnTo>
                          <a:pt x="116" y="245"/>
                        </a:lnTo>
                        <a:lnTo>
                          <a:pt x="110" y="271"/>
                        </a:lnTo>
                        <a:lnTo>
                          <a:pt x="94" y="319"/>
                        </a:lnTo>
                        <a:lnTo>
                          <a:pt x="85" y="331"/>
                        </a:lnTo>
                        <a:lnTo>
                          <a:pt x="49" y="371"/>
                        </a:lnTo>
                        <a:lnTo>
                          <a:pt x="17" y="394"/>
                        </a:lnTo>
                        <a:lnTo>
                          <a:pt x="5" y="405"/>
                        </a:lnTo>
                        <a:lnTo>
                          <a:pt x="0" y="416"/>
                        </a:lnTo>
                        <a:lnTo>
                          <a:pt x="41" y="408"/>
                        </a:lnTo>
                        <a:lnTo>
                          <a:pt x="11" y="431"/>
                        </a:lnTo>
                        <a:lnTo>
                          <a:pt x="0" y="459"/>
                        </a:lnTo>
                        <a:lnTo>
                          <a:pt x="18" y="449"/>
                        </a:lnTo>
                        <a:lnTo>
                          <a:pt x="46" y="425"/>
                        </a:lnTo>
                        <a:lnTo>
                          <a:pt x="65" y="411"/>
                        </a:lnTo>
                        <a:lnTo>
                          <a:pt x="31" y="460"/>
                        </a:lnTo>
                        <a:lnTo>
                          <a:pt x="17" y="497"/>
                        </a:lnTo>
                        <a:lnTo>
                          <a:pt x="50" y="467"/>
                        </a:lnTo>
                        <a:lnTo>
                          <a:pt x="80" y="426"/>
                        </a:lnTo>
                        <a:lnTo>
                          <a:pt x="80" y="455"/>
                        </a:lnTo>
                        <a:lnTo>
                          <a:pt x="108" y="402"/>
                        </a:lnTo>
                        <a:lnTo>
                          <a:pt x="134" y="349"/>
                        </a:lnTo>
                        <a:lnTo>
                          <a:pt x="141" y="330"/>
                        </a:lnTo>
                        <a:lnTo>
                          <a:pt x="151" y="282"/>
                        </a:lnTo>
                        <a:lnTo>
                          <a:pt x="165" y="256"/>
                        </a:lnTo>
                        <a:lnTo>
                          <a:pt x="172" y="218"/>
                        </a:lnTo>
                        <a:lnTo>
                          <a:pt x="173" y="210"/>
                        </a:lnTo>
                        <a:lnTo>
                          <a:pt x="181" y="198"/>
                        </a:lnTo>
                        <a:lnTo>
                          <a:pt x="189" y="195"/>
                        </a:lnTo>
                        <a:lnTo>
                          <a:pt x="198" y="191"/>
                        </a:lnTo>
                        <a:lnTo>
                          <a:pt x="216" y="182"/>
                        </a:lnTo>
                        <a:lnTo>
                          <a:pt x="230" y="173"/>
                        </a:lnTo>
                        <a:lnTo>
                          <a:pt x="249" y="160"/>
                        </a:lnTo>
                        <a:lnTo>
                          <a:pt x="269" y="134"/>
                        </a:lnTo>
                        <a:lnTo>
                          <a:pt x="285" y="106"/>
                        </a:lnTo>
                        <a:lnTo>
                          <a:pt x="308" y="76"/>
                        </a:lnTo>
                        <a:lnTo>
                          <a:pt x="314" y="59"/>
                        </a:lnTo>
                      </a:path>
                    </a:pathLst>
                  </a:custGeom>
                  <a:solidFill>
                    <a:srgbClr val="FF00FF"/>
                  </a:solidFill>
                  <a:ln w="12700" cap="rnd">
                    <a:solidFill>
                      <a:srgbClr val="000000"/>
                    </a:solidFill>
                    <a:round/>
                    <a:headEnd/>
                    <a:tailEnd/>
                  </a:ln>
                </p:spPr>
                <p:txBody>
                  <a:bodyPr/>
                  <a:lstStyle/>
                  <a:p>
                    <a:endParaRPr lang="pt-BR" dirty="0"/>
                  </a:p>
                </p:txBody>
              </p:sp>
              <p:sp>
                <p:nvSpPr>
                  <p:cNvPr id="9302" name="Oval 247"/>
                  <p:cNvSpPr>
                    <a:spLocks noChangeArrowheads="1"/>
                  </p:cNvSpPr>
                  <p:nvPr/>
                </p:nvSpPr>
                <p:spPr bwMode="auto">
                  <a:xfrm>
                    <a:off x="878" y="696"/>
                    <a:ext cx="72" cy="67"/>
                  </a:xfrm>
                  <a:prstGeom prst="ellipse">
                    <a:avLst/>
                  </a:prstGeom>
                  <a:solidFill>
                    <a:srgbClr val="FF00FF"/>
                  </a:solidFill>
                  <a:ln w="12700">
                    <a:solidFill>
                      <a:srgbClr val="000000"/>
                    </a:solidFill>
                    <a:round/>
                    <a:headEnd/>
                    <a:tailEnd/>
                  </a:ln>
                </p:spPr>
                <p:txBody>
                  <a:bodyPr wrap="none" anchor="ctr"/>
                  <a:lstStyle/>
                  <a:p>
                    <a:endParaRPr lang="pt-BR" dirty="0"/>
                  </a:p>
                </p:txBody>
              </p:sp>
              <p:sp>
                <p:nvSpPr>
                  <p:cNvPr id="9303" name="Freeform 248"/>
                  <p:cNvSpPr>
                    <a:spLocks/>
                  </p:cNvSpPr>
                  <p:nvPr/>
                </p:nvSpPr>
                <p:spPr bwMode="auto">
                  <a:xfrm>
                    <a:off x="920" y="508"/>
                    <a:ext cx="137" cy="185"/>
                  </a:xfrm>
                  <a:custGeom>
                    <a:avLst/>
                    <a:gdLst>
                      <a:gd name="T0" fmla="*/ 136 w 137"/>
                      <a:gd name="T1" fmla="*/ 0 h 185"/>
                      <a:gd name="T2" fmla="*/ 126 w 137"/>
                      <a:gd name="T3" fmla="*/ 9 h 185"/>
                      <a:gd name="T4" fmla="*/ 114 w 137"/>
                      <a:gd name="T5" fmla="*/ 20 h 185"/>
                      <a:gd name="T6" fmla="*/ 106 w 137"/>
                      <a:gd name="T7" fmla="*/ 28 h 185"/>
                      <a:gd name="T8" fmla="*/ 99 w 137"/>
                      <a:gd name="T9" fmla="*/ 38 h 185"/>
                      <a:gd name="T10" fmla="*/ 94 w 137"/>
                      <a:gd name="T11" fmla="*/ 46 h 185"/>
                      <a:gd name="T12" fmla="*/ 90 w 137"/>
                      <a:gd name="T13" fmla="*/ 56 h 185"/>
                      <a:gd name="T14" fmla="*/ 87 w 137"/>
                      <a:gd name="T15" fmla="*/ 68 h 185"/>
                      <a:gd name="T16" fmla="*/ 81 w 137"/>
                      <a:gd name="T17" fmla="*/ 87 h 185"/>
                      <a:gd name="T18" fmla="*/ 79 w 137"/>
                      <a:gd name="T19" fmla="*/ 98 h 185"/>
                      <a:gd name="T20" fmla="*/ 75 w 137"/>
                      <a:gd name="T21" fmla="*/ 110 h 185"/>
                      <a:gd name="T22" fmla="*/ 70 w 137"/>
                      <a:gd name="T23" fmla="*/ 121 h 185"/>
                      <a:gd name="T24" fmla="*/ 64 w 137"/>
                      <a:gd name="T25" fmla="*/ 131 h 185"/>
                      <a:gd name="T26" fmla="*/ 56 w 137"/>
                      <a:gd name="T27" fmla="*/ 139 h 185"/>
                      <a:gd name="T28" fmla="*/ 47 w 137"/>
                      <a:gd name="T29" fmla="*/ 147 h 185"/>
                      <a:gd name="T30" fmla="*/ 38 w 137"/>
                      <a:gd name="T31" fmla="*/ 154 h 185"/>
                      <a:gd name="T32" fmla="*/ 27 w 137"/>
                      <a:gd name="T33" fmla="*/ 162 h 185"/>
                      <a:gd name="T34" fmla="*/ 19 w 137"/>
                      <a:gd name="T35" fmla="*/ 168 h 185"/>
                      <a:gd name="T36" fmla="*/ 11 w 137"/>
                      <a:gd name="T37" fmla="*/ 172 h 185"/>
                      <a:gd name="T38" fmla="*/ 4 w 137"/>
                      <a:gd name="T39" fmla="*/ 178 h 185"/>
                      <a:gd name="T40" fmla="*/ 0 w 137"/>
                      <a:gd name="T41" fmla="*/ 184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85"/>
                      <a:gd name="T65" fmla="*/ 137 w 137"/>
                      <a:gd name="T66" fmla="*/ 185 h 1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85">
                        <a:moveTo>
                          <a:pt x="136" y="0"/>
                        </a:moveTo>
                        <a:lnTo>
                          <a:pt x="126" y="9"/>
                        </a:lnTo>
                        <a:lnTo>
                          <a:pt x="114" y="20"/>
                        </a:lnTo>
                        <a:lnTo>
                          <a:pt x="106" y="28"/>
                        </a:lnTo>
                        <a:lnTo>
                          <a:pt x="99" y="38"/>
                        </a:lnTo>
                        <a:lnTo>
                          <a:pt x="94" y="46"/>
                        </a:lnTo>
                        <a:lnTo>
                          <a:pt x="90" y="56"/>
                        </a:lnTo>
                        <a:lnTo>
                          <a:pt x="87" y="68"/>
                        </a:lnTo>
                        <a:lnTo>
                          <a:pt x="81" y="87"/>
                        </a:lnTo>
                        <a:lnTo>
                          <a:pt x="79" y="98"/>
                        </a:lnTo>
                        <a:lnTo>
                          <a:pt x="75" y="110"/>
                        </a:lnTo>
                        <a:lnTo>
                          <a:pt x="70" y="121"/>
                        </a:lnTo>
                        <a:lnTo>
                          <a:pt x="64" y="131"/>
                        </a:lnTo>
                        <a:lnTo>
                          <a:pt x="56" y="139"/>
                        </a:lnTo>
                        <a:lnTo>
                          <a:pt x="47" y="147"/>
                        </a:lnTo>
                        <a:lnTo>
                          <a:pt x="38" y="154"/>
                        </a:lnTo>
                        <a:lnTo>
                          <a:pt x="27" y="162"/>
                        </a:lnTo>
                        <a:lnTo>
                          <a:pt x="19" y="168"/>
                        </a:lnTo>
                        <a:lnTo>
                          <a:pt x="11" y="172"/>
                        </a:lnTo>
                        <a:lnTo>
                          <a:pt x="4" y="178"/>
                        </a:lnTo>
                        <a:lnTo>
                          <a:pt x="0" y="184"/>
                        </a:lnTo>
                      </a:path>
                    </a:pathLst>
                  </a:custGeom>
                  <a:noFill/>
                  <a:ln w="12700" cap="rnd">
                    <a:solidFill>
                      <a:srgbClr val="000000"/>
                    </a:solidFill>
                    <a:round/>
                    <a:headEnd type="none" w="sm" len="sm"/>
                    <a:tailEnd type="none" w="sm" len="sm"/>
                  </a:ln>
                </p:spPr>
                <p:txBody>
                  <a:bodyPr/>
                  <a:lstStyle/>
                  <a:p>
                    <a:endParaRPr lang="pt-BR" dirty="0"/>
                  </a:p>
                </p:txBody>
              </p:sp>
              <p:sp>
                <p:nvSpPr>
                  <p:cNvPr id="9304" name="Freeform 249"/>
                  <p:cNvSpPr>
                    <a:spLocks/>
                  </p:cNvSpPr>
                  <p:nvPr/>
                </p:nvSpPr>
                <p:spPr bwMode="auto">
                  <a:xfrm>
                    <a:off x="897" y="501"/>
                    <a:ext cx="101" cy="190"/>
                  </a:xfrm>
                  <a:custGeom>
                    <a:avLst/>
                    <a:gdLst>
                      <a:gd name="T0" fmla="*/ 100 w 101"/>
                      <a:gd name="T1" fmla="*/ 0 h 190"/>
                      <a:gd name="T2" fmla="*/ 79 w 101"/>
                      <a:gd name="T3" fmla="*/ 14 h 190"/>
                      <a:gd name="T4" fmla="*/ 69 w 101"/>
                      <a:gd name="T5" fmla="*/ 24 h 190"/>
                      <a:gd name="T6" fmla="*/ 61 w 101"/>
                      <a:gd name="T7" fmla="*/ 34 h 190"/>
                      <a:gd name="T8" fmla="*/ 56 w 101"/>
                      <a:gd name="T9" fmla="*/ 44 h 190"/>
                      <a:gd name="T10" fmla="*/ 51 w 101"/>
                      <a:gd name="T11" fmla="*/ 57 h 190"/>
                      <a:gd name="T12" fmla="*/ 46 w 101"/>
                      <a:gd name="T13" fmla="*/ 75 h 190"/>
                      <a:gd name="T14" fmla="*/ 43 w 101"/>
                      <a:gd name="T15" fmla="*/ 89 h 190"/>
                      <a:gd name="T16" fmla="*/ 38 w 101"/>
                      <a:gd name="T17" fmla="*/ 101 h 190"/>
                      <a:gd name="T18" fmla="*/ 30 w 101"/>
                      <a:gd name="T19" fmla="*/ 113 h 190"/>
                      <a:gd name="T20" fmla="*/ 24 w 101"/>
                      <a:gd name="T21" fmla="*/ 125 h 190"/>
                      <a:gd name="T22" fmla="*/ 19 w 101"/>
                      <a:gd name="T23" fmla="*/ 134 h 190"/>
                      <a:gd name="T24" fmla="*/ 14 w 101"/>
                      <a:gd name="T25" fmla="*/ 147 h 190"/>
                      <a:gd name="T26" fmla="*/ 8 w 101"/>
                      <a:gd name="T27" fmla="*/ 160 h 190"/>
                      <a:gd name="T28" fmla="*/ 2 w 101"/>
                      <a:gd name="T29" fmla="*/ 176 h 190"/>
                      <a:gd name="T30" fmla="*/ 0 w 101"/>
                      <a:gd name="T31" fmla="*/ 189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190"/>
                      <a:gd name="T50" fmla="*/ 101 w 101"/>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190">
                        <a:moveTo>
                          <a:pt x="100" y="0"/>
                        </a:moveTo>
                        <a:lnTo>
                          <a:pt x="79" y="14"/>
                        </a:lnTo>
                        <a:lnTo>
                          <a:pt x="69" y="24"/>
                        </a:lnTo>
                        <a:lnTo>
                          <a:pt x="61" y="34"/>
                        </a:lnTo>
                        <a:lnTo>
                          <a:pt x="56" y="44"/>
                        </a:lnTo>
                        <a:lnTo>
                          <a:pt x="51" y="57"/>
                        </a:lnTo>
                        <a:lnTo>
                          <a:pt x="46" y="75"/>
                        </a:lnTo>
                        <a:lnTo>
                          <a:pt x="43" y="89"/>
                        </a:lnTo>
                        <a:lnTo>
                          <a:pt x="38" y="101"/>
                        </a:lnTo>
                        <a:lnTo>
                          <a:pt x="30" y="113"/>
                        </a:lnTo>
                        <a:lnTo>
                          <a:pt x="24" y="125"/>
                        </a:lnTo>
                        <a:lnTo>
                          <a:pt x="19" y="134"/>
                        </a:lnTo>
                        <a:lnTo>
                          <a:pt x="14" y="147"/>
                        </a:lnTo>
                        <a:lnTo>
                          <a:pt x="8" y="160"/>
                        </a:lnTo>
                        <a:lnTo>
                          <a:pt x="2" y="176"/>
                        </a:lnTo>
                        <a:lnTo>
                          <a:pt x="0" y="189"/>
                        </a:lnTo>
                      </a:path>
                    </a:pathLst>
                  </a:custGeom>
                  <a:noFill/>
                  <a:ln w="12700" cap="rnd">
                    <a:solidFill>
                      <a:srgbClr val="000000"/>
                    </a:solidFill>
                    <a:round/>
                    <a:headEnd type="none" w="sm" len="sm"/>
                    <a:tailEnd type="none" w="sm" len="sm"/>
                  </a:ln>
                </p:spPr>
                <p:txBody>
                  <a:bodyPr/>
                  <a:lstStyle/>
                  <a:p>
                    <a:endParaRPr lang="pt-BR" dirty="0"/>
                  </a:p>
                </p:txBody>
              </p:sp>
            </p:grpSp>
          </p:grpSp>
          <p:grpSp>
            <p:nvGrpSpPr>
              <p:cNvPr id="9289" name="Group 250"/>
              <p:cNvGrpSpPr>
                <a:grpSpLocks/>
              </p:cNvGrpSpPr>
              <p:nvPr/>
            </p:nvGrpSpPr>
            <p:grpSpPr bwMode="auto">
              <a:xfrm>
                <a:off x="953" y="757"/>
                <a:ext cx="73" cy="35"/>
                <a:chOff x="953" y="757"/>
                <a:chExt cx="73" cy="35"/>
              </a:xfrm>
            </p:grpSpPr>
            <p:sp>
              <p:nvSpPr>
                <p:cNvPr id="9295" name="Oval 251"/>
                <p:cNvSpPr>
                  <a:spLocks noChangeArrowheads="1"/>
                </p:cNvSpPr>
                <p:nvPr/>
              </p:nvSpPr>
              <p:spPr bwMode="auto">
                <a:xfrm>
                  <a:off x="953" y="757"/>
                  <a:ext cx="16" cy="16"/>
                </a:xfrm>
                <a:prstGeom prst="ellipse">
                  <a:avLst/>
                </a:prstGeom>
                <a:solidFill>
                  <a:srgbClr val="FF9F1F"/>
                </a:solidFill>
                <a:ln w="12700">
                  <a:solidFill>
                    <a:srgbClr val="000000"/>
                  </a:solidFill>
                  <a:round/>
                  <a:headEnd/>
                  <a:tailEnd/>
                </a:ln>
              </p:spPr>
              <p:txBody>
                <a:bodyPr wrap="none" anchor="ctr"/>
                <a:lstStyle/>
                <a:p>
                  <a:endParaRPr lang="pt-BR" dirty="0"/>
                </a:p>
              </p:txBody>
            </p:sp>
            <p:sp>
              <p:nvSpPr>
                <p:cNvPr id="9296" name="Oval 252"/>
                <p:cNvSpPr>
                  <a:spLocks noChangeArrowheads="1"/>
                </p:cNvSpPr>
                <p:nvPr/>
              </p:nvSpPr>
              <p:spPr bwMode="auto">
                <a:xfrm>
                  <a:off x="975" y="768"/>
                  <a:ext cx="16" cy="15"/>
                </a:xfrm>
                <a:prstGeom prst="ellipse">
                  <a:avLst/>
                </a:prstGeom>
                <a:solidFill>
                  <a:srgbClr val="FF9F1F"/>
                </a:solidFill>
                <a:ln w="12700">
                  <a:solidFill>
                    <a:srgbClr val="000000"/>
                  </a:solidFill>
                  <a:round/>
                  <a:headEnd/>
                  <a:tailEnd/>
                </a:ln>
              </p:spPr>
              <p:txBody>
                <a:bodyPr wrap="none" anchor="ctr"/>
                <a:lstStyle/>
                <a:p>
                  <a:endParaRPr lang="pt-BR" dirty="0"/>
                </a:p>
              </p:txBody>
            </p:sp>
            <p:sp>
              <p:nvSpPr>
                <p:cNvPr id="9297" name="Oval 253"/>
                <p:cNvSpPr>
                  <a:spLocks noChangeArrowheads="1"/>
                </p:cNvSpPr>
                <p:nvPr/>
              </p:nvSpPr>
              <p:spPr bwMode="auto">
                <a:xfrm>
                  <a:off x="1010" y="763"/>
                  <a:ext cx="16" cy="15"/>
                </a:xfrm>
                <a:prstGeom prst="ellipse">
                  <a:avLst/>
                </a:prstGeom>
                <a:solidFill>
                  <a:srgbClr val="FF9F1F"/>
                </a:solidFill>
                <a:ln w="12700">
                  <a:solidFill>
                    <a:srgbClr val="000000"/>
                  </a:solidFill>
                  <a:round/>
                  <a:headEnd/>
                  <a:tailEnd/>
                </a:ln>
              </p:spPr>
              <p:txBody>
                <a:bodyPr wrap="none" anchor="ctr"/>
                <a:lstStyle/>
                <a:p>
                  <a:endParaRPr lang="pt-BR" dirty="0"/>
                </a:p>
              </p:txBody>
            </p:sp>
            <p:sp>
              <p:nvSpPr>
                <p:cNvPr id="9298" name="Oval 254"/>
                <p:cNvSpPr>
                  <a:spLocks noChangeArrowheads="1"/>
                </p:cNvSpPr>
                <p:nvPr/>
              </p:nvSpPr>
              <p:spPr bwMode="auto">
                <a:xfrm>
                  <a:off x="996" y="776"/>
                  <a:ext cx="17" cy="16"/>
                </a:xfrm>
                <a:prstGeom prst="ellipse">
                  <a:avLst/>
                </a:prstGeom>
                <a:solidFill>
                  <a:srgbClr val="FF9F1F"/>
                </a:solidFill>
                <a:ln w="12700">
                  <a:solidFill>
                    <a:srgbClr val="000000"/>
                  </a:solidFill>
                  <a:round/>
                  <a:headEnd/>
                  <a:tailEnd/>
                </a:ln>
              </p:spPr>
              <p:txBody>
                <a:bodyPr wrap="none" anchor="ctr"/>
                <a:lstStyle/>
                <a:p>
                  <a:endParaRPr lang="pt-BR" dirty="0"/>
                </a:p>
              </p:txBody>
            </p:sp>
          </p:grpSp>
          <p:sp>
            <p:nvSpPr>
              <p:cNvPr id="9290" name="Rectangle 255"/>
              <p:cNvSpPr>
                <a:spLocks noChangeArrowheads="1"/>
              </p:cNvSpPr>
              <p:nvPr/>
            </p:nvSpPr>
            <p:spPr bwMode="auto">
              <a:xfrm>
                <a:off x="841" y="279"/>
                <a:ext cx="1023" cy="291"/>
              </a:xfrm>
              <a:prstGeom prst="rect">
                <a:avLst/>
              </a:prstGeom>
              <a:noFill/>
              <a:ln w="9525">
                <a:noFill/>
                <a:miter lim="800000"/>
                <a:headEnd/>
                <a:tailEnd/>
              </a:ln>
            </p:spPr>
            <p:txBody>
              <a:bodyPr wrap="none" lIns="92075" tIns="46038" rIns="92075" bIns="46038">
                <a:spAutoFit/>
              </a:bodyPr>
              <a:lstStyle/>
              <a:p>
                <a:r>
                  <a:rPr lang="en-GB" sz="2400" b="1" dirty="0">
                    <a:latin typeface="Times New Roman" pitchFamily="18" charset="0"/>
                  </a:rPr>
                  <a:t>Promessa !</a:t>
                </a:r>
              </a:p>
            </p:txBody>
          </p:sp>
          <p:sp>
            <p:nvSpPr>
              <p:cNvPr id="9291" name="Freeform 256"/>
              <p:cNvSpPr>
                <a:spLocks/>
              </p:cNvSpPr>
              <p:nvPr/>
            </p:nvSpPr>
            <p:spPr bwMode="auto">
              <a:xfrm>
                <a:off x="1450" y="700"/>
                <a:ext cx="156" cy="192"/>
              </a:xfrm>
              <a:custGeom>
                <a:avLst/>
                <a:gdLst>
                  <a:gd name="T0" fmla="*/ 134 w 156"/>
                  <a:gd name="T1" fmla="*/ 50 h 192"/>
                  <a:gd name="T2" fmla="*/ 123 w 156"/>
                  <a:gd name="T3" fmla="*/ 53 h 192"/>
                  <a:gd name="T4" fmla="*/ 101 w 156"/>
                  <a:gd name="T5" fmla="*/ 66 h 192"/>
                  <a:gd name="T6" fmla="*/ 74 w 156"/>
                  <a:gd name="T7" fmla="*/ 98 h 192"/>
                  <a:gd name="T8" fmla="*/ 62 w 156"/>
                  <a:gd name="T9" fmla="*/ 116 h 192"/>
                  <a:gd name="T10" fmla="*/ 60 w 156"/>
                  <a:gd name="T11" fmla="*/ 122 h 192"/>
                  <a:gd name="T12" fmla="*/ 56 w 156"/>
                  <a:gd name="T13" fmla="*/ 87 h 192"/>
                  <a:gd name="T14" fmla="*/ 45 w 156"/>
                  <a:gd name="T15" fmla="*/ 24 h 192"/>
                  <a:gd name="T16" fmla="*/ 48 w 156"/>
                  <a:gd name="T17" fmla="*/ 0 h 192"/>
                  <a:gd name="T18" fmla="*/ 9 w 156"/>
                  <a:gd name="T19" fmla="*/ 5 h 192"/>
                  <a:gd name="T20" fmla="*/ 0 w 156"/>
                  <a:gd name="T21" fmla="*/ 12 h 192"/>
                  <a:gd name="T22" fmla="*/ 0 w 156"/>
                  <a:gd name="T23" fmla="*/ 66 h 192"/>
                  <a:gd name="T24" fmla="*/ 11 w 156"/>
                  <a:gd name="T25" fmla="*/ 116 h 192"/>
                  <a:gd name="T26" fmla="*/ 30 w 156"/>
                  <a:gd name="T27" fmla="*/ 176 h 192"/>
                  <a:gd name="T28" fmla="*/ 66 w 156"/>
                  <a:gd name="T29" fmla="*/ 191 h 192"/>
                  <a:gd name="T30" fmla="*/ 102 w 156"/>
                  <a:gd name="T31" fmla="*/ 171 h 192"/>
                  <a:gd name="T32" fmla="*/ 143 w 156"/>
                  <a:gd name="T33" fmla="*/ 111 h 192"/>
                  <a:gd name="T34" fmla="*/ 155 w 156"/>
                  <a:gd name="T35" fmla="*/ 78 h 192"/>
                  <a:gd name="T36" fmla="*/ 149 w 156"/>
                  <a:gd name="T37" fmla="*/ 56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192"/>
                  <a:gd name="T59" fmla="*/ 156 w 15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192">
                    <a:moveTo>
                      <a:pt x="134" y="50"/>
                    </a:moveTo>
                    <a:lnTo>
                      <a:pt x="123" y="53"/>
                    </a:lnTo>
                    <a:lnTo>
                      <a:pt x="101" y="66"/>
                    </a:lnTo>
                    <a:lnTo>
                      <a:pt x="74" y="98"/>
                    </a:lnTo>
                    <a:lnTo>
                      <a:pt x="62" y="116"/>
                    </a:lnTo>
                    <a:lnTo>
                      <a:pt x="60" y="122"/>
                    </a:lnTo>
                    <a:lnTo>
                      <a:pt x="56" y="87"/>
                    </a:lnTo>
                    <a:lnTo>
                      <a:pt x="45" y="24"/>
                    </a:lnTo>
                    <a:lnTo>
                      <a:pt x="48" y="0"/>
                    </a:lnTo>
                    <a:lnTo>
                      <a:pt x="9" y="5"/>
                    </a:lnTo>
                    <a:lnTo>
                      <a:pt x="0" y="12"/>
                    </a:lnTo>
                    <a:lnTo>
                      <a:pt x="0" y="66"/>
                    </a:lnTo>
                    <a:lnTo>
                      <a:pt x="11" y="116"/>
                    </a:lnTo>
                    <a:lnTo>
                      <a:pt x="30" y="176"/>
                    </a:lnTo>
                    <a:lnTo>
                      <a:pt x="66" y="191"/>
                    </a:lnTo>
                    <a:lnTo>
                      <a:pt x="102" y="171"/>
                    </a:lnTo>
                    <a:lnTo>
                      <a:pt x="143" y="111"/>
                    </a:lnTo>
                    <a:lnTo>
                      <a:pt x="155" y="78"/>
                    </a:lnTo>
                    <a:lnTo>
                      <a:pt x="149" y="56"/>
                    </a:lnTo>
                  </a:path>
                </a:pathLst>
              </a:custGeom>
              <a:solidFill>
                <a:srgbClr val="3F5F00"/>
              </a:solidFill>
              <a:ln w="12700" cap="rnd">
                <a:solidFill>
                  <a:schemeClr val="tx1"/>
                </a:solidFill>
                <a:round/>
                <a:headEnd type="none" w="sm" len="sm"/>
                <a:tailEnd type="none" w="sm" len="sm"/>
              </a:ln>
            </p:spPr>
            <p:txBody>
              <a:bodyPr/>
              <a:lstStyle/>
              <a:p>
                <a:endParaRPr lang="pt-BR" dirty="0"/>
              </a:p>
            </p:txBody>
          </p:sp>
          <p:sp>
            <p:nvSpPr>
              <p:cNvPr id="9292" name="Freeform 257"/>
              <p:cNvSpPr>
                <a:spLocks/>
              </p:cNvSpPr>
              <p:nvPr/>
            </p:nvSpPr>
            <p:spPr bwMode="auto">
              <a:xfrm>
                <a:off x="1410" y="635"/>
                <a:ext cx="154" cy="75"/>
              </a:xfrm>
              <a:custGeom>
                <a:avLst/>
                <a:gdLst>
                  <a:gd name="T0" fmla="*/ 114 w 154"/>
                  <a:gd name="T1" fmla="*/ 0 h 75"/>
                  <a:gd name="T2" fmla="*/ 153 w 154"/>
                  <a:gd name="T3" fmla="*/ 3 h 75"/>
                  <a:gd name="T4" fmla="*/ 152 w 154"/>
                  <a:gd name="T5" fmla="*/ 21 h 75"/>
                  <a:gd name="T6" fmla="*/ 146 w 154"/>
                  <a:gd name="T7" fmla="*/ 47 h 75"/>
                  <a:gd name="T8" fmla="*/ 126 w 154"/>
                  <a:gd name="T9" fmla="*/ 54 h 75"/>
                  <a:gd name="T10" fmla="*/ 80 w 154"/>
                  <a:gd name="T11" fmla="*/ 59 h 75"/>
                  <a:gd name="T12" fmla="*/ 39 w 154"/>
                  <a:gd name="T13" fmla="*/ 68 h 75"/>
                  <a:gd name="T14" fmla="*/ 23 w 154"/>
                  <a:gd name="T15" fmla="*/ 74 h 75"/>
                  <a:gd name="T16" fmla="*/ 0 w 154"/>
                  <a:gd name="T17" fmla="*/ 54 h 75"/>
                  <a:gd name="T18" fmla="*/ 12 w 154"/>
                  <a:gd name="T19" fmla="*/ 24 h 75"/>
                  <a:gd name="T20" fmla="*/ 47 w 154"/>
                  <a:gd name="T21" fmla="*/ 14 h 75"/>
                  <a:gd name="T22" fmla="*/ 93 w 154"/>
                  <a:gd name="T23" fmla="*/ 8 h 75"/>
                  <a:gd name="T24" fmla="*/ 105 w 154"/>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75"/>
                  <a:gd name="T41" fmla="*/ 154 w 15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75">
                    <a:moveTo>
                      <a:pt x="114" y="0"/>
                    </a:moveTo>
                    <a:lnTo>
                      <a:pt x="153" y="3"/>
                    </a:lnTo>
                    <a:lnTo>
                      <a:pt x="152" y="21"/>
                    </a:lnTo>
                    <a:lnTo>
                      <a:pt x="146" y="47"/>
                    </a:lnTo>
                    <a:lnTo>
                      <a:pt x="126" y="54"/>
                    </a:lnTo>
                    <a:lnTo>
                      <a:pt x="80" y="59"/>
                    </a:lnTo>
                    <a:lnTo>
                      <a:pt x="39" y="68"/>
                    </a:lnTo>
                    <a:lnTo>
                      <a:pt x="23" y="74"/>
                    </a:lnTo>
                    <a:lnTo>
                      <a:pt x="0" y="54"/>
                    </a:lnTo>
                    <a:lnTo>
                      <a:pt x="12" y="24"/>
                    </a:lnTo>
                    <a:lnTo>
                      <a:pt x="47" y="14"/>
                    </a:lnTo>
                    <a:lnTo>
                      <a:pt x="93" y="8"/>
                    </a:lnTo>
                    <a:lnTo>
                      <a:pt x="105" y="0"/>
                    </a:lnTo>
                  </a:path>
                </a:pathLst>
              </a:custGeom>
              <a:solidFill>
                <a:schemeClr val="tx1"/>
              </a:solidFill>
              <a:ln w="12700" cap="rnd">
                <a:solidFill>
                  <a:schemeClr val="tx1"/>
                </a:solidFill>
                <a:round/>
                <a:headEnd type="none" w="sm" len="sm"/>
                <a:tailEnd type="none" w="sm" len="sm"/>
              </a:ln>
            </p:spPr>
            <p:txBody>
              <a:bodyPr/>
              <a:lstStyle/>
              <a:p>
                <a:endParaRPr lang="pt-BR" dirty="0"/>
              </a:p>
            </p:txBody>
          </p:sp>
          <p:sp>
            <p:nvSpPr>
              <p:cNvPr id="9293" name="Freeform 258"/>
              <p:cNvSpPr>
                <a:spLocks/>
              </p:cNvSpPr>
              <p:nvPr/>
            </p:nvSpPr>
            <p:spPr bwMode="auto">
              <a:xfrm>
                <a:off x="1454" y="673"/>
                <a:ext cx="36" cy="29"/>
              </a:xfrm>
              <a:custGeom>
                <a:avLst/>
                <a:gdLst>
                  <a:gd name="T0" fmla="*/ 0 w 36"/>
                  <a:gd name="T1" fmla="*/ 28 h 29"/>
                  <a:gd name="T2" fmla="*/ 0 w 36"/>
                  <a:gd name="T3" fmla="*/ 7 h 29"/>
                  <a:gd name="T4" fmla="*/ 6 w 36"/>
                  <a:gd name="T5" fmla="*/ 1 h 29"/>
                  <a:gd name="T6" fmla="*/ 6 w 36"/>
                  <a:gd name="T7" fmla="*/ 19 h 29"/>
                  <a:gd name="T8" fmla="*/ 8 w 36"/>
                  <a:gd name="T9" fmla="*/ 21 h 29"/>
                  <a:gd name="T10" fmla="*/ 11 w 36"/>
                  <a:gd name="T11" fmla="*/ 22 h 29"/>
                  <a:gd name="T12" fmla="*/ 14 w 36"/>
                  <a:gd name="T13" fmla="*/ 15 h 29"/>
                  <a:gd name="T14" fmla="*/ 15 w 36"/>
                  <a:gd name="T15" fmla="*/ 3 h 29"/>
                  <a:gd name="T16" fmla="*/ 18 w 36"/>
                  <a:gd name="T17" fmla="*/ 3 h 29"/>
                  <a:gd name="T18" fmla="*/ 21 w 36"/>
                  <a:gd name="T19" fmla="*/ 7 h 29"/>
                  <a:gd name="T20" fmla="*/ 21 w 36"/>
                  <a:gd name="T21" fmla="*/ 18 h 29"/>
                  <a:gd name="T22" fmla="*/ 24 w 36"/>
                  <a:gd name="T23" fmla="*/ 22 h 29"/>
                  <a:gd name="T24" fmla="*/ 29 w 36"/>
                  <a:gd name="T25" fmla="*/ 10 h 29"/>
                  <a:gd name="T26" fmla="*/ 30 w 36"/>
                  <a:gd name="T27" fmla="*/ 0 h 29"/>
                  <a:gd name="T28" fmla="*/ 35 w 36"/>
                  <a:gd name="T29" fmla="*/ 0 h 29"/>
                  <a:gd name="T30" fmla="*/ 35 w 36"/>
                  <a:gd name="T31" fmla="*/ 7 h 29"/>
                  <a:gd name="T32" fmla="*/ 35 w 36"/>
                  <a:gd name="T33" fmla="*/ 18 h 29"/>
                  <a:gd name="T34" fmla="*/ 35 w 36"/>
                  <a:gd name="T35" fmla="*/ 24 h 29"/>
                  <a:gd name="T36" fmla="*/ 18 w 36"/>
                  <a:gd name="T37" fmla="*/ 28 h 29"/>
                  <a:gd name="T38" fmla="*/ 0 w 36"/>
                  <a:gd name="T39" fmla="*/ 28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9"/>
                  <a:gd name="T62" fmla="*/ 36 w 36"/>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9">
                    <a:moveTo>
                      <a:pt x="0" y="28"/>
                    </a:moveTo>
                    <a:lnTo>
                      <a:pt x="0" y="7"/>
                    </a:lnTo>
                    <a:lnTo>
                      <a:pt x="6" y="1"/>
                    </a:lnTo>
                    <a:lnTo>
                      <a:pt x="6" y="19"/>
                    </a:lnTo>
                    <a:lnTo>
                      <a:pt x="8" y="21"/>
                    </a:lnTo>
                    <a:lnTo>
                      <a:pt x="11" y="22"/>
                    </a:lnTo>
                    <a:lnTo>
                      <a:pt x="14" y="15"/>
                    </a:lnTo>
                    <a:lnTo>
                      <a:pt x="15" y="3"/>
                    </a:lnTo>
                    <a:lnTo>
                      <a:pt x="18" y="3"/>
                    </a:lnTo>
                    <a:lnTo>
                      <a:pt x="21" y="7"/>
                    </a:lnTo>
                    <a:lnTo>
                      <a:pt x="21" y="18"/>
                    </a:lnTo>
                    <a:lnTo>
                      <a:pt x="24" y="22"/>
                    </a:lnTo>
                    <a:lnTo>
                      <a:pt x="29" y="10"/>
                    </a:lnTo>
                    <a:lnTo>
                      <a:pt x="30" y="0"/>
                    </a:lnTo>
                    <a:lnTo>
                      <a:pt x="35" y="0"/>
                    </a:lnTo>
                    <a:lnTo>
                      <a:pt x="35" y="7"/>
                    </a:lnTo>
                    <a:lnTo>
                      <a:pt x="35" y="18"/>
                    </a:lnTo>
                    <a:lnTo>
                      <a:pt x="35" y="24"/>
                    </a:lnTo>
                    <a:lnTo>
                      <a:pt x="18" y="28"/>
                    </a:lnTo>
                    <a:lnTo>
                      <a:pt x="0" y="28"/>
                    </a:lnTo>
                  </a:path>
                </a:pathLst>
              </a:custGeom>
              <a:solidFill>
                <a:srgbClr val="FF5050"/>
              </a:solidFill>
              <a:ln w="12700" cap="rnd">
                <a:solidFill>
                  <a:srgbClr val="FF7C80"/>
                </a:solidFill>
                <a:round/>
                <a:headEnd/>
                <a:tailEnd/>
              </a:ln>
            </p:spPr>
            <p:txBody>
              <a:bodyPr/>
              <a:lstStyle/>
              <a:p>
                <a:endParaRPr lang="pt-BR" dirty="0"/>
              </a:p>
            </p:txBody>
          </p:sp>
          <p:sp>
            <p:nvSpPr>
              <p:cNvPr id="9294" name="Freeform 259"/>
              <p:cNvSpPr>
                <a:spLocks/>
              </p:cNvSpPr>
              <p:nvPr/>
            </p:nvSpPr>
            <p:spPr bwMode="auto">
              <a:xfrm>
                <a:off x="1463" y="682"/>
                <a:ext cx="18" cy="22"/>
              </a:xfrm>
              <a:custGeom>
                <a:avLst/>
                <a:gdLst>
                  <a:gd name="T0" fmla="*/ 2 w 18"/>
                  <a:gd name="T1" fmla="*/ 0 h 22"/>
                  <a:gd name="T2" fmla="*/ 0 w 18"/>
                  <a:gd name="T3" fmla="*/ 6 h 22"/>
                  <a:gd name="T4" fmla="*/ 0 w 18"/>
                  <a:gd name="T5" fmla="*/ 10 h 22"/>
                  <a:gd name="T6" fmla="*/ 0 w 18"/>
                  <a:gd name="T7" fmla="*/ 15 h 22"/>
                  <a:gd name="T8" fmla="*/ 0 w 18"/>
                  <a:gd name="T9" fmla="*/ 19 h 22"/>
                  <a:gd name="T10" fmla="*/ 15 w 18"/>
                  <a:gd name="T11" fmla="*/ 21 h 22"/>
                  <a:gd name="T12" fmla="*/ 17 w 18"/>
                  <a:gd name="T13" fmla="*/ 0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2" y="0"/>
                    </a:moveTo>
                    <a:lnTo>
                      <a:pt x="0" y="6"/>
                    </a:lnTo>
                    <a:lnTo>
                      <a:pt x="0" y="10"/>
                    </a:lnTo>
                    <a:lnTo>
                      <a:pt x="0" y="15"/>
                    </a:lnTo>
                    <a:lnTo>
                      <a:pt x="0" y="19"/>
                    </a:lnTo>
                    <a:lnTo>
                      <a:pt x="15" y="21"/>
                    </a:lnTo>
                    <a:lnTo>
                      <a:pt x="17" y="0"/>
                    </a:lnTo>
                  </a:path>
                </a:pathLst>
              </a:custGeom>
              <a:noFill/>
              <a:ln w="12700" cap="rnd">
                <a:solidFill>
                  <a:schemeClr val="tx1"/>
                </a:solidFill>
                <a:round/>
                <a:headEnd type="none" w="sm" len="sm"/>
                <a:tailEnd type="none" w="sm" len="sm"/>
              </a:ln>
            </p:spPr>
            <p:txBody>
              <a:bodyPr/>
              <a:lstStyle/>
              <a:p>
                <a:endParaRPr lang="pt-BR" dirty="0"/>
              </a:p>
            </p:txBody>
          </p:sp>
        </p:grpSp>
      </p:grpSp>
      <p:sp>
        <p:nvSpPr>
          <p:cNvPr id="2505988" name="Rectangle 260"/>
          <p:cNvSpPr>
            <a:spLocks noChangeArrowheads="1"/>
          </p:cNvSpPr>
          <p:nvPr/>
        </p:nvSpPr>
        <p:spPr bwMode="auto">
          <a:xfrm>
            <a:off x="2776538" y="1096963"/>
            <a:ext cx="1871662" cy="1201737"/>
          </a:xfrm>
          <a:prstGeom prst="rect">
            <a:avLst/>
          </a:prstGeom>
          <a:noFill/>
          <a:ln w="9525">
            <a:noFill/>
            <a:miter lim="800000"/>
            <a:headEnd/>
            <a:tailEnd/>
          </a:ln>
          <a:effectLst/>
        </p:spPr>
        <p:txBody>
          <a:bodyPr lIns="92075" tIns="46038" rIns="92075" bIns="46038">
            <a:spAutoFit/>
          </a:bodyPr>
          <a:lstStyle/>
          <a:p>
            <a:pPr algn="ctr">
              <a:defRPr/>
            </a:pPr>
            <a:r>
              <a:rPr lang="en-GB" sz="2400" dirty="0">
                <a:effectLst>
                  <a:outerShdw blurRad="38100" dist="38100" dir="2700000" algn="tl">
                    <a:srgbClr val="000000"/>
                  </a:outerShdw>
                </a:effectLst>
                <a:latin typeface="Times New Roman" pitchFamily="18" charset="0"/>
              </a:rPr>
              <a:t>Programação de Múltiplas Plantas</a:t>
            </a:r>
          </a:p>
        </p:txBody>
      </p:sp>
      <p:sp>
        <p:nvSpPr>
          <p:cNvPr id="2505989" name="Rectangle 261"/>
          <p:cNvSpPr>
            <a:spLocks noChangeArrowheads="1"/>
          </p:cNvSpPr>
          <p:nvPr/>
        </p:nvSpPr>
        <p:spPr bwMode="auto">
          <a:xfrm>
            <a:off x="874713" y="5508625"/>
            <a:ext cx="422275" cy="549275"/>
          </a:xfrm>
          <a:prstGeom prst="rect">
            <a:avLst/>
          </a:prstGeom>
          <a:noFill/>
          <a:ln w="9525">
            <a:noFill/>
            <a:miter lim="800000"/>
            <a:headEnd/>
            <a:tailEnd/>
          </a:ln>
        </p:spPr>
        <p:txBody>
          <a:bodyPr lIns="92075" tIns="46038" rIns="92075" bIns="46038">
            <a:spAutoFit/>
          </a:bodyPr>
          <a:lstStyle/>
          <a:p>
            <a:r>
              <a:rPr lang="en-GB" sz="3000" b="1" dirty="0">
                <a:latin typeface="Times New Roman" pitchFamily="18" charset="0"/>
              </a:rPr>
              <a:t>?</a:t>
            </a:r>
          </a:p>
        </p:txBody>
      </p:sp>
      <p:sp>
        <p:nvSpPr>
          <p:cNvPr id="2505990" name="Rectangle 262"/>
          <p:cNvSpPr>
            <a:spLocks noChangeArrowheads="1"/>
          </p:cNvSpPr>
          <p:nvPr/>
        </p:nvSpPr>
        <p:spPr bwMode="auto">
          <a:xfrm>
            <a:off x="7297738" y="4405313"/>
            <a:ext cx="396875" cy="579437"/>
          </a:xfrm>
          <a:prstGeom prst="rect">
            <a:avLst/>
          </a:prstGeom>
          <a:noFill/>
          <a:ln w="9525">
            <a:noFill/>
            <a:miter lim="800000"/>
            <a:headEnd/>
            <a:tailEnd/>
          </a:ln>
        </p:spPr>
        <p:txBody>
          <a:bodyPr lIns="92075" tIns="46038" rIns="92075" bIns="46038">
            <a:spAutoFit/>
          </a:bodyPr>
          <a:lstStyle/>
          <a:p>
            <a:r>
              <a:rPr lang="en-GB" sz="3200" b="1" dirty="0">
                <a:latin typeface="Times New Roman" pitchFamily="18" charset="0"/>
              </a:rPr>
              <a:t>?</a:t>
            </a:r>
          </a:p>
        </p:txBody>
      </p:sp>
      <p:sp>
        <p:nvSpPr>
          <p:cNvPr id="2505991" name="Rectangle 263"/>
          <p:cNvSpPr>
            <a:spLocks noChangeArrowheads="1"/>
          </p:cNvSpPr>
          <p:nvPr/>
        </p:nvSpPr>
        <p:spPr bwMode="auto">
          <a:xfrm>
            <a:off x="1546225" y="1208088"/>
            <a:ext cx="452438" cy="579437"/>
          </a:xfrm>
          <a:prstGeom prst="rect">
            <a:avLst/>
          </a:prstGeom>
          <a:noFill/>
          <a:ln w="9525">
            <a:noFill/>
            <a:miter lim="800000"/>
            <a:headEnd/>
            <a:tailEnd/>
          </a:ln>
        </p:spPr>
        <p:txBody>
          <a:bodyPr lIns="92075" tIns="46038" rIns="92075" bIns="46038">
            <a:spAutoFit/>
          </a:bodyPr>
          <a:lstStyle/>
          <a:p>
            <a:r>
              <a:rPr lang="en-GB" sz="3200" b="1" dirty="0">
                <a:latin typeface="Times New Roman" pitchFamily="18" charset="0"/>
              </a:rPr>
              <a:t>?</a:t>
            </a:r>
          </a:p>
        </p:txBody>
      </p:sp>
      <p:graphicFrame>
        <p:nvGraphicFramePr>
          <p:cNvPr id="9221" name="Object 264"/>
          <p:cNvGraphicFramePr>
            <a:graphicFrameLocks noChangeAspect="1"/>
          </p:cNvGraphicFramePr>
          <p:nvPr/>
        </p:nvGraphicFramePr>
        <p:xfrm>
          <a:off x="839788" y="2590800"/>
          <a:ext cx="1892300" cy="492125"/>
        </p:xfrm>
        <a:graphic>
          <a:graphicData uri="http://schemas.openxmlformats.org/presentationml/2006/ole">
            <mc:AlternateContent xmlns:mc="http://schemas.openxmlformats.org/markup-compatibility/2006">
              <mc:Choice xmlns:v="urn:schemas-microsoft-com:vml" Requires="v">
                <p:oleObj spid="_x0000_s2114" name="Clip" r:id="rId12" imgW="2286277" imgH="596107" progId="">
                  <p:embed/>
                </p:oleObj>
              </mc:Choice>
              <mc:Fallback>
                <p:oleObj name="Clip" r:id="rId12" imgW="2286277" imgH="596107"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788" y="2590800"/>
                        <a:ext cx="18923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5993" name="Line 265"/>
          <p:cNvSpPr>
            <a:spLocks noChangeShapeType="1"/>
          </p:cNvSpPr>
          <p:nvPr/>
        </p:nvSpPr>
        <p:spPr bwMode="auto">
          <a:xfrm>
            <a:off x="2946400" y="2981325"/>
            <a:ext cx="1668463" cy="0"/>
          </a:xfrm>
          <a:prstGeom prst="line">
            <a:avLst/>
          </a:prstGeom>
          <a:noFill/>
          <a:ln w="50800">
            <a:solidFill>
              <a:schemeClr val="tx1"/>
            </a:solidFill>
            <a:round/>
            <a:headEnd type="none" w="sm" len="sm"/>
            <a:tailEnd type="triangle" w="med" len="med"/>
          </a:ln>
        </p:spPr>
        <p:txBody>
          <a:bodyPr wrap="none" anchor="ctr"/>
          <a:lstStyle/>
          <a:p>
            <a:endParaRPr lang="pt-BR" dirty="0"/>
          </a:p>
        </p:txBody>
      </p:sp>
      <p:sp>
        <p:nvSpPr>
          <p:cNvPr id="2505994" name="Rectangle 266"/>
          <p:cNvSpPr>
            <a:spLocks noChangeArrowheads="1"/>
          </p:cNvSpPr>
          <p:nvPr/>
        </p:nvSpPr>
        <p:spPr bwMode="auto">
          <a:xfrm>
            <a:off x="4602163" y="2454275"/>
            <a:ext cx="406400" cy="579438"/>
          </a:xfrm>
          <a:prstGeom prst="rect">
            <a:avLst/>
          </a:prstGeom>
          <a:noFill/>
          <a:ln w="9525">
            <a:noFill/>
            <a:miter lim="800000"/>
            <a:headEnd/>
            <a:tailEnd/>
          </a:ln>
        </p:spPr>
        <p:txBody>
          <a:bodyPr lIns="92075" tIns="46038" rIns="92075" bIns="46038">
            <a:spAutoFit/>
          </a:bodyPr>
          <a:lstStyle/>
          <a:p>
            <a:r>
              <a:rPr lang="en-GB" sz="3200" b="1" dirty="0">
                <a:latin typeface="Times New Roman" pitchFamily="18" charset="0"/>
              </a:rPr>
              <a:t>?</a:t>
            </a:r>
          </a:p>
        </p:txBody>
      </p:sp>
      <p:sp>
        <p:nvSpPr>
          <p:cNvPr id="2505995" name="Line 267"/>
          <p:cNvSpPr>
            <a:spLocks noChangeShapeType="1"/>
          </p:cNvSpPr>
          <p:nvPr/>
        </p:nvSpPr>
        <p:spPr bwMode="auto">
          <a:xfrm flipH="1">
            <a:off x="5461000" y="2963863"/>
            <a:ext cx="12700" cy="401637"/>
          </a:xfrm>
          <a:prstGeom prst="line">
            <a:avLst/>
          </a:prstGeom>
          <a:noFill/>
          <a:ln w="50800">
            <a:solidFill>
              <a:schemeClr val="tx1"/>
            </a:solidFill>
            <a:round/>
            <a:headEnd type="none" w="sm" len="sm"/>
            <a:tailEnd type="none" w="med" len="lg"/>
          </a:ln>
        </p:spPr>
        <p:txBody>
          <a:bodyPr wrap="none" anchor="ctr"/>
          <a:lstStyle/>
          <a:p>
            <a:endParaRPr lang="pt-BR" dirty="0"/>
          </a:p>
        </p:txBody>
      </p:sp>
      <p:sp>
        <p:nvSpPr>
          <p:cNvPr id="2505996" name="Rectangle 268"/>
          <p:cNvSpPr>
            <a:spLocks noChangeArrowheads="1"/>
          </p:cNvSpPr>
          <p:nvPr/>
        </p:nvSpPr>
        <p:spPr bwMode="auto">
          <a:xfrm>
            <a:off x="4754563" y="485775"/>
            <a:ext cx="406400" cy="579438"/>
          </a:xfrm>
          <a:prstGeom prst="rect">
            <a:avLst/>
          </a:prstGeom>
          <a:noFill/>
          <a:ln w="9525">
            <a:noFill/>
            <a:miter lim="800000"/>
            <a:headEnd/>
            <a:tailEnd/>
          </a:ln>
        </p:spPr>
        <p:txBody>
          <a:bodyPr lIns="92075" tIns="46038" rIns="92075" bIns="46038">
            <a:spAutoFit/>
          </a:bodyPr>
          <a:lstStyle/>
          <a:p>
            <a:r>
              <a:rPr lang="en-GB" sz="3200" b="1" dirty="0">
                <a:latin typeface="Times New Roman" pitchFamily="18" charset="0"/>
              </a:rPr>
              <a:t>?</a:t>
            </a:r>
          </a:p>
        </p:txBody>
      </p:sp>
      <p:grpSp>
        <p:nvGrpSpPr>
          <p:cNvPr id="9248" name="Grupo 270"/>
          <p:cNvGrpSpPr>
            <a:grpSpLocks/>
          </p:cNvGrpSpPr>
          <p:nvPr/>
        </p:nvGrpSpPr>
        <p:grpSpPr bwMode="auto">
          <a:xfrm>
            <a:off x="6292850" y="950913"/>
            <a:ext cx="2136775" cy="406400"/>
            <a:chOff x="6292820" y="950890"/>
            <a:chExt cx="2136832" cy="406407"/>
          </a:xfrm>
        </p:grpSpPr>
        <p:sp>
          <p:nvSpPr>
            <p:cNvPr id="9265" name="Rectangle 118"/>
            <p:cNvSpPr>
              <a:spLocks noChangeArrowheads="1"/>
            </p:cNvSpPr>
            <p:nvPr/>
          </p:nvSpPr>
          <p:spPr bwMode="auto">
            <a:xfrm>
              <a:off x="6292820" y="950890"/>
              <a:ext cx="2136832" cy="406407"/>
            </a:xfrm>
            <a:prstGeom prst="rect">
              <a:avLst/>
            </a:prstGeom>
            <a:solidFill>
              <a:schemeClr val="bg1"/>
            </a:solidFill>
            <a:ln w="12700">
              <a:solidFill>
                <a:schemeClr val="tx1"/>
              </a:solidFill>
              <a:miter lim="800000"/>
              <a:headEnd/>
              <a:tailEnd/>
            </a:ln>
          </p:spPr>
          <p:txBody>
            <a:bodyPr wrap="none" anchor="ctr"/>
            <a:lstStyle/>
            <a:p>
              <a:endParaRPr lang="pt-BR" dirty="0"/>
            </a:p>
          </p:txBody>
        </p:sp>
        <p:sp>
          <p:nvSpPr>
            <p:cNvPr id="9266" name="Rectangle 119"/>
            <p:cNvSpPr>
              <a:spLocks noChangeArrowheads="1"/>
            </p:cNvSpPr>
            <p:nvPr/>
          </p:nvSpPr>
          <p:spPr bwMode="auto">
            <a:xfrm>
              <a:off x="6454800" y="963591"/>
              <a:ext cx="1777778" cy="339202"/>
            </a:xfrm>
            <a:prstGeom prst="rect">
              <a:avLst/>
            </a:prstGeom>
            <a:noFill/>
            <a:ln w="9525">
              <a:noFill/>
              <a:miter lim="800000"/>
              <a:headEnd/>
              <a:tailEnd/>
            </a:ln>
          </p:spPr>
          <p:txBody>
            <a:bodyPr wrap="none" lIns="92075" tIns="46038" rIns="92075" bIns="46038">
              <a:spAutoFit/>
            </a:bodyPr>
            <a:lstStyle/>
            <a:p>
              <a:pPr algn="ctr"/>
              <a:r>
                <a:rPr lang="en-GB" sz="1600" b="1" dirty="0">
                  <a:latin typeface="Times New Roman" pitchFamily="18" charset="0"/>
                </a:rPr>
                <a:t>Partes Fabricadas</a:t>
              </a:r>
            </a:p>
          </p:txBody>
        </p:sp>
      </p:grpSp>
      <p:sp>
        <p:nvSpPr>
          <p:cNvPr id="269" name="Espaço Reservado para Número de Slide 2"/>
          <p:cNvSpPr>
            <a:spLocks noGrp="1"/>
          </p:cNvSpPr>
          <p:nvPr>
            <p:ph type="sldNum" sz="quarter" idx="11"/>
          </p:nvPr>
        </p:nvSpPr>
        <p:spPr>
          <a:xfrm>
            <a:off x="6553200" y="6248400"/>
            <a:ext cx="2133600" cy="476250"/>
          </a:xfrm>
          <a:noFill/>
        </p:spPr>
        <p:txBody>
          <a:bodyPr/>
          <a:lstStyle/>
          <a:p>
            <a:fld id="{D293DD37-58EF-4ABE-9554-12E33240C3EE}" type="slidenum">
              <a:rPr lang="pt-BR" smtClean="0"/>
              <a:pPr/>
              <a:t>71</a:t>
            </a:fld>
            <a:endParaRPr lang="pt-BR" dirty="0" smtClean="0"/>
          </a:p>
        </p:txBody>
      </p:sp>
    </p:spTree>
    <p:extLst>
      <p:ext uri="{BB962C8B-B14F-4D97-AF65-F5344CB8AC3E}">
        <p14:creationId xmlns:p14="http://schemas.microsoft.com/office/powerpoint/2010/main" val="1538284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5993"/>
                                        </p:tgtEl>
                                        <p:attrNameLst>
                                          <p:attrName>style.visibility</p:attrName>
                                        </p:attrNameLst>
                                      </p:cBhvr>
                                      <p:to>
                                        <p:strVal val="visible"/>
                                      </p:to>
                                    </p:set>
                                    <p:animEffect transition="in" filter="wipe(left)">
                                      <p:cBhvr>
                                        <p:cTn id="7" dur="500"/>
                                        <p:tgtEl>
                                          <p:spTgt spid="250599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05994"/>
                                        </p:tgtEl>
                                        <p:attrNameLst>
                                          <p:attrName>style.visibility</p:attrName>
                                        </p:attrNameLst>
                                      </p:cBhvr>
                                      <p:to>
                                        <p:strVal val="visible"/>
                                      </p:to>
                                    </p:set>
                                    <p:anim calcmode="lin" valueType="num">
                                      <p:cBhvr additive="base">
                                        <p:cTn id="16" dur="500" fill="hold"/>
                                        <p:tgtEl>
                                          <p:spTgt spid="2505994"/>
                                        </p:tgtEl>
                                        <p:attrNameLst>
                                          <p:attrName>ppt_x</p:attrName>
                                        </p:attrNameLst>
                                      </p:cBhvr>
                                      <p:tavLst>
                                        <p:tav tm="0">
                                          <p:val>
                                            <p:strVal val="0-#ppt_w/2"/>
                                          </p:val>
                                        </p:tav>
                                        <p:tav tm="100000">
                                          <p:val>
                                            <p:strVal val="#ppt_x"/>
                                          </p:val>
                                        </p:tav>
                                      </p:tavLst>
                                    </p:anim>
                                    <p:anim calcmode="lin" valueType="num">
                                      <p:cBhvr additive="base">
                                        <p:cTn id="17" dur="500" fill="hold"/>
                                        <p:tgtEl>
                                          <p:spTgt spid="2505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4"/>
                                            </p:cond>
                                          </p:stCondLst>
                                        </p:cTn>
                                        <p:tgtEl>
                                          <p:spTgt spid="2505994"/>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4" name="Laser"/>
                                        </p:tgtEl>
                                      </p:cMediaNode>
                                    </p:audio>
                                  </p:sub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2505996"/>
                                        </p:tgtEl>
                                        <p:attrNameLst>
                                          <p:attrName>style.visibility</p:attrName>
                                        </p:attrNameLst>
                                      </p:cBhvr>
                                      <p:to>
                                        <p:strVal val="visible"/>
                                      </p:to>
                                    </p:set>
                                  </p:childTnLst>
                                  <p:subTnLst>
                                    <p:set>
                                      <p:cBhvr override="childStyle">
                                        <p:cTn dur="1" fill="hold" display="0" masterRel="nextClick" afterEffect="1"/>
                                        <p:tgtEl>
                                          <p:spTgt spid="2505996"/>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4" name="Laser"/>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505995"/>
                                        </p:tgtEl>
                                        <p:attrNameLst>
                                          <p:attrName>style.visibility</p:attrName>
                                        </p:attrNameLst>
                                      </p:cBhvr>
                                      <p:to>
                                        <p:strVal val="visible"/>
                                      </p:to>
                                    </p:set>
                                    <p:animEffect transition="in" filter="wipe(up)">
                                      <p:cBhvr>
                                        <p:cTn id="25" dur="500"/>
                                        <p:tgtEl>
                                          <p:spTgt spid="250599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505848"/>
                                        </p:tgtEl>
                                        <p:attrNameLst>
                                          <p:attrName>style.visibility</p:attrName>
                                        </p:attrNameLst>
                                      </p:cBhvr>
                                      <p:to>
                                        <p:strVal val="visible"/>
                                      </p:to>
                                    </p:set>
                                    <p:animEffect transition="in" filter="wipe(right)">
                                      <p:cBhvr>
                                        <p:cTn id="29" dur="500"/>
                                        <p:tgtEl>
                                          <p:spTgt spid="250584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2505804"/>
                                        </p:tgtEl>
                                        <p:attrNameLst>
                                          <p:attrName>style.visibility</p:attrName>
                                        </p:attrNameLst>
                                      </p:cBhvr>
                                      <p:to>
                                        <p:strVal val="visible"/>
                                      </p:to>
                                    </p:set>
                                    <p:animEffect transition="in" filter="wipe(up)">
                                      <p:cBhvr>
                                        <p:cTn id="33" dur="500"/>
                                        <p:tgtEl>
                                          <p:spTgt spid="2505804"/>
                                        </p:tgtEl>
                                      </p:cBhvr>
                                    </p:animEffect>
                                  </p:childTnLst>
                                </p:cTn>
                              </p:par>
                            </p:childTnLst>
                          </p:cTn>
                        </p:par>
                        <p:par>
                          <p:cTn id="34" fill="hold">
                            <p:stCondLst>
                              <p:cond delay="1500"/>
                            </p:stCondLst>
                            <p:childTnLst>
                              <p:par>
                                <p:cTn id="35" presetID="2" presetClass="entr" presetSubtype="3" fill="hold" grpId="0" nodeType="afterEffect">
                                  <p:stCondLst>
                                    <p:cond delay="0"/>
                                  </p:stCondLst>
                                  <p:childTnLst>
                                    <p:set>
                                      <p:cBhvr>
                                        <p:cTn id="36" dur="1" fill="hold">
                                          <p:stCondLst>
                                            <p:cond delay="0"/>
                                          </p:stCondLst>
                                        </p:cTn>
                                        <p:tgtEl>
                                          <p:spTgt spid="2505989"/>
                                        </p:tgtEl>
                                        <p:attrNameLst>
                                          <p:attrName>style.visibility</p:attrName>
                                        </p:attrNameLst>
                                      </p:cBhvr>
                                      <p:to>
                                        <p:strVal val="visible"/>
                                      </p:to>
                                    </p:set>
                                    <p:anim calcmode="lin" valueType="num">
                                      <p:cBhvr additive="base">
                                        <p:cTn id="37" dur="500" fill="hold"/>
                                        <p:tgtEl>
                                          <p:spTgt spid="2505989"/>
                                        </p:tgtEl>
                                        <p:attrNameLst>
                                          <p:attrName>ppt_x</p:attrName>
                                        </p:attrNameLst>
                                      </p:cBhvr>
                                      <p:tavLst>
                                        <p:tav tm="0">
                                          <p:val>
                                            <p:strVal val="1+#ppt_w/2"/>
                                          </p:val>
                                        </p:tav>
                                        <p:tav tm="100000">
                                          <p:val>
                                            <p:strVal val="#ppt_x"/>
                                          </p:val>
                                        </p:tav>
                                      </p:tavLst>
                                    </p:anim>
                                    <p:anim calcmode="lin" valueType="num">
                                      <p:cBhvr additive="base">
                                        <p:cTn id="38" dur="500" fill="hold"/>
                                        <p:tgtEl>
                                          <p:spTgt spid="2505989"/>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35"/>
                                            </p:cond>
                                          </p:stCondLst>
                                        </p:cTn>
                                        <p:tgtEl>
                                          <p:spTgt spid="2505989"/>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Laser"/>
                                        </p:tgtEl>
                                      </p:cMediaNode>
                                    </p:audio>
                                  </p:subTnLst>
                                </p:cTn>
                              </p:par>
                            </p:childTnLst>
                          </p:cTn>
                        </p:par>
                        <p:par>
                          <p:cTn id="39" fill="hold">
                            <p:stCondLst>
                              <p:cond delay="2000"/>
                            </p:stCondLst>
                            <p:childTnLst>
                              <p:par>
                                <p:cTn id="40" presetID="4" presetClass="entr" presetSubtype="3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out)">
                                      <p:cBhvr>
                                        <p:cTn id="42" dur="500"/>
                                        <p:tgtEl>
                                          <p:spTgt spid="24"/>
                                        </p:tgtEl>
                                      </p:cBhvr>
                                    </p:animEffec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499"/>
                                          </p:stCondLst>
                                        </p:cTn>
                                        <p:tgtEl>
                                          <p:spTgt spid="2505831"/>
                                        </p:tgtEl>
                                        <p:attrNameLst>
                                          <p:attrName>style.visibility</p:attrName>
                                        </p:attrNameLst>
                                      </p:cBhvr>
                                      <p:to>
                                        <p:strVal val="visible"/>
                                      </p:to>
                                    </p:se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505832"/>
                                        </p:tgtEl>
                                        <p:attrNameLst>
                                          <p:attrName>style.visibility</p:attrName>
                                        </p:attrNameLst>
                                      </p:cBhvr>
                                      <p:to>
                                        <p:strVal val="visible"/>
                                      </p:to>
                                    </p:set>
                                    <p:animEffect transition="in" filter="wipe(left)">
                                      <p:cBhvr>
                                        <p:cTn id="49" dur="500"/>
                                        <p:tgtEl>
                                          <p:spTgt spid="2505832"/>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2505833"/>
                                        </p:tgtEl>
                                        <p:attrNameLst>
                                          <p:attrName>style.visibility</p:attrName>
                                        </p:attrNameLst>
                                      </p:cBhvr>
                                      <p:to>
                                        <p:strVal val="visible"/>
                                      </p:to>
                                    </p:set>
                                    <p:animEffect transition="in" filter="wipe(up)">
                                      <p:cBhvr>
                                        <p:cTn id="53" dur="500"/>
                                        <p:tgtEl>
                                          <p:spTgt spid="2505833"/>
                                        </p:tgtEl>
                                      </p:cBhvr>
                                    </p:animEffect>
                                  </p:childTnLst>
                                  <p:subTnLst>
                                    <p:set>
                                      <p:cBhvr override="childStyle">
                                        <p:cTn dur="1" fill="hold" display="0" masterRel="nextClick" afterEffect="1"/>
                                        <p:tgtEl>
                                          <p:spTgt spid="2505833"/>
                                        </p:tgtEl>
                                        <p:attrNameLst>
                                          <p:attrName>style.visibility</p:attrName>
                                        </p:attrNameLst>
                                      </p:cBhvr>
                                      <p:to>
                                        <p:strVal val="hidden"/>
                                      </p:to>
                                    </p:set>
                                  </p:sub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505834"/>
                                        </p:tgtEl>
                                        <p:attrNameLst>
                                          <p:attrName>style.visibility</p:attrName>
                                        </p:attrNameLst>
                                      </p:cBhvr>
                                      <p:to>
                                        <p:strVal val="visible"/>
                                      </p:to>
                                    </p:set>
                                    <p:animEffect transition="in" filter="wipe(left)">
                                      <p:cBhvr>
                                        <p:cTn id="57" dur="500"/>
                                        <p:tgtEl>
                                          <p:spTgt spid="2505834"/>
                                        </p:tgtEl>
                                      </p:cBhvr>
                                    </p:animEffect>
                                  </p:childTnLst>
                                </p:cTn>
                              </p:par>
                            </p:childTnLst>
                          </p:cTn>
                        </p:par>
                        <p:par>
                          <p:cTn id="58" fill="hold">
                            <p:stCondLst>
                              <p:cond delay="4500"/>
                            </p:stCondLst>
                            <p:childTnLst>
                              <p:par>
                                <p:cTn id="59" presetID="1" presetClass="entr" presetSubtype="0" fill="hold" nodeType="afterEffect">
                                  <p:stCondLst>
                                    <p:cond delay="0"/>
                                  </p:stCondLst>
                                  <p:childTnLst>
                                    <p:set>
                                      <p:cBhvr>
                                        <p:cTn id="60" dur="1" fill="hold">
                                          <p:stCondLst>
                                            <p:cond delay="499"/>
                                          </p:stCondLst>
                                        </p:cTn>
                                        <p:tgtEl>
                                          <p:spTgt spid="2505835"/>
                                        </p:tgtEl>
                                        <p:attrNameLst>
                                          <p:attrName>style.visibility</p:attrName>
                                        </p:attrNameLst>
                                      </p:cBhvr>
                                      <p:to>
                                        <p:strVal val="visible"/>
                                      </p:to>
                                    </p:set>
                                  </p:childTnLst>
                                  <p:subTnLst>
                                    <p:set>
                                      <p:cBhvr override="childStyle">
                                        <p:cTn dur="1" fill="hold" display="0" masterRel="nextClick" afterEffect="1"/>
                                        <p:tgtEl>
                                          <p:spTgt spid="2505835"/>
                                        </p:tgtEl>
                                        <p:attrNameLst>
                                          <p:attrName>style.visibility</p:attrName>
                                        </p:attrNameLst>
                                      </p:cBhvr>
                                      <p:to>
                                        <p:strVal val="hidden"/>
                                      </p:to>
                                    </p:set>
                                  </p:sub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2505836"/>
                                        </p:tgtEl>
                                        <p:attrNameLst>
                                          <p:attrName>style.visibility</p:attrName>
                                        </p:attrNameLst>
                                      </p:cBhvr>
                                      <p:to>
                                        <p:strVal val="visible"/>
                                      </p:to>
                                    </p:set>
                                    <p:animEffect transition="in" filter="wipe(up)">
                                      <p:cBhvr>
                                        <p:cTn id="64" dur="500"/>
                                        <p:tgtEl>
                                          <p:spTgt spid="2505836"/>
                                        </p:tgtEl>
                                      </p:cBhvr>
                                    </p:animEffect>
                                  </p:childTnLst>
                                  <p:subTnLst>
                                    <p:set>
                                      <p:cBhvr override="childStyle">
                                        <p:cTn dur="1" fill="hold" display="0" masterRel="nextClick" afterEffect="1"/>
                                        <p:tgtEl>
                                          <p:spTgt spid="2505836"/>
                                        </p:tgtEl>
                                        <p:attrNameLst>
                                          <p:attrName>style.visibility</p:attrName>
                                        </p:attrNameLst>
                                      </p:cBhvr>
                                      <p:to>
                                        <p:strVal val="hidden"/>
                                      </p:to>
                                    </p:set>
                                  </p:subTnLst>
                                </p:cTn>
                              </p:par>
                            </p:childTnLst>
                          </p:cTn>
                        </p:par>
                        <p:par>
                          <p:cTn id="65" fill="hold">
                            <p:stCondLst>
                              <p:cond delay="5500"/>
                            </p:stCondLst>
                            <p:childTnLst>
                              <p:par>
                                <p:cTn id="66" presetID="2" presetClass="entr" presetSubtype="12"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66"/>
                                            </p:cond>
                                          </p:stCondLst>
                                        </p:cTn>
                                        <p:tgtEl>
                                          <p:spTgt spid="26"/>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4" name="Laser"/>
                                        </p:tgtEl>
                                      </p:cMediaNode>
                                    </p:audio>
                                  </p:sub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2505840"/>
                                        </p:tgtEl>
                                        <p:attrNameLst>
                                          <p:attrName>style.visibility</p:attrName>
                                        </p:attrNameLst>
                                      </p:cBhvr>
                                      <p:to>
                                        <p:strVal val="visible"/>
                                      </p:to>
                                    </p:set>
                                    <p:animEffect transition="in" filter="wipe(left)">
                                      <p:cBhvr>
                                        <p:cTn id="73" dur="500"/>
                                        <p:tgtEl>
                                          <p:spTgt spid="2505840"/>
                                        </p:tgtEl>
                                      </p:cBhvr>
                                    </p:animEffect>
                                  </p:childTnLst>
                                </p:cTn>
                              </p:par>
                            </p:childTnLst>
                          </p:cTn>
                        </p:par>
                        <p:par>
                          <p:cTn id="74" fill="hold">
                            <p:stCondLst>
                              <p:cond delay="6500"/>
                            </p:stCondLst>
                            <p:childTnLst>
                              <p:par>
                                <p:cTn id="75" presetID="4" presetClass="entr" presetSubtype="32"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ox(ou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248"/>
                                        </p:tgtEl>
                                        <p:attrNameLst>
                                          <p:attrName>style.visibility</p:attrName>
                                        </p:attrNameLst>
                                      </p:cBhvr>
                                      <p:to>
                                        <p:strVal val="visible"/>
                                      </p:to>
                                    </p:set>
                                    <p:anim calcmode="lin" valueType="num">
                                      <p:cBhvr additive="base">
                                        <p:cTn id="82" dur="500" fill="hold"/>
                                        <p:tgtEl>
                                          <p:spTgt spid="9248"/>
                                        </p:tgtEl>
                                        <p:attrNameLst>
                                          <p:attrName>ppt_x</p:attrName>
                                        </p:attrNameLst>
                                      </p:cBhvr>
                                      <p:tavLst>
                                        <p:tav tm="0">
                                          <p:val>
                                            <p:strVal val="#ppt_x"/>
                                          </p:val>
                                        </p:tav>
                                        <p:tav tm="100000">
                                          <p:val>
                                            <p:strVal val="#ppt_x"/>
                                          </p:val>
                                        </p:tav>
                                      </p:tavLst>
                                    </p:anim>
                                    <p:anim calcmode="lin" valueType="num">
                                      <p:cBhvr additive="base">
                                        <p:cTn id="83" dur="500" fill="hold"/>
                                        <p:tgtEl>
                                          <p:spTgt spid="924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505844"/>
                                        </p:tgtEl>
                                        <p:attrNameLst>
                                          <p:attrName>style.visibility</p:attrName>
                                        </p:attrNameLst>
                                      </p:cBhvr>
                                      <p:to>
                                        <p:strVal val="visible"/>
                                      </p:to>
                                    </p:set>
                                    <p:animEffect transition="in" filter="wipe(left)">
                                      <p:cBhvr>
                                        <p:cTn id="88" dur="500"/>
                                        <p:tgtEl>
                                          <p:spTgt spid="250584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505849"/>
                                        </p:tgtEl>
                                        <p:attrNameLst>
                                          <p:attrName>style.visibility</p:attrName>
                                        </p:attrNameLst>
                                      </p:cBhvr>
                                      <p:to>
                                        <p:strVal val="visible"/>
                                      </p:to>
                                    </p:set>
                                    <p:animEffect transition="in" filter="wipe(up)">
                                      <p:cBhvr>
                                        <p:cTn id="93" dur="500"/>
                                        <p:tgtEl>
                                          <p:spTgt spid="2505849"/>
                                        </p:tgtEl>
                                      </p:cBhvr>
                                    </p:animEffect>
                                  </p:childTnLst>
                                </p:cTn>
                              </p:par>
                            </p:childTnLst>
                          </p:cTn>
                        </p:par>
                        <p:par>
                          <p:cTn id="94" fill="hold">
                            <p:stCondLst>
                              <p:cond delay="500"/>
                            </p:stCondLst>
                            <p:childTnLst>
                              <p:par>
                                <p:cTn id="95" presetID="2" presetClass="entr" presetSubtype="1" fill="hold" grpId="0" nodeType="afterEffect">
                                  <p:stCondLst>
                                    <p:cond delay="0"/>
                                  </p:stCondLst>
                                  <p:childTnLst>
                                    <p:set>
                                      <p:cBhvr>
                                        <p:cTn id="96" dur="1" fill="hold">
                                          <p:stCondLst>
                                            <p:cond delay="0"/>
                                          </p:stCondLst>
                                        </p:cTn>
                                        <p:tgtEl>
                                          <p:spTgt spid="2505990"/>
                                        </p:tgtEl>
                                        <p:attrNameLst>
                                          <p:attrName>style.visibility</p:attrName>
                                        </p:attrNameLst>
                                      </p:cBhvr>
                                      <p:to>
                                        <p:strVal val="visible"/>
                                      </p:to>
                                    </p:set>
                                    <p:anim calcmode="lin" valueType="num">
                                      <p:cBhvr additive="base">
                                        <p:cTn id="97" dur="500" fill="hold"/>
                                        <p:tgtEl>
                                          <p:spTgt spid="2505990"/>
                                        </p:tgtEl>
                                        <p:attrNameLst>
                                          <p:attrName>ppt_x</p:attrName>
                                        </p:attrNameLst>
                                      </p:cBhvr>
                                      <p:tavLst>
                                        <p:tav tm="0">
                                          <p:val>
                                            <p:strVal val="#ppt_x"/>
                                          </p:val>
                                        </p:tav>
                                        <p:tav tm="100000">
                                          <p:val>
                                            <p:strVal val="#ppt_x"/>
                                          </p:val>
                                        </p:tav>
                                      </p:tavLst>
                                    </p:anim>
                                    <p:anim calcmode="lin" valueType="num">
                                      <p:cBhvr additive="base">
                                        <p:cTn id="98" dur="500" fill="hold"/>
                                        <p:tgtEl>
                                          <p:spTgt spid="2505990"/>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95"/>
                                            </p:cond>
                                          </p:stCondLst>
                                        </p:cTn>
                                        <p:tgtEl>
                                          <p:spTgt spid="250599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4" name="Laser"/>
                                        </p:tgtEl>
                                      </p:cMediaNode>
                                    </p:audio>
                                  </p:subTnLst>
                                </p:cTn>
                              </p:par>
                            </p:childTnLst>
                          </p:cTn>
                        </p:par>
                        <p:par>
                          <p:cTn id="99" fill="hold">
                            <p:stCondLst>
                              <p:cond delay="1000"/>
                            </p:stCondLst>
                            <p:childTnLst>
                              <p:par>
                                <p:cTn id="100" presetID="4" presetClass="entr" presetSubtype="32" fill="hold"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ox(out)">
                                      <p:cBhvr>
                                        <p:cTn id="102" dur="500"/>
                                        <p:tgtEl>
                                          <p:spTgt spid="28"/>
                                        </p:tgtEl>
                                      </p:cBhvr>
                                    </p:animEffect>
                                  </p:childTnLst>
                                </p:cTn>
                              </p:par>
                            </p:childTnLst>
                          </p:cTn>
                        </p:par>
                        <p:par>
                          <p:cTn id="103" fill="hold">
                            <p:stCondLst>
                              <p:cond delay="1500"/>
                            </p:stCondLst>
                            <p:childTnLst>
                              <p:par>
                                <p:cTn id="104" presetID="1" presetClass="entr" presetSubtype="0" fill="hold" grpId="0" nodeType="afterEffect">
                                  <p:stCondLst>
                                    <p:cond delay="0"/>
                                  </p:stCondLst>
                                  <p:childTnLst>
                                    <p:set>
                                      <p:cBhvr>
                                        <p:cTn id="105" dur="1" fill="hold">
                                          <p:stCondLst>
                                            <p:cond delay="499"/>
                                          </p:stCondLst>
                                        </p:cTn>
                                        <p:tgtEl>
                                          <p:spTgt spid="2505876"/>
                                        </p:tgtEl>
                                        <p:attrNameLst>
                                          <p:attrName>style.visibility</p:attrName>
                                        </p:attrNameLst>
                                      </p:cBhvr>
                                      <p:to>
                                        <p:strVal val="visible"/>
                                      </p:to>
                                    </p:se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2505877"/>
                                        </p:tgtEl>
                                        <p:attrNameLst>
                                          <p:attrName>style.visibility</p:attrName>
                                        </p:attrNameLst>
                                      </p:cBhvr>
                                      <p:to>
                                        <p:strVal val="visible"/>
                                      </p:to>
                                    </p:set>
                                    <p:animEffect transition="in" filter="wipe(left)">
                                      <p:cBhvr>
                                        <p:cTn id="109" dur="500"/>
                                        <p:tgtEl>
                                          <p:spTgt spid="2505877"/>
                                        </p:tgtEl>
                                      </p:cBhvr>
                                    </p:animEffect>
                                  </p:childTnLst>
                                </p:cTn>
                              </p:par>
                            </p:childTnLst>
                          </p:cTn>
                        </p:par>
                        <p:par>
                          <p:cTn id="110" fill="hold">
                            <p:stCondLst>
                              <p:cond delay="2500"/>
                            </p:stCondLst>
                            <p:childTnLst>
                              <p:par>
                                <p:cTn id="111" presetID="22" presetClass="entr" presetSubtype="1" fill="hold" grpId="0" nodeType="afterEffect">
                                  <p:stCondLst>
                                    <p:cond delay="0"/>
                                  </p:stCondLst>
                                  <p:childTnLst>
                                    <p:set>
                                      <p:cBhvr>
                                        <p:cTn id="112" dur="1" fill="hold">
                                          <p:stCondLst>
                                            <p:cond delay="0"/>
                                          </p:stCondLst>
                                        </p:cTn>
                                        <p:tgtEl>
                                          <p:spTgt spid="2505878"/>
                                        </p:tgtEl>
                                        <p:attrNameLst>
                                          <p:attrName>style.visibility</p:attrName>
                                        </p:attrNameLst>
                                      </p:cBhvr>
                                      <p:to>
                                        <p:strVal val="visible"/>
                                      </p:to>
                                    </p:set>
                                    <p:animEffect transition="in" filter="wipe(up)">
                                      <p:cBhvr>
                                        <p:cTn id="113" dur="500"/>
                                        <p:tgtEl>
                                          <p:spTgt spid="2505878"/>
                                        </p:tgtEl>
                                      </p:cBhvr>
                                    </p:animEffect>
                                  </p:childTnLst>
                                  <p:subTnLst>
                                    <p:set>
                                      <p:cBhvr override="childStyle">
                                        <p:cTn dur="1" fill="hold" display="0" masterRel="nextClick" afterEffect="1"/>
                                        <p:tgtEl>
                                          <p:spTgt spid="2505878"/>
                                        </p:tgtEl>
                                        <p:attrNameLst>
                                          <p:attrName>style.visibility</p:attrName>
                                        </p:attrNameLst>
                                      </p:cBhvr>
                                      <p:to>
                                        <p:strVal val="hidden"/>
                                      </p:to>
                                    </p:set>
                                  </p:subTnLst>
                                </p:cTn>
                              </p:par>
                            </p:childTnLst>
                          </p:cTn>
                        </p:par>
                        <p:par>
                          <p:cTn id="114" fill="hold">
                            <p:stCondLst>
                              <p:cond delay="3000"/>
                            </p:stCondLst>
                            <p:childTnLst>
                              <p:par>
                                <p:cTn id="115" presetID="22" presetClass="entr" presetSubtype="8" fill="hold" grpId="0" nodeType="afterEffect">
                                  <p:stCondLst>
                                    <p:cond delay="0"/>
                                  </p:stCondLst>
                                  <p:childTnLst>
                                    <p:set>
                                      <p:cBhvr>
                                        <p:cTn id="116" dur="1" fill="hold">
                                          <p:stCondLst>
                                            <p:cond delay="0"/>
                                          </p:stCondLst>
                                        </p:cTn>
                                        <p:tgtEl>
                                          <p:spTgt spid="2505879"/>
                                        </p:tgtEl>
                                        <p:attrNameLst>
                                          <p:attrName>style.visibility</p:attrName>
                                        </p:attrNameLst>
                                      </p:cBhvr>
                                      <p:to>
                                        <p:strVal val="visible"/>
                                      </p:to>
                                    </p:set>
                                    <p:animEffect transition="in" filter="wipe(left)">
                                      <p:cBhvr>
                                        <p:cTn id="117" dur="500"/>
                                        <p:tgtEl>
                                          <p:spTgt spid="2505879"/>
                                        </p:tgtEl>
                                      </p:cBhvr>
                                    </p:animEffect>
                                  </p:childTnLst>
                                </p:cTn>
                              </p:par>
                            </p:childTnLst>
                          </p:cTn>
                        </p:par>
                        <p:par>
                          <p:cTn id="118" fill="hold">
                            <p:stCondLst>
                              <p:cond delay="3500"/>
                            </p:stCondLst>
                            <p:childTnLst>
                              <p:par>
                                <p:cTn id="119" presetID="1" presetClass="entr" presetSubtype="0" fill="hold" nodeType="afterEffect">
                                  <p:stCondLst>
                                    <p:cond delay="0"/>
                                  </p:stCondLst>
                                  <p:childTnLst>
                                    <p:set>
                                      <p:cBhvr>
                                        <p:cTn id="120" dur="1" fill="hold">
                                          <p:stCondLst>
                                            <p:cond delay="499"/>
                                          </p:stCondLst>
                                        </p:cTn>
                                        <p:tgtEl>
                                          <p:spTgt spid="2505880"/>
                                        </p:tgtEl>
                                        <p:attrNameLst>
                                          <p:attrName>style.visibility</p:attrName>
                                        </p:attrNameLst>
                                      </p:cBhvr>
                                      <p:to>
                                        <p:strVal val="visible"/>
                                      </p:to>
                                    </p:set>
                                  </p:childTnLst>
                                  <p:subTnLst>
                                    <p:set>
                                      <p:cBhvr override="childStyle">
                                        <p:cTn dur="1" fill="hold" display="0" masterRel="nextClick" afterEffect="1"/>
                                        <p:tgtEl>
                                          <p:spTgt spid="2505880"/>
                                        </p:tgtEl>
                                        <p:attrNameLst>
                                          <p:attrName>style.visibility</p:attrName>
                                        </p:attrNameLst>
                                      </p:cBhvr>
                                      <p:to>
                                        <p:strVal val="hidden"/>
                                      </p:to>
                                    </p:set>
                                  </p:subTnLst>
                                </p:cTn>
                              </p:par>
                            </p:childTnLst>
                          </p:cTn>
                        </p:par>
                        <p:par>
                          <p:cTn id="121" fill="hold">
                            <p:stCondLst>
                              <p:cond delay="4000"/>
                            </p:stCondLst>
                            <p:childTnLst>
                              <p:par>
                                <p:cTn id="122" presetID="22" presetClass="entr" presetSubtype="1" fill="hold" grpId="0" nodeType="afterEffect">
                                  <p:stCondLst>
                                    <p:cond delay="0"/>
                                  </p:stCondLst>
                                  <p:childTnLst>
                                    <p:set>
                                      <p:cBhvr>
                                        <p:cTn id="123" dur="1" fill="hold">
                                          <p:stCondLst>
                                            <p:cond delay="0"/>
                                          </p:stCondLst>
                                        </p:cTn>
                                        <p:tgtEl>
                                          <p:spTgt spid="2505881"/>
                                        </p:tgtEl>
                                        <p:attrNameLst>
                                          <p:attrName>style.visibility</p:attrName>
                                        </p:attrNameLst>
                                      </p:cBhvr>
                                      <p:to>
                                        <p:strVal val="visible"/>
                                      </p:to>
                                    </p:set>
                                    <p:animEffect transition="in" filter="wipe(up)">
                                      <p:cBhvr>
                                        <p:cTn id="124" dur="500"/>
                                        <p:tgtEl>
                                          <p:spTgt spid="2505881"/>
                                        </p:tgtEl>
                                      </p:cBhvr>
                                    </p:animEffect>
                                  </p:childTnLst>
                                  <p:subTnLst>
                                    <p:set>
                                      <p:cBhvr override="childStyle">
                                        <p:cTn dur="1" fill="hold" display="0" masterRel="nextClick" afterEffect="1"/>
                                        <p:tgtEl>
                                          <p:spTgt spid="2505881"/>
                                        </p:tgtEl>
                                        <p:attrNameLst>
                                          <p:attrName>style.visibility</p:attrName>
                                        </p:attrNameLst>
                                      </p:cBhvr>
                                      <p:to>
                                        <p:strVal val="hidden"/>
                                      </p:to>
                                    </p:set>
                                  </p:subTnLst>
                                </p:cTn>
                              </p:par>
                            </p:childTnLst>
                          </p:cTn>
                        </p:par>
                        <p:par>
                          <p:cTn id="125" fill="hold">
                            <p:stCondLst>
                              <p:cond delay="4500"/>
                            </p:stCondLst>
                            <p:childTnLst>
                              <p:par>
                                <p:cTn id="126" presetID="2" presetClass="entr" presetSubtype="4" fill="hold" nodeType="afterEffect">
                                  <p:stCondLst>
                                    <p:cond delay="0"/>
                                  </p:stCondLst>
                                  <p:childTnLst>
                                    <p:set>
                                      <p:cBhvr>
                                        <p:cTn id="127" dur="1" fill="hold">
                                          <p:stCondLst>
                                            <p:cond delay="0"/>
                                          </p:stCondLst>
                                        </p:cTn>
                                        <p:tgtEl>
                                          <p:spTgt spid="30"/>
                                        </p:tgtEl>
                                        <p:attrNameLst>
                                          <p:attrName>style.visibility</p:attrName>
                                        </p:attrNameLst>
                                      </p:cBhvr>
                                      <p:to>
                                        <p:strVal val="visible"/>
                                      </p:to>
                                    </p:set>
                                    <p:anim calcmode="lin" valueType="num">
                                      <p:cBhvr additive="base">
                                        <p:cTn id="128" dur="500" fill="hold"/>
                                        <p:tgtEl>
                                          <p:spTgt spid="30"/>
                                        </p:tgtEl>
                                        <p:attrNameLst>
                                          <p:attrName>ppt_x</p:attrName>
                                        </p:attrNameLst>
                                      </p:cBhvr>
                                      <p:tavLst>
                                        <p:tav tm="0">
                                          <p:val>
                                            <p:strVal val="#ppt_x"/>
                                          </p:val>
                                        </p:tav>
                                        <p:tav tm="100000">
                                          <p:val>
                                            <p:strVal val="#ppt_x"/>
                                          </p:val>
                                        </p:tav>
                                      </p:tavLst>
                                    </p:anim>
                                    <p:anim calcmode="lin" valueType="num">
                                      <p:cBhvr additive="base">
                                        <p:cTn id="129" dur="500" fill="hold"/>
                                        <p:tgtEl>
                                          <p:spTgt spid="30"/>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126"/>
                                            </p:cond>
                                          </p:stCondLst>
                                        </p:cTn>
                                        <p:tgtEl>
                                          <p:spTgt spid="30"/>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4" name="Laser"/>
                                        </p:tgtEl>
                                      </p:cMediaNode>
                                    </p:audio>
                                  </p:subTnLst>
                                </p:cTn>
                              </p:par>
                            </p:childTnLst>
                          </p:cTn>
                        </p:par>
                        <p:par>
                          <p:cTn id="130" fill="hold">
                            <p:stCondLst>
                              <p:cond delay="5000"/>
                            </p:stCondLst>
                            <p:childTnLst>
                              <p:par>
                                <p:cTn id="131" presetID="22" presetClass="entr" presetSubtype="8" fill="hold" grpId="0" nodeType="afterEffect">
                                  <p:stCondLst>
                                    <p:cond delay="0"/>
                                  </p:stCondLst>
                                  <p:childTnLst>
                                    <p:set>
                                      <p:cBhvr>
                                        <p:cTn id="132" dur="1" fill="hold">
                                          <p:stCondLst>
                                            <p:cond delay="0"/>
                                          </p:stCondLst>
                                        </p:cTn>
                                        <p:tgtEl>
                                          <p:spTgt spid="2505885"/>
                                        </p:tgtEl>
                                        <p:attrNameLst>
                                          <p:attrName>style.visibility</p:attrName>
                                        </p:attrNameLst>
                                      </p:cBhvr>
                                      <p:to>
                                        <p:strVal val="visible"/>
                                      </p:to>
                                    </p:set>
                                    <p:animEffect transition="in" filter="wipe(left)">
                                      <p:cBhvr>
                                        <p:cTn id="133" dur="500"/>
                                        <p:tgtEl>
                                          <p:spTgt spid="2505885"/>
                                        </p:tgtEl>
                                      </p:cBhvr>
                                    </p:animEffect>
                                  </p:childTnLst>
                                </p:cTn>
                              </p:par>
                            </p:childTnLst>
                          </p:cTn>
                        </p:par>
                        <p:par>
                          <p:cTn id="134" fill="hold">
                            <p:stCondLst>
                              <p:cond delay="5500"/>
                            </p:stCondLst>
                            <p:childTnLst>
                              <p:par>
                                <p:cTn id="135" presetID="4" presetClass="entr" presetSubtype="32" fill="hold" nodeType="after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ox(out)">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2505889"/>
                                        </p:tgtEl>
                                        <p:attrNameLst>
                                          <p:attrName>style.visibility</p:attrName>
                                        </p:attrNameLst>
                                      </p:cBhvr>
                                      <p:to>
                                        <p:strVal val="visible"/>
                                      </p:to>
                                    </p:set>
                                    <p:animEffect transition="in" filter="wipe(up)">
                                      <p:cBhvr>
                                        <p:cTn id="142" dur="500"/>
                                        <p:tgtEl>
                                          <p:spTgt spid="2505889"/>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2505890"/>
                                        </p:tgtEl>
                                        <p:attrNameLst>
                                          <p:attrName>style.visibility</p:attrName>
                                        </p:attrNameLst>
                                      </p:cBhvr>
                                      <p:to>
                                        <p:strVal val="visible"/>
                                      </p:to>
                                    </p:set>
                                    <p:animEffect transition="in" filter="wipe(left)">
                                      <p:cBhvr>
                                        <p:cTn id="146" dur="500"/>
                                        <p:tgtEl>
                                          <p:spTgt spid="2505890"/>
                                        </p:tgtEl>
                                      </p:cBhvr>
                                    </p:animEffect>
                                  </p:childTnLst>
                                </p:cTn>
                              </p:par>
                            </p:childTnLst>
                          </p:cTn>
                        </p:par>
                        <p:par>
                          <p:cTn id="147" fill="hold">
                            <p:stCondLst>
                              <p:cond delay="1000"/>
                            </p:stCondLst>
                            <p:childTnLst>
                              <p:par>
                                <p:cTn id="148" presetID="4" presetClass="entr" presetSubtype="32" fill="hold" nodeType="afterEffect">
                                  <p:stCondLst>
                                    <p:cond delay="0"/>
                                  </p:stCondLst>
                                  <p:childTnLst>
                                    <p:set>
                                      <p:cBhvr>
                                        <p:cTn id="149" dur="1" fill="hold">
                                          <p:stCondLst>
                                            <p:cond delay="0"/>
                                          </p:stCondLst>
                                        </p:cTn>
                                        <p:tgtEl>
                                          <p:spTgt spid="9216"/>
                                        </p:tgtEl>
                                        <p:attrNameLst>
                                          <p:attrName>style.visibility</p:attrName>
                                        </p:attrNameLst>
                                      </p:cBhvr>
                                      <p:to>
                                        <p:strVal val="visible"/>
                                      </p:to>
                                    </p:set>
                                    <p:animEffect transition="in" filter="box(out)">
                                      <p:cBhvr>
                                        <p:cTn id="150" dur="500"/>
                                        <p:tgtEl>
                                          <p:spTgt spid="9216"/>
                                        </p:tgtEl>
                                      </p:cBhvr>
                                    </p:animEffect>
                                  </p:childTnLst>
                                </p:cTn>
                              </p:par>
                            </p:childTnLst>
                          </p:cTn>
                        </p:par>
                        <p:par>
                          <p:cTn id="151" fill="hold">
                            <p:stCondLst>
                              <p:cond delay="1500"/>
                            </p:stCondLst>
                            <p:childTnLst>
                              <p:par>
                                <p:cTn id="152" presetID="2" presetClass="entr" presetSubtype="2" fill="hold" grpId="0" nodeType="afterEffect">
                                  <p:stCondLst>
                                    <p:cond delay="0"/>
                                  </p:stCondLst>
                                  <p:childTnLst>
                                    <p:set>
                                      <p:cBhvr>
                                        <p:cTn id="153" dur="1" fill="hold">
                                          <p:stCondLst>
                                            <p:cond delay="0"/>
                                          </p:stCondLst>
                                        </p:cTn>
                                        <p:tgtEl>
                                          <p:spTgt spid="2505991"/>
                                        </p:tgtEl>
                                        <p:attrNameLst>
                                          <p:attrName>style.visibility</p:attrName>
                                        </p:attrNameLst>
                                      </p:cBhvr>
                                      <p:to>
                                        <p:strVal val="visible"/>
                                      </p:to>
                                    </p:set>
                                    <p:anim calcmode="lin" valueType="num">
                                      <p:cBhvr additive="base">
                                        <p:cTn id="154" dur="500" fill="hold"/>
                                        <p:tgtEl>
                                          <p:spTgt spid="2505991"/>
                                        </p:tgtEl>
                                        <p:attrNameLst>
                                          <p:attrName>ppt_x</p:attrName>
                                        </p:attrNameLst>
                                      </p:cBhvr>
                                      <p:tavLst>
                                        <p:tav tm="0">
                                          <p:val>
                                            <p:strVal val="1+#ppt_w/2"/>
                                          </p:val>
                                        </p:tav>
                                        <p:tav tm="100000">
                                          <p:val>
                                            <p:strVal val="#ppt_x"/>
                                          </p:val>
                                        </p:tav>
                                      </p:tavLst>
                                    </p:anim>
                                    <p:anim calcmode="lin" valueType="num">
                                      <p:cBhvr additive="base">
                                        <p:cTn id="155" dur="500" fill="hold"/>
                                        <p:tgtEl>
                                          <p:spTgt spid="2505991"/>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52"/>
                                            </p:cond>
                                          </p:stCondLst>
                                        </p:cTn>
                                        <p:tgtEl>
                                          <p:spTgt spid="2505991"/>
                                        </p:tgtEl>
                                        <p:attrNameLst>
                                          <p:attrName>style.visibility</p:attrName>
                                        </p:attrNameLst>
                                      </p:cBhvr>
                                      <p:to>
                                        <p:strVal val="hidden"/>
                                      </p:to>
                                    </p:set>
                                    <p:audio>
                                      <p:cMediaNode>
                                        <p:cTn display="0" masterRel="sameClick">
                                          <p:stCondLst>
                                            <p:cond evt="begin" delay="0">
                                              <p:tn val="152"/>
                                            </p:cond>
                                          </p:stCondLst>
                                          <p:endCondLst>
                                            <p:cond evt="onStopAudio" delay="0">
                                              <p:tgtEl>
                                                <p:sldTgt/>
                                              </p:tgtEl>
                                            </p:cond>
                                          </p:endCondLst>
                                        </p:cTn>
                                        <p:tgtEl>
                                          <p:sndTgt r:embed="rId4" name="Laser"/>
                                        </p:tgtEl>
                                      </p:cMediaNode>
                                    </p:audio>
                                  </p:subTnLst>
                                </p:cTn>
                              </p:par>
                            </p:childTnLst>
                          </p:cTn>
                        </p:par>
                        <p:par>
                          <p:cTn id="156" fill="hold">
                            <p:stCondLst>
                              <p:cond delay="2000"/>
                            </p:stCondLst>
                            <p:childTnLst>
                              <p:par>
                                <p:cTn id="157" presetID="4" presetClass="entr" presetSubtype="32" fill="hold" nodeType="afterEffect">
                                  <p:stCondLst>
                                    <p:cond delay="0"/>
                                  </p:stCondLst>
                                  <p:childTnLst>
                                    <p:set>
                                      <p:cBhvr>
                                        <p:cTn id="158" dur="1" fill="hold">
                                          <p:stCondLst>
                                            <p:cond delay="0"/>
                                          </p:stCondLst>
                                        </p:cTn>
                                        <p:tgtEl>
                                          <p:spTgt spid="9219"/>
                                        </p:tgtEl>
                                        <p:attrNameLst>
                                          <p:attrName>style.visibility</p:attrName>
                                        </p:attrNameLst>
                                      </p:cBhvr>
                                      <p:to>
                                        <p:strVal val="visible"/>
                                      </p:to>
                                    </p:set>
                                    <p:animEffect transition="in" filter="box(out)">
                                      <p:cBhvr>
                                        <p:cTn id="159" dur="500"/>
                                        <p:tgtEl>
                                          <p:spTgt spid="9219"/>
                                        </p:tgtEl>
                                      </p:cBhvr>
                                    </p:animEffect>
                                  </p:childTnLst>
                                </p:cTn>
                              </p:par>
                            </p:childTnLst>
                          </p:cTn>
                        </p:par>
                        <p:par>
                          <p:cTn id="160" fill="hold">
                            <p:stCondLst>
                              <p:cond delay="2500"/>
                            </p:stCondLst>
                            <p:childTnLst>
                              <p:par>
                                <p:cTn id="161" presetID="1" presetClass="entr" presetSubtype="0" fill="hold" nodeType="afterEffect">
                                  <p:stCondLst>
                                    <p:cond delay="0"/>
                                  </p:stCondLst>
                                  <p:childTnLst>
                                    <p:set>
                                      <p:cBhvr>
                                        <p:cTn id="162" dur="1" fill="hold">
                                          <p:stCondLst>
                                            <p:cond delay="499"/>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5804" grpId="0" animBg="1"/>
      <p:bldP spid="2505831" grpId="0" autoUpdateAnimBg="0"/>
      <p:bldP spid="2505832" grpId="0" animBg="1"/>
      <p:bldP spid="2505833" grpId="0" animBg="1"/>
      <p:bldP spid="2505834" grpId="0" animBg="1"/>
      <p:bldP spid="2505836" grpId="0" animBg="1"/>
      <p:bldP spid="2505840" grpId="0" animBg="1"/>
      <p:bldP spid="2505844" grpId="0" animBg="1"/>
      <p:bldP spid="2505848" grpId="0" animBg="1"/>
      <p:bldP spid="2505849" grpId="0" animBg="1"/>
      <p:bldP spid="2505876" grpId="0" autoUpdateAnimBg="0"/>
      <p:bldP spid="2505877" grpId="0" animBg="1"/>
      <p:bldP spid="2505878" grpId="0" animBg="1"/>
      <p:bldP spid="2505879" grpId="0" animBg="1"/>
      <p:bldP spid="2505881" grpId="0" animBg="1"/>
      <p:bldP spid="2505885" grpId="0" animBg="1"/>
      <p:bldP spid="2505889" grpId="0" animBg="1"/>
      <p:bldP spid="2505890" grpId="0" animBg="1"/>
      <p:bldP spid="2505989" grpId="0" autoUpdateAnimBg="0"/>
      <p:bldP spid="2505990" grpId="0" autoUpdateAnimBg="0"/>
      <p:bldP spid="2505991" grpId="0" autoUpdateAnimBg="0"/>
      <p:bldP spid="2505993" grpId="0" animBg="1"/>
      <p:bldP spid="2505994" grpId="0" autoUpdateAnimBg="0"/>
      <p:bldP spid="2505995" grpId="0" animBg="1"/>
      <p:bldP spid="25059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78148" y="5352768"/>
            <a:ext cx="2880000" cy="576000"/>
          </a:xfrm>
          <a:prstGeom prst="rect">
            <a:avLst/>
          </a:prstGeom>
          <a:noFill/>
          <a:ln>
            <a:solidFill>
              <a:schemeClr val="tx1"/>
            </a:solidFill>
          </a:ln>
        </p:spPr>
        <p:txBody>
          <a:bodyPr wrap="none" rtlCol="0" anchor="ctr" anchorCtr="1">
            <a:spAutoFit/>
          </a:bodyPr>
          <a:lstStyle/>
          <a:p>
            <a:r>
              <a:rPr lang="pt-BR" sz="2000" b="1" dirty="0" smtClean="0">
                <a:latin typeface="Times New Roman" pitchFamily="18" charset="0"/>
                <a:cs typeface="Times New Roman" pitchFamily="18" charset="0"/>
              </a:rPr>
              <a:t>Controle da Produção</a:t>
            </a:r>
            <a:endParaRPr lang="pt-BR" sz="2000" b="1" dirty="0">
              <a:latin typeface="Times New Roman" pitchFamily="18" charset="0"/>
              <a:cs typeface="Times New Roman" pitchFamily="18" charset="0"/>
            </a:endParaRPr>
          </a:p>
        </p:txBody>
      </p:sp>
      <p:sp>
        <p:nvSpPr>
          <p:cNvPr id="3" name="CaixaDeTexto 2"/>
          <p:cNvSpPr txBox="1"/>
          <p:nvPr/>
        </p:nvSpPr>
        <p:spPr>
          <a:xfrm>
            <a:off x="3071802" y="6457914"/>
            <a:ext cx="5906425" cy="400110"/>
          </a:xfrm>
          <a:prstGeom prst="rect">
            <a:avLst/>
          </a:prstGeom>
          <a:noFill/>
        </p:spPr>
        <p:txBody>
          <a:bodyPr wrap="none" rtlCol="0">
            <a:spAutoFit/>
          </a:bodyPr>
          <a:lstStyle/>
          <a:p>
            <a:r>
              <a:rPr lang="pt-BR" sz="2000" b="1" dirty="0" smtClean="0">
                <a:latin typeface="Times New Roman" pitchFamily="18" charset="0"/>
                <a:cs typeface="Times New Roman" pitchFamily="18" charset="0"/>
              </a:rPr>
              <a:t>A estrutura do planejamento e controle da produção</a:t>
            </a:r>
            <a:endParaRPr lang="pt-BR" sz="2000" b="1" dirty="0">
              <a:latin typeface="Times New Roman" pitchFamily="18" charset="0"/>
              <a:cs typeface="Times New Roman" pitchFamily="18" charset="0"/>
            </a:endParaRPr>
          </a:p>
        </p:txBody>
      </p:sp>
      <p:sp>
        <p:nvSpPr>
          <p:cNvPr id="4" name="CaixaDeTexto 3"/>
          <p:cNvSpPr txBox="1"/>
          <p:nvPr/>
        </p:nvSpPr>
        <p:spPr>
          <a:xfrm>
            <a:off x="428596" y="6201811"/>
            <a:ext cx="1296000" cy="584775"/>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Roteiros de</a:t>
            </a:r>
          </a:p>
          <a:p>
            <a:pPr algn="ctr"/>
            <a:r>
              <a:rPr lang="pt-BR" sz="1600" b="1" dirty="0" smtClean="0">
                <a:latin typeface="Times New Roman" pitchFamily="18" charset="0"/>
                <a:cs typeface="Times New Roman" pitchFamily="18" charset="0"/>
              </a:rPr>
              <a:t>fabricação</a:t>
            </a:r>
            <a:endParaRPr lang="pt-BR" sz="1600" b="1" dirty="0">
              <a:latin typeface="Times New Roman" pitchFamily="18" charset="0"/>
              <a:cs typeface="Times New Roman" pitchFamily="18" charset="0"/>
            </a:endParaRPr>
          </a:p>
        </p:txBody>
      </p:sp>
      <p:sp>
        <p:nvSpPr>
          <p:cNvPr id="5" name="CaixaDeTexto 4"/>
          <p:cNvSpPr txBox="1"/>
          <p:nvPr/>
        </p:nvSpPr>
        <p:spPr>
          <a:xfrm>
            <a:off x="428597" y="5344555"/>
            <a:ext cx="1308370" cy="584775"/>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Estrutura de</a:t>
            </a:r>
          </a:p>
          <a:p>
            <a:pPr algn="ctr"/>
            <a:r>
              <a:rPr lang="pt-BR" sz="1600" b="1" dirty="0" smtClean="0">
                <a:latin typeface="Times New Roman" pitchFamily="18" charset="0"/>
                <a:cs typeface="Times New Roman" pitchFamily="18" charset="0"/>
              </a:rPr>
              <a:t>produtos</a:t>
            </a:r>
          </a:p>
        </p:txBody>
      </p:sp>
      <p:sp>
        <p:nvSpPr>
          <p:cNvPr id="6" name="CaixaDeTexto 5"/>
          <p:cNvSpPr txBox="1"/>
          <p:nvPr/>
        </p:nvSpPr>
        <p:spPr>
          <a:xfrm>
            <a:off x="428597" y="4487299"/>
            <a:ext cx="1296000" cy="584775"/>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Carteira de</a:t>
            </a:r>
          </a:p>
          <a:p>
            <a:pPr algn="ctr"/>
            <a:r>
              <a:rPr lang="pt-BR" sz="1600" b="1" dirty="0" smtClean="0">
                <a:latin typeface="Times New Roman" pitchFamily="18" charset="0"/>
                <a:cs typeface="Times New Roman" pitchFamily="18" charset="0"/>
              </a:rPr>
              <a:t>pedidos</a:t>
            </a:r>
          </a:p>
        </p:txBody>
      </p:sp>
      <p:cxnSp>
        <p:nvCxnSpPr>
          <p:cNvPr id="8" name="Conector reto 7"/>
          <p:cNvCxnSpPr>
            <a:stCxn id="6" idx="3"/>
            <a:endCxn id="2" idx="1"/>
          </p:cNvCxnSpPr>
          <p:nvPr/>
        </p:nvCxnSpPr>
        <p:spPr>
          <a:xfrm>
            <a:off x="1724597" y="4779687"/>
            <a:ext cx="3253551" cy="861081"/>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to 9"/>
          <p:cNvCxnSpPr>
            <a:stCxn id="5" idx="3"/>
            <a:endCxn id="2" idx="1"/>
          </p:cNvCxnSpPr>
          <p:nvPr/>
        </p:nvCxnSpPr>
        <p:spPr>
          <a:xfrm>
            <a:off x="1736967" y="5636943"/>
            <a:ext cx="3241181" cy="382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4" idx="3"/>
            <a:endCxn id="2" idx="1"/>
          </p:cNvCxnSpPr>
          <p:nvPr/>
        </p:nvCxnSpPr>
        <p:spPr>
          <a:xfrm flipV="1">
            <a:off x="1724596" y="5640768"/>
            <a:ext cx="3253552" cy="853431"/>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2143108" y="4282867"/>
            <a:ext cx="1480149" cy="646331"/>
          </a:xfrm>
          <a:prstGeom prst="rect">
            <a:avLst/>
          </a:prstGeom>
          <a:noFill/>
        </p:spPr>
        <p:txBody>
          <a:bodyPr wrap="none" rtlCol="0">
            <a:spAutoFit/>
          </a:bodyPr>
          <a:lstStyle/>
          <a:p>
            <a:pPr algn="ctr"/>
            <a:r>
              <a:rPr lang="pt-BR" sz="1200" dirty="0" smtClean="0">
                <a:latin typeface="Times New Roman" pitchFamily="18" charset="0"/>
                <a:cs typeface="Times New Roman" pitchFamily="18" charset="0"/>
              </a:rPr>
              <a:t>Casos </a:t>
            </a:r>
            <a:r>
              <a:rPr lang="pt-BR" sz="1200" i="1" dirty="0" smtClean="0">
                <a:latin typeface="Times New Roman" pitchFamily="18" charset="0"/>
                <a:cs typeface="Times New Roman" pitchFamily="18" charset="0"/>
              </a:rPr>
              <a:t>make to order,</a:t>
            </a:r>
          </a:p>
          <a:p>
            <a:pPr algn="ctr"/>
            <a:r>
              <a:rPr lang="pt-BR" sz="1200" i="1" dirty="0" smtClean="0">
                <a:latin typeface="Times New Roman" pitchFamily="18" charset="0"/>
                <a:cs typeface="Times New Roman" pitchFamily="18" charset="0"/>
              </a:rPr>
              <a:t>Resources to order </a:t>
            </a:r>
            <a:r>
              <a:rPr lang="pt-BR" sz="1200" dirty="0" smtClean="0">
                <a:latin typeface="Times New Roman" pitchFamily="18" charset="0"/>
                <a:cs typeface="Times New Roman" pitchFamily="18" charset="0"/>
              </a:rPr>
              <a:t>e</a:t>
            </a:r>
          </a:p>
          <a:p>
            <a:pPr algn="ctr"/>
            <a:r>
              <a:rPr lang="pt-BR" sz="1200" i="1" dirty="0" smtClean="0">
                <a:latin typeface="Times New Roman" pitchFamily="18" charset="0"/>
                <a:cs typeface="Times New Roman" pitchFamily="18" charset="0"/>
              </a:rPr>
              <a:t>Engineering to order</a:t>
            </a:r>
            <a:endParaRPr lang="pt-BR" sz="1200" i="1" dirty="0">
              <a:latin typeface="Times New Roman" pitchFamily="18" charset="0"/>
              <a:cs typeface="Times New Roman" pitchFamily="18" charset="0"/>
            </a:endParaRPr>
          </a:p>
        </p:txBody>
      </p:sp>
      <p:sp>
        <p:nvSpPr>
          <p:cNvPr id="14" name="CaixaDeTexto 13"/>
          <p:cNvSpPr txBox="1"/>
          <p:nvPr/>
        </p:nvSpPr>
        <p:spPr>
          <a:xfrm>
            <a:off x="4029050" y="2772787"/>
            <a:ext cx="1836000" cy="612000"/>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Plano desagregado</a:t>
            </a:r>
          </a:p>
          <a:p>
            <a:pPr algn="ctr"/>
            <a:r>
              <a:rPr lang="pt-BR" sz="1600" b="1" dirty="0">
                <a:latin typeface="Times New Roman" pitchFamily="18" charset="0"/>
                <a:cs typeface="Times New Roman" pitchFamily="18" charset="0"/>
              </a:rPr>
              <a:t>d</a:t>
            </a:r>
            <a:r>
              <a:rPr lang="pt-BR" sz="1600" b="1" dirty="0" smtClean="0">
                <a:latin typeface="Times New Roman" pitchFamily="18" charset="0"/>
                <a:cs typeface="Times New Roman" pitchFamily="18" charset="0"/>
              </a:rPr>
              <a:t>a produção</a:t>
            </a:r>
          </a:p>
        </p:txBody>
      </p:sp>
      <p:sp>
        <p:nvSpPr>
          <p:cNvPr id="15" name="CaixaDeTexto 14"/>
          <p:cNvSpPr txBox="1"/>
          <p:nvPr/>
        </p:nvSpPr>
        <p:spPr>
          <a:xfrm>
            <a:off x="7279282" y="2701349"/>
            <a:ext cx="1221808" cy="584775"/>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Capacidade</a:t>
            </a:r>
          </a:p>
          <a:p>
            <a:pPr algn="ctr"/>
            <a:r>
              <a:rPr lang="pt-BR" sz="1600" b="1" dirty="0" smtClean="0">
                <a:latin typeface="Times New Roman" pitchFamily="18" charset="0"/>
                <a:cs typeface="Times New Roman" pitchFamily="18" charset="0"/>
              </a:rPr>
              <a:t>instalada</a:t>
            </a:r>
          </a:p>
        </p:txBody>
      </p:sp>
      <p:sp>
        <p:nvSpPr>
          <p:cNvPr id="16" name="CaixaDeTexto 15"/>
          <p:cNvSpPr txBox="1"/>
          <p:nvPr/>
        </p:nvSpPr>
        <p:spPr>
          <a:xfrm>
            <a:off x="3214678" y="3455259"/>
            <a:ext cx="1925527" cy="830997"/>
          </a:xfrm>
          <a:prstGeom prst="rect">
            <a:avLst/>
          </a:prstGeom>
          <a:noFill/>
        </p:spPr>
        <p:txBody>
          <a:bodyPr wrap="none" rtlCol="0">
            <a:spAutoFit/>
          </a:bodyPr>
          <a:lstStyle/>
          <a:p>
            <a:pPr algn="ctr"/>
            <a:r>
              <a:rPr lang="pt-BR" sz="1200" dirty="0" smtClean="0">
                <a:latin typeface="Times New Roman" pitchFamily="18" charset="0"/>
                <a:cs typeface="Times New Roman" pitchFamily="18" charset="0"/>
              </a:rPr>
              <a:t>Caso </a:t>
            </a:r>
            <a:r>
              <a:rPr lang="pt-BR" sz="1200" i="1" dirty="0" smtClean="0">
                <a:latin typeface="Times New Roman" pitchFamily="18" charset="0"/>
                <a:cs typeface="Times New Roman" pitchFamily="18" charset="0"/>
              </a:rPr>
              <a:t>make to stock</a:t>
            </a:r>
          </a:p>
          <a:p>
            <a:pPr algn="ctr"/>
            <a:r>
              <a:rPr lang="pt-BR" sz="1200" dirty="0" smtClean="0">
                <a:latin typeface="Times New Roman" pitchFamily="18" charset="0"/>
                <a:cs typeface="Times New Roman" pitchFamily="18" charset="0"/>
              </a:rPr>
              <a:t>(entrada: plano desagregado</a:t>
            </a:r>
          </a:p>
          <a:p>
            <a:pPr algn="ctr"/>
            <a:r>
              <a:rPr lang="pt-BR" sz="1200" dirty="0">
                <a:latin typeface="Times New Roman" pitchFamily="18" charset="0"/>
                <a:cs typeface="Times New Roman" pitchFamily="18" charset="0"/>
              </a:rPr>
              <a:t>o</a:t>
            </a:r>
            <a:r>
              <a:rPr lang="pt-BR" sz="1200" dirty="0" smtClean="0">
                <a:latin typeface="Times New Roman" pitchFamily="18" charset="0"/>
                <a:cs typeface="Times New Roman" pitchFamily="18" charset="0"/>
              </a:rPr>
              <a:t>u gestão da demanda</a:t>
            </a:r>
          </a:p>
          <a:p>
            <a:pPr algn="ctr"/>
            <a:r>
              <a:rPr lang="pt-BR" sz="1200" dirty="0">
                <a:latin typeface="Times New Roman" pitchFamily="18" charset="0"/>
                <a:cs typeface="Times New Roman" pitchFamily="18" charset="0"/>
              </a:rPr>
              <a:t>d</a:t>
            </a:r>
            <a:r>
              <a:rPr lang="pt-BR" sz="1200" dirty="0" smtClean="0">
                <a:latin typeface="Times New Roman" pitchFamily="18" charset="0"/>
                <a:cs typeface="Times New Roman" pitchFamily="18" charset="0"/>
              </a:rPr>
              <a:t>e curto prazo)</a:t>
            </a:r>
            <a:endParaRPr lang="pt-BR" sz="1200" dirty="0">
              <a:latin typeface="Times New Roman" pitchFamily="18" charset="0"/>
              <a:cs typeface="Times New Roman" pitchFamily="18" charset="0"/>
            </a:endParaRPr>
          </a:p>
        </p:txBody>
      </p:sp>
      <p:sp>
        <p:nvSpPr>
          <p:cNvPr id="17" name="CaixaDeTexto 16"/>
          <p:cNvSpPr txBox="1"/>
          <p:nvPr/>
        </p:nvSpPr>
        <p:spPr>
          <a:xfrm>
            <a:off x="3820171" y="1428736"/>
            <a:ext cx="2252027" cy="576000"/>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Planejamento agregado</a:t>
            </a:r>
          </a:p>
          <a:p>
            <a:pPr algn="ctr"/>
            <a:r>
              <a:rPr lang="pt-BR" sz="1600" b="1" dirty="0">
                <a:latin typeface="Times New Roman" pitchFamily="18" charset="0"/>
                <a:cs typeface="Times New Roman" pitchFamily="18" charset="0"/>
              </a:rPr>
              <a:t>d</a:t>
            </a:r>
            <a:r>
              <a:rPr lang="pt-BR" sz="1600" b="1" dirty="0" smtClean="0">
                <a:latin typeface="Times New Roman" pitchFamily="18" charset="0"/>
                <a:cs typeface="Times New Roman" pitchFamily="18" charset="0"/>
              </a:rPr>
              <a:t>a produção</a:t>
            </a:r>
          </a:p>
        </p:txBody>
      </p:sp>
      <p:sp>
        <p:nvSpPr>
          <p:cNvPr id="18" name="CaixaDeTexto 17"/>
          <p:cNvSpPr txBox="1"/>
          <p:nvPr/>
        </p:nvSpPr>
        <p:spPr>
          <a:xfrm>
            <a:off x="2714612" y="71414"/>
            <a:ext cx="1907894" cy="584775"/>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Gestão de demanda</a:t>
            </a:r>
          </a:p>
          <a:p>
            <a:pPr algn="ctr"/>
            <a:r>
              <a:rPr lang="pt-BR" sz="1600" b="1" dirty="0">
                <a:latin typeface="Times New Roman" pitchFamily="18" charset="0"/>
                <a:cs typeface="Times New Roman" pitchFamily="18" charset="0"/>
              </a:rPr>
              <a:t>d</a:t>
            </a:r>
            <a:r>
              <a:rPr lang="pt-BR" sz="1600" b="1" dirty="0" smtClean="0">
                <a:latin typeface="Times New Roman" pitchFamily="18" charset="0"/>
                <a:cs typeface="Times New Roman" pitchFamily="18" charset="0"/>
              </a:rPr>
              <a:t>e médio prazo</a:t>
            </a:r>
          </a:p>
        </p:txBody>
      </p:sp>
      <p:sp>
        <p:nvSpPr>
          <p:cNvPr id="19" name="CaixaDeTexto 18"/>
          <p:cNvSpPr txBox="1"/>
          <p:nvPr/>
        </p:nvSpPr>
        <p:spPr>
          <a:xfrm>
            <a:off x="5857884" y="71414"/>
            <a:ext cx="1733167" cy="584775"/>
          </a:xfrm>
          <a:prstGeom prst="rect">
            <a:avLst/>
          </a:prstGeom>
          <a:solidFill>
            <a:schemeClr val="tx1">
              <a:lumMod val="75000"/>
            </a:schemeClr>
          </a:solidFill>
          <a:ln>
            <a:solidFill>
              <a:schemeClr val="bg2"/>
            </a:solidFill>
          </a:ln>
        </p:spPr>
        <p:txBody>
          <a:bodyPr wrap="none" rtlCol="0" anchor="ctr" anchorCtr="1">
            <a:spAutoFit/>
          </a:bodyPr>
          <a:lstStyle/>
          <a:p>
            <a:pPr algn="ctr"/>
            <a:r>
              <a:rPr lang="pt-BR" sz="1600" b="1" dirty="0" smtClean="0">
                <a:solidFill>
                  <a:schemeClr val="bg2"/>
                </a:solidFill>
                <a:latin typeface="Times New Roman" pitchFamily="18" charset="0"/>
                <a:cs typeface="Times New Roman" pitchFamily="18" charset="0"/>
              </a:rPr>
              <a:t>Gestão financeira</a:t>
            </a:r>
          </a:p>
          <a:p>
            <a:pPr algn="ctr"/>
            <a:r>
              <a:rPr lang="pt-BR" sz="1600" b="1" dirty="0" smtClean="0">
                <a:solidFill>
                  <a:schemeClr val="bg2"/>
                </a:solidFill>
                <a:latin typeface="Times New Roman" pitchFamily="18" charset="0"/>
                <a:cs typeface="Times New Roman" pitchFamily="18" charset="0"/>
              </a:rPr>
              <a:t>de médio prazo</a:t>
            </a:r>
          </a:p>
        </p:txBody>
      </p:sp>
      <p:sp>
        <p:nvSpPr>
          <p:cNvPr id="20" name="CaixaDeTexto 19"/>
          <p:cNvSpPr txBox="1"/>
          <p:nvPr/>
        </p:nvSpPr>
        <p:spPr>
          <a:xfrm>
            <a:off x="7052769" y="1351116"/>
            <a:ext cx="1662635" cy="720000"/>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Planejamento da</a:t>
            </a:r>
          </a:p>
          <a:p>
            <a:pPr algn="ctr"/>
            <a:r>
              <a:rPr lang="pt-BR" sz="1600" b="1" dirty="0">
                <a:latin typeface="Times New Roman" pitchFamily="18" charset="0"/>
                <a:cs typeface="Times New Roman" pitchFamily="18" charset="0"/>
              </a:rPr>
              <a:t>c</a:t>
            </a:r>
            <a:r>
              <a:rPr lang="pt-BR" sz="1600" b="1" dirty="0" smtClean="0">
                <a:latin typeface="Times New Roman" pitchFamily="18" charset="0"/>
                <a:cs typeface="Times New Roman" pitchFamily="18" charset="0"/>
              </a:rPr>
              <a:t>apacidade de</a:t>
            </a:r>
          </a:p>
          <a:p>
            <a:pPr algn="ctr"/>
            <a:r>
              <a:rPr lang="pt-BR" sz="1600" b="1" dirty="0">
                <a:latin typeface="Times New Roman" pitchFamily="18" charset="0"/>
                <a:cs typeface="Times New Roman" pitchFamily="18" charset="0"/>
              </a:rPr>
              <a:t>m</a:t>
            </a:r>
            <a:r>
              <a:rPr lang="pt-BR" sz="1600" b="1" dirty="0" smtClean="0">
                <a:latin typeface="Times New Roman" pitchFamily="18" charset="0"/>
                <a:cs typeface="Times New Roman" pitchFamily="18" charset="0"/>
              </a:rPr>
              <a:t>édio prazo</a:t>
            </a:r>
          </a:p>
        </p:txBody>
      </p:sp>
      <p:cxnSp>
        <p:nvCxnSpPr>
          <p:cNvPr id="22" name="Conector reto 21"/>
          <p:cNvCxnSpPr>
            <a:stCxn id="19" idx="1"/>
            <a:endCxn id="17" idx="0"/>
          </p:cNvCxnSpPr>
          <p:nvPr/>
        </p:nvCxnSpPr>
        <p:spPr>
          <a:xfrm rot="10800000" flipV="1">
            <a:off x="4946186" y="363802"/>
            <a:ext cx="911699" cy="1064934"/>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to 23"/>
          <p:cNvCxnSpPr>
            <a:stCxn id="18" idx="2"/>
            <a:endCxn id="17" idx="0"/>
          </p:cNvCxnSpPr>
          <p:nvPr/>
        </p:nvCxnSpPr>
        <p:spPr>
          <a:xfrm rot="16200000" flipH="1">
            <a:off x="3921099" y="403649"/>
            <a:ext cx="772547" cy="1277626"/>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428596" y="2669441"/>
            <a:ext cx="2280881" cy="828000"/>
          </a:xfrm>
          <a:prstGeom prst="rect">
            <a:avLst/>
          </a:prstGeom>
          <a:noFill/>
          <a:ln>
            <a:solidFill>
              <a:schemeClr val="tx1"/>
            </a:solidFill>
          </a:ln>
        </p:spPr>
        <p:txBody>
          <a:bodyPr wrap="none" rtlCol="0" anchor="ctr" anchorCtr="1">
            <a:spAutoFit/>
          </a:bodyPr>
          <a:lstStyle/>
          <a:p>
            <a:pPr algn="ctr"/>
            <a:r>
              <a:rPr lang="pt-BR" sz="1600" b="1" dirty="0" smtClean="0">
                <a:latin typeface="Times New Roman" pitchFamily="18" charset="0"/>
                <a:cs typeface="Times New Roman" pitchFamily="18" charset="0"/>
              </a:rPr>
              <a:t>Controle do suprimento</a:t>
            </a:r>
          </a:p>
          <a:p>
            <a:pPr algn="ctr"/>
            <a:r>
              <a:rPr lang="pt-BR" sz="1600" b="1" dirty="0">
                <a:latin typeface="Times New Roman" pitchFamily="18" charset="0"/>
                <a:cs typeface="Times New Roman" pitchFamily="18" charset="0"/>
              </a:rPr>
              <a:t>d</a:t>
            </a:r>
            <a:r>
              <a:rPr lang="pt-BR" sz="1600" b="1" dirty="0" smtClean="0">
                <a:latin typeface="Times New Roman" pitchFamily="18" charset="0"/>
                <a:cs typeface="Times New Roman" pitchFamily="18" charset="0"/>
              </a:rPr>
              <a:t>e itens com </a:t>
            </a:r>
            <a:r>
              <a:rPr lang="pt-BR" sz="1600" b="1" i="1" dirty="0" smtClean="0">
                <a:latin typeface="Times New Roman" pitchFamily="18" charset="0"/>
                <a:cs typeface="Times New Roman" pitchFamily="18" charset="0"/>
              </a:rPr>
              <a:t>lead time</a:t>
            </a:r>
          </a:p>
          <a:p>
            <a:pPr algn="ctr"/>
            <a:r>
              <a:rPr lang="pt-BR" sz="1600" b="1" dirty="0">
                <a:latin typeface="Times New Roman" pitchFamily="18" charset="0"/>
                <a:cs typeface="Times New Roman" pitchFamily="18" charset="0"/>
              </a:rPr>
              <a:t>d</a:t>
            </a:r>
            <a:r>
              <a:rPr lang="pt-BR" sz="1600" b="1" dirty="0" smtClean="0">
                <a:latin typeface="Times New Roman" pitchFamily="18" charset="0"/>
                <a:cs typeface="Times New Roman" pitchFamily="18" charset="0"/>
              </a:rPr>
              <a:t>e suprimento longo</a:t>
            </a:r>
          </a:p>
        </p:txBody>
      </p:sp>
      <p:cxnSp>
        <p:nvCxnSpPr>
          <p:cNvPr id="27" name="Conector reto 26"/>
          <p:cNvCxnSpPr>
            <a:stCxn id="17" idx="3"/>
            <a:endCxn id="20" idx="1"/>
          </p:cNvCxnSpPr>
          <p:nvPr/>
        </p:nvCxnSpPr>
        <p:spPr>
          <a:xfrm flipV="1">
            <a:off x="6072198" y="1711116"/>
            <a:ext cx="980571" cy="562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ector reto 28"/>
          <p:cNvCxnSpPr>
            <a:stCxn id="20" idx="2"/>
            <a:endCxn id="15" idx="0"/>
          </p:cNvCxnSpPr>
          <p:nvPr/>
        </p:nvCxnSpPr>
        <p:spPr>
          <a:xfrm rot="16200000" flipH="1">
            <a:off x="7572020" y="2383182"/>
            <a:ext cx="630233" cy="6099"/>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to 30"/>
          <p:cNvCxnSpPr>
            <a:stCxn id="17" idx="2"/>
            <a:endCxn id="14" idx="0"/>
          </p:cNvCxnSpPr>
          <p:nvPr/>
        </p:nvCxnSpPr>
        <p:spPr>
          <a:xfrm rot="16200000" flipH="1">
            <a:off x="4562592" y="2388328"/>
            <a:ext cx="768051" cy="865"/>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to 32"/>
          <p:cNvCxnSpPr>
            <a:stCxn id="15" idx="2"/>
            <a:endCxn id="2" idx="0"/>
          </p:cNvCxnSpPr>
          <p:nvPr/>
        </p:nvCxnSpPr>
        <p:spPr>
          <a:xfrm rot="5400000">
            <a:off x="6120845" y="3583427"/>
            <a:ext cx="2066644" cy="147203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to 34"/>
          <p:cNvCxnSpPr>
            <a:stCxn id="14" idx="2"/>
            <a:endCxn id="2" idx="0"/>
          </p:cNvCxnSpPr>
          <p:nvPr/>
        </p:nvCxnSpPr>
        <p:spPr>
          <a:xfrm rot="16200000" flipH="1">
            <a:off x="4698609" y="3633228"/>
            <a:ext cx="1967981" cy="147109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to 36"/>
          <p:cNvCxnSpPr>
            <a:stCxn id="14" idx="1"/>
            <a:endCxn id="25" idx="3"/>
          </p:cNvCxnSpPr>
          <p:nvPr/>
        </p:nvCxnSpPr>
        <p:spPr>
          <a:xfrm rot="10800000" flipV="1">
            <a:off x="2709478" y="3078787"/>
            <a:ext cx="1319573" cy="4654"/>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Espaço Reservado para Número de Slide 3"/>
          <p:cNvSpPr>
            <a:spLocks noGrp="1"/>
          </p:cNvSpPr>
          <p:nvPr>
            <p:ph type="sldNum" sz="quarter" idx="11"/>
          </p:nvPr>
        </p:nvSpPr>
        <p:spPr>
          <a:xfrm>
            <a:off x="6686872" y="5949280"/>
            <a:ext cx="2133600" cy="476250"/>
          </a:xfrm>
        </p:spPr>
        <p:txBody>
          <a:bodyPr/>
          <a:lstStyle/>
          <a:p>
            <a:pPr>
              <a:defRPr/>
            </a:pPr>
            <a:fld id="{0C4AE77C-8CA3-4DB8-9FA7-456935493F27}" type="slidenum">
              <a:rPr lang="pt-BR" smtClean="0"/>
              <a:pPr>
                <a:defRPr/>
              </a:pPr>
              <a:t>8</a:t>
            </a:fld>
            <a:endParaRPr lang="pt-BR" dirty="0"/>
          </a:p>
        </p:txBody>
      </p:sp>
    </p:spTree>
    <p:extLst>
      <p:ext uri="{BB962C8B-B14F-4D97-AF65-F5344CB8AC3E}">
        <p14:creationId xmlns:p14="http://schemas.microsoft.com/office/powerpoint/2010/main" val="48759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28794" y="2468961"/>
            <a:ext cx="3143271" cy="4031873"/>
          </a:xfrm>
          <a:prstGeom prst="rect">
            <a:avLst/>
          </a:prstGeom>
          <a:noFill/>
          <a:ln>
            <a:solidFill>
              <a:schemeClr val="tx1"/>
            </a:solidFill>
          </a:ln>
        </p:spPr>
        <p:txBody>
          <a:bodyPr wrap="square" rtlCol="0">
            <a:spAutoFit/>
          </a:bodyPr>
          <a:lstStyle/>
          <a:p>
            <a:pPr marL="457200" indent="-457200" algn="ctr">
              <a:buAutoNum type="arabicPeriod"/>
            </a:pPr>
            <a:r>
              <a:rPr lang="pt-BR" sz="1600" b="1" dirty="0" smtClean="0">
                <a:latin typeface="Times New Roman" pitchFamily="18" charset="0"/>
                <a:cs typeface="Times New Roman" pitchFamily="18" charset="0"/>
              </a:rPr>
              <a:t>Programar a produção em termos de itens finais</a:t>
            </a:r>
          </a:p>
          <a:p>
            <a:pPr marL="457200" indent="-457200" algn="ctr">
              <a:buAutoNum type="arabicPeriod"/>
            </a:pPr>
            <a:endParaRPr lang="pt-BR" sz="1600" b="1" dirty="0" smtClean="0">
              <a:latin typeface="Times New Roman" pitchFamily="18" charset="0"/>
              <a:cs typeface="Times New Roman" pitchFamily="18" charset="0"/>
            </a:endParaRPr>
          </a:p>
          <a:p>
            <a:pPr marL="457200" indent="-457200" algn="ctr">
              <a:buAutoNum type="arabicPeriod"/>
            </a:pPr>
            <a:r>
              <a:rPr lang="pt-BR" sz="1600" b="1" dirty="0" smtClean="0">
                <a:latin typeface="Times New Roman" pitchFamily="18" charset="0"/>
                <a:cs typeface="Times New Roman" pitchFamily="18" charset="0"/>
              </a:rPr>
              <a:t>Programar ou organizar/explodir as necessidades em termos de componentes</a:t>
            </a:r>
          </a:p>
          <a:p>
            <a:pPr marL="457200" indent="-457200" algn="ctr">
              <a:buAutoNum type="arabicPeriod"/>
            </a:pPr>
            <a:endParaRPr lang="pt-BR" sz="1600" b="1" dirty="0">
              <a:latin typeface="Times New Roman" pitchFamily="18" charset="0"/>
              <a:cs typeface="Times New Roman" pitchFamily="18" charset="0"/>
            </a:endParaRPr>
          </a:p>
          <a:p>
            <a:pPr marL="457200" indent="-457200" algn="ctr">
              <a:buAutoNum type="arabicPeriod"/>
            </a:pPr>
            <a:r>
              <a:rPr lang="pt-BR" sz="1600" b="1" dirty="0" smtClean="0">
                <a:latin typeface="Times New Roman" pitchFamily="18" charset="0"/>
                <a:cs typeface="Times New Roman" pitchFamily="18" charset="0"/>
              </a:rPr>
              <a:t>Controlar a emissão/liberação de ordens</a:t>
            </a:r>
          </a:p>
          <a:p>
            <a:pPr marL="457200" indent="-457200" algn="ctr">
              <a:buAutoNum type="arabicPeriod"/>
            </a:pPr>
            <a:endParaRPr lang="pt-BR" sz="1600" b="1" dirty="0">
              <a:latin typeface="Times New Roman" pitchFamily="18" charset="0"/>
              <a:cs typeface="Times New Roman" pitchFamily="18" charset="0"/>
            </a:endParaRPr>
          </a:p>
          <a:p>
            <a:pPr marL="457200" indent="-457200" algn="ctr">
              <a:buAutoNum type="arabicPeriod"/>
            </a:pPr>
            <a:r>
              <a:rPr lang="pt-BR" sz="1600" b="1" dirty="0" smtClean="0">
                <a:latin typeface="Times New Roman" pitchFamily="18" charset="0"/>
                <a:cs typeface="Times New Roman" pitchFamily="18" charset="0"/>
              </a:rPr>
              <a:t>Programar/sequenciar as tarefas nas máquinas</a:t>
            </a:r>
          </a:p>
          <a:p>
            <a:pPr marL="457200" indent="-457200" algn="ctr">
              <a:buAutoNum type="arabicPeriod"/>
            </a:pPr>
            <a:endParaRPr lang="pt-BR" sz="1600" b="1" dirty="0">
              <a:latin typeface="Times New Roman" pitchFamily="18" charset="0"/>
              <a:cs typeface="Times New Roman" pitchFamily="18" charset="0"/>
            </a:endParaRPr>
          </a:p>
          <a:p>
            <a:pPr marL="457200" indent="-457200" algn="ctr">
              <a:buAutoNum type="arabicPeriod"/>
            </a:pPr>
            <a:r>
              <a:rPr lang="pt-BR" sz="1600" b="1" dirty="0" smtClean="0">
                <a:latin typeface="Times New Roman" pitchFamily="18" charset="0"/>
                <a:cs typeface="Times New Roman" pitchFamily="18" charset="0"/>
              </a:rPr>
              <a:t>Análises de capacidade de curto prazo</a:t>
            </a:r>
            <a:endParaRPr lang="pt-BR" sz="1600" b="1" dirty="0">
              <a:latin typeface="Times New Roman" pitchFamily="18" charset="0"/>
              <a:cs typeface="Times New Roman" pitchFamily="18" charset="0"/>
            </a:endParaRPr>
          </a:p>
        </p:txBody>
      </p:sp>
      <p:sp>
        <p:nvSpPr>
          <p:cNvPr id="3" name="CaixaDeTexto 2"/>
          <p:cNvSpPr txBox="1"/>
          <p:nvPr/>
        </p:nvSpPr>
        <p:spPr>
          <a:xfrm>
            <a:off x="-32" y="3669573"/>
            <a:ext cx="1714512" cy="1384995"/>
          </a:xfrm>
          <a:prstGeom prst="rect">
            <a:avLst/>
          </a:prstGeom>
          <a:noFill/>
        </p:spPr>
        <p:txBody>
          <a:bodyPr wrap="square" rtlCol="0">
            <a:spAutoFit/>
          </a:bodyPr>
          <a:lstStyle/>
          <a:p>
            <a:pPr algn="ctr"/>
            <a:r>
              <a:rPr lang="pt-BR" sz="1200" dirty="0" smtClean="0">
                <a:latin typeface="Times New Roman" pitchFamily="18" charset="0"/>
                <a:cs typeface="Times New Roman" pitchFamily="18" charset="0"/>
              </a:rPr>
              <a:t>Entradas: carteira de pedidos, gestão da demanda de curto prazo, plano desagregado da produção, lista de materiais, roteiros de fabricação etc.</a:t>
            </a:r>
          </a:p>
        </p:txBody>
      </p:sp>
      <p:cxnSp>
        <p:nvCxnSpPr>
          <p:cNvPr id="5" name="Conector reto 4"/>
          <p:cNvCxnSpPr/>
          <p:nvPr/>
        </p:nvCxnSpPr>
        <p:spPr>
          <a:xfrm>
            <a:off x="1571604" y="4357694"/>
            <a:ext cx="35719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5357818" y="3976220"/>
            <a:ext cx="1797287" cy="738664"/>
          </a:xfrm>
          <a:prstGeom prst="rect">
            <a:avLst/>
          </a:prstGeom>
          <a:noFill/>
          <a:ln>
            <a:solidFill>
              <a:schemeClr val="tx1"/>
            </a:solidFill>
          </a:ln>
        </p:spPr>
        <p:txBody>
          <a:bodyPr wrap="none" rtlCol="0">
            <a:spAutoFit/>
          </a:bodyPr>
          <a:lstStyle/>
          <a:p>
            <a:pPr algn="ctr"/>
            <a:r>
              <a:rPr lang="pt-BR" sz="1400" dirty="0" smtClean="0">
                <a:latin typeface="Times New Roman" pitchFamily="18" charset="0"/>
                <a:cs typeface="Times New Roman" pitchFamily="18" charset="0"/>
              </a:rPr>
              <a:t>Acompanhamento dos</a:t>
            </a:r>
          </a:p>
          <a:p>
            <a:pPr algn="ctr"/>
            <a:r>
              <a:rPr lang="pt-BR" sz="1400" dirty="0" smtClean="0">
                <a:latin typeface="Times New Roman" pitchFamily="18" charset="0"/>
                <a:cs typeface="Times New Roman" pitchFamily="18" charset="0"/>
              </a:rPr>
              <a:t>Níveis de produção</a:t>
            </a:r>
          </a:p>
          <a:p>
            <a:pPr algn="ctr"/>
            <a:r>
              <a:rPr lang="pt-BR" sz="1400" dirty="0" smtClean="0">
                <a:latin typeface="Times New Roman" pitchFamily="18" charset="0"/>
                <a:cs typeface="Times New Roman" pitchFamily="18" charset="0"/>
              </a:rPr>
              <a:t>e estoque</a:t>
            </a:r>
            <a:endParaRPr lang="pt-BR" sz="1400" dirty="0">
              <a:latin typeface="Times New Roman" pitchFamily="18" charset="0"/>
              <a:cs typeface="Times New Roman" pitchFamily="18" charset="0"/>
            </a:endParaRPr>
          </a:p>
        </p:txBody>
      </p:sp>
      <p:grpSp>
        <p:nvGrpSpPr>
          <p:cNvPr id="9" name="Grupo 8"/>
          <p:cNvGrpSpPr/>
          <p:nvPr/>
        </p:nvGrpSpPr>
        <p:grpSpPr>
          <a:xfrm>
            <a:off x="7643834" y="3571876"/>
            <a:ext cx="1428760" cy="1571636"/>
            <a:chOff x="7286644" y="3357562"/>
            <a:chExt cx="1428760" cy="1571636"/>
          </a:xfrm>
        </p:grpSpPr>
        <p:sp>
          <p:nvSpPr>
            <p:cNvPr id="7" name="CaixaDeTexto 6"/>
            <p:cNvSpPr txBox="1"/>
            <p:nvPr/>
          </p:nvSpPr>
          <p:spPr>
            <a:xfrm>
              <a:off x="7358082" y="3786190"/>
              <a:ext cx="1207382" cy="646331"/>
            </a:xfrm>
            <a:prstGeom prst="rect">
              <a:avLst/>
            </a:prstGeom>
            <a:noFill/>
          </p:spPr>
          <p:txBody>
            <a:bodyPr wrap="none" rtlCol="0">
              <a:spAutoFit/>
            </a:bodyPr>
            <a:lstStyle/>
            <a:p>
              <a:pPr algn="ctr"/>
              <a:r>
                <a:rPr lang="pt-BR" sz="900" dirty="0" smtClean="0"/>
                <a:t>O REAL É</a:t>
              </a:r>
            </a:p>
            <a:p>
              <a:pPr algn="ctr"/>
              <a:r>
                <a:rPr lang="pt-BR" sz="900" dirty="0" smtClean="0"/>
                <a:t>IGUAL AO</a:t>
              </a:r>
            </a:p>
            <a:p>
              <a:pPr algn="ctr"/>
              <a:r>
                <a:rPr lang="pt-BR" sz="900" dirty="0" smtClean="0"/>
                <a:t>PROGRAMADO OU</a:t>
              </a:r>
            </a:p>
            <a:p>
              <a:pPr algn="ctr"/>
              <a:r>
                <a:rPr lang="pt-BR" sz="900" dirty="0" smtClean="0"/>
                <a:t>ESPERADO?</a:t>
              </a:r>
              <a:endParaRPr lang="pt-BR" sz="900" dirty="0"/>
            </a:p>
          </p:txBody>
        </p:sp>
        <p:sp>
          <p:nvSpPr>
            <p:cNvPr id="8" name="Losango 7"/>
            <p:cNvSpPr/>
            <p:nvPr/>
          </p:nvSpPr>
          <p:spPr>
            <a:xfrm>
              <a:off x="7286644" y="3357562"/>
              <a:ext cx="1428760" cy="1571636"/>
            </a:xfrm>
            <a:prstGeom prst="diamond">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cxnSp>
        <p:nvCxnSpPr>
          <p:cNvPr id="12" name="Conector reto 11"/>
          <p:cNvCxnSpPr/>
          <p:nvPr/>
        </p:nvCxnSpPr>
        <p:spPr>
          <a:xfrm>
            <a:off x="5072066" y="4356106"/>
            <a:ext cx="285752"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7215206" y="4357694"/>
            <a:ext cx="428628"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4000496" y="785794"/>
            <a:ext cx="3205185" cy="1169551"/>
          </a:xfrm>
          <a:prstGeom prst="rect">
            <a:avLst/>
          </a:prstGeom>
          <a:noFill/>
          <a:ln>
            <a:solidFill>
              <a:schemeClr val="tx1"/>
            </a:solidFill>
          </a:ln>
        </p:spPr>
        <p:txBody>
          <a:bodyPr wrap="square" rtlCol="0">
            <a:spAutoFit/>
          </a:bodyPr>
          <a:lstStyle/>
          <a:p>
            <a:pPr algn="ctr"/>
            <a:r>
              <a:rPr lang="pt-BR" sz="1400" dirty="0" smtClean="0">
                <a:latin typeface="Times New Roman" pitchFamily="18" charset="0"/>
                <a:cs typeface="Times New Roman" pitchFamily="18" charset="0"/>
              </a:rPr>
              <a:t>Reações (p. ex. mudanças nas regras de controle), reprogramações e (re) decisões em função dos imprevistos e/ou execução/programação ruins, a partir do feedback de informações</a:t>
            </a:r>
          </a:p>
        </p:txBody>
      </p:sp>
      <p:sp>
        <p:nvSpPr>
          <p:cNvPr id="16" name="CaixaDeTexto 15"/>
          <p:cNvSpPr txBox="1"/>
          <p:nvPr/>
        </p:nvSpPr>
        <p:spPr>
          <a:xfrm>
            <a:off x="4000496" y="-24"/>
            <a:ext cx="3205185" cy="338554"/>
          </a:xfrm>
          <a:prstGeom prst="rect">
            <a:avLst/>
          </a:prstGeom>
          <a:noFill/>
          <a:ln>
            <a:noFill/>
          </a:ln>
        </p:spPr>
        <p:txBody>
          <a:bodyPr wrap="square" rtlCol="0">
            <a:spAutoFit/>
          </a:bodyPr>
          <a:lstStyle/>
          <a:p>
            <a:pPr algn="ctr"/>
            <a:r>
              <a:rPr lang="pt-BR" sz="1600" b="1" dirty="0" smtClean="0">
                <a:latin typeface="Times New Roman" pitchFamily="18" charset="0"/>
                <a:cs typeface="Times New Roman" pitchFamily="18" charset="0"/>
              </a:rPr>
              <a:t>Ordens urgentes e inesperadas</a:t>
            </a:r>
          </a:p>
        </p:txBody>
      </p:sp>
      <p:cxnSp>
        <p:nvCxnSpPr>
          <p:cNvPr id="18" name="Conector reto 17"/>
          <p:cNvCxnSpPr/>
          <p:nvPr/>
        </p:nvCxnSpPr>
        <p:spPr>
          <a:xfrm rot="5400000">
            <a:off x="5428462" y="570686"/>
            <a:ext cx="428628"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Forma livre 18"/>
          <p:cNvSpPr/>
          <p:nvPr/>
        </p:nvSpPr>
        <p:spPr>
          <a:xfrm>
            <a:off x="7206343" y="1390648"/>
            <a:ext cx="1153886" cy="2177143"/>
          </a:xfrm>
          <a:custGeom>
            <a:avLst/>
            <a:gdLst>
              <a:gd name="connsiteX0" fmla="*/ 1153886 w 1153886"/>
              <a:gd name="connsiteY0" fmla="*/ 2177143 h 2177143"/>
              <a:gd name="connsiteX1" fmla="*/ 1132114 w 1153886"/>
              <a:gd name="connsiteY1" fmla="*/ 0 h 2177143"/>
              <a:gd name="connsiteX2" fmla="*/ 0 w 1153886"/>
              <a:gd name="connsiteY2" fmla="*/ 0 h 2177143"/>
            </a:gdLst>
            <a:ahLst/>
            <a:cxnLst>
              <a:cxn ang="0">
                <a:pos x="connsiteX0" y="connsiteY0"/>
              </a:cxn>
              <a:cxn ang="0">
                <a:pos x="connsiteX1" y="connsiteY1"/>
              </a:cxn>
              <a:cxn ang="0">
                <a:pos x="connsiteX2" y="connsiteY2"/>
              </a:cxn>
            </a:cxnLst>
            <a:rect l="l" t="t" r="r" b="b"/>
            <a:pathLst>
              <a:path w="1153886" h="2177143">
                <a:moveTo>
                  <a:pt x="1153886" y="2177143"/>
                </a:moveTo>
                <a:lnTo>
                  <a:pt x="1132114" y="0"/>
                </a:lnTo>
                <a:lnTo>
                  <a:pt x="0" y="0"/>
                </a:ln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20" name="Forma livre 19"/>
          <p:cNvSpPr/>
          <p:nvPr/>
        </p:nvSpPr>
        <p:spPr>
          <a:xfrm>
            <a:off x="3461657" y="1347105"/>
            <a:ext cx="544286" cy="1132114"/>
          </a:xfrm>
          <a:custGeom>
            <a:avLst/>
            <a:gdLst>
              <a:gd name="connsiteX0" fmla="*/ 544286 w 544286"/>
              <a:gd name="connsiteY0" fmla="*/ 0 h 1132114"/>
              <a:gd name="connsiteX1" fmla="*/ 21772 w 544286"/>
              <a:gd name="connsiteY1" fmla="*/ 0 h 1132114"/>
              <a:gd name="connsiteX2" fmla="*/ 0 w 544286"/>
              <a:gd name="connsiteY2" fmla="*/ 1132114 h 1132114"/>
            </a:gdLst>
            <a:ahLst/>
            <a:cxnLst>
              <a:cxn ang="0">
                <a:pos x="connsiteX0" y="connsiteY0"/>
              </a:cxn>
              <a:cxn ang="0">
                <a:pos x="connsiteX1" y="connsiteY1"/>
              </a:cxn>
              <a:cxn ang="0">
                <a:pos x="connsiteX2" y="connsiteY2"/>
              </a:cxn>
            </a:cxnLst>
            <a:rect l="l" t="t" r="r" b="b"/>
            <a:pathLst>
              <a:path w="544286" h="1132114">
                <a:moveTo>
                  <a:pt x="544286" y="0"/>
                </a:moveTo>
                <a:lnTo>
                  <a:pt x="21772" y="0"/>
                </a:lnTo>
                <a:lnTo>
                  <a:pt x="0" y="1132114"/>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22" name="Forma livre 21"/>
          <p:cNvSpPr/>
          <p:nvPr/>
        </p:nvSpPr>
        <p:spPr>
          <a:xfrm>
            <a:off x="3483429" y="5153705"/>
            <a:ext cx="4898571" cy="1611086"/>
          </a:xfrm>
          <a:custGeom>
            <a:avLst/>
            <a:gdLst>
              <a:gd name="connsiteX0" fmla="*/ 4876800 w 4898571"/>
              <a:gd name="connsiteY0" fmla="*/ 0 h 1611086"/>
              <a:gd name="connsiteX1" fmla="*/ 4898571 w 4898571"/>
              <a:gd name="connsiteY1" fmla="*/ 1611086 h 1611086"/>
              <a:gd name="connsiteX2" fmla="*/ 0 w 4898571"/>
              <a:gd name="connsiteY2" fmla="*/ 1611086 h 1611086"/>
              <a:gd name="connsiteX3" fmla="*/ 0 w 4898571"/>
              <a:gd name="connsiteY3" fmla="*/ 1349828 h 1611086"/>
            </a:gdLst>
            <a:ahLst/>
            <a:cxnLst>
              <a:cxn ang="0">
                <a:pos x="connsiteX0" y="connsiteY0"/>
              </a:cxn>
              <a:cxn ang="0">
                <a:pos x="connsiteX1" y="connsiteY1"/>
              </a:cxn>
              <a:cxn ang="0">
                <a:pos x="connsiteX2" y="connsiteY2"/>
              </a:cxn>
              <a:cxn ang="0">
                <a:pos x="connsiteX3" y="connsiteY3"/>
              </a:cxn>
            </a:cxnLst>
            <a:rect l="l" t="t" r="r" b="b"/>
            <a:pathLst>
              <a:path w="4898571" h="1611086">
                <a:moveTo>
                  <a:pt x="4876800" y="0"/>
                </a:moveTo>
                <a:lnTo>
                  <a:pt x="4898571" y="1611086"/>
                </a:lnTo>
                <a:lnTo>
                  <a:pt x="0" y="1611086"/>
                </a:lnTo>
                <a:lnTo>
                  <a:pt x="0" y="1349828"/>
                </a:lnTo>
              </a:path>
            </a:pathLst>
          </a:cu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23" name="CaixaDeTexto 22"/>
          <p:cNvSpPr txBox="1"/>
          <p:nvPr/>
        </p:nvSpPr>
        <p:spPr>
          <a:xfrm>
            <a:off x="8286776" y="3214686"/>
            <a:ext cx="571471" cy="338554"/>
          </a:xfrm>
          <a:prstGeom prst="rect">
            <a:avLst/>
          </a:prstGeom>
          <a:noFill/>
          <a:ln>
            <a:noFill/>
          </a:ln>
        </p:spPr>
        <p:txBody>
          <a:bodyPr wrap="square" rtlCol="0">
            <a:spAutoFit/>
          </a:bodyPr>
          <a:lstStyle/>
          <a:p>
            <a:pPr algn="ctr"/>
            <a:r>
              <a:rPr lang="pt-BR" sz="1600" b="1" dirty="0" smtClean="0">
                <a:latin typeface="Times New Roman" pitchFamily="18" charset="0"/>
                <a:cs typeface="Times New Roman" pitchFamily="18" charset="0"/>
              </a:rPr>
              <a:t>Não</a:t>
            </a:r>
          </a:p>
        </p:txBody>
      </p:sp>
      <p:sp>
        <p:nvSpPr>
          <p:cNvPr id="24" name="CaixaDeTexto 23"/>
          <p:cNvSpPr txBox="1"/>
          <p:nvPr/>
        </p:nvSpPr>
        <p:spPr>
          <a:xfrm>
            <a:off x="8286776" y="5162148"/>
            <a:ext cx="571471" cy="338554"/>
          </a:xfrm>
          <a:prstGeom prst="rect">
            <a:avLst/>
          </a:prstGeom>
          <a:noFill/>
          <a:ln>
            <a:noFill/>
          </a:ln>
        </p:spPr>
        <p:txBody>
          <a:bodyPr wrap="square" rtlCol="0">
            <a:spAutoFit/>
          </a:bodyPr>
          <a:lstStyle/>
          <a:p>
            <a:pPr algn="ctr"/>
            <a:r>
              <a:rPr lang="pt-BR" sz="1600" b="1" dirty="0" smtClean="0">
                <a:latin typeface="Times New Roman" pitchFamily="18" charset="0"/>
                <a:cs typeface="Times New Roman" pitchFamily="18" charset="0"/>
              </a:rPr>
              <a:t>Sim</a:t>
            </a:r>
          </a:p>
        </p:txBody>
      </p:sp>
      <p:sp>
        <p:nvSpPr>
          <p:cNvPr id="25" name="CaixaDeTexto 24"/>
          <p:cNvSpPr txBox="1"/>
          <p:nvPr/>
        </p:nvSpPr>
        <p:spPr>
          <a:xfrm>
            <a:off x="7000892" y="3571876"/>
            <a:ext cx="1071570" cy="338554"/>
          </a:xfrm>
          <a:prstGeom prst="rect">
            <a:avLst/>
          </a:prstGeom>
          <a:noFill/>
          <a:ln>
            <a:noFill/>
          </a:ln>
        </p:spPr>
        <p:txBody>
          <a:bodyPr wrap="square" rtlCol="0">
            <a:spAutoFit/>
          </a:bodyPr>
          <a:lstStyle/>
          <a:p>
            <a:pPr algn="ctr"/>
            <a:r>
              <a:rPr lang="pt-BR" sz="1600" b="1" dirty="0" smtClean="0">
                <a:latin typeface="Times New Roman" pitchFamily="18" charset="0"/>
                <a:cs typeface="Times New Roman" pitchFamily="18" charset="0"/>
              </a:rPr>
              <a:t>relatórios</a:t>
            </a:r>
          </a:p>
        </p:txBody>
      </p:sp>
      <p:sp>
        <p:nvSpPr>
          <p:cNvPr id="26" name="CaixaDeTexto 25"/>
          <p:cNvSpPr txBox="1"/>
          <p:nvPr/>
        </p:nvSpPr>
        <p:spPr>
          <a:xfrm>
            <a:off x="5072066" y="6000768"/>
            <a:ext cx="3286148" cy="738664"/>
          </a:xfrm>
          <a:prstGeom prst="rect">
            <a:avLst/>
          </a:prstGeom>
          <a:noFill/>
          <a:ln>
            <a:noFill/>
          </a:ln>
        </p:spPr>
        <p:txBody>
          <a:bodyPr wrap="square" rtlCol="0">
            <a:spAutoFit/>
          </a:bodyPr>
          <a:lstStyle/>
          <a:p>
            <a:pPr algn="ctr"/>
            <a:r>
              <a:rPr lang="pt-BR" sz="1400" b="1" dirty="0" smtClean="0">
                <a:latin typeface="Times New Roman" pitchFamily="18" charset="0"/>
                <a:cs typeface="Times New Roman" pitchFamily="18" charset="0"/>
              </a:rPr>
              <a:t>volte a programar somente para o próximo período ou mantenha as regras de controle</a:t>
            </a:r>
          </a:p>
        </p:txBody>
      </p:sp>
      <p:sp>
        <p:nvSpPr>
          <p:cNvPr id="27" name="CaixaDeTexto 26"/>
          <p:cNvSpPr txBox="1"/>
          <p:nvPr/>
        </p:nvSpPr>
        <p:spPr>
          <a:xfrm>
            <a:off x="-204821" y="-24"/>
            <a:ext cx="3205185" cy="584775"/>
          </a:xfrm>
          <a:prstGeom prst="rect">
            <a:avLst/>
          </a:prstGeom>
          <a:noFill/>
          <a:ln>
            <a:noFill/>
          </a:ln>
        </p:spPr>
        <p:txBody>
          <a:bodyPr wrap="square" rtlCol="0">
            <a:spAutoFit/>
          </a:bodyPr>
          <a:lstStyle/>
          <a:p>
            <a:pPr algn="ctr"/>
            <a:r>
              <a:rPr lang="pt-BR" sz="1600" b="1" dirty="0" smtClean="0">
                <a:latin typeface="Times New Roman" pitchFamily="18" charset="0"/>
                <a:cs typeface="Times New Roman" pitchFamily="18" charset="0"/>
              </a:rPr>
              <a:t>A estrutura do controle da produção</a:t>
            </a:r>
          </a:p>
        </p:txBody>
      </p:sp>
      <p:sp>
        <p:nvSpPr>
          <p:cNvPr id="28" name="Espaço Reservado para Número de Slide 3"/>
          <p:cNvSpPr>
            <a:spLocks noGrp="1"/>
          </p:cNvSpPr>
          <p:nvPr>
            <p:ph type="sldNum" sz="quarter" idx="11"/>
          </p:nvPr>
        </p:nvSpPr>
        <p:spPr>
          <a:xfrm>
            <a:off x="6830888" y="6248400"/>
            <a:ext cx="2133600" cy="476250"/>
          </a:xfrm>
        </p:spPr>
        <p:txBody>
          <a:bodyPr/>
          <a:lstStyle/>
          <a:p>
            <a:pPr>
              <a:defRPr/>
            </a:pPr>
            <a:fld id="{0C4AE77C-8CA3-4DB8-9FA7-456935493F27}" type="slidenum">
              <a:rPr lang="pt-BR" smtClean="0"/>
              <a:pPr>
                <a:defRPr/>
              </a:pPr>
              <a:t>9</a:t>
            </a:fld>
            <a:endParaRPr lang="pt-BR" dirty="0"/>
          </a:p>
        </p:txBody>
      </p:sp>
    </p:spTree>
    <p:extLst>
      <p:ext uri="{BB962C8B-B14F-4D97-AF65-F5344CB8AC3E}">
        <p14:creationId xmlns:p14="http://schemas.microsoft.com/office/powerpoint/2010/main" val="552934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
      </a:majorFont>
      <a:minorFont>
        <a:latin typeface="Garamond"/>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56831</TotalTime>
  <Words>4276</Words>
  <Application>Microsoft Office PowerPoint</Application>
  <PresentationFormat>Apresentação na tela (4:3)</PresentationFormat>
  <Paragraphs>812</Paragraphs>
  <Slides>71</Slides>
  <Notes>5</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71</vt:i4>
      </vt:variant>
    </vt:vector>
  </HeadingPairs>
  <TitlesOfParts>
    <vt:vector size="78" baseType="lpstr">
      <vt:lpstr>Arial</vt:lpstr>
      <vt:lpstr>Calibri</vt:lpstr>
      <vt:lpstr>Garamond</vt:lpstr>
      <vt:lpstr>Times New Roman</vt:lpstr>
      <vt:lpstr>Wingdings</vt:lpstr>
      <vt:lpstr>Fluxo</vt:lpstr>
      <vt:lpstr>Clip</vt:lpstr>
      <vt:lpstr>Técnicas de PCP</vt:lpstr>
      <vt:lpstr>PLANEJAMENTO E CONTROLE DA PRODUÇÃO</vt:lpstr>
      <vt:lpstr>Particularidades do modelo de referência</vt:lpstr>
      <vt:lpstr>CONCEITUAÇÃO BÁSICA</vt:lpstr>
      <vt:lpstr>Apresentação do PowerPoint</vt:lpstr>
      <vt:lpstr>Apresentação do PowerPoint</vt:lpstr>
      <vt:lpstr>Apresentação do PowerPoint</vt:lpstr>
      <vt:lpstr>Apresentação do PowerPoint</vt:lpstr>
      <vt:lpstr>Apresentação do PowerPoint</vt:lpstr>
      <vt:lpstr>Apresentação do PowerPoint</vt:lpstr>
      <vt:lpstr>Supply Chain Operations Reference</vt:lpstr>
      <vt:lpstr>Production Planning and Control</vt:lpstr>
      <vt:lpstr>Estratégias de Planejamento</vt:lpstr>
      <vt:lpstr>CHASE PLANS</vt:lpstr>
      <vt:lpstr>TIME-PHASED</vt:lpstr>
      <vt:lpstr>RRP – RESOUCE REQUIREMENTS PLANNING PLANEJAMENTO DAS NECESSIDADES DE RECURSOS PLANEJAMENTO DA CAPACIDADE DE MÉDIO/LONGO PRAZO</vt:lpstr>
      <vt:lpstr>RRP – RESOUCE REQUIREMENTS PLANNING PLANEJAMENTO DAS NECESSIDADES DE RECURSOS PLANEJAMENTO DA CAPACIDADE DE MÉDIO/LONGO PRAZO</vt:lpstr>
      <vt:lpstr>RRP por família de produtos consumindo disponibilidade de grupos de recursos críticos</vt:lpstr>
      <vt:lpstr>ESTRUTURA DOS PRODUTOS</vt:lpstr>
      <vt:lpstr>ROTEIRO ESQUEMÁTICO SIMPLIFICADO DOS PRODUTO FINAIS CONSIDERANDO APENAS OS RECURSOS IDENTIFICADOS COMO CRÍTICOS</vt:lpstr>
      <vt:lpstr>ROTEIROS</vt:lpstr>
      <vt:lpstr>S&amp;OP – Sales and Operations Planning Planejamento de vendas e operações (PVO)</vt:lpstr>
      <vt:lpstr>RRP por família de produtos consumindo disponibilidade de grupos de recursos críticos</vt:lpstr>
      <vt:lpstr>RRP por família de produtos consumindo disponibilidade de grupos de recursos críticos</vt:lpstr>
      <vt:lpstr>RRP por família de produtos consumindo disponibilidade de grupos de recursos críticos</vt:lpstr>
      <vt:lpstr>S&amp;OP – Sales and Operations Planning Planejamento de vendas e operações (PVO)</vt:lpstr>
      <vt:lpstr>RRP por família de produtos consumindo disponibilidade de grupos de recursos críticos</vt:lpstr>
      <vt:lpstr>RRP por família de produtos consumindo disponibilidade de grupos de recursos críticos</vt:lpstr>
      <vt:lpstr>ANÁLISE DE RESULTADOS</vt:lpstr>
      <vt:lpstr>NECESSIDADE EXCEDE O DISPONÍVEL disponibilidade real de 136 horas mensais</vt:lpstr>
      <vt:lpstr>1º aspecto que o fator de carga deve cobrir</vt:lpstr>
      <vt:lpstr>2º aspecto que o fator de carga deve cobrir</vt:lpstr>
      <vt:lpstr>AJUSTE DO S&amp;OP</vt:lpstr>
      <vt:lpstr>AJUSTE</vt:lpstr>
      <vt:lpstr>GRÁFICO</vt:lpstr>
      <vt:lpstr>IMPACTO NO ESTOQUE CONCENTRAÇÃO DE JUNHO A NOVEMBRO</vt:lpstr>
      <vt:lpstr>PONDERAÇÕES</vt:lpstr>
      <vt:lpstr>PONDERAÇÕES</vt:lpstr>
      <vt:lpstr>RCCP – ROUGH CUT CAPACITY PLANNING PLANEJAMENTO DE CAPACIDADE DE MÉDIO PRAZO</vt:lpstr>
      <vt:lpstr>OBJETIVOS</vt:lpstr>
      <vt:lpstr>DEFININDO RECURSOS CRÍTICOS</vt:lpstr>
      <vt:lpstr>DEFININDO RECURSOS CRÍTICOS</vt:lpstr>
      <vt:lpstr>MATRIZ DE IDENTIFICAÇÃO DE RECURSOS CRÍTICOS</vt:lpstr>
      <vt:lpstr>IDENTIFICAÇÃO DOS RECURSOS CRÍTICOS</vt:lpstr>
      <vt:lpstr>S&amp;OP – TRÊS PRIMEIROS MESES</vt:lpstr>
      <vt:lpstr>CONSIDERAÇÕES</vt:lpstr>
      <vt:lpstr>MPS – três primeiros meses = 12 semanas</vt:lpstr>
      <vt:lpstr>ESTRUTURA DOS PRODUTOS</vt:lpstr>
      <vt:lpstr>ROTEIRO ESQUEMÁTICO SIMPLIFICADO DOS PRODUTO FINAIS CONSIDERANDO APENAS OS RECURSOS IDENTIFICADOS COMO CRÍTICOS</vt:lpstr>
      <vt:lpstr>ROTEIROS</vt:lpstr>
      <vt:lpstr>PERFIL DE RECURSOS</vt:lpstr>
      <vt:lpstr>MPS AJUSTADO</vt:lpstr>
      <vt:lpstr>PERFIL DE RECURSOS MPS AJUSTADO</vt:lpstr>
      <vt:lpstr>RELACIONAMENTO DOS CADASTROS</vt:lpstr>
      <vt:lpstr>ESTUDO DE CASO: REDUÇÃO DA INSTABILIDADE E MELHORIA DE DESEMPENHO DO SISTEMA MRP FABER CASTELL</vt:lpstr>
      <vt:lpstr>Apresentação do PowerPoint</vt:lpstr>
      <vt:lpstr>Apresentação do PowerPoint</vt:lpstr>
      <vt:lpstr>ESTRUTURA DOS PRODUTOS</vt:lpstr>
      <vt:lpstr>Apresentação do PowerPoint</vt:lpstr>
      <vt:lpstr>ANÁLISE DA SITUAÇÃO INICIAL DA EMPRESA</vt:lpstr>
      <vt:lpstr>SITUAÇÃO INICIAL DO MRP NA EMPRESA</vt:lpstr>
      <vt:lpstr>PCP – Planejamento e Controle da Produção da empresa</vt:lpstr>
      <vt:lpstr>PCP – Planejamento e Controle da Produção da empresa</vt:lpstr>
      <vt:lpstr>Parametrização do MRP antes da implementação do método proposto</vt:lpstr>
      <vt:lpstr>Parametrização do MRP antes da implementação do método proposto</vt:lpstr>
      <vt:lpstr>EXEMPLO</vt:lpstr>
      <vt:lpstr>Hierárquica das decisões de capacidade</vt:lpstr>
      <vt:lpstr>Esquema do Processo de Fabricação</vt:lpstr>
      <vt:lpstr>Hierárquica das decisões de planejamento da capacidade</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 E OPERAÇÃO DE SISTEMAS DE PRODUÇÃO</dc:title>
  <dc:creator>Windows</dc:creator>
  <cp:lastModifiedBy>EESC</cp:lastModifiedBy>
  <cp:revision>4794</cp:revision>
  <dcterms:created xsi:type="dcterms:W3CDTF">2007-11-15T11:10:45Z</dcterms:created>
  <dcterms:modified xsi:type="dcterms:W3CDTF">2020-02-19T10:19:35Z</dcterms:modified>
</cp:coreProperties>
</file>