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19926B-3DB5-4798-90B6-D863435FE857}" type="datetimeFigureOut">
              <a:rPr lang="pt-BR" smtClean="0"/>
              <a:pPr/>
              <a:t>8/3/2017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6A7673E-8F5F-40D5-B169-660086C1E4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9926B-3DB5-4798-90B6-D863435FE857}" type="datetimeFigureOut">
              <a:rPr lang="pt-BR" smtClean="0"/>
              <a:pPr/>
              <a:t>8/3/2017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7673E-8F5F-40D5-B169-660086C1E4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619926B-3DB5-4798-90B6-D863435FE857}" type="datetimeFigureOut">
              <a:rPr lang="pt-BR" smtClean="0"/>
              <a:pPr/>
              <a:t>8/3/2017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A7673E-8F5F-40D5-B169-660086C1E4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9926B-3DB5-4798-90B6-D863435FE857}" type="datetimeFigureOut">
              <a:rPr lang="pt-BR" smtClean="0"/>
              <a:pPr/>
              <a:t>8/3/2017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7673E-8F5F-40D5-B169-660086C1E4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19926B-3DB5-4798-90B6-D863435FE857}" type="datetimeFigureOut">
              <a:rPr lang="pt-BR" smtClean="0"/>
              <a:pPr/>
              <a:t>8/3/2017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6A7673E-8F5F-40D5-B169-660086C1E4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9926B-3DB5-4798-90B6-D863435FE857}" type="datetimeFigureOut">
              <a:rPr lang="pt-BR" smtClean="0"/>
              <a:pPr/>
              <a:t>8/3/2017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7673E-8F5F-40D5-B169-660086C1E4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9926B-3DB5-4798-90B6-D863435FE857}" type="datetimeFigureOut">
              <a:rPr lang="pt-BR" smtClean="0"/>
              <a:pPr/>
              <a:t>8/3/2017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7673E-8F5F-40D5-B169-660086C1E4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9926B-3DB5-4798-90B6-D863435FE857}" type="datetimeFigureOut">
              <a:rPr lang="pt-BR" smtClean="0"/>
              <a:pPr/>
              <a:t>8/3/2017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7673E-8F5F-40D5-B169-660086C1E4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19926B-3DB5-4798-90B6-D863435FE857}" type="datetimeFigureOut">
              <a:rPr lang="pt-BR" smtClean="0"/>
              <a:pPr/>
              <a:t>8/3/2017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7673E-8F5F-40D5-B169-660086C1E4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9926B-3DB5-4798-90B6-D863435FE857}" type="datetimeFigureOut">
              <a:rPr lang="pt-BR" smtClean="0"/>
              <a:pPr/>
              <a:t>8/3/2017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7673E-8F5F-40D5-B169-660086C1E4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9926B-3DB5-4798-90B6-D863435FE857}" type="datetimeFigureOut">
              <a:rPr lang="pt-BR" smtClean="0"/>
              <a:pPr/>
              <a:t>8/3/2017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7673E-8F5F-40D5-B169-660086C1E46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619926B-3DB5-4798-90B6-D863435FE857}" type="datetimeFigureOut">
              <a:rPr lang="pt-BR" smtClean="0"/>
              <a:pPr/>
              <a:t>8/3/2017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A7673E-8F5F-40D5-B169-660086C1E4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FACULDADE DE DIREITO DA UNIVERSIDADE DE SÃO PAULO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TEORIA GERAL DO ESTADO I</a:t>
            </a:r>
          </a:p>
          <a:p>
            <a:r>
              <a:rPr lang="pt-BR" dirty="0" smtClean="0"/>
              <a:t>Origem e Formação do Estado</a:t>
            </a:r>
          </a:p>
          <a:p>
            <a:r>
              <a:rPr lang="pt-BR" dirty="0" smtClean="0"/>
              <a:t>Sociedades Políticas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3. Características das sociedades políticas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1. Finalidade  Social</a:t>
            </a:r>
          </a:p>
          <a:p>
            <a:r>
              <a:rPr lang="pt-BR" dirty="0" smtClean="0"/>
              <a:t>*noção de bem comum</a:t>
            </a:r>
          </a:p>
          <a:p>
            <a:r>
              <a:rPr lang="pt-BR" dirty="0" smtClean="0"/>
              <a:t>Papa João XXIII -  Encíclica “PACEM  IN TERRIS”</a:t>
            </a:r>
          </a:p>
          <a:p>
            <a:r>
              <a:rPr lang="pt-BR" dirty="0" smtClean="0"/>
              <a:t>                                II, 58</a:t>
            </a:r>
          </a:p>
          <a:p>
            <a:r>
              <a:rPr lang="pt-BR" dirty="0" smtClean="0"/>
              <a:t>“... Conjunto de condições, incluindo a ordem jurídica e a garantia de possibilidades que consintam e favoreçam o desenvolvimento integral da personalidade humana”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2. Manifestações de Conjunto Ordenadas</a:t>
            </a:r>
          </a:p>
          <a:p>
            <a:r>
              <a:rPr lang="pt-BR" dirty="0" smtClean="0"/>
              <a:t>Atuação de todos voltada para objetivos comuns exige requisitos:</a:t>
            </a:r>
          </a:p>
          <a:p>
            <a:r>
              <a:rPr lang="pt-BR" dirty="0" smtClean="0"/>
              <a:t>   reiteração/ordem/adequação</a:t>
            </a:r>
          </a:p>
          <a:p>
            <a:r>
              <a:rPr lang="pt-BR" dirty="0" smtClean="0"/>
              <a:t>* ordem = correta disposição de elementos formando um todo organizado/</a:t>
            </a:r>
            <a:r>
              <a:rPr lang="pt-BR" dirty="0" err="1" smtClean="0"/>
              <a:t>intelegível</a:t>
            </a:r>
            <a:r>
              <a:rPr lang="pt-BR" dirty="0" smtClean="0"/>
              <a:t>, portanto útil em algum sentido</a:t>
            </a:r>
          </a:p>
          <a:p>
            <a:r>
              <a:rPr lang="pt-BR" dirty="0" smtClean="0"/>
              <a:t>Vide </a:t>
            </a:r>
            <a:r>
              <a:rPr lang="pt-BR" dirty="0" err="1" smtClean="0"/>
              <a:t>Durkheim</a:t>
            </a:r>
            <a:r>
              <a:rPr lang="pt-BR" dirty="0" smtClean="0"/>
              <a:t> (Regras do Método Sociológico);  </a:t>
            </a:r>
            <a:r>
              <a:rPr lang="pt-BR" dirty="0" err="1" smtClean="0"/>
              <a:t>Kelsen</a:t>
            </a:r>
            <a:r>
              <a:rPr lang="pt-BR" dirty="0" smtClean="0"/>
              <a:t> (Teoria Pura do Direito); </a:t>
            </a:r>
            <a:r>
              <a:rPr lang="pt-BR" dirty="0" err="1" smtClean="0"/>
              <a:t>Goffredo</a:t>
            </a:r>
            <a:r>
              <a:rPr lang="pt-BR" dirty="0" smtClean="0"/>
              <a:t> Telles Junior ( Criação do Direito )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Assim apreendemos:</a:t>
            </a:r>
          </a:p>
          <a:p>
            <a:r>
              <a:rPr lang="pt-BR" dirty="0" smtClean="0"/>
              <a:t>Mundo Físico = ordem da natureza = princípio da causalidade</a:t>
            </a:r>
          </a:p>
          <a:p>
            <a:r>
              <a:rPr lang="pt-BR" dirty="0" smtClean="0"/>
              <a:t>Se ‘A’ (condição)  é   -  ‘B’ (</a:t>
            </a:r>
            <a:r>
              <a:rPr lang="pt-BR" dirty="0" err="1" smtClean="0"/>
              <a:t>consequencia</a:t>
            </a:r>
            <a:r>
              <a:rPr lang="pt-BR" dirty="0" smtClean="0"/>
              <a:t>)   é</a:t>
            </a:r>
          </a:p>
          <a:p>
            <a:r>
              <a:rPr lang="pt-BR" dirty="0" smtClean="0"/>
              <a:t>Mundo Ético = ordem humana = princípio da imputação</a:t>
            </a:r>
          </a:p>
          <a:p>
            <a:r>
              <a:rPr lang="pt-BR" dirty="0" smtClean="0"/>
              <a:t>Se ‘A’ (condição)  é – ‘B’ (</a:t>
            </a:r>
            <a:r>
              <a:rPr lang="pt-BR" dirty="0" err="1" smtClean="0"/>
              <a:t>consequencia</a:t>
            </a:r>
            <a:r>
              <a:rPr lang="pt-BR" dirty="0" smtClean="0"/>
              <a:t>)  deve ser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3.  Poder  social</a:t>
            </a:r>
          </a:p>
          <a:p>
            <a:r>
              <a:rPr lang="pt-BR" dirty="0" smtClean="0"/>
              <a:t>Questões:</a:t>
            </a:r>
          </a:p>
          <a:p>
            <a:r>
              <a:rPr lang="pt-BR" dirty="0" smtClean="0"/>
              <a:t>* idéia/ noção/ conceito</a:t>
            </a:r>
          </a:p>
          <a:p>
            <a:r>
              <a:rPr lang="pt-BR" dirty="0" smtClean="0"/>
              <a:t>* liderança = titularidade</a:t>
            </a:r>
          </a:p>
          <a:p>
            <a:r>
              <a:rPr lang="pt-BR" dirty="0" smtClean="0"/>
              <a:t>* contribuição do pensamento anarquista</a:t>
            </a:r>
          </a:p>
          <a:p>
            <a:r>
              <a:rPr lang="pt-BR" dirty="0" smtClean="0"/>
              <a:t>* legitimidade ( consenso ) e legalidade </a:t>
            </a:r>
          </a:p>
          <a:p>
            <a:r>
              <a:rPr lang="pt-BR" dirty="0" smtClean="0"/>
              <a:t>                                                    (direito positivo)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Sociedade Políticas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Contribuição do jurista </a:t>
            </a:r>
            <a:r>
              <a:rPr lang="pt-BR" dirty="0" err="1" smtClean="0"/>
              <a:t>Goffredo</a:t>
            </a:r>
            <a:r>
              <a:rPr lang="pt-BR" dirty="0" smtClean="0"/>
              <a:t> Telles Junior</a:t>
            </a:r>
          </a:p>
          <a:p>
            <a:r>
              <a:rPr lang="pt-BR" dirty="0" smtClean="0"/>
              <a:t>(Criação do Direito, v. II, p. 597)</a:t>
            </a:r>
          </a:p>
          <a:p>
            <a:r>
              <a:rPr lang="pt-BR" dirty="0" smtClean="0"/>
              <a:t>- Processo de Integração = impulso associativo</a:t>
            </a:r>
          </a:p>
          <a:p>
            <a:r>
              <a:rPr lang="pt-BR" dirty="0" smtClean="0"/>
              <a:t>- movimento de diferenciação = interesses pessoais/ classistas/ culturais = formação de sociedades com fins específicos</a:t>
            </a:r>
          </a:p>
          <a:p>
            <a:r>
              <a:rPr lang="pt-BR" dirty="0" smtClean="0"/>
              <a:t>- movimento de coordenação = </a:t>
            </a:r>
          </a:p>
          <a:p>
            <a:r>
              <a:rPr lang="pt-BR" dirty="0" smtClean="0"/>
              <a:t>  liberdade  de associação </a:t>
            </a:r>
          </a:p>
          <a:p>
            <a:r>
              <a:rPr lang="pt-BR" dirty="0" smtClean="0"/>
              <a:t>Instalação do poder social  = </a:t>
            </a:r>
          </a:p>
          <a:p>
            <a:r>
              <a:rPr lang="pt-BR" dirty="0" smtClean="0"/>
              <a:t>relação de subordinação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1. Origem Natural da Sociedade</a:t>
            </a:r>
            <a:br>
              <a:rPr lang="pt-BR" dirty="0" smtClean="0"/>
            </a:br>
            <a:r>
              <a:rPr lang="pt-BR" dirty="0" err="1" smtClean="0"/>
              <a:t>Aristoteles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 POLITICA, I, 8 e 9</a:t>
            </a:r>
          </a:p>
          <a:p>
            <a:r>
              <a:rPr lang="pt-BR" dirty="0" smtClean="0"/>
              <a:t>“</a:t>
            </a:r>
            <a:r>
              <a:rPr lang="pt-BR" sz="2800" dirty="0" smtClean="0"/>
              <a:t>A sociedade constituída por diversos pequenos burgos forma uma cidade completa, com todos os meios de abastecer-se por si, e tendo atingido, por assim dizer, o fim que se propôs. Nascida principalmente da necessidade de viver, ela subsiste para uma vida feliz. Eis porque toda cidade se integra na natureza, pois foi a própria natureza que formou as primeiras sociedades: ora, a natureza era o fim dessas sociedades; e a natureza é o verdadeiro fim de todas as cousas”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“ É evidente que a cidade faz parte das coisas da natureza, que o homem é naturalmente um animal político, destinado a viver em sociedade, e que aquele que, por instinto, e não porque qualquer circunstância o inibe, deixa de fazer parte de uma cidade, é um ser vil ou superior ao homem. Tal indivíduo merece, como disse Homero, a censura cruel de ser um sem família, sem leis, sem lar. Porque ela é ávido de combates, e, como as aves de rapina, incapaz de se submeter a qualquer obediência.”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São Tomas de Aquino</a:t>
            </a:r>
          </a:p>
          <a:p>
            <a:r>
              <a:rPr lang="pt-BR" dirty="0" smtClean="0"/>
              <a:t>SUMMA THEOLÓGICA, I, XCVI, 4</a:t>
            </a:r>
          </a:p>
          <a:p>
            <a:r>
              <a:rPr lang="pt-BR" dirty="0" smtClean="0"/>
              <a:t>*vida solitária =  exceção:</a:t>
            </a:r>
          </a:p>
          <a:p>
            <a:r>
              <a:rPr lang="pt-BR" dirty="0" err="1" smtClean="0"/>
              <a:t>Excelletia</a:t>
            </a:r>
            <a:r>
              <a:rPr lang="pt-BR" dirty="0" smtClean="0"/>
              <a:t> </a:t>
            </a:r>
            <a:r>
              <a:rPr lang="pt-BR" dirty="0" err="1" smtClean="0"/>
              <a:t>naturae</a:t>
            </a:r>
            <a:endParaRPr lang="pt-BR" dirty="0" smtClean="0"/>
          </a:p>
          <a:p>
            <a:r>
              <a:rPr lang="pt-BR" dirty="0" err="1" smtClean="0"/>
              <a:t>Corruptio</a:t>
            </a:r>
            <a:r>
              <a:rPr lang="pt-BR" dirty="0" smtClean="0"/>
              <a:t> </a:t>
            </a:r>
            <a:r>
              <a:rPr lang="pt-BR" dirty="0" err="1" smtClean="0"/>
              <a:t>naturae</a:t>
            </a:r>
            <a:endParaRPr lang="pt-BR" dirty="0" smtClean="0"/>
          </a:p>
          <a:p>
            <a:r>
              <a:rPr lang="pt-BR" dirty="0" smtClean="0"/>
              <a:t>Mala fortuna 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Oreste</a:t>
            </a:r>
            <a:r>
              <a:rPr lang="pt-BR" dirty="0" smtClean="0"/>
              <a:t> </a:t>
            </a:r>
            <a:r>
              <a:rPr lang="pt-BR" dirty="0" err="1" smtClean="0"/>
              <a:t>Ranelletti</a:t>
            </a:r>
            <a:endParaRPr lang="pt-BR" dirty="0" smtClean="0"/>
          </a:p>
          <a:p>
            <a:r>
              <a:rPr lang="pt-BR" dirty="0" smtClean="0"/>
              <a:t>ISTITUTIONI  DI DIREITTO PUBBLICO, </a:t>
            </a:r>
          </a:p>
          <a:p>
            <a:r>
              <a:rPr lang="pt-BR" dirty="0" smtClean="0"/>
              <a:t>parte geral, p. 3</a:t>
            </a:r>
          </a:p>
          <a:p>
            <a:r>
              <a:rPr lang="pt-BR" dirty="0" smtClean="0"/>
              <a:t>Convivência dos humanos     </a:t>
            </a:r>
          </a:p>
          <a:p>
            <a:r>
              <a:rPr lang="pt-BR" dirty="0" smtClean="0"/>
              <a:t>necessidade   =  cooperação</a:t>
            </a:r>
          </a:p>
          <a:p>
            <a:r>
              <a:rPr lang="pt-BR" dirty="0" smtClean="0"/>
              <a:t>*cooperação = transmissão</a:t>
            </a:r>
          </a:p>
          <a:p>
            <a:r>
              <a:rPr lang="pt-BR" dirty="0" smtClean="0"/>
              <a:t>Conhecimentos/tecnologias/produção bens</a:t>
            </a:r>
          </a:p>
          <a:p>
            <a:r>
              <a:rPr lang="pt-BR" dirty="0" smtClean="0"/>
              <a:t>=  consecução dos fins da existência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 </a:t>
            </a:r>
            <a:r>
              <a:rPr lang="pt-BR" dirty="0" err="1" smtClean="0"/>
              <a:t>Contratualismo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tese </a:t>
            </a:r>
            <a:r>
              <a:rPr lang="pt-BR" dirty="0" err="1" smtClean="0"/>
              <a:t>contratualista</a:t>
            </a:r>
            <a:r>
              <a:rPr lang="pt-BR" dirty="0" smtClean="0"/>
              <a:t> fundamenta o início das sociedades políticas em  ajuste de vontades </a:t>
            </a:r>
          </a:p>
          <a:p>
            <a:r>
              <a:rPr lang="pt-BR" dirty="0" smtClean="0"/>
              <a:t>= um contrato social</a:t>
            </a:r>
          </a:p>
          <a:p>
            <a:r>
              <a:rPr lang="pt-BR" dirty="0" smtClean="0"/>
              <a:t>Atos racionais a partir de objetivos comuns,</a:t>
            </a:r>
          </a:p>
          <a:p>
            <a:r>
              <a:rPr lang="pt-BR" dirty="0" smtClean="0"/>
              <a:t>Assim os homens encerram uma convivência simples (?),  violenta(?), desorganizada(?)</a:t>
            </a:r>
          </a:p>
          <a:p>
            <a:r>
              <a:rPr lang="pt-BR" dirty="0" smtClean="0"/>
              <a:t>=   estado de natureza</a:t>
            </a:r>
          </a:p>
          <a:p>
            <a:r>
              <a:rPr lang="pt-BR" dirty="0" smtClean="0"/>
              <a:t>E organizam-se com mútua transferência de direitos 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Origem? </a:t>
            </a:r>
          </a:p>
          <a:p>
            <a:r>
              <a:rPr lang="pt-BR" dirty="0" smtClean="0"/>
              <a:t>No pensamento de Platão, em especial, A REPUBLICA, temos reflexões sobre uma origem racional da sociedade, quando propõe a formação de governantes para  o governo da </a:t>
            </a:r>
            <a:r>
              <a:rPr lang="pt-BR" dirty="0" err="1" smtClean="0"/>
              <a:t>pólis</a:t>
            </a:r>
            <a:r>
              <a:rPr lang="pt-BR" dirty="0" smtClean="0"/>
              <a:t> = educação igualitária sob responsabilidade do governo da </a:t>
            </a:r>
            <a:r>
              <a:rPr lang="pt-BR" dirty="0" err="1" smtClean="0"/>
              <a:t>pólis</a:t>
            </a:r>
            <a:endParaRPr lang="pt-BR" dirty="0" smtClean="0"/>
          </a:p>
          <a:p>
            <a:r>
              <a:rPr lang="pt-BR" dirty="0" smtClean="0"/>
              <a:t>*Contribuições dos pensadores </a:t>
            </a:r>
            <a:r>
              <a:rPr lang="pt-BR" dirty="0" err="1" smtClean="0"/>
              <a:t>contratualistas</a:t>
            </a:r>
            <a:endParaRPr lang="pt-BR" dirty="0" smtClean="0"/>
          </a:p>
          <a:p>
            <a:r>
              <a:rPr lang="pt-BR" dirty="0" smtClean="0"/>
              <a:t>= revolução de idéias, preparam revoluções liberais burguesas HOBBES, LOCKE, ROUSSEAU, MONTESQUIEU  = serão analisadas nos seminários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Dalmo de Abreu Dallari</a:t>
            </a:r>
          </a:p>
          <a:p>
            <a:r>
              <a:rPr lang="pt-BR" dirty="0" smtClean="0"/>
              <a:t>ELEMENTOS DE TEORIA GERAL DO ESTADO</a:t>
            </a:r>
          </a:p>
          <a:p>
            <a:r>
              <a:rPr lang="pt-BR" dirty="0" smtClean="0"/>
              <a:t>P. 3</a:t>
            </a:r>
          </a:p>
          <a:p>
            <a:r>
              <a:rPr lang="pt-BR" dirty="0" smtClean="0"/>
              <a:t>“Consciente de que necessita da vida social, o homem a deseja, procura favorecê-la, o que não ocorre com os irracionais, que  se agrupam por meio do instinto e, em </a:t>
            </a:r>
            <a:r>
              <a:rPr lang="pt-BR" dirty="0" err="1" smtClean="0"/>
              <a:t>consequencia</a:t>
            </a:r>
            <a:r>
              <a:rPr lang="pt-BR" dirty="0" smtClean="0"/>
              <a:t>, de maneira sempre uniforme, não havendo aperfeiçoamento.”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E, conclui:</a:t>
            </a:r>
          </a:p>
          <a:p>
            <a:r>
              <a:rPr lang="pt-BR" dirty="0" smtClean="0"/>
              <a:t>“... A sociedade é o produto da conjugação de um simples impulso associativo natural e da cooperação da vontade humana”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104</TotalTime>
  <Words>754</Words>
  <Application>Microsoft Office PowerPoint</Application>
  <PresentationFormat>Apresentação na tela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Opulento</vt:lpstr>
      <vt:lpstr>FACULDADE DE DIREITO DA UNIVERSIDADE DE SÃO PAULO</vt:lpstr>
      <vt:lpstr>1. Origem Natural da Sociedade Aristoteles</vt:lpstr>
      <vt:lpstr>Slide 3</vt:lpstr>
      <vt:lpstr>Slide 4</vt:lpstr>
      <vt:lpstr>Slide 5</vt:lpstr>
      <vt:lpstr>2. Contratualismo</vt:lpstr>
      <vt:lpstr>Slide 7</vt:lpstr>
      <vt:lpstr> </vt:lpstr>
      <vt:lpstr>Slide 9</vt:lpstr>
      <vt:lpstr>3. Características das sociedades políticas</vt:lpstr>
      <vt:lpstr>Slide 11</vt:lpstr>
      <vt:lpstr>Slide 12</vt:lpstr>
      <vt:lpstr>Slide 13</vt:lpstr>
      <vt:lpstr>Sociedade Políticas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DE DIREITO DA UNIVERSIDADE DE SÃO PAULO</dc:title>
  <dc:creator>CGA-EAJPrudente</dc:creator>
  <cp:lastModifiedBy>cga-eajprudente</cp:lastModifiedBy>
  <cp:revision>28</cp:revision>
  <dcterms:created xsi:type="dcterms:W3CDTF">2014-03-05T20:42:33Z</dcterms:created>
  <dcterms:modified xsi:type="dcterms:W3CDTF">2017-03-08T19:59:31Z</dcterms:modified>
</cp:coreProperties>
</file>