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5" r:id="rId7"/>
    <p:sldId id="264" r:id="rId8"/>
    <p:sldId id="262" r:id="rId9"/>
    <p:sldId id="341" r:id="rId10"/>
    <p:sldId id="266" r:id="rId11"/>
    <p:sldId id="268" r:id="rId12"/>
    <p:sldId id="269" r:id="rId13"/>
    <p:sldId id="272" r:id="rId14"/>
    <p:sldId id="270" r:id="rId15"/>
    <p:sldId id="340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DE75D8-B2AC-4DAA-92D4-3E2771A32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1CFC69-580C-44D6-BABA-1170008C0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86E97B-FE0C-40D7-98FD-0D4B5A5BD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85B-6477-4B64-89A5-6339D63FFEEF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B826B7-D4E6-40E2-A861-50F69EC9C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A4064E-A729-4463-9A38-F3CD5942C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8871-19CC-4577-9ECC-363EA7C60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47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59D46-39F8-4704-9863-2D04F2F2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32F80C3-DA1E-468E-B2C0-D34D3E1F8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AF727E-9AC7-428A-AB26-0DBF5969A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85B-6477-4B64-89A5-6339D63FFEEF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D8CF2E-7B30-47A6-9F90-F5176544C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E54AA6-38F1-42CF-B143-DDD4E3021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8871-19CC-4577-9ECC-363EA7C60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61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8C13632-372C-4701-B18A-62DEF1796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4CDC65F-B947-45AA-9685-4596D2EE6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F0A803-2F4C-43D4-83DF-0DA869CF7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85B-6477-4B64-89A5-6339D63FFEEF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E98D82-0F30-4D42-82A9-AF7C4696B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E0A19D-59A6-4149-B9FC-EA3797B21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8871-19CC-4577-9ECC-363EA7C60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15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48F24-9C3B-4989-873A-A2894BA2F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FCC408-A378-41D1-AEDD-97C9E80D7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23FF02-5FE7-4C37-BE50-D93789531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85B-6477-4B64-89A5-6339D63FFEEF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EE023C-E53E-4963-9BE3-99082E3C4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285FC3-8A83-4D07-A2C6-B46539101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8871-19CC-4577-9ECC-363EA7C60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20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1A607-14CA-47C6-9A58-560504E89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6F67A6-22A9-4586-A21C-DD4AD6BB9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5CC603-F941-45D3-92A8-9F95D2B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85B-6477-4B64-89A5-6339D63FFEEF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5A9787-FDA9-4629-8CD9-A24C9783F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942C65-7E95-4BEE-BBA0-117091BDD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8871-19CC-4577-9ECC-363EA7C60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94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8C67E6-9E75-4613-91BF-17AB7DD40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D0FFEE-BA89-41FD-B7FD-50CF6C439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E47344B-D8E4-42CF-A6D7-A7E98BCDB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FDE47E-2B8D-4A2B-9A3E-B7F782DD6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85B-6477-4B64-89A5-6339D63FFEEF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2DFF4AD-2494-49A5-8DA5-6CD73B9CD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F039FE-A947-47CD-8911-9AF21F0F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8871-19CC-4577-9ECC-363EA7C60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34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E58541-23B7-43E6-83A5-971295A8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97B7D8-6FB4-42AA-85B7-3D2714DB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EF9A599-B33F-4A77-AE7D-F187BC411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C3F769E-309E-41E3-934A-F4F626AD62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23A548F-9632-490E-B39F-ADA5B25588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3F324F2-26FE-48FD-B03E-8E033FEAA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85B-6477-4B64-89A5-6339D63FFEEF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DCAEFD9-F464-4586-958D-2959697A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73465B3-2DAC-4B21-A8E3-851559917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8871-19CC-4577-9ECC-363EA7C60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23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1FE1E-328B-400D-AA33-66B33573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9FED241-5380-42B3-9E0C-B37EBF7AB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85B-6477-4B64-89A5-6339D63FFEEF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E8D1C7C-EA13-4788-8549-DD31C9E27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87A18B1-F7A0-406B-BC2F-80ECCA63C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8871-19CC-4577-9ECC-363EA7C60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80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0EF3C5F-B67B-43F2-9ACF-D217B39A2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85B-6477-4B64-89A5-6339D63FFEEF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97A3A5-6F35-4BCF-A10B-85C9EFB3C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9ED8A9E-FB49-4B2E-B25D-FD4533F8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8871-19CC-4577-9ECC-363EA7C60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70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D08094-7E1F-4101-BEBF-4CDC552F9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9BB129-A2E3-4257-A08F-1F61870F0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A2DCD4-7CB0-414F-97DD-726F25945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D0C2027-42E7-45B3-B082-FEC055F12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85B-6477-4B64-89A5-6339D63FFEEF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8682D5-BD16-44D2-ABC2-53C3B8F5D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28061C1-6B84-4A42-BD1A-FA5026CC8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8871-19CC-4577-9ECC-363EA7C60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35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29E665-95B5-4D98-88C5-E98981CD9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E90F8F-A4D5-43C1-B80C-25141D082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5F836FF-51FE-4917-9EF4-27D2C5D81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01F08E-33A7-49AC-8E0A-D16B87DC0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85B-6477-4B64-89A5-6339D63FFEEF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0E4546-0271-4ABF-A426-AB4435176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7C95B4-D2EF-47E1-A4C4-89B5151E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8871-19CC-4577-9ECC-363EA7C60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2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D007CBE-9A45-4AAE-81F6-96AECDF72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2EDB56-1456-4036-A9C0-2BA783029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884934-2742-42FF-937D-D576797D0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0485B-6477-4B64-89A5-6339D63FFEEF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FBDCA9-86E5-40C0-9433-C9795D5B2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262FB8-3186-4548-84D9-0BA72A82E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F8871-19CC-4577-9ECC-363EA7C60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76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04-2006/2004/lei/l10.861.htm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B2EE247-BCE9-46A1-98AF-365892142310}"/>
              </a:ext>
            </a:extLst>
          </p:cNvPr>
          <p:cNvSpPr/>
          <p:nvPr/>
        </p:nvSpPr>
        <p:spPr>
          <a:xfrm>
            <a:off x="556591" y="1"/>
            <a:ext cx="11065566" cy="6715493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t-BR" sz="4000" b="1" dirty="0">
                <a:solidFill>
                  <a:srgbClr val="555555"/>
                </a:solidFill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5965021: DOCÊNCIA NO ENSINO SUPERIOR: FUNDAMENTOS TEÓRICO-METODOLÓGICOS Área: Educação (59140)</a:t>
            </a:r>
            <a:endParaRPr lang="pt-BR" sz="40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t-BR" sz="4000" b="1" dirty="0">
                <a:solidFill>
                  <a:srgbClr val="555555"/>
                </a:solidFill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Unidade VI - Processo ensino – aprendizagem: o papel da avaliação da aprendizagem (conceitos, critérios e instrumentos). 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t-BR" sz="4000" b="1" dirty="0">
                <a:solidFill>
                  <a:srgbClr val="555555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Docente: </a:t>
            </a:r>
            <a:r>
              <a:rPr lang="pt-BR" sz="4000" b="1" dirty="0" err="1">
                <a:solidFill>
                  <a:srgbClr val="555555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Profa.Dra.Noeli</a:t>
            </a:r>
            <a:r>
              <a:rPr lang="pt-BR" sz="4000" b="1" dirty="0">
                <a:solidFill>
                  <a:srgbClr val="555555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Prestes Padilha Rivas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t-BR" sz="4000" b="1" dirty="0">
                <a:solidFill>
                  <a:srgbClr val="555555"/>
                </a:solidFill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DEDIC/FFCLRP/USP</a:t>
            </a:r>
            <a:endParaRPr lang="pt-BR" sz="40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39BF395-F65F-4A3D-9C8F-109B34572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5234" y="1232451"/>
            <a:ext cx="1309357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720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BC61DAE-30B1-4387-8879-26B659916C5A}"/>
              </a:ext>
            </a:extLst>
          </p:cNvPr>
          <p:cNvSpPr/>
          <p:nvPr/>
        </p:nvSpPr>
        <p:spPr>
          <a:xfrm>
            <a:off x="304799" y="225287"/>
            <a:ext cx="11635410" cy="5967788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t-BR" sz="4000" b="1" dirty="0">
                <a:solidFill>
                  <a:srgbClr val="00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O que é o SINAES?</a:t>
            </a:r>
            <a:endParaRPr lang="pt-BR" sz="40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600" dirty="0">
                <a:solidFill>
                  <a:srgbClr val="00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Sistema Nacional de Avaliação da Educação Superior </a:t>
            </a:r>
            <a:r>
              <a:rPr lang="pt-BR" sz="3600" b="1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(</a:t>
            </a:r>
            <a:r>
              <a:rPr lang="pt-BR" sz="3600" b="1" dirty="0" err="1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Sinaes</a:t>
            </a:r>
            <a:r>
              <a:rPr lang="pt-BR" sz="3600" dirty="0">
                <a:solidFill>
                  <a:srgbClr val="00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) - </a:t>
            </a:r>
            <a:r>
              <a:rPr lang="pt-BR" sz="3600" b="1" u="sng" dirty="0">
                <a:solidFill>
                  <a:srgbClr val="0563C1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Helvetica" panose="020B0604020202020204" pitchFamily="34" charset="0"/>
                <a:hlinkClick r:id="rId2"/>
              </a:rPr>
              <a:t>Lei n° 10.861, de 14 de abril de 2004</a:t>
            </a:r>
            <a:r>
              <a:rPr lang="pt-BR" sz="3600" dirty="0">
                <a:latin typeface="Abadi" panose="020B06040201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pt-BR" sz="36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pt-BR" sz="3600" dirty="0">
                <a:latin typeface="Abadi" panose="020B06040201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É</a:t>
            </a:r>
            <a:r>
              <a:rPr lang="pt-BR" sz="3600" dirty="0">
                <a:solidFill>
                  <a:srgbClr val="00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formado por três componentes principais: </a:t>
            </a:r>
            <a:r>
              <a:rPr lang="pt-BR" sz="3600" b="1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 avaliação das instituições, dos cursos e do desempenho dos estudantes. </a:t>
            </a:r>
            <a:endParaRPr lang="pt-BR" sz="3600" b="1" dirty="0">
              <a:solidFill>
                <a:srgbClr val="FF0000"/>
              </a:solidFill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pt-BR" sz="3600" dirty="0">
                <a:solidFill>
                  <a:srgbClr val="00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O </a:t>
            </a:r>
            <a:r>
              <a:rPr lang="pt-BR" sz="3600" dirty="0" err="1">
                <a:solidFill>
                  <a:srgbClr val="00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Sinaes</a:t>
            </a:r>
            <a:r>
              <a:rPr lang="pt-BR" sz="3600" dirty="0">
                <a:solidFill>
                  <a:srgbClr val="00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avalia todos os </a:t>
            </a:r>
            <a:r>
              <a:rPr lang="pt-BR" sz="3600" b="1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aspectos</a:t>
            </a:r>
            <a:r>
              <a:rPr lang="pt-BR" sz="3600" dirty="0">
                <a:solidFill>
                  <a:srgbClr val="00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que giram em torno dos seguintes eixos: ensino, pesquisa, extensão, responsabilidade social, desempenho dos alunos, gestão da instituição, corpo docente e as instalações.</a:t>
            </a:r>
            <a:endParaRPr lang="pt-BR" sz="36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794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C917BDE-538D-44BF-8B95-3D0868AD4A70}"/>
              </a:ext>
            </a:extLst>
          </p:cNvPr>
          <p:cNvSpPr/>
          <p:nvPr/>
        </p:nvSpPr>
        <p:spPr>
          <a:xfrm>
            <a:off x="225287" y="291548"/>
            <a:ext cx="11966713" cy="5909310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sz="5400" b="1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Objetivos da Avaliação: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5400" dirty="0" err="1">
                <a:solidFill>
                  <a:srgbClr val="00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Sinaes</a:t>
            </a:r>
            <a:r>
              <a:rPr lang="pt-BR" sz="5400" dirty="0">
                <a:solidFill>
                  <a:srgbClr val="00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Instrumentos complementares: autoavaliação (CPA), avaliação externa (Avaliação nos Ciclos), Enade, Avaliação dos cursos de graduação e instrumentos de informação como o censo e o cadastro. </a:t>
            </a:r>
          </a:p>
        </p:txBody>
      </p:sp>
    </p:spTree>
    <p:extLst>
      <p:ext uri="{BB962C8B-B14F-4D97-AF65-F5344CB8AC3E}">
        <p14:creationId xmlns:p14="http://schemas.microsoft.com/office/powerpoint/2010/main" val="2381861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C917BDE-538D-44BF-8B95-3D0868AD4A70}"/>
              </a:ext>
            </a:extLst>
          </p:cNvPr>
          <p:cNvSpPr/>
          <p:nvPr/>
        </p:nvSpPr>
        <p:spPr>
          <a:xfrm>
            <a:off x="225287" y="291548"/>
            <a:ext cx="11966713" cy="6863417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sz="4000" b="1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Objetivos da Avaliação: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4000" b="1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Dimensões: </a:t>
            </a:r>
            <a:r>
              <a:rPr lang="pt-BR" sz="4000" dirty="0">
                <a:solidFill>
                  <a:srgbClr val="00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escala com cinco níveis, a cada uma das dimensões e ao conjunto das dimensões avaliadas. (1 ao 5).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4000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Divulgação</a:t>
            </a:r>
            <a:r>
              <a:rPr lang="pt-BR" sz="4000" dirty="0">
                <a:solidFill>
                  <a:srgbClr val="00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instrumentos de informação (dados do censo, do cadastro: CPC -Conceito preliminar de Curso) e IGC- </a:t>
            </a:r>
            <a:r>
              <a:rPr lang="pt-BR" sz="4000" dirty="0" err="1">
                <a:solidFill>
                  <a:srgbClr val="00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Indice</a:t>
            </a:r>
            <a:r>
              <a:rPr lang="pt-BR" sz="4000" dirty="0">
                <a:solidFill>
                  <a:srgbClr val="00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Geral de Curso/IES).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4000" dirty="0">
                <a:solidFill>
                  <a:srgbClr val="00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Conceitos das avaliações para os atos de Renovação de Reconhecimento/ (Enade – trienal). Recredenciamento –IES (5 anos) –Período de acordo com o conceito recebido.</a:t>
            </a:r>
            <a:endParaRPr lang="pt-BR" sz="40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24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22E2611-56C3-4665-AB40-73187B5617F5}"/>
              </a:ext>
            </a:extLst>
          </p:cNvPr>
          <p:cNvSpPr/>
          <p:nvPr/>
        </p:nvSpPr>
        <p:spPr>
          <a:xfrm>
            <a:off x="344557" y="304800"/>
            <a:ext cx="11608904" cy="6261394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t-BR" sz="4400" b="1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DIMENSÕES DA AÇÃO AVALIATIVA</a:t>
            </a:r>
            <a:endParaRPr lang="pt-BR" sz="44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4400" b="1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Técnica ou burocrática: </a:t>
            </a:r>
            <a:endParaRPr lang="pt-BR" sz="4400" b="1" dirty="0">
              <a:solidFill>
                <a:srgbClr val="FF0000"/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44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classificatória, somativa, controladora</a:t>
            </a:r>
            <a:endParaRPr lang="pt-BR" sz="4400" dirty="0">
              <a:effectLst/>
              <a:latin typeface="Abadi" panose="020B06040201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44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objetiva certificação ou registro formal</a:t>
            </a:r>
            <a:endParaRPr lang="pt-BR" sz="4400" dirty="0">
              <a:effectLst/>
              <a:latin typeface="Abadi" panose="020B06040201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4400" b="1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Formativa ou continuada </a:t>
            </a:r>
            <a:endParaRPr lang="pt-BR" sz="4400" b="1" dirty="0">
              <a:solidFill>
                <a:srgbClr val="FF0000"/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800100" lvl="1" indent="-342900" algn="just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pt-BR" sz="44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diagnóstica, processual, descritiva e qualitativa</a:t>
            </a:r>
            <a:endParaRPr lang="pt-BR" sz="4400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800100" lvl="1" indent="-342900" algn="just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pt-BR" sz="44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indicativa de aprendizagens consolidadas, dificuldades e possibilidades</a:t>
            </a:r>
            <a:endParaRPr lang="pt-BR" sz="4400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407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49D47C6-60FD-4F88-8548-630CE61427F3}"/>
              </a:ext>
            </a:extLst>
          </p:cNvPr>
          <p:cNvSpPr/>
          <p:nvPr/>
        </p:nvSpPr>
        <p:spPr>
          <a:xfrm>
            <a:off x="384313" y="291549"/>
            <a:ext cx="11542644" cy="6863417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pt-BR" altLang="pt-BR" sz="4000" b="1" dirty="0">
                <a:latin typeface="Abadi" panose="020B0604020104020204" pitchFamily="34" charset="0"/>
              </a:rPr>
              <a:t>Tipos de Avaliação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pt-BR" altLang="pt-BR" sz="4000" b="1" dirty="0">
                <a:latin typeface="Abadi" panose="020B0604020104020204" pitchFamily="34" charset="0"/>
              </a:rPr>
              <a:t>Diagnóstica</a:t>
            </a:r>
            <a:r>
              <a:rPr lang="pt-BR" altLang="pt-BR" sz="4000" dirty="0">
                <a:latin typeface="Abadi" panose="020B0604020104020204" pitchFamily="34" charset="0"/>
              </a:rPr>
              <a:t>: Avalia conhecimentos prévios e pré-requisitos; ocorre no início de um processo didático; pouco formalizada/instrumentalizada e não deve ser traduzida em notas e conceitos.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pt-BR" altLang="pt-BR" sz="4000" b="1" dirty="0">
                <a:latin typeface="Abadi" panose="020B0604020104020204" pitchFamily="34" charset="0"/>
              </a:rPr>
              <a:t>Avaliação Integradora/ Formativa: </a:t>
            </a:r>
            <a:r>
              <a:rPr lang="pt-BR" altLang="pt-BR" sz="4000" dirty="0">
                <a:latin typeface="Abadi" panose="020B0604020104020204" pitchFamily="34" charset="0"/>
              </a:rPr>
              <a:t>conhecimento e avaliação de todo o percurso do aluno.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pt-BR" altLang="pt-BR" sz="4000" b="1" dirty="0">
                <a:latin typeface="Abadi" panose="020B0604020104020204" pitchFamily="34" charset="0"/>
              </a:rPr>
              <a:t>Avaliação Somativa</a:t>
            </a:r>
            <a:r>
              <a:rPr lang="pt-BR" altLang="pt-BR" sz="4000" dirty="0">
                <a:latin typeface="Abadi" panose="020B0604020104020204" pitchFamily="34" charset="0"/>
              </a:rPr>
              <a:t>/</a:t>
            </a:r>
            <a:r>
              <a:rPr lang="pt-BR" altLang="pt-BR" sz="4000" b="1" dirty="0">
                <a:latin typeface="Abadi" panose="020B0604020104020204" pitchFamily="34" charset="0"/>
              </a:rPr>
              <a:t>Final: </a:t>
            </a:r>
            <a:r>
              <a:rPr lang="pt-BR" altLang="pt-BR" sz="4000" dirty="0">
                <a:latin typeface="Abadi" panose="020B0604020104020204" pitchFamily="34" charset="0"/>
              </a:rPr>
              <a:t>Resultados obtidos e conhecimentos adquiridos pelo aluno.</a:t>
            </a:r>
          </a:p>
          <a:p>
            <a:endParaRPr lang="pt-BR" altLang="pt-BR" sz="4000" dirty="0"/>
          </a:p>
          <a:p>
            <a:r>
              <a:rPr lang="pt-BR" altLang="pt-BR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49645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CaixaDeTexto 2">
            <a:extLst>
              <a:ext uri="{FF2B5EF4-FFF2-40B4-BE49-F238E27FC236}">
                <a16:creationId xmlns:a16="http://schemas.microsoft.com/office/drawing/2014/main" id="{02320FBD-BD8D-4C2F-8671-7F5A09B7D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314" y="225287"/>
            <a:ext cx="11138452" cy="938718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pt-BR" b="1" dirty="0">
                <a:solidFill>
                  <a:schemeClr val="tx1"/>
                </a:solidFill>
                <a:latin typeface="Abadi" panose="020B0604020104020204" pitchFamily="34" charset="0"/>
              </a:rPr>
              <a:t>INSTRUMENTOS DE AVALIAÇÃO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dirty="0">
                <a:solidFill>
                  <a:schemeClr val="tx1"/>
                </a:solidFill>
                <a:latin typeface="Abadi" panose="020B0604020104020204" pitchFamily="34" charset="0"/>
              </a:rPr>
              <a:t>Observação e registro;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dirty="0">
                <a:solidFill>
                  <a:schemeClr val="tx1"/>
                </a:solidFill>
                <a:latin typeface="Abadi" panose="020B0604020104020204" pitchFamily="34" charset="0"/>
              </a:rPr>
              <a:t>Provas diagnósticas;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dirty="0">
                <a:solidFill>
                  <a:schemeClr val="tx1"/>
                </a:solidFill>
                <a:latin typeface="Abadi" panose="020B0604020104020204" pitchFamily="34" charset="0"/>
              </a:rPr>
              <a:t>Auto avaliação, avaliação pelos pares;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dirty="0">
                <a:solidFill>
                  <a:schemeClr val="tx1"/>
                </a:solidFill>
                <a:latin typeface="Abadi" panose="020B0604020104020204" pitchFamily="34" charset="0"/>
              </a:rPr>
              <a:t>Portfólio;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dirty="0">
                <a:solidFill>
                  <a:schemeClr val="tx1"/>
                </a:solidFill>
                <a:latin typeface="Abadi" panose="020B0604020104020204" pitchFamily="34" charset="0"/>
              </a:rPr>
              <a:t>Atividades em grupo;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dirty="0">
                <a:solidFill>
                  <a:schemeClr val="tx1"/>
                </a:solidFill>
                <a:latin typeface="Abadi" panose="020B0604020104020204" pitchFamily="34" charset="0"/>
              </a:rPr>
              <a:t>Produção de relatórios e arguição;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dirty="0">
                <a:solidFill>
                  <a:schemeClr val="tx1"/>
                </a:solidFill>
                <a:latin typeface="Abadi" panose="020B0604020104020204" pitchFamily="34" charset="0"/>
              </a:rPr>
              <a:t>Defesa de tese ou projeto;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dirty="0">
                <a:solidFill>
                  <a:schemeClr val="tx1"/>
                </a:solidFill>
                <a:latin typeface="Abadi" panose="020B0604020104020204" pitchFamily="34" charset="0"/>
              </a:rPr>
              <a:t>Outros (estratégias de ensino e avaliação).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endParaRPr lang="pt-BR" altLang="pt-BR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pt-BR" altLang="pt-BR" dirty="0">
              <a:solidFill>
                <a:schemeClr val="accent1"/>
              </a:solidFill>
              <a:latin typeface="Abadi" panose="020B0604020104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pt-BR" altLang="pt-BR" dirty="0">
              <a:solidFill>
                <a:schemeClr val="accent1"/>
              </a:solidFill>
              <a:latin typeface="Abadi" panose="020B0604020104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pt-BR" altLang="pt-BR" dirty="0">
              <a:solidFill>
                <a:schemeClr val="accent1"/>
              </a:solidFill>
              <a:latin typeface="Abadi" panose="020B0604020104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pt-BR" altLang="pt-BR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03106BDF-928F-4AAC-B312-5A132971FC11}"/>
              </a:ext>
            </a:extLst>
          </p:cNvPr>
          <p:cNvSpPr/>
          <p:nvPr/>
        </p:nvSpPr>
        <p:spPr>
          <a:xfrm>
            <a:off x="377687" y="145774"/>
            <a:ext cx="11436626" cy="6494085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200" b="1" dirty="0">
                <a:latin typeface="Abadi" panose="020B0604020104020204" pitchFamily="34" charset="0"/>
              </a:rPr>
              <a:t>BREVE HISTÓRICO DO PROCESSO DE AVALIAÇÃO</a:t>
            </a:r>
          </a:p>
          <a:p>
            <a:pPr>
              <a:defRPr/>
            </a:pPr>
            <a:r>
              <a:rPr lang="pt-BR" sz="3200" b="1" dirty="0">
                <a:solidFill>
                  <a:srgbClr val="FF0000"/>
                </a:solidFill>
                <a:latin typeface="Abadi" panose="020B0604020104020204" pitchFamily="34" charset="0"/>
              </a:rPr>
              <a:t>1ª) Geração: Avaliação como medida (início do séc. XX) 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latin typeface="Abadi" panose="020B0604020104020204" pitchFamily="34" charset="0"/>
              </a:rPr>
              <a:t>Avaliação e medida como sinônimos.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latin typeface="Abadi" panose="020B0604020104020204" pitchFamily="34" charset="0"/>
              </a:rPr>
              <a:t>Essencialmente técnica – instrumentos predominantemente -os testes.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latin typeface="Abadi" panose="020B0604020104020204" pitchFamily="34" charset="0"/>
              </a:rPr>
              <a:t>Testes de inteligência muito valorizados. </a:t>
            </a:r>
          </a:p>
          <a:p>
            <a:pPr>
              <a:defRPr/>
            </a:pPr>
            <a:r>
              <a:rPr lang="pt-BR" sz="3200" b="1" dirty="0">
                <a:solidFill>
                  <a:srgbClr val="FF0000"/>
                </a:solidFill>
                <a:latin typeface="Abadi" panose="020B0604020104020204" pitchFamily="34" charset="0"/>
              </a:rPr>
              <a:t>2ª Geração: Avaliação por objetivos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altLang="pt-BR" sz="3200" dirty="0">
                <a:latin typeface="Abadi" panose="020B0604020104020204" pitchFamily="34" charset="0"/>
              </a:rPr>
              <a:t>Aprendizagem dos alunos como o principal objeto da avaliação.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altLang="pt-BR" sz="3200" dirty="0">
                <a:latin typeface="Abadi" panose="020B0604020104020204" pitchFamily="34" charset="0"/>
              </a:rPr>
              <a:t>Objetiva descobrir até que ponto as experiências de aprendizagem produzem os resultados desejados.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altLang="pt-BR" sz="3200" dirty="0">
                <a:latin typeface="Abadi" panose="020B0604020104020204" pitchFamily="34" charset="0"/>
              </a:rPr>
              <a:t>Avaliação do comportamento valorizada – demonstrar. </a:t>
            </a:r>
          </a:p>
          <a:p>
            <a:pPr>
              <a:defRPr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392802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F07B2F6-F50E-457B-9A15-9DD71D162319}"/>
              </a:ext>
            </a:extLst>
          </p:cNvPr>
          <p:cNvSpPr/>
          <p:nvPr/>
        </p:nvSpPr>
        <p:spPr>
          <a:xfrm>
            <a:off x="357810" y="278296"/>
            <a:ext cx="11661912" cy="6647974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latin typeface="Abadi" panose="020B0604020104020204" pitchFamily="34" charset="0"/>
              </a:rPr>
              <a:t>3ª Geração – Avaliação como juízo de valor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Abadi" panose="020B0604020104020204" pitchFamily="34" charset="0"/>
              </a:rPr>
              <a:t>Juízo de valor como eixo central da avaliação.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Abadi" panose="020B0604020104020204" pitchFamily="34" charset="0"/>
              </a:rPr>
              <a:t>Reconhecimento da dimensão subjetiva.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Abadi" panose="020B0604020104020204" pitchFamily="34" charset="0"/>
              </a:rPr>
              <a:t>Surge o conceito de avaliação formativa.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Abadi" panose="020B0604020104020204" pitchFamily="34" charset="0"/>
              </a:rPr>
              <a:t>A verificação da aprendizagem não está centrada em objetivos comportamentais (da 2ª geração).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Abadi" panose="020B0604020104020204" pitchFamily="34" charset="0"/>
              </a:rPr>
              <a:t>O objetivo pode incluir medida, mas esse não é o foco.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altLang="pt-BR" sz="2400" dirty="0">
              <a:latin typeface="Abadi" panose="020B0604020104020204" pitchFamily="34" charset="0"/>
            </a:endParaRPr>
          </a:p>
          <a:p>
            <a:r>
              <a:rPr lang="pt-BR" sz="2400" b="1" dirty="0">
                <a:solidFill>
                  <a:srgbClr val="FF0000"/>
                </a:solidFill>
                <a:latin typeface="Abadi" panose="020B0604020104020204" pitchFamily="34" charset="0"/>
              </a:rPr>
              <a:t>4ª Geração: Avaliação como negociação e construção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Abadi" panose="020B0604020104020204" pitchFamily="34" charset="0"/>
              </a:rPr>
              <a:t>Ruptura epistemológica.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Abadi" panose="020B0604020104020204" pitchFamily="34" charset="0"/>
              </a:rPr>
              <a:t>Negociações coletivas.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Abadi" panose="020B0604020104020204" pitchFamily="34" charset="0"/>
              </a:rPr>
              <a:t>Avaliação integrada ao processo de aprendizagem (avaliação contínua – não há parada – julga todos os registros.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Abadi" panose="020B0604020104020204" pitchFamily="34" charset="0"/>
              </a:rPr>
              <a:t>Vários instrumentos. Métodos qualitativos.</a:t>
            </a:r>
          </a:p>
          <a:p>
            <a:endParaRPr lang="pt-BR" altLang="pt-BR" sz="2400" dirty="0">
              <a:latin typeface="Abadi" panose="020B0604020104020204" pitchFamily="34" charset="0"/>
            </a:endParaRPr>
          </a:p>
          <a:p>
            <a:r>
              <a:rPr lang="pt-BR" altLang="pt-BR" sz="2400" b="1" dirty="0">
                <a:solidFill>
                  <a:srgbClr val="FF0000"/>
                </a:solidFill>
                <a:latin typeface="Abadi" panose="020B0604020104020204" pitchFamily="34" charset="0"/>
              </a:rPr>
              <a:t>Pontos críticos: </a:t>
            </a:r>
            <a:r>
              <a:rPr lang="pt-BR" altLang="pt-BR" sz="2400" dirty="0">
                <a:latin typeface="Abadi" panose="020B0604020104020204" pitchFamily="34" charset="0"/>
              </a:rPr>
              <a:t>Capacidade de suportar esse processo de avaliação; necessidade de acomodar diferentes demandas e obtenção de consensos.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075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17DF0C3-520C-4BE2-9EBB-055927B7EA70}"/>
              </a:ext>
            </a:extLst>
          </p:cNvPr>
          <p:cNvSpPr/>
          <p:nvPr/>
        </p:nvSpPr>
        <p:spPr>
          <a:xfrm>
            <a:off x="609600" y="106017"/>
            <a:ext cx="11211339" cy="5909310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5400" dirty="0">
                <a:latin typeface="Abadi" panose="020B0604020104020204" pitchFamily="34" charset="0"/>
              </a:rPr>
              <a:t>Algumas Contradições</a:t>
            </a:r>
          </a:p>
          <a:p>
            <a:pPr>
              <a:defRPr/>
            </a:pPr>
            <a:endParaRPr lang="pt-BR" sz="5400" dirty="0">
              <a:latin typeface="Abadi" panose="020B0604020104020204" pitchFamily="34" charset="0"/>
            </a:endParaRPr>
          </a:p>
          <a:p>
            <a:pPr marL="685800" indent="-685800">
              <a:buFont typeface="Wingdings" panose="05000000000000000000" pitchFamily="2" charset="2"/>
              <a:buChar char="ü"/>
              <a:defRPr/>
            </a:pPr>
            <a:r>
              <a:rPr lang="pt-BR" sz="5400" dirty="0">
                <a:latin typeface="Abadi" panose="020B0604020104020204" pitchFamily="34" charset="0"/>
              </a:rPr>
              <a:t>Por que avaliar?</a:t>
            </a:r>
          </a:p>
          <a:p>
            <a:pPr marL="685800" indent="-685800">
              <a:buFont typeface="Wingdings" panose="05000000000000000000" pitchFamily="2" charset="2"/>
              <a:buChar char="ü"/>
              <a:defRPr/>
            </a:pPr>
            <a:r>
              <a:rPr lang="pt-BR" sz="5400" dirty="0">
                <a:latin typeface="Abadi" panose="020B0604020104020204" pitchFamily="34" charset="0"/>
              </a:rPr>
              <a:t>Quando avaliar?</a:t>
            </a:r>
          </a:p>
          <a:p>
            <a:pPr marL="685800" indent="-685800">
              <a:buFont typeface="Wingdings" panose="05000000000000000000" pitchFamily="2" charset="2"/>
              <a:buChar char="ü"/>
              <a:defRPr/>
            </a:pPr>
            <a:r>
              <a:rPr lang="pt-BR" sz="5400" dirty="0">
                <a:latin typeface="Abadi" panose="020B0604020104020204" pitchFamily="34" charset="0"/>
              </a:rPr>
              <a:t>Como avaliar (instrumentos)? </a:t>
            </a:r>
          </a:p>
          <a:p>
            <a:pPr marL="685800" indent="-685800">
              <a:buFont typeface="Wingdings" panose="05000000000000000000" pitchFamily="2" charset="2"/>
              <a:buChar char="ü"/>
              <a:defRPr/>
            </a:pPr>
            <a:r>
              <a:rPr lang="pt-BR" sz="5400" dirty="0">
                <a:latin typeface="Abadi" panose="020B0604020104020204" pitchFamily="34" charset="0"/>
              </a:rPr>
              <a:t>O que fazer com os dados obtidos? </a:t>
            </a:r>
          </a:p>
        </p:txBody>
      </p:sp>
    </p:spTree>
    <p:extLst>
      <p:ext uri="{BB962C8B-B14F-4D97-AF65-F5344CB8AC3E}">
        <p14:creationId xmlns:p14="http://schemas.microsoft.com/office/powerpoint/2010/main" val="2739853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17DF0C3-520C-4BE2-9EBB-055927B7EA70}"/>
              </a:ext>
            </a:extLst>
          </p:cNvPr>
          <p:cNvSpPr/>
          <p:nvPr/>
        </p:nvSpPr>
        <p:spPr>
          <a:xfrm>
            <a:off x="225287" y="145774"/>
            <a:ext cx="11688417" cy="6324808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pt-BR" sz="5400" dirty="0">
                <a:latin typeface="Abadi" panose="020B0604020104020204" pitchFamily="34" charset="0"/>
              </a:rPr>
              <a:t>Por que avaliar?</a:t>
            </a:r>
            <a:r>
              <a:rPr lang="pt-BR" altLang="pt-BR" sz="5400" dirty="0"/>
              <a:t> </a:t>
            </a:r>
          </a:p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4800" b="1" dirty="0"/>
              <a:t>Função Social e Função Pedagógica.</a:t>
            </a:r>
          </a:p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4800" b="1" dirty="0"/>
              <a:t>Sujeitos</a:t>
            </a:r>
            <a:r>
              <a:rPr lang="pt-BR" altLang="pt-BR" sz="4800" dirty="0"/>
              <a:t> da avaliação: professor, aluno, grupo/classe.</a:t>
            </a:r>
          </a:p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4800" b="1" dirty="0"/>
              <a:t>Objeto da avaliação</a:t>
            </a:r>
            <a:r>
              <a:rPr lang="pt-BR" altLang="pt-BR" sz="4800" dirty="0"/>
              <a:t>: Processo de ensino e processo da aprendizagem.</a:t>
            </a:r>
          </a:p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4800" b="1" dirty="0"/>
              <a:t>Avaliar para diagnosticar </a:t>
            </a:r>
            <a:r>
              <a:rPr lang="pt-BR" altLang="pt-BR" sz="4800" dirty="0"/>
              <a:t>problemas e favorecer processo ensino-aprendizagem. </a:t>
            </a:r>
          </a:p>
          <a:p>
            <a:pPr marL="685800" indent="-685800">
              <a:buFont typeface="Wingdings" panose="05000000000000000000" pitchFamily="2" charset="2"/>
              <a:buChar char="ü"/>
              <a:defRPr/>
            </a:pPr>
            <a:endParaRPr lang="pt-BR" sz="54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60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17DF0C3-520C-4BE2-9EBB-055927B7EA70}"/>
              </a:ext>
            </a:extLst>
          </p:cNvPr>
          <p:cNvSpPr/>
          <p:nvPr/>
        </p:nvSpPr>
        <p:spPr>
          <a:xfrm>
            <a:off x="384313" y="119269"/>
            <a:ext cx="11423374" cy="6863417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sz="5400" dirty="0">
                <a:latin typeface="Abadi" panose="020B0604020104020204" pitchFamily="34" charset="0"/>
              </a:rPr>
              <a:t>Como avaliar (instrumentos)?</a:t>
            </a:r>
          </a:p>
          <a:p>
            <a:pPr marL="685800" indent="-685800" algn="just">
              <a:buFont typeface="Wingdings" panose="05000000000000000000" pitchFamily="2" charset="2"/>
              <a:buChar char="ü"/>
            </a:pPr>
            <a:r>
              <a:rPr lang="pt-BR" altLang="pt-BR" sz="5400" b="1" dirty="0"/>
              <a:t> </a:t>
            </a:r>
            <a:r>
              <a:rPr lang="pt-BR" altLang="pt-BR" sz="4000" b="1" dirty="0"/>
              <a:t>Garantindo participação ativa dos alunos para que se sintam responsáveis pelo seu próprio aproveitamento (avaliação formativa). 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4000" b="1" dirty="0"/>
              <a:t>Por meio de instrumentos que possibilitem a análise do processo de ensino e de formação de cidadão e não apenas a certificação e aferição de resultados. </a:t>
            </a:r>
          </a:p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4000" b="1" dirty="0"/>
              <a:t> Por meio de instrumentos que possibilitem obter dados e reorientar o processo  de ensino e aprendizagem.</a:t>
            </a:r>
            <a:endParaRPr lang="pt-BR" sz="54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479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17DF0C3-520C-4BE2-9EBB-055927B7EA70}"/>
              </a:ext>
            </a:extLst>
          </p:cNvPr>
          <p:cNvSpPr/>
          <p:nvPr/>
        </p:nvSpPr>
        <p:spPr>
          <a:xfrm>
            <a:off x="159027" y="331304"/>
            <a:ext cx="11807686" cy="5810822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8000" dirty="0">
                <a:latin typeface="Abadi" panose="020B0604020104020204" pitchFamily="34" charset="0"/>
              </a:rPr>
              <a:t>Quando avaliar?</a:t>
            </a:r>
          </a:p>
          <a:p>
            <a:pPr marL="685800" indent="-68580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6600" dirty="0"/>
              <a:t>Para diagnosticar.</a:t>
            </a:r>
          </a:p>
          <a:p>
            <a:pPr marL="685800" indent="-68580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6600" dirty="0"/>
              <a:t>Para obter dados durante o processo.  </a:t>
            </a:r>
          </a:p>
          <a:p>
            <a:pPr marL="685800" indent="-6858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6600" dirty="0"/>
              <a:t> Ao final do processo. </a:t>
            </a:r>
          </a:p>
          <a:p>
            <a:pPr marL="685800" indent="-685800">
              <a:buFont typeface="Wingdings" panose="05000000000000000000" pitchFamily="2" charset="2"/>
              <a:buChar char="ü"/>
              <a:defRPr/>
            </a:pPr>
            <a:endParaRPr lang="pt-BR" sz="54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50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EDBAA49-092B-4C97-B818-D6873A4B6398}"/>
              </a:ext>
            </a:extLst>
          </p:cNvPr>
          <p:cNvSpPr/>
          <p:nvPr/>
        </p:nvSpPr>
        <p:spPr>
          <a:xfrm>
            <a:off x="265043" y="371061"/>
            <a:ext cx="11549270" cy="6186309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609600" indent="-609600"/>
            <a:r>
              <a:rPr lang="pt-BR" altLang="pt-BR" sz="3600" b="1" dirty="0">
                <a:latin typeface="Abadi" panose="020B0604020104020204" pitchFamily="34" charset="0"/>
              </a:rPr>
              <a:t>Lei de Diretrizes e Bases da Educação (1996)</a:t>
            </a:r>
          </a:p>
          <a:p>
            <a:pPr marL="609600" indent="-609600"/>
            <a:r>
              <a:rPr lang="pt-BR" altLang="pt-BR" sz="3600" dirty="0" err="1">
                <a:solidFill>
                  <a:srgbClr val="FF0000"/>
                </a:solidFill>
                <a:latin typeface="Abadi" panose="020B0604020104020204" pitchFamily="34" charset="0"/>
              </a:rPr>
              <a:t>Art</a:t>
            </a:r>
            <a:r>
              <a:rPr lang="pt-BR" altLang="pt-BR" sz="3600" dirty="0">
                <a:solidFill>
                  <a:srgbClr val="FF0000"/>
                </a:solidFill>
                <a:latin typeface="Abadi" panose="020B0604020104020204" pitchFamily="34" charset="0"/>
              </a:rPr>
              <a:t> 24 (...)</a:t>
            </a:r>
          </a:p>
          <a:p>
            <a:pPr marL="609600" indent="-609600"/>
            <a:r>
              <a:rPr lang="pt-BR" altLang="pt-BR" sz="3600" dirty="0">
                <a:latin typeface="Abadi" panose="020B0604020104020204" pitchFamily="34" charset="0"/>
              </a:rPr>
              <a:t>V- A </a:t>
            </a:r>
            <a:r>
              <a:rPr lang="pt-BR" altLang="pt-BR" sz="3600" b="1" dirty="0">
                <a:solidFill>
                  <a:srgbClr val="FF0000"/>
                </a:solidFill>
                <a:latin typeface="Abadi" panose="020B0604020104020204" pitchFamily="34" charset="0"/>
              </a:rPr>
              <a:t>verificação do rendimento escolar </a:t>
            </a:r>
            <a:r>
              <a:rPr lang="pt-BR" altLang="pt-BR" sz="3600" dirty="0">
                <a:latin typeface="Abadi" panose="020B0604020104020204" pitchFamily="34" charset="0"/>
              </a:rPr>
              <a:t>observará os seguintes critérios:</a:t>
            </a:r>
          </a:p>
          <a:p>
            <a:pPr marL="609600" indent="-609600" algn="just">
              <a:buFont typeface="Wingdings" panose="05000000000000000000" pitchFamily="2" charset="2"/>
              <a:buChar char="ü"/>
            </a:pPr>
            <a:r>
              <a:rPr lang="pt-BR" altLang="pt-BR" sz="3600" dirty="0">
                <a:latin typeface="Abadi" panose="020B0604020104020204" pitchFamily="34" charset="0"/>
              </a:rPr>
              <a:t>Avaliação contínua e cumulativa do desempenho do aluno, com prevalência dos aspectos qualitativos sobre os quantitativos e dos resultados ao longo do período sobre os de eventuais provas finais.</a:t>
            </a:r>
          </a:p>
          <a:p>
            <a:pPr marL="609600" indent="-609600">
              <a:buFont typeface="Wingdings" panose="05000000000000000000" pitchFamily="2" charset="2"/>
              <a:buChar char="ü"/>
            </a:pPr>
            <a:r>
              <a:rPr lang="pt-BR" altLang="pt-BR" sz="3600" dirty="0">
                <a:latin typeface="Abadi" panose="020B0604020104020204" pitchFamily="34" charset="0"/>
              </a:rPr>
              <a:t>Possibilidade de aceleração de estudos para alunos com atraso escolar.</a:t>
            </a:r>
          </a:p>
          <a:p>
            <a:pPr marL="609600" indent="-609600"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 marL="609600" indent="-60960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99222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EDBAA49-092B-4C97-B818-D6873A4B6398}"/>
              </a:ext>
            </a:extLst>
          </p:cNvPr>
          <p:cNvSpPr/>
          <p:nvPr/>
        </p:nvSpPr>
        <p:spPr>
          <a:xfrm>
            <a:off x="265043" y="371061"/>
            <a:ext cx="11549270" cy="6808018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609600" indent="-609600"/>
            <a:r>
              <a:rPr lang="pt-BR" altLang="pt-BR" sz="4400" b="1" dirty="0">
                <a:latin typeface="Abadi" panose="020B0604020104020204" pitchFamily="34" charset="0"/>
              </a:rPr>
              <a:t>Lei de Diretrizes e Bases da Educação (1996)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4400" dirty="0">
                <a:latin typeface="Abadi" panose="020B0604020104020204" pitchFamily="34" charset="0"/>
              </a:rPr>
              <a:t>Aproveitamento de estudos concluídos com êxito.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4400" dirty="0">
                <a:latin typeface="Abadi" panose="020B0604020104020204" pitchFamily="34" charset="0"/>
              </a:rPr>
              <a:t>Obrigatoriedade de estudos de recuperação, de preferência paralelos ao período letivo, para os casos de baixo rendimento escolar, a serem disciplinados pelas instituições de ensino em seus regimentos.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4400" dirty="0">
                <a:latin typeface="Abadi" panose="020B0604020104020204" pitchFamily="34" charset="0"/>
              </a:rPr>
              <a:t>Possibilidade de avanço nos cursos e nas séries mediante verificação do aprendizado.</a:t>
            </a:r>
          </a:p>
          <a:p>
            <a:pPr marL="609600" indent="-609600"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 marL="609600" indent="-60960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8024229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882</Words>
  <Application>Microsoft Office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Abadi</vt:lpstr>
      <vt:lpstr>Arial</vt:lpstr>
      <vt:lpstr>Calibri</vt:lpstr>
      <vt:lpstr>Calibri Light</vt:lpstr>
      <vt:lpstr>Comic Sans MS</vt:lpstr>
      <vt:lpstr>Wingdings</vt:lpstr>
      <vt:lpstr>Wingdings 2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Noeli Rivas</dc:creator>
  <cp:lastModifiedBy>Noeli Rivas</cp:lastModifiedBy>
  <cp:revision>11</cp:revision>
  <dcterms:created xsi:type="dcterms:W3CDTF">2020-07-01T13:22:56Z</dcterms:created>
  <dcterms:modified xsi:type="dcterms:W3CDTF">2020-07-01T16:34:25Z</dcterms:modified>
</cp:coreProperties>
</file>