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72" r:id="rId2"/>
    <p:sldId id="314" r:id="rId3"/>
    <p:sldId id="273" r:id="rId4"/>
    <p:sldId id="315" r:id="rId5"/>
    <p:sldId id="331" r:id="rId6"/>
    <p:sldId id="349" r:id="rId7"/>
    <p:sldId id="348" r:id="rId8"/>
    <p:sldId id="347" r:id="rId9"/>
    <p:sldId id="350" r:id="rId10"/>
    <p:sldId id="351" r:id="rId11"/>
    <p:sldId id="352" r:id="rId12"/>
    <p:sldId id="369" r:id="rId13"/>
    <p:sldId id="370" r:id="rId14"/>
    <p:sldId id="371" r:id="rId15"/>
    <p:sldId id="372" r:id="rId16"/>
    <p:sldId id="373" r:id="rId17"/>
    <p:sldId id="374" r:id="rId18"/>
    <p:sldId id="375" r:id="rId19"/>
    <p:sldId id="319" r:id="rId20"/>
    <p:sldId id="286" r:id="rId21"/>
  </p:sldIdLst>
  <p:sldSz cx="12192000" cy="6858000"/>
  <p:notesSz cx="6858000" cy="9144000"/>
  <p:custDataLst>
    <p:tags r:id="rId24"/>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4">
          <p15:clr>
            <a:srgbClr val="A4A3A4"/>
          </p15:clr>
        </p15:guide>
        <p15:guide id="2" pos="38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BCE45"/>
    <a:srgbClr val="EE0F68"/>
    <a:srgbClr val="87BB3B"/>
    <a:srgbClr val="1B2153"/>
    <a:srgbClr val="00CAF0"/>
    <a:srgbClr val="F4A03B"/>
    <a:srgbClr val="361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9810" autoAdjust="0"/>
  </p:normalViewPr>
  <p:slideViewPr>
    <p:cSldViewPr>
      <p:cViewPr varScale="1">
        <p:scale>
          <a:sx n="71" d="100"/>
          <a:sy n="71" d="100"/>
        </p:scale>
        <p:origin x="408" y="56"/>
      </p:cViewPr>
      <p:guideLst>
        <p:guide orient="horz" pos="2244"/>
        <p:guide pos="3850"/>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C2A87B4-205C-42AA-93A2-B27FC303620D}" type="doc">
      <dgm:prSet loTypeId="urn:microsoft.com/office/officeart/2005/8/layout/cycle6#1" loCatId="cycle" qsTypeId="urn:microsoft.com/office/officeart/2005/8/quickstyle/simple1#1" qsCatId="simple" csTypeId="urn:microsoft.com/office/officeart/2005/8/colors/accent2_2#1" csCatId="accent1" phldr="0"/>
      <dgm:spPr/>
      <dgm:t>
        <a:bodyPr/>
        <a:lstStyle/>
        <a:p>
          <a:endParaRPr lang="zh-CN" altLang="en-US"/>
        </a:p>
      </dgm:t>
    </dgm:pt>
    <dgm:pt modelId="{660A22A7-37CA-4B7E-87AA-E35BA5B82556}">
      <dgm:prSet phldrT="[文本]" phldr="0" custT="1"/>
      <dgm:spPr/>
      <dgm:t>
        <a:bodyPr vert="horz" wrap="square"/>
        <a:lstStyle/>
        <a:p>
          <a:pPr>
            <a:lnSpc>
              <a:spcPct val="100000"/>
            </a:lnSpc>
            <a:spcBef>
              <a:spcPct val="0"/>
            </a:spcBef>
            <a:spcAft>
              <a:spcPct val="35000"/>
            </a:spcAft>
          </a:pPr>
          <a:r>
            <a:rPr lang="en-US" altLang="zh-CN" sz="2000">
              <a:latin typeface="Arial" panose="020B0604020202020204" pitchFamily="34" charset="0"/>
              <a:cs typeface="Arial" panose="020B0604020202020204" pitchFamily="34" charset="0"/>
            </a:rPr>
            <a:t>Cost innovation</a:t>
          </a:r>
        </a:p>
      </dgm:t>
    </dgm:pt>
    <dgm:pt modelId="{AEDCC0F0-F7D6-45D4-984A-B50E110C9D1F}" type="parTrans" cxnId="{A069CF23-B5C5-4119-A5AC-FDF0AACAFCE6}">
      <dgm:prSet/>
      <dgm:spPr/>
      <dgm:t>
        <a:bodyPr/>
        <a:lstStyle/>
        <a:p>
          <a:endParaRPr lang="zh-CN" altLang="en-US"/>
        </a:p>
      </dgm:t>
    </dgm:pt>
    <dgm:pt modelId="{CF218E85-BB5C-4FD9-8936-583B930F1946}" type="sibTrans" cxnId="{A069CF23-B5C5-4119-A5AC-FDF0AACAFCE6}">
      <dgm:prSet/>
      <dgm:spPr/>
      <dgm:t>
        <a:bodyPr/>
        <a:lstStyle/>
        <a:p>
          <a:endParaRPr lang="zh-CN" altLang="en-US"/>
        </a:p>
      </dgm:t>
    </dgm:pt>
    <dgm:pt modelId="{2747EF35-EB19-40B2-B72B-1D28E27677E0}">
      <dgm:prSet phldrT="[文本]" phldr="0" custT="1"/>
      <dgm:spPr/>
      <dgm:t>
        <a:bodyPr vert="horz" wrap="square"/>
        <a:lstStyle/>
        <a:p>
          <a:pPr>
            <a:lnSpc>
              <a:spcPct val="100000"/>
            </a:lnSpc>
            <a:spcBef>
              <a:spcPct val="0"/>
            </a:spcBef>
            <a:spcAft>
              <a:spcPct val="35000"/>
            </a:spcAft>
          </a:pPr>
          <a:r>
            <a:rPr lang="en-US" altLang="zh-CN" sz="2000">
              <a:latin typeface="Arial" panose="020B0604020202020204" pitchFamily="34" charset="0"/>
              <a:cs typeface="Arial" panose="020B0604020202020204" pitchFamily="34" charset="0"/>
            </a:rPr>
            <a:t>Business model innovation</a:t>
          </a:r>
        </a:p>
      </dgm:t>
    </dgm:pt>
    <dgm:pt modelId="{E8C0C942-F96C-429E-AD44-E4BA5D9680C7}" type="parTrans" cxnId="{5D2C5245-6BE6-42FD-A53E-6BA3FD92D68F}">
      <dgm:prSet/>
      <dgm:spPr/>
      <dgm:t>
        <a:bodyPr/>
        <a:lstStyle/>
        <a:p>
          <a:endParaRPr lang="zh-CN" altLang="en-US"/>
        </a:p>
      </dgm:t>
    </dgm:pt>
    <dgm:pt modelId="{BFFDCB46-D59E-46B2-9C53-DB1ADB0299CC}" type="sibTrans" cxnId="{5D2C5245-6BE6-42FD-A53E-6BA3FD92D68F}">
      <dgm:prSet/>
      <dgm:spPr/>
      <dgm:t>
        <a:bodyPr/>
        <a:lstStyle/>
        <a:p>
          <a:endParaRPr lang="zh-CN" altLang="en-US"/>
        </a:p>
      </dgm:t>
    </dgm:pt>
    <dgm:pt modelId="{B95FB8A5-B612-47B6-989C-9D7BD89F6E18}">
      <dgm:prSet phldrT="[文本]" phldr="0" custT="1"/>
      <dgm:spPr/>
      <dgm:t>
        <a:bodyPr vert="horz" wrap="square"/>
        <a:lstStyle/>
        <a:p>
          <a:pPr>
            <a:lnSpc>
              <a:spcPct val="100000"/>
            </a:lnSpc>
            <a:spcBef>
              <a:spcPct val="0"/>
            </a:spcBef>
            <a:spcAft>
              <a:spcPct val="35000"/>
            </a:spcAft>
          </a:pPr>
          <a:r>
            <a:rPr lang="en-US" altLang="zh-CN" sz="1800">
              <a:latin typeface="Arial" panose="020B0604020202020204" pitchFamily="34" charset="0"/>
              <a:cs typeface="Arial" panose="020B0604020202020204" pitchFamily="34" charset="0"/>
            </a:rPr>
            <a:t>Technological innovation</a:t>
          </a:r>
        </a:p>
      </dgm:t>
    </dgm:pt>
    <dgm:pt modelId="{1784B15E-8B7A-426B-89B2-02867972B4B8}" type="parTrans" cxnId="{E3D71973-928B-4F0E-ACE1-E87411BB99CA}">
      <dgm:prSet/>
      <dgm:spPr/>
      <dgm:t>
        <a:bodyPr/>
        <a:lstStyle/>
        <a:p>
          <a:endParaRPr lang="zh-CN" altLang="en-US"/>
        </a:p>
      </dgm:t>
    </dgm:pt>
    <dgm:pt modelId="{16734FCF-6F10-445A-B6BC-27E3ED457274}" type="sibTrans" cxnId="{E3D71973-928B-4F0E-ACE1-E87411BB99CA}">
      <dgm:prSet/>
      <dgm:spPr/>
      <dgm:t>
        <a:bodyPr/>
        <a:lstStyle/>
        <a:p>
          <a:endParaRPr lang="zh-CN" altLang="en-US"/>
        </a:p>
      </dgm:t>
    </dgm:pt>
    <dgm:pt modelId="{2B78A2B5-DCEA-4AFC-B14F-1F24A1DED97A}">
      <dgm:prSet phldrT="[文本]" phldr="0" custT="1"/>
      <dgm:spPr/>
      <dgm:t>
        <a:bodyPr vert="horz" wrap="square"/>
        <a:lstStyle/>
        <a:p>
          <a:pPr>
            <a:lnSpc>
              <a:spcPct val="100000"/>
            </a:lnSpc>
            <a:spcBef>
              <a:spcPct val="0"/>
            </a:spcBef>
            <a:spcAft>
              <a:spcPct val="35000"/>
            </a:spcAft>
          </a:pPr>
          <a:r>
            <a:rPr lang="en-US" altLang="zh-CN" sz="2000">
              <a:latin typeface="Arial" panose="020B0604020202020204" pitchFamily="34" charset="0"/>
              <a:cs typeface="Arial" panose="020B0604020202020204" pitchFamily="34" charset="0"/>
            </a:rPr>
            <a:t>Shanzhai innovation</a:t>
          </a:r>
        </a:p>
      </dgm:t>
    </dgm:pt>
    <dgm:pt modelId="{3E7F7A29-9086-4454-9597-B1A82629FFC8}" type="parTrans" cxnId="{709348B4-B9C7-40E5-898B-0A39859F4A0F}">
      <dgm:prSet/>
      <dgm:spPr/>
      <dgm:t>
        <a:bodyPr/>
        <a:lstStyle/>
        <a:p>
          <a:endParaRPr lang="zh-CN" altLang="en-US"/>
        </a:p>
      </dgm:t>
    </dgm:pt>
    <dgm:pt modelId="{70BDE6F6-3261-4753-9D1B-53909242F67D}" type="sibTrans" cxnId="{709348B4-B9C7-40E5-898B-0A39859F4A0F}">
      <dgm:prSet/>
      <dgm:spPr/>
      <dgm:t>
        <a:bodyPr/>
        <a:lstStyle/>
        <a:p>
          <a:endParaRPr lang="zh-CN" altLang="en-US"/>
        </a:p>
      </dgm:t>
    </dgm:pt>
    <dgm:pt modelId="{40AFDA9D-288C-4D29-8AFA-37C0C30C8FF6}">
      <dgm:prSet phldrT="[文本]" phldr="0" custT="1"/>
      <dgm:spPr/>
      <dgm:t>
        <a:bodyPr vert="horz" wrap="square"/>
        <a:lstStyle/>
        <a:p>
          <a:pPr>
            <a:lnSpc>
              <a:spcPct val="100000"/>
            </a:lnSpc>
            <a:spcBef>
              <a:spcPct val="0"/>
            </a:spcBef>
            <a:spcAft>
              <a:spcPct val="35000"/>
            </a:spcAft>
          </a:pPr>
          <a:r>
            <a:rPr lang="en-US" altLang="zh-CN" sz="2000">
              <a:latin typeface="Arial" panose="020B0604020202020204" pitchFamily="34" charset="0"/>
              <a:cs typeface="Arial" panose="020B0604020202020204" pitchFamily="34" charset="0"/>
            </a:rPr>
            <a:t>Application innovation</a:t>
          </a:r>
        </a:p>
      </dgm:t>
    </dgm:pt>
    <dgm:pt modelId="{4C1C0800-F64C-44F0-9787-17FB1271D0FC}" type="parTrans" cxnId="{CC26D3E1-ABBA-4260-83C6-A883EF97A604}">
      <dgm:prSet/>
      <dgm:spPr/>
      <dgm:t>
        <a:bodyPr/>
        <a:lstStyle/>
        <a:p>
          <a:endParaRPr lang="zh-CN" altLang="en-US"/>
        </a:p>
      </dgm:t>
    </dgm:pt>
    <dgm:pt modelId="{7FCDBF79-0B4F-4621-8364-C0B41DDF9713}" type="sibTrans" cxnId="{CC26D3E1-ABBA-4260-83C6-A883EF97A604}">
      <dgm:prSet/>
      <dgm:spPr/>
      <dgm:t>
        <a:bodyPr/>
        <a:lstStyle/>
        <a:p>
          <a:endParaRPr lang="zh-CN" altLang="en-US"/>
        </a:p>
      </dgm:t>
    </dgm:pt>
    <dgm:pt modelId="{2984A8B6-85E9-40AE-8B81-BA8B58477DF2}" type="pres">
      <dgm:prSet presAssocID="{CC2A87B4-205C-42AA-93A2-B27FC303620D}" presName="cycle" presStyleCnt="0">
        <dgm:presLayoutVars>
          <dgm:dir/>
          <dgm:resizeHandles val="exact"/>
        </dgm:presLayoutVars>
      </dgm:prSet>
      <dgm:spPr/>
      <dgm:t>
        <a:bodyPr/>
        <a:lstStyle/>
        <a:p>
          <a:endParaRPr lang="pt-BR"/>
        </a:p>
      </dgm:t>
    </dgm:pt>
    <dgm:pt modelId="{70BF45C1-8091-454A-8203-C06A7B7590F9}" type="pres">
      <dgm:prSet presAssocID="{660A22A7-37CA-4B7E-87AA-E35BA5B82556}" presName="node" presStyleLbl="node1" presStyleIdx="0" presStyleCnt="5">
        <dgm:presLayoutVars>
          <dgm:bulletEnabled val="1"/>
        </dgm:presLayoutVars>
      </dgm:prSet>
      <dgm:spPr/>
      <dgm:t>
        <a:bodyPr/>
        <a:lstStyle/>
        <a:p>
          <a:endParaRPr lang="pt-BR"/>
        </a:p>
      </dgm:t>
    </dgm:pt>
    <dgm:pt modelId="{E9AD9DBB-BD76-47E5-B3B5-DCAABDF708B4}" type="pres">
      <dgm:prSet presAssocID="{660A22A7-37CA-4B7E-87AA-E35BA5B82556}" presName="spNode" presStyleCnt="0"/>
      <dgm:spPr/>
    </dgm:pt>
    <dgm:pt modelId="{FACB0322-C0E5-47B2-A30E-4E65DACE54AB}" type="pres">
      <dgm:prSet presAssocID="{CF218E85-BB5C-4FD9-8936-583B930F1946}" presName="sibTrans" presStyleLbl="sibTrans1D1" presStyleIdx="0" presStyleCnt="5"/>
      <dgm:spPr/>
      <dgm:t>
        <a:bodyPr/>
        <a:lstStyle/>
        <a:p>
          <a:endParaRPr lang="pt-BR"/>
        </a:p>
      </dgm:t>
    </dgm:pt>
    <dgm:pt modelId="{5B56F173-CF60-49FA-B101-E6B505C28F2C}" type="pres">
      <dgm:prSet presAssocID="{2747EF35-EB19-40B2-B72B-1D28E27677E0}" presName="node" presStyleLbl="node1" presStyleIdx="1" presStyleCnt="5">
        <dgm:presLayoutVars>
          <dgm:bulletEnabled val="1"/>
        </dgm:presLayoutVars>
      </dgm:prSet>
      <dgm:spPr/>
      <dgm:t>
        <a:bodyPr/>
        <a:lstStyle/>
        <a:p>
          <a:endParaRPr lang="pt-BR"/>
        </a:p>
      </dgm:t>
    </dgm:pt>
    <dgm:pt modelId="{FA1B1F1F-4290-44F6-B614-7DA04C6968EA}" type="pres">
      <dgm:prSet presAssocID="{2747EF35-EB19-40B2-B72B-1D28E27677E0}" presName="spNode" presStyleCnt="0"/>
      <dgm:spPr/>
    </dgm:pt>
    <dgm:pt modelId="{890F09E1-A5FD-4242-968C-AD8148ADBA80}" type="pres">
      <dgm:prSet presAssocID="{BFFDCB46-D59E-46B2-9C53-DB1ADB0299CC}" presName="sibTrans" presStyleLbl="sibTrans1D1" presStyleIdx="1" presStyleCnt="5"/>
      <dgm:spPr/>
      <dgm:t>
        <a:bodyPr/>
        <a:lstStyle/>
        <a:p>
          <a:endParaRPr lang="pt-BR"/>
        </a:p>
      </dgm:t>
    </dgm:pt>
    <dgm:pt modelId="{F4F0857E-A2A2-4C44-8D9E-738F53CA34B0}" type="pres">
      <dgm:prSet presAssocID="{B95FB8A5-B612-47B6-989C-9D7BD89F6E18}" presName="node" presStyleLbl="node1" presStyleIdx="2" presStyleCnt="5">
        <dgm:presLayoutVars>
          <dgm:bulletEnabled val="1"/>
        </dgm:presLayoutVars>
      </dgm:prSet>
      <dgm:spPr/>
      <dgm:t>
        <a:bodyPr/>
        <a:lstStyle/>
        <a:p>
          <a:endParaRPr lang="pt-BR"/>
        </a:p>
      </dgm:t>
    </dgm:pt>
    <dgm:pt modelId="{B43530C4-5C4D-4873-9C40-D1060ACD455B}" type="pres">
      <dgm:prSet presAssocID="{B95FB8A5-B612-47B6-989C-9D7BD89F6E18}" presName="spNode" presStyleCnt="0"/>
      <dgm:spPr/>
    </dgm:pt>
    <dgm:pt modelId="{947E10C1-872E-48ED-A8EA-CDF548C9E170}" type="pres">
      <dgm:prSet presAssocID="{16734FCF-6F10-445A-B6BC-27E3ED457274}" presName="sibTrans" presStyleLbl="sibTrans1D1" presStyleIdx="2" presStyleCnt="5"/>
      <dgm:spPr/>
      <dgm:t>
        <a:bodyPr/>
        <a:lstStyle/>
        <a:p>
          <a:endParaRPr lang="pt-BR"/>
        </a:p>
      </dgm:t>
    </dgm:pt>
    <dgm:pt modelId="{9B1E3B87-CFEF-48C3-B3ED-22B7722DA4B2}" type="pres">
      <dgm:prSet presAssocID="{2B78A2B5-DCEA-4AFC-B14F-1F24A1DED97A}" presName="node" presStyleLbl="node1" presStyleIdx="3" presStyleCnt="5">
        <dgm:presLayoutVars>
          <dgm:bulletEnabled val="1"/>
        </dgm:presLayoutVars>
      </dgm:prSet>
      <dgm:spPr/>
      <dgm:t>
        <a:bodyPr/>
        <a:lstStyle/>
        <a:p>
          <a:endParaRPr lang="pt-BR"/>
        </a:p>
      </dgm:t>
    </dgm:pt>
    <dgm:pt modelId="{5DA43FA6-2782-48E4-882C-5BEA84898403}" type="pres">
      <dgm:prSet presAssocID="{2B78A2B5-DCEA-4AFC-B14F-1F24A1DED97A}" presName="spNode" presStyleCnt="0"/>
      <dgm:spPr/>
    </dgm:pt>
    <dgm:pt modelId="{D354920F-3C18-4773-98FE-F5105B0C4655}" type="pres">
      <dgm:prSet presAssocID="{70BDE6F6-3261-4753-9D1B-53909242F67D}" presName="sibTrans" presStyleLbl="sibTrans1D1" presStyleIdx="3" presStyleCnt="5"/>
      <dgm:spPr/>
      <dgm:t>
        <a:bodyPr/>
        <a:lstStyle/>
        <a:p>
          <a:endParaRPr lang="pt-BR"/>
        </a:p>
      </dgm:t>
    </dgm:pt>
    <dgm:pt modelId="{4A533BBB-6BEA-429E-8541-03477BCE8622}" type="pres">
      <dgm:prSet presAssocID="{40AFDA9D-288C-4D29-8AFA-37C0C30C8FF6}" presName="node" presStyleLbl="node1" presStyleIdx="4" presStyleCnt="5">
        <dgm:presLayoutVars>
          <dgm:bulletEnabled val="1"/>
        </dgm:presLayoutVars>
      </dgm:prSet>
      <dgm:spPr/>
      <dgm:t>
        <a:bodyPr/>
        <a:lstStyle/>
        <a:p>
          <a:endParaRPr lang="pt-BR"/>
        </a:p>
      </dgm:t>
    </dgm:pt>
    <dgm:pt modelId="{E2DD3598-5153-4C35-949B-5E7B3A92DCE7}" type="pres">
      <dgm:prSet presAssocID="{40AFDA9D-288C-4D29-8AFA-37C0C30C8FF6}" presName="spNode" presStyleCnt="0"/>
      <dgm:spPr/>
    </dgm:pt>
    <dgm:pt modelId="{80375E59-737B-41DF-B3C9-E8361D136FF9}" type="pres">
      <dgm:prSet presAssocID="{7FCDBF79-0B4F-4621-8364-C0B41DDF9713}" presName="sibTrans" presStyleLbl="sibTrans1D1" presStyleIdx="4" presStyleCnt="5"/>
      <dgm:spPr/>
      <dgm:t>
        <a:bodyPr/>
        <a:lstStyle/>
        <a:p>
          <a:endParaRPr lang="pt-BR"/>
        </a:p>
      </dgm:t>
    </dgm:pt>
  </dgm:ptLst>
  <dgm:cxnLst>
    <dgm:cxn modelId="{CC26D3E1-ABBA-4260-83C6-A883EF97A604}" srcId="{CC2A87B4-205C-42AA-93A2-B27FC303620D}" destId="{40AFDA9D-288C-4D29-8AFA-37C0C30C8FF6}" srcOrd="4" destOrd="0" parTransId="{4C1C0800-F64C-44F0-9787-17FB1271D0FC}" sibTransId="{7FCDBF79-0B4F-4621-8364-C0B41DDF9713}"/>
    <dgm:cxn modelId="{E5497998-2EB0-44FA-815B-42985CBCDFEE}" type="presOf" srcId="{CC2A87B4-205C-42AA-93A2-B27FC303620D}" destId="{2984A8B6-85E9-40AE-8B81-BA8B58477DF2}" srcOrd="0" destOrd="0" presId="urn:microsoft.com/office/officeart/2005/8/layout/cycle6#1"/>
    <dgm:cxn modelId="{A069CF23-B5C5-4119-A5AC-FDF0AACAFCE6}" srcId="{CC2A87B4-205C-42AA-93A2-B27FC303620D}" destId="{660A22A7-37CA-4B7E-87AA-E35BA5B82556}" srcOrd="0" destOrd="0" parTransId="{AEDCC0F0-F7D6-45D4-984A-B50E110C9D1F}" sibTransId="{CF218E85-BB5C-4FD9-8936-583B930F1946}"/>
    <dgm:cxn modelId="{E3D71973-928B-4F0E-ACE1-E87411BB99CA}" srcId="{CC2A87B4-205C-42AA-93A2-B27FC303620D}" destId="{B95FB8A5-B612-47B6-989C-9D7BD89F6E18}" srcOrd="2" destOrd="0" parTransId="{1784B15E-8B7A-426B-89B2-02867972B4B8}" sibTransId="{16734FCF-6F10-445A-B6BC-27E3ED457274}"/>
    <dgm:cxn modelId="{E37DC664-746D-4A78-B4B9-190F0089131C}" type="presOf" srcId="{CF218E85-BB5C-4FD9-8936-583B930F1946}" destId="{FACB0322-C0E5-47B2-A30E-4E65DACE54AB}" srcOrd="0" destOrd="0" presId="urn:microsoft.com/office/officeart/2005/8/layout/cycle6#1"/>
    <dgm:cxn modelId="{5D2C5245-6BE6-42FD-A53E-6BA3FD92D68F}" srcId="{CC2A87B4-205C-42AA-93A2-B27FC303620D}" destId="{2747EF35-EB19-40B2-B72B-1D28E27677E0}" srcOrd="1" destOrd="0" parTransId="{E8C0C942-F96C-429E-AD44-E4BA5D9680C7}" sibTransId="{BFFDCB46-D59E-46B2-9C53-DB1ADB0299CC}"/>
    <dgm:cxn modelId="{0712247E-49FD-433A-B97A-F994951BAD94}" type="presOf" srcId="{660A22A7-37CA-4B7E-87AA-E35BA5B82556}" destId="{70BF45C1-8091-454A-8203-C06A7B7590F9}" srcOrd="0" destOrd="0" presId="urn:microsoft.com/office/officeart/2005/8/layout/cycle6#1"/>
    <dgm:cxn modelId="{9810DFA4-8325-4FC6-A9DC-2AA81E3682BD}" type="presOf" srcId="{2B78A2B5-DCEA-4AFC-B14F-1F24A1DED97A}" destId="{9B1E3B87-CFEF-48C3-B3ED-22B7722DA4B2}" srcOrd="0" destOrd="0" presId="urn:microsoft.com/office/officeart/2005/8/layout/cycle6#1"/>
    <dgm:cxn modelId="{709348B4-B9C7-40E5-898B-0A39859F4A0F}" srcId="{CC2A87B4-205C-42AA-93A2-B27FC303620D}" destId="{2B78A2B5-DCEA-4AFC-B14F-1F24A1DED97A}" srcOrd="3" destOrd="0" parTransId="{3E7F7A29-9086-4454-9597-B1A82629FFC8}" sibTransId="{70BDE6F6-3261-4753-9D1B-53909242F67D}"/>
    <dgm:cxn modelId="{B4F7C53B-BFA5-4FCF-919D-53861D596087}" type="presOf" srcId="{7FCDBF79-0B4F-4621-8364-C0B41DDF9713}" destId="{80375E59-737B-41DF-B3C9-E8361D136FF9}" srcOrd="0" destOrd="0" presId="urn:microsoft.com/office/officeart/2005/8/layout/cycle6#1"/>
    <dgm:cxn modelId="{BDCD2F85-A20C-4CCF-9D4B-89BE5220B17F}" type="presOf" srcId="{2747EF35-EB19-40B2-B72B-1D28E27677E0}" destId="{5B56F173-CF60-49FA-B101-E6B505C28F2C}" srcOrd="0" destOrd="0" presId="urn:microsoft.com/office/officeart/2005/8/layout/cycle6#1"/>
    <dgm:cxn modelId="{46818583-35BA-4CD7-ACC1-08928343E872}" type="presOf" srcId="{16734FCF-6F10-445A-B6BC-27E3ED457274}" destId="{947E10C1-872E-48ED-A8EA-CDF548C9E170}" srcOrd="0" destOrd="0" presId="urn:microsoft.com/office/officeart/2005/8/layout/cycle6#1"/>
    <dgm:cxn modelId="{A5815873-2052-4F05-9A04-B4A5BB018405}" type="presOf" srcId="{70BDE6F6-3261-4753-9D1B-53909242F67D}" destId="{D354920F-3C18-4773-98FE-F5105B0C4655}" srcOrd="0" destOrd="0" presId="urn:microsoft.com/office/officeart/2005/8/layout/cycle6#1"/>
    <dgm:cxn modelId="{DE5DF0A1-14FE-4378-88E0-ABCE218AA09F}" type="presOf" srcId="{B95FB8A5-B612-47B6-989C-9D7BD89F6E18}" destId="{F4F0857E-A2A2-4C44-8D9E-738F53CA34B0}" srcOrd="0" destOrd="0" presId="urn:microsoft.com/office/officeart/2005/8/layout/cycle6#1"/>
    <dgm:cxn modelId="{F2D3EF3F-17DD-4CF8-AF87-1C56940D385D}" type="presOf" srcId="{BFFDCB46-D59E-46B2-9C53-DB1ADB0299CC}" destId="{890F09E1-A5FD-4242-968C-AD8148ADBA80}" srcOrd="0" destOrd="0" presId="urn:microsoft.com/office/officeart/2005/8/layout/cycle6#1"/>
    <dgm:cxn modelId="{799777AA-4182-43EC-AEAB-FBF09532050B}" type="presOf" srcId="{40AFDA9D-288C-4D29-8AFA-37C0C30C8FF6}" destId="{4A533BBB-6BEA-429E-8541-03477BCE8622}" srcOrd="0" destOrd="0" presId="urn:microsoft.com/office/officeart/2005/8/layout/cycle6#1"/>
    <dgm:cxn modelId="{55BFF725-AAB9-4A01-8D31-44DCCBD880EA}" type="presParOf" srcId="{2984A8B6-85E9-40AE-8B81-BA8B58477DF2}" destId="{70BF45C1-8091-454A-8203-C06A7B7590F9}" srcOrd="0" destOrd="0" presId="urn:microsoft.com/office/officeart/2005/8/layout/cycle6#1"/>
    <dgm:cxn modelId="{3D3E2B58-7F41-4362-BE04-52F84B2DF3C3}" type="presParOf" srcId="{2984A8B6-85E9-40AE-8B81-BA8B58477DF2}" destId="{E9AD9DBB-BD76-47E5-B3B5-DCAABDF708B4}" srcOrd="1" destOrd="0" presId="urn:microsoft.com/office/officeart/2005/8/layout/cycle6#1"/>
    <dgm:cxn modelId="{A2EDA5C1-1F02-4BEE-94C0-9CDA848C111E}" type="presParOf" srcId="{2984A8B6-85E9-40AE-8B81-BA8B58477DF2}" destId="{FACB0322-C0E5-47B2-A30E-4E65DACE54AB}" srcOrd="2" destOrd="0" presId="urn:microsoft.com/office/officeart/2005/8/layout/cycle6#1"/>
    <dgm:cxn modelId="{E63CD259-2A3C-4950-B6B1-048167E382D8}" type="presParOf" srcId="{2984A8B6-85E9-40AE-8B81-BA8B58477DF2}" destId="{5B56F173-CF60-49FA-B101-E6B505C28F2C}" srcOrd="3" destOrd="0" presId="urn:microsoft.com/office/officeart/2005/8/layout/cycle6#1"/>
    <dgm:cxn modelId="{597EDCF6-772E-4EAC-8ED5-4B8866641E17}" type="presParOf" srcId="{2984A8B6-85E9-40AE-8B81-BA8B58477DF2}" destId="{FA1B1F1F-4290-44F6-B614-7DA04C6968EA}" srcOrd="4" destOrd="0" presId="urn:microsoft.com/office/officeart/2005/8/layout/cycle6#1"/>
    <dgm:cxn modelId="{7736EC55-9465-4C91-9A10-BDA46C6AB359}" type="presParOf" srcId="{2984A8B6-85E9-40AE-8B81-BA8B58477DF2}" destId="{890F09E1-A5FD-4242-968C-AD8148ADBA80}" srcOrd="5" destOrd="0" presId="urn:microsoft.com/office/officeart/2005/8/layout/cycle6#1"/>
    <dgm:cxn modelId="{879B9907-7C5C-476D-A27B-079D07B440F5}" type="presParOf" srcId="{2984A8B6-85E9-40AE-8B81-BA8B58477DF2}" destId="{F4F0857E-A2A2-4C44-8D9E-738F53CA34B0}" srcOrd="6" destOrd="0" presId="urn:microsoft.com/office/officeart/2005/8/layout/cycle6#1"/>
    <dgm:cxn modelId="{5714E20E-785E-447A-A6EF-7698B7F1996F}" type="presParOf" srcId="{2984A8B6-85E9-40AE-8B81-BA8B58477DF2}" destId="{B43530C4-5C4D-4873-9C40-D1060ACD455B}" srcOrd="7" destOrd="0" presId="urn:microsoft.com/office/officeart/2005/8/layout/cycle6#1"/>
    <dgm:cxn modelId="{2EBD0CD5-2D66-4A47-B3D5-3614FCE0CF7D}" type="presParOf" srcId="{2984A8B6-85E9-40AE-8B81-BA8B58477DF2}" destId="{947E10C1-872E-48ED-A8EA-CDF548C9E170}" srcOrd="8" destOrd="0" presId="urn:microsoft.com/office/officeart/2005/8/layout/cycle6#1"/>
    <dgm:cxn modelId="{480E1194-DAB8-4CE5-8EF4-9AAF34F7B61C}" type="presParOf" srcId="{2984A8B6-85E9-40AE-8B81-BA8B58477DF2}" destId="{9B1E3B87-CFEF-48C3-B3ED-22B7722DA4B2}" srcOrd="9" destOrd="0" presId="urn:microsoft.com/office/officeart/2005/8/layout/cycle6#1"/>
    <dgm:cxn modelId="{B51E0EBE-8FB5-4AEA-BEBA-AB5A989C8E5D}" type="presParOf" srcId="{2984A8B6-85E9-40AE-8B81-BA8B58477DF2}" destId="{5DA43FA6-2782-48E4-882C-5BEA84898403}" srcOrd="10" destOrd="0" presId="urn:microsoft.com/office/officeart/2005/8/layout/cycle6#1"/>
    <dgm:cxn modelId="{262B5BEE-3162-40BD-96DB-4ABAD6C1356A}" type="presParOf" srcId="{2984A8B6-85E9-40AE-8B81-BA8B58477DF2}" destId="{D354920F-3C18-4773-98FE-F5105B0C4655}" srcOrd="11" destOrd="0" presId="urn:microsoft.com/office/officeart/2005/8/layout/cycle6#1"/>
    <dgm:cxn modelId="{A237061A-948E-4DC2-8D89-9BA4C88DF9EE}" type="presParOf" srcId="{2984A8B6-85E9-40AE-8B81-BA8B58477DF2}" destId="{4A533BBB-6BEA-429E-8541-03477BCE8622}" srcOrd="12" destOrd="0" presId="urn:microsoft.com/office/officeart/2005/8/layout/cycle6#1"/>
    <dgm:cxn modelId="{A5D0700C-D93E-4147-88C9-12342FF747CB}" type="presParOf" srcId="{2984A8B6-85E9-40AE-8B81-BA8B58477DF2}" destId="{E2DD3598-5153-4C35-949B-5E7B3A92DCE7}" srcOrd="13" destOrd="0" presId="urn:microsoft.com/office/officeart/2005/8/layout/cycle6#1"/>
    <dgm:cxn modelId="{69CEFDFB-F249-44A4-8A64-F24E554EAF4A}" type="presParOf" srcId="{2984A8B6-85E9-40AE-8B81-BA8B58477DF2}" destId="{80375E59-737B-41DF-B3C9-E8361D136FF9}" srcOrd="14" destOrd="0" presId="urn:microsoft.com/office/officeart/2005/8/layout/cycle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75C80-C7D2-43B4-BCD4-C4F399135DE5}" type="datetimeFigureOut">
              <a:rPr lang="zh-CN" altLang="en-US" smtClean="0"/>
              <a:t>2019/6/8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8E4F5-3F91-4650-82F8-9EABCFF16D0E}" type="slidenum">
              <a:rPr lang="zh-CN" altLang="en-US" smtClean="0"/>
              <a:t>‹nº›</a:t>
            </a:fld>
            <a:endParaRPr lang="zh-CN" altLang="en-US"/>
          </a:p>
        </p:txBody>
      </p:sp>
    </p:spTree>
    <p:extLst>
      <p:ext uri="{BB962C8B-B14F-4D97-AF65-F5344CB8AC3E}">
        <p14:creationId xmlns:p14="http://schemas.microsoft.com/office/powerpoint/2010/main" val="20401208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F76A-BA1F-46B7-B0A1-EE4F31F42EF9}" type="datetimeFigureOut">
              <a:rPr lang="en-US" smtClean="0"/>
              <a:t>6/8/2019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47B8C-5F1F-434B-B463-303C989C6154}" type="slidenum">
              <a:rPr lang="en-US" smtClean="0"/>
              <a:t>‹nº›</a:t>
            </a:fld>
            <a:endParaRPr lang="en-US"/>
          </a:p>
        </p:txBody>
      </p:sp>
    </p:spTree>
    <p:extLst>
      <p:ext uri="{BB962C8B-B14F-4D97-AF65-F5344CB8AC3E}">
        <p14:creationId xmlns:p14="http://schemas.microsoft.com/office/powerpoint/2010/main" val="4252385940"/>
      </p:ext>
    </p:extLst>
  </p:cSld>
  <p:clrMap bg1="lt1" tx1="dk1" bg2="lt2" tx2="dk2" accent1="accent1" accent2="accent2" accent3="accent3" accent4="accent4" accent5="accent5" accent6="accent6" hlink="hlink" folHlink="folHlink"/>
  <p:hf hdr="0" dt="0"/>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75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773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785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560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374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48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666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53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180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5924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367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9363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676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815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8930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907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138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517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356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754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94585-BE45-4742-B5E3-498DEBEE5D3B}" type="datetime1">
              <a:rPr lang="en-US" altLang="zh-CN" smtClean="0"/>
              <a:t>6/8/2019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0A4A6-A042-46D2-AA8D-CB7B7C602BD8}" type="datetime1">
              <a:rPr lang="en-US" altLang="zh-CN" smtClean="0"/>
              <a:t>6/8/2019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7864D-FF29-44FF-99E9-48ACB1AD4E4B}" type="datetime1">
              <a:rPr lang="en-US" altLang="zh-CN" smtClean="0"/>
              <a:t>6/8/2019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F96CB-66B0-4DA5-819B-AB5C3A1769D8}" type="datetime1">
              <a:rPr lang="en-US" altLang="zh-CN" smtClean="0"/>
              <a:t>6/8/2019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7365" indent="0">
              <a:buNone/>
              <a:defRPr sz="1865">
                <a:solidFill>
                  <a:schemeClr val="tx1">
                    <a:tint val="75000"/>
                  </a:schemeClr>
                </a:solidFill>
              </a:defRPr>
            </a:lvl6pPr>
            <a:lvl7pPr marL="3656965" indent="0">
              <a:buNone/>
              <a:defRPr sz="1865">
                <a:solidFill>
                  <a:schemeClr val="tx1">
                    <a:tint val="75000"/>
                  </a:schemeClr>
                </a:solidFill>
              </a:defRPr>
            </a:lvl7pPr>
            <a:lvl8pPr marL="4266565" indent="0">
              <a:buNone/>
              <a:defRPr sz="1865">
                <a:solidFill>
                  <a:schemeClr val="tx1">
                    <a:tint val="75000"/>
                  </a:schemeClr>
                </a:solidFill>
              </a:defRPr>
            </a:lvl8pPr>
            <a:lvl9pPr marL="4876165" indent="0">
              <a:buNone/>
              <a:defRPr sz="18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4CC2B-8DFC-44EC-A872-3D000D882DFD}" type="datetime1">
              <a:rPr lang="en-US" altLang="zh-CN" smtClean="0"/>
              <a:t>6/8/2019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69E9D1-D93E-4D63-B230-B15FD92C055C}" type="datetime1">
              <a:rPr lang="en-US" altLang="zh-CN" smtClean="0"/>
              <a:t>6/8/2019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7365" indent="0">
              <a:buNone/>
              <a:defRPr sz="2135" b="1"/>
            </a:lvl6pPr>
            <a:lvl7pPr marL="3656965" indent="0">
              <a:buNone/>
              <a:defRPr sz="2135" b="1"/>
            </a:lvl7pPr>
            <a:lvl8pPr marL="4266565" indent="0">
              <a:buNone/>
              <a:defRPr sz="2135" b="1"/>
            </a:lvl8pPr>
            <a:lvl9pPr marL="4876165"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7365" indent="0">
              <a:buNone/>
              <a:defRPr sz="2135" b="1"/>
            </a:lvl6pPr>
            <a:lvl7pPr marL="3656965" indent="0">
              <a:buNone/>
              <a:defRPr sz="2135" b="1"/>
            </a:lvl7pPr>
            <a:lvl8pPr marL="4266565" indent="0">
              <a:buNone/>
              <a:defRPr sz="2135" b="1"/>
            </a:lvl8pPr>
            <a:lvl9pPr marL="4876165"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8484C-9EEE-4C62-B293-577148621EED}" type="datetime1">
              <a:rPr lang="en-US" altLang="zh-CN" smtClean="0"/>
              <a:t>6/8/2019</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62738-2A6A-45C7-94DA-DF6608EE8F69}" type="datetime1">
              <a:rPr lang="en-US" altLang="zh-CN" smtClean="0"/>
              <a:t>6/8/2019</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AFBE-5D93-4CED-AD72-FA993204B447}" type="datetime1">
              <a:rPr lang="en-US" altLang="zh-CN" smtClean="0"/>
              <a:t>6/8/2019</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0E6E8-334F-415C-802A-DB98F162160E}" type="datetime1">
              <a:rPr lang="en-US" altLang="zh-CN" smtClean="0"/>
              <a:t>6/8/2019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7365" indent="0">
              <a:buNone/>
              <a:defRPr sz="2665"/>
            </a:lvl6pPr>
            <a:lvl7pPr marL="3656965" indent="0">
              <a:buNone/>
              <a:defRPr sz="2665"/>
            </a:lvl7pPr>
            <a:lvl8pPr marL="4266565" indent="0">
              <a:buNone/>
              <a:defRPr sz="2665"/>
            </a:lvl8pPr>
            <a:lvl9pPr marL="4876165" indent="0">
              <a:buNone/>
              <a:defRPr sz="2665"/>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59C72-B80E-4ADB-9370-7A3C59A03291}" type="datetime1">
              <a:rPr lang="en-US" altLang="zh-CN" smtClean="0"/>
              <a:t>6/8/2019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672F1098-4237-41BC-960F-A352F6B7DAAF}"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1" tIns="45716" rIns="91431"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31" tIns="45716" rIns="91431" bIns="45716" rtlCol="0" anchor="ctr"/>
          <a:lstStyle>
            <a:lvl1pPr algn="l">
              <a:defRPr sz="1600">
                <a:solidFill>
                  <a:schemeClr val="tx1">
                    <a:tint val="75000"/>
                  </a:schemeClr>
                </a:solidFill>
              </a:defRPr>
            </a:lvl1pPr>
          </a:lstStyle>
          <a:p>
            <a:fld id="{D7E818D9-831A-43A7-87BC-34E8CCD46F35}" type="datetime1">
              <a:rPr lang="en-US" altLang="zh-CN" smtClean="0"/>
              <a:t>6/8/2019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31" tIns="45716" rIns="91431" bIns="45716" rtlCol="0" anchor="ctr"/>
          <a:lstStyle>
            <a:lvl1pPr algn="ctr">
              <a:defRPr sz="16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31" tIns="45716" rIns="91431" bIns="45716" rtlCol="0" anchor="ctr"/>
          <a:lstStyle>
            <a:lvl1pPr algn="r">
              <a:defRPr sz="1600">
                <a:solidFill>
                  <a:schemeClr val="tx1">
                    <a:tint val="75000"/>
                  </a:schemeClr>
                </a:solidFill>
              </a:defRPr>
            </a:lvl1pPr>
          </a:lstStyle>
          <a:p>
            <a:fld id="{672F1098-4237-41BC-960F-A352F6B7DAAF}"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
          <p:cNvGrpSpPr/>
          <p:nvPr/>
        </p:nvGrpSpPr>
        <p:grpSpPr bwMode="auto">
          <a:xfrm>
            <a:off x="1007437" y="1412778"/>
            <a:ext cx="10488084" cy="4195233"/>
            <a:chOff x="460" y="1187"/>
            <a:chExt cx="4955" cy="1982"/>
          </a:xfrm>
          <a:solidFill>
            <a:schemeClr val="bg1">
              <a:lumMod val="85000"/>
              <a:alpha val="50000"/>
            </a:schemeClr>
          </a:solidFill>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47" name="TextBox 12"/>
          <p:cNvSpPr txBox="1"/>
          <p:nvPr/>
        </p:nvSpPr>
        <p:spPr>
          <a:xfrm>
            <a:off x="1008380" y="2470150"/>
            <a:ext cx="10179685" cy="1228090"/>
          </a:xfrm>
          <a:prstGeom prst="rect">
            <a:avLst/>
          </a:prstGeom>
          <a:noFill/>
        </p:spPr>
        <p:txBody>
          <a:bodyPr wrap="square" lIns="121908" tIns="60955" rIns="121908" bIns="60955" rtlCol="0">
            <a:spAutoFit/>
          </a:bodyPr>
          <a:lstStyle/>
          <a:p>
            <a:pPr algn="ctr"/>
            <a:r>
              <a:rPr lang="en-US" altLang="zh-CN" sz="3600" b="1" dirty="0" smtClean="0">
                <a:latin typeface="微软雅黑" panose="020B0503020204020204" pitchFamily="34" charset="-122"/>
                <a:ea typeface="微软雅黑" panose="020B0503020204020204" pitchFamily="34" charset="-122"/>
              </a:rPr>
              <a:t>Chapter 4  </a:t>
            </a:r>
          </a:p>
          <a:p>
            <a:pPr algn="ctr"/>
            <a:r>
              <a:rPr lang="en-US" altLang="zh-CN" sz="3600" b="1" dirty="0" smtClean="0">
                <a:latin typeface="微软雅黑" panose="020B0503020204020204" pitchFamily="34" charset="-122"/>
                <a:ea typeface="微软雅黑" panose="020B0503020204020204" pitchFamily="34" charset="-122"/>
              </a:rPr>
              <a:t>Innovation by </a:t>
            </a:r>
            <a:r>
              <a:rPr lang="en-US" altLang="zh-CN" sz="3600" b="1" dirty="0" smtClean="0">
                <a:solidFill>
                  <a:srgbClr val="FF0000"/>
                </a:solidFill>
                <a:latin typeface="微软雅黑" panose="020B0503020204020204" pitchFamily="34" charset="-122"/>
                <a:ea typeface="微软雅黑" panose="020B0503020204020204" pitchFamily="34" charset="-122"/>
              </a:rPr>
              <a:t>Chinese EMNES</a:t>
            </a:r>
          </a:p>
        </p:txBody>
      </p:sp>
      <p:sp>
        <p:nvSpPr>
          <p:cNvPr id="78" name="Parallelogram 77"/>
          <p:cNvSpPr/>
          <p:nvPr/>
        </p:nvSpPr>
        <p:spPr>
          <a:xfrm>
            <a:off x="205105" y="2732405"/>
            <a:ext cx="864235" cy="1358265"/>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79" name="Parallelogram 78"/>
          <p:cNvSpPr/>
          <p:nvPr/>
        </p:nvSpPr>
        <p:spPr>
          <a:xfrm rot="10800000">
            <a:off x="11040745" y="2732405"/>
            <a:ext cx="864235" cy="1337945"/>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a:solidFill>
                <a:schemeClr val="tx1"/>
              </a:solidFill>
            </a:endParaRPr>
          </a:p>
        </p:txBody>
      </p:sp>
      <p:sp>
        <p:nvSpPr>
          <p:cNvPr id="80" name="TextBox 13"/>
          <p:cNvSpPr txBox="1"/>
          <p:nvPr/>
        </p:nvSpPr>
        <p:spPr>
          <a:xfrm>
            <a:off x="8924954" y="4723990"/>
            <a:ext cx="2668058" cy="982345"/>
          </a:xfrm>
          <a:prstGeom prst="rect">
            <a:avLst/>
          </a:prstGeom>
          <a:noFill/>
        </p:spPr>
        <p:txBody>
          <a:bodyPr wrap="square" lIns="121908" tIns="60955" rIns="121908" bIns="60955" rtlCol="0">
            <a:spAutoFit/>
          </a:bodyPr>
          <a:lstStyle/>
          <a:p>
            <a:r>
              <a:rPr lang="en-US" altLang="zh-CN" sz="2800" b="1" dirty="0">
                <a:latin typeface="微软雅黑" panose="020B0503020204020204" pitchFamily="34" charset="-122"/>
                <a:ea typeface="微软雅黑" panose="020B0503020204020204" pitchFamily="34" charset="-122"/>
              </a:rPr>
              <a:t> </a:t>
            </a:r>
            <a:endParaRPr lang="en-US" altLang="zh-CN" sz="2800" b="1" dirty="0" smtClean="0">
              <a:latin typeface="微软雅黑" panose="020B0503020204020204" pitchFamily="34" charset="-122"/>
              <a:ea typeface="微软雅黑" panose="020B0503020204020204" pitchFamily="34" charset="-122"/>
            </a:endParaRPr>
          </a:p>
          <a:p>
            <a:r>
              <a:rPr lang="en-US" altLang="zh-CN" sz="2800" b="1" dirty="0" err="1" smtClean="0">
                <a:latin typeface="微软雅黑" panose="020B0503020204020204" pitchFamily="34" charset="-122"/>
                <a:ea typeface="微软雅黑" panose="020B0503020204020204" pitchFamily="34" charset="-122"/>
              </a:rPr>
              <a:t>Xu</a:t>
            </a:r>
            <a:r>
              <a:rPr lang="en-US" altLang="zh-CN" sz="2800" b="1" dirty="0" smtClean="0">
                <a:latin typeface="微软雅黑" panose="020B0503020204020204" pitchFamily="34" charset="-122"/>
                <a:ea typeface="微软雅黑" panose="020B0503020204020204" pitchFamily="34" charset="-122"/>
              </a:rPr>
              <a:t> </a:t>
            </a:r>
            <a:r>
              <a:rPr lang="en-US" altLang="zh-CN" sz="2800" b="1" dirty="0" err="1">
                <a:latin typeface="微软雅黑" panose="020B0503020204020204" pitchFamily="34" charset="-122"/>
                <a:ea typeface="微软雅黑" panose="020B0503020204020204" pitchFamily="34" charset="-122"/>
              </a:rPr>
              <a:t>Kunwei</a:t>
            </a:r>
            <a:endParaRPr lang="zh-CN"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47395" y="831850"/>
            <a:ext cx="10560050" cy="1076325"/>
          </a:xfrm>
          <a:prstGeom prst="rect">
            <a:avLst/>
          </a:prstGeom>
          <a:solidFill>
            <a:schemeClr val="tx2">
              <a:lumMod val="20000"/>
              <a:lumOff val="80000"/>
            </a:schemeClr>
          </a:solidFill>
        </p:spPr>
        <p:txBody>
          <a:bodyPr wrap="square" rtlCol="0" anchor="t">
            <a:spAutoFit/>
          </a:bodyPr>
          <a:lstStyle/>
          <a:p>
            <a:pPr algn="ctr">
              <a:buClrTx/>
              <a:buSzTx/>
              <a:buFontTx/>
            </a:pPr>
            <a:r>
              <a:rPr lang="en-US" altLang="zh-CN" sz="3200" b="1" dirty="0" smtClean="0">
                <a:solidFill>
                  <a:schemeClr val="accent1">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The Competitive Advantage of Emerging Market Multinationals</a:t>
            </a:r>
          </a:p>
        </p:txBody>
      </p:sp>
      <p:pic>
        <p:nvPicPr>
          <p:cNvPr id="3" name="图片 2"/>
          <p:cNvPicPr>
            <a:picLocks noChangeAspect="1"/>
          </p:cNvPicPr>
          <p:nvPr/>
        </p:nvPicPr>
        <p:blipFill>
          <a:blip r:embed="rId3"/>
          <a:stretch>
            <a:fillRect/>
          </a:stretch>
        </p:blipFill>
        <p:spPr>
          <a:xfrm>
            <a:off x="4090035" y="3870325"/>
            <a:ext cx="3939540" cy="2738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276350" y="142875"/>
            <a:ext cx="8677910" cy="982345"/>
          </a:xfrm>
          <a:prstGeom prst="rect">
            <a:avLst/>
          </a:prstGeom>
          <a:noFill/>
        </p:spPr>
        <p:txBody>
          <a:bodyPr wrap="square" lIns="121908" tIns="60955" rIns="121908" bIns="60955" rtlCol="0">
            <a:spAutoFit/>
          </a:bodyPr>
          <a:lstStyle/>
          <a:p>
            <a:r>
              <a:rPr lang="en-US" altLang="zh-CN" sz="2800" dirty="0" smtClean="0">
                <a:latin typeface="微软雅黑" panose="020B0503020204020204" pitchFamily="34" charset="-122"/>
                <a:ea typeface="微软雅黑" panose="020B0503020204020204" pitchFamily="34" charset="-122"/>
              </a:rPr>
              <a:t>Business model innovation - creating new ways of doing business with extreme flexibility</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10</a:t>
            </a:fld>
            <a:endParaRPr lang="en-US" dirty="0">
              <a:solidFill>
                <a:schemeClr val="bg1"/>
              </a:solidFill>
            </a:endParaRPr>
          </a:p>
        </p:txBody>
      </p:sp>
      <p:sp>
        <p:nvSpPr>
          <p:cNvPr id="2" name="文本框 1"/>
          <p:cNvSpPr txBox="1"/>
          <p:nvPr/>
        </p:nvSpPr>
        <p:spPr>
          <a:xfrm>
            <a:off x="2792730" y="3568700"/>
            <a:ext cx="9262110" cy="2861310"/>
          </a:xfrm>
          <a:prstGeom prst="rect">
            <a:avLst/>
          </a:prstGeom>
          <a:noFill/>
        </p:spPr>
        <p:txBody>
          <a:bodyPr wrap="square" rtlCol="0" anchor="t">
            <a:spAutoFit/>
          </a:bodyPr>
          <a:lstStyle/>
          <a:p>
            <a:r>
              <a:rPr sz="2000">
                <a:sym typeface="+mn-ea"/>
              </a:rPr>
              <a:t>Some of the world’s most competitively successful innovations have stemmed from novel ideas that did not involve changes in the underlying technologies, products or services at all. Instead, they involved innovative redesign of the business model by which value was created and delivered to customers.</a:t>
            </a:r>
            <a:endParaRPr lang="zh-CN" altLang="en-US" sz="2000"/>
          </a:p>
          <a:p>
            <a:r>
              <a:rPr lang="en-US" altLang="zh-CN" sz="2000"/>
              <a:t>Among Chinese companies, however, their research suggests that business model innovation is widely pursued in the quest for competitive advantage. Rarher than turning che organisation upside clown, Chinese companies tend to focus on fewer simple and weII-targeted innovations in the way things are clone, that can still have the potential Co transform accepted business models.</a:t>
            </a:r>
          </a:p>
        </p:txBody>
      </p:sp>
      <p:sp>
        <p:nvSpPr>
          <p:cNvPr id="3" name="文本框 2"/>
          <p:cNvSpPr txBox="1"/>
          <p:nvPr/>
        </p:nvSpPr>
        <p:spPr>
          <a:xfrm>
            <a:off x="2932430" y="1574800"/>
            <a:ext cx="8857615" cy="1630045"/>
          </a:xfrm>
          <a:prstGeom prst="rect">
            <a:avLst/>
          </a:prstGeom>
          <a:noFill/>
        </p:spPr>
        <p:txBody>
          <a:bodyPr wrap="square" rtlCol="0" anchor="t">
            <a:spAutoFit/>
          </a:bodyPr>
          <a:lstStyle/>
          <a:p>
            <a:pPr marL="342900" indent="-342900">
              <a:buFont typeface="Wingdings" panose="05000000000000000000" charset="0"/>
              <a:buChar char="u"/>
            </a:pPr>
            <a:r>
              <a:rPr sz="2000">
                <a:sym typeface="+mn-ea"/>
              </a:rPr>
              <a:t>Business model innovation is the development of new, unique concepts supporting an organization's financial viability, including its mission, and the processes for bringing those concepts to fruition. The primary goal of business model innovation is to realize new revenue sources by improving product value and how products are delivered to customers.</a:t>
            </a:r>
          </a:p>
        </p:txBody>
      </p:sp>
      <p:sp>
        <p:nvSpPr>
          <p:cNvPr id="19" name="矩形 18"/>
          <p:cNvSpPr/>
          <p:nvPr/>
        </p:nvSpPr>
        <p:spPr>
          <a:xfrm>
            <a:off x="296228" y="1384300"/>
            <a:ext cx="2635885"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What?</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0" name="矩形 19"/>
          <p:cNvSpPr/>
          <p:nvPr/>
        </p:nvSpPr>
        <p:spPr>
          <a:xfrm>
            <a:off x="465455" y="3912235"/>
            <a:ext cx="2297430"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Why?</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2" name="圆角矩形 21"/>
          <p:cNvSpPr/>
          <p:nvPr/>
        </p:nvSpPr>
        <p:spPr>
          <a:xfrm>
            <a:off x="263525" y="1412240"/>
            <a:ext cx="11665585" cy="195770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圆角矩形 22"/>
          <p:cNvSpPr/>
          <p:nvPr/>
        </p:nvSpPr>
        <p:spPr>
          <a:xfrm>
            <a:off x="263525" y="3479800"/>
            <a:ext cx="11698605" cy="2950210"/>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916280" y="-25173"/>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4800" b="1" dirty="0" smtClean="0">
                <a:solidFill>
                  <a:schemeClr val="tx1"/>
                </a:solidFill>
                <a:latin typeface="微软雅黑" panose="020B0503020204020204" pitchFamily="34" charset="-122"/>
                <a:ea typeface="微软雅黑" panose="020B0503020204020204" pitchFamily="34" charset="-122"/>
              </a:rPr>
              <a:t>xample</a:t>
            </a:r>
          </a:p>
        </p:txBody>
      </p:sp>
      <p:sp>
        <p:nvSpPr>
          <p:cNvPr id="129" name="矩形​​ 9"/>
          <p:cNvSpPr/>
          <p:nvPr/>
        </p:nvSpPr>
        <p:spPr>
          <a:xfrm>
            <a:off x="2861945" y="2127250"/>
            <a:ext cx="8933180" cy="299466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2888615" y="2231390"/>
            <a:ext cx="8988425" cy="2890520"/>
          </a:xfrm>
          <a:prstGeom prst="rect">
            <a:avLst/>
          </a:prstGeom>
          <a:noFill/>
        </p:spPr>
        <p:txBody>
          <a:bodyPr wrap="square" lIns="121908" tIns="60955" rIns="121908" bIns="60955">
            <a:spAutoFit/>
          </a:bodyPr>
          <a:lstStyle/>
          <a:p>
            <a:r>
              <a:rPr kumimoji="1" lang="en-US" altLang="zh-CN" sz="2000" dirty="0">
                <a:latin typeface="Arial" panose="020B0604020202020204" pitchFamily="34" charset="0"/>
                <a:ea typeface="微软雅黑" panose="020B0503020204020204" pitchFamily="34" charset="-122"/>
                <a:cs typeface="Arial" panose="020B0604020202020204" pitchFamily="34" charset="0"/>
              </a:rPr>
              <a:t>It used its links between PCs and the mobile network to allow its customers to play on-line games for free. By eliminating the need to download the software onto a gaming console, the problem of counterfeiting that had dissuaded many of its US and Japanese rivals from entering the market simply disappeared.</a:t>
            </a:r>
          </a:p>
          <a:p>
            <a:endParaRPr kumimoji="1" lang="en-US" altLang="zh-CN" sz="2000" dirty="0">
              <a:latin typeface="Arial" panose="020B0604020202020204" pitchFamily="34" charset="0"/>
              <a:ea typeface="微软雅黑" panose="020B0503020204020204" pitchFamily="34" charset="-122"/>
              <a:cs typeface="Arial" panose="020B0604020202020204" pitchFamily="34" charset="0"/>
            </a:endParaRPr>
          </a:p>
          <a:p>
            <a:r>
              <a:rPr kumimoji="1" lang="en-US" altLang="zh-CN" sz="2000" dirty="0">
                <a:latin typeface="Arial" panose="020B0604020202020204" pitchFamily="34" charset="0"/>
                <a:ea typeface="微软雅黑" panose="020B0503020204020204" pitchFamily="34" charset="-122"/>
                <a:cs typeface="Arial" panose="020B0604020202020204" pitchFamily="34" charset="0"/>
              </a:rPr>
              <a:t>Instead of charging for downloads of the gaming software, Tcnccnc collected revenue from the exploding number of gamers by selling them digital add-ons such as virtual weapons and clotliing.</a:t>
            </a:r>
          </a:p>
        </p:txBody>
      </p:sp>
      <p:sp>
        <p:nvSpPr>
          <p:cNvPr id="140" name="标题 24"/>
          <p:cNvSpPr txBox="1"/>
          <p:nvPr/>
        </p:nvSpPr>
        <p:spPr bwMode="auto">
          <a:xfrm>
            <a:off x="2301819" y="27907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E</a:t>
            </a: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grpSp>
        <p:nvGrpSpPr>
          <p:cNvPr id="2" name="组合 14"/>
          <p:cNvGrpSpPr/>
          <p:nvPr/>
        </p:nvGrpSpPr>
        <p:grpSpPr>
          <a:xfrm>
            <a:off x="238761" y="2229485"/>
            <a:ext cx="2237740" cy="1228725"/>
            <a:chOff x="1301467" y="1454241"/>
            <a:chExt cx="730844" cy="738363"/>
          </a:xfrm>
        </p:grpSpPr>
        <p:sp>
          <p:nvSpPr>
            <p:cNvPr id="3"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4" name="TextBox 17"/>
            <p:cNvSpPr txBox="1">
              <a:spLocks noChangeArrowheads="1"/>
            </p:cNvSpPr>
            <p:nvPr/>
          </p:nvSpPr>
          <p:spPr bwMode="auto">
            <a:xfrm>
              <a:off x="1301467" y="1604584"/>
              <a:ext cx="730844" cy="31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prstClr val="white"/>
                  </a:solidFill>
                  <a:latin typeface="Arial Unicode MS" pitchFamily="34" charset="-122"/>
                  <a:ea typeface="Arial Unicode MS" pitchFamily="34" charset="-122"/>
                  <a:cs typeface="Arial Unicode MS" pitchFamily="34" charset="-122"/>
                </a:rPr>
                <a:t>Tencent</a:t>
              </a:r>
            </a:p>
          </p:txBody>
        </p:sp>
      </p:grpSp>
      <p:pic>
        <p:nvPicPr>
          <p:cNvPr id="5" name="图片 4"/>
          <p:cNvPicPr>
            <a:picLocks noChangeAspect="1"/>
          </p:cNvPicPr>
          <p:nvPr/>
        </p:nvPicPr>
        <p:blipFill>
          <a:blip r:embed="rId3"/>
          <a:stretch>
            <a:fillRect/>
          </a:stretch>
        </p:blipFill>
        <p:spPr>
          <a:xfrm>
            <a:off x="83185" y="3667760"/>
            <a:ext cx="2778760" cy="20840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916280" y="-25173"/>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4800" b="1" dirty="0" smtClean="0">
                <a:solidFill>
                  <a:schemeClr val="tx1"/>
                </a:solidFill>
                <a:latin typeface="微软雅黑" panose="020B0503020204020204" pitchFamily="34" charset="-122"/>
                <a:ea typeface="微软雅黑" panose="020B0503020204020204" pitchFamily="34" charset="-122"/>
              </a:rPr>
              <a:t>xample</a:t>
            </a:r>
          </a:p>
        </p:txBody>
      </p:sp>
      <p:sp>
        <p:nvSpPr>
          <p:cNvPr id="129" name="矩形​​ 9"/>
          <p:cNvSpPr/>
          <p:nvPr/>
        </p:nvSpPr>
        <p:spPr>
          <a:xfrm>
            <a:off x="1862455" y="2557780"/>
            <a:ext cx="9932670" cy="360108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1945005" y="2661920"/>
            <a:ext cx="9932035" cy="3505835"/>
          </a:xfrm>
          <a:prstGeom prst="rect">
            <a:avLst/>
          </a:prstGeom>
          <a:noFill/>
        </p:spPr>
        <p:txBody>
          <a:bodyPr wrap="square" lIns="121908" tIns="60955" rIns="121908" bIns="60955">
            <a:spAutoFit/>
          </a:bodyPr>
          <a:lstStyle/>
          <a:p>
            <a:r>
              <a:rPr kumimoji="1" lang="en-US" altLang="zh-CN" sz="2000" dirty="0">
                <a:latin typeface="Arial" panose="020B0604020202020204" pitchFamily="34" charset="0"/>
                <a:ea typeface="微软雅黑" panose="020B0503020204020204" pitchFamily="34" charset="-122"/>
                <a:cs typeface="Arial" panose="020B0604020202020204" pitchFamily="34" charset="0"/>
              </a:rPr>
              <a:t>Established in 1984,  is now one of the largest privately owned enterprises in China specialised in the manufacturing of electric power transmission equipment, such as high and low voltage switchgear secs. </a:t>
            </a:r>
            <a:r>
              <a:rPr kumimoji="1"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rPr>
              <a:t>An important part of its value proposition is its ability to offer customers choice of a wide variety of product specifications, totalling some 30,000 alternatives, to suit particular applications more closely than the more restricted product range offered by its competitors.</a:t>
            </a:r>
          </a:p>
          <a:p>
            <a:endParaRPr kumimoji="1"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p>
            <a:r>
              <a:rPr kumimoji="1" lang="en-US" altLang="zh-CN" sz="2000" dirty="0">
                <a:latin typeface="Arial" panose="020B0604020202020204" pitchFamily="34" charset="0"/>
                <a:ea typeface="微软雅黑" panose="020B0503020204020204" pitchFamily="34" charset="-122"/>
                <a:cs typeface="Arial" panose="020B0604020202020204" pitchFamily="34" charset="0"/>
              </a:rPr>
              <a:t>Key to Ddixi’s ability to deliver this wide variety of specifications is the flexibility it has achieved by dividing its value chain down into micro-'components and activities. Each activity is undertaken by a number of small，family-owned firms that are specialist, but also agile.</a:t>
            </a:r>
          </a:p>
        </p:txBody>
      </p:sp>
      <p:sp>
        <p:nvSpPr>
          <p:cNvPr id="140" name="标题 24"/>
          <p:cNvSpPr txBox="1"/>
          <p:nvPr/>
        </p:nvSpPr>
        <p:spPr bwMode="auto">
          <a:xfrm>
            <a:off x="2301819" y="27907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E</a:t>
            </a: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grpSp>
        <p:nvGrpSpPr>
          <p:cNvPr id="2" name="组合 14"/>
          <p:cNvGrpSpPr/>
          <p:nvPr/>
        </p:nvGrpSpPr>
        <p:grpSpPr>
          <a:xfrm>
            <a:off x="239395" y="2660015"/>
            <a:ext cx="1530349" cy="1228725"/>
            <a:chOff x="1301674" y="1454241"/>
            <a:chExt cx="730844" cy="738363"/>
          </a:xfrm>
        </p:grpSpPr>
        <p:sp>
          <p:nvSpPr>
            <p:cNvPr id="3"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4" name="TextBox 17"/>
            <p:cNvSpPr txBox="1">
              <a:spLocks noChangeArrowheads="1"/>
            </p:cNvSpPr>
            <p:nvPr/>
          </p:nvSpPr>
          <p:spPr bwMode="auto">
            <a:xfrm>
              <a:off x="1301674" y="1595808"/>
              <a:ext cx="730844" cy="31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prstClr val="white"/>
                  </a:solidFill>
                  <a:latin typeface="Arial Unicode MS" pitchFamily="34" charset="-122"/>
                  <a:ea typeface="Arial Unicode MS" pitchFamily="34" charset="-122"/>
                  <a:cs typeface="Arial Unicode MS" pitchFamily="34" charset="-122"/>
                  <a:sym typeface="+mn-ea"/>
                </a:rPr>
                <a:t>Delixi</a:t>
              </a:r>
            </a:p>
          </p:txBody>
        </p:sp>
      </p:grpSp>
      <p:sp>
        <p:nvSpPr>
          <p:cNvPr id="5" name="文本框 4"/>
          <p:cNvSpPr txBox="1"/>
          <p:nvPr/>
        </p:nvSpPr>
        <p:spPr>
          <a:xfrm>
            <a:off x="664210" y="1301115"/>
            <a:ext cx="11343640" cy="1198880"/>
          </a:xfrm>
          <a:prstGeom prst="rect">
            <a:avLst/>
          </a:prstGeom>
          <a:noFill/>
        </p:spPr>
        <p:txBody>
          <a:bodyPr wrap="square" rtlCol="0" anchor="t">
            <a:spAutoFit/>
          </a:bodyPr>
          <a:lstStyle/>
          <a:p>
            <a:r>
              <a:rPr lang="zh-CN" altLang="en-US">
                <a:solidFill>
                  <a:srgbClr val="FF0000"/>
                </a:solidFill>
              </a:rPr>
              <a:t>It is not only in high-tech, digital businesses, however, chat a focus on coming up with simple but powerful business model innovations is helping Chinese companies build competitive advantage.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276350" y="142875"/>
            <a:ext cx="8677910" cy="982345"/>
          </a:xfrm>
          <a:prstGeom prst="rect">
            <a:avLst/>
          </a:prstGeom>
          <a:noFill/>
        </p:spPr>
        <p:txBody>
          <a:bodyPr wrap="square" lIns="121908" tIns="60955" rIns="121908" bIns="60955" rtlCol="0">
            <a:spAutoFit/>
          </a:bodyPr>
          <a:lstStyle/>
          <a:p>
            <a:r>
              <a:rPr lang="en-US" altLang="zh-CN" sz="2800" dirty="0" smtClean="0">
                <a:latin typeface="微软雅黑" panose="020B0503020204020204" pitchFamily="34" charset="-122"/>
                <a:ea typeface="微软雅黑" panose="020B0503020204020204" pitchFamily="34" charset="-122"/>
              </a:rPr>
              <a:t>Business model innovation - creating new ways of doing business with extreme flexibility</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13</a:t>
            </a:fld>
            <a:endParaRPr lang="en-US" dirty="0">
              <a:solidFill>
                <a:schemeClr val="bg1"/>
              </a:solidFill>
            </a:endParaRPr>
          </a:p>
        </p:txBody>
      </p:sp>
      <p:sp>
        <p:nvSpPr>
          <p:cNvPr id="3" name="文本框 2"/>
          <p:cNvSpPr txBox="1"/>
          <p:nvPr/>
        </p:nvSpPr>
        <p:spPr>
          <a:xfrm>
            <a:off x="4538345" y="1574800"/>
            <a:ext cx="7251700" cy="3046095"/>
          </a:xfrm>
          <a:prstGeom prst="rect">
            <a:avLst/>
          </a:prstGeom>
          <a:noFill/>
        </p:spPr>
        <p:txBody>
          <a:bodyPr wrap="square" rtlCol="0" anchor="t">
            <a:spAutoFit/>
          </a:bodyPr>
          <a:lstStyle/>
          <a:p>
            <a:pPr marL="342900" indent="-342900">
              <a:buFont typeface="Wingdings" panose="05000000000000000000" charset="0"/>
              <a:buChar char="u"/>
            </a:pPr>
            <a:r>
              <a:rPr>
                <a:sym typeface="+mn-ea"/>
              </a:rPr>
              <a:t>What </a:t>
            </a:r>
            <a:r>
              <a:rPr lang="en-US">
                <a:sym typeface="+mn-ea"/>
              </a:rPr>
              <a:t>they</a:t>
            </a:r>
            <a:r>
              <a:rPr>
                <a:sym typeface="+mn-ea"/>
              </a:rPr>
              <a:t> observe among Chinese firms,  is profitable business model innovation that does not involve a company in the long battle of accticion so often associated with rooc-ancl-branch organisational change. Instead, their innovation is to pinpoint a few critical, but simple innovations in the business model that can increase return on investment and cut the payback period.</a:t>
            </a:r>
          </a:p>
        </p:txBody>
      </p:sp>
      <p:sp>
        <p:nvSpPr>
          <p:cNvPr id="19" name="矩形 18"/>
          <p:cNvSpPr/>
          <p:nvPr/>
        </p:nvSpPr>
        <p:spPr>
          <a:xfrm>
            <a:off x="-396240" y="1384300"/>
            <a:ext cx="5490845" cy="1198880"/>
          </a:xfrm>
          <a:prstGeom prst="rect">
            <a:avLst/>
          </a:prstGeom>
          <a:noFill/>
          <a:ln>
            <a:noFill/>
          </a:ln>
        </p:spPr>
        <p:txBody>
          <a:bodyPr wrap="squar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advantage</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2" name="圆角矩形 21"/>
          <p:cNvSpPr/>
          <p:nvPr/>
        </p:nvSpPr>
        <p:spPr>
          <a:xfrm>
            <a:off x="263525" y="1412240"/>
            <a:ext cx="11665585" cy="450786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276350" y="142875"/>
            <a:ext cx="8677910" cy="982345"/>
          </a:xfrm>
          <a:prstGeom prst="rect">
            <a:avLst/>
          </a:prstGeom>
          <a:noFill/>
        </p:spPr>
        <p:txBody>
          <a:bodyPr wrap="square" lIns="121908" tIns="60955" rIns="121908" bIns="60955" rtlCol="0">
            <a:spAutoFit/>
          </a:bodyPr>
          <a:lstStyle/>
          <a:p>
            <a:r>
              <a:rPr lang="en-US" altLang="zh-CN" sz="2800" dirty="0" smtClean="0">
                <a:latin typeface="微软雅黑" panose="020B0503020204020204" pitchFamily="34" charset="-122"/>
                <a:ea typeface="微软雅黑" panose="020B0503020204020204" pitchFamily="34" charset="-122"/>
              </a:rPr>
              <a:t>Shanzhai innovation — improving over counterfeits at an extreme speed</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14</a:t>
            </a:fld>
            <a:endParaRPr lang="en-US" dirty="0">
              <a:solidFill>
                <a:schemeClr val="bg1"/>
              </a:solidFill>
            </a:endParaRPr>
          </a:p>
        </p:txBody>
      </p:sp>
      <p:sp>
        <p:nvSpPr>
          <p:cNvPr id="2" name="文本框 1"/>
          <p:cNvSpPr txBox="1"/>
          <p:nvPr/>
        </p:nvSpPr>
        <p:spPr>
          <a:xfrm>
            <a:off x="2792730" y="3021330"/>
            <a:ext cx="9262110" cy="3476625"/>
          </a:xfrm>
          <a:prstGeom prst="rect">
            <a:avLst/>
          </a:prstGeom>
          <a:noFill/>
        </p:spPr>
        <p:txBody>
          <a:bodyPr wrap="square" rtlCol="0" anchor="t">
            <a:spAutoFit/>
          </a:bodyPr>
          <a:lstStyle/>
          <a:p>
            <a:r>
              <a:rPr sz="2000">
                <a:sym typeface="+mn-ea"/>
              </a:rPr>
              <a:t> As unacceptable as this practice may be, over successive cycles it has allowed some of the firms involved to develop a formidable set of capabilities of three types. </a:t>
            </a:r>
          </a:p>
          <a:p>
            <a:pPr marL="342900" indent="-342900">
              <a:buFont typeface="Wingdings" panose="05000000000000000000" charset="0"/>
              <a:buChar char="Ø"/>
            </a:pPr>
            <a:r>
              <a:rPr sz="2000">
                <a:sym typeface="+mn-ea"/>
              </a:rPr>
              <a:t>First, they have improved their technological skills enabling them to focus more on high-tech or technology-based products such as consumer electronics, telecoms products and even cars </a:t>
            </a:r>
          </a:p>
          <a:p>
            <a:pPr marL="342900" indent="-342900">
              <a:buFont typeface="Wingdings" panose="05000000000000000000" charset="0"/>
              <a:buChar char="Ø"/>
            </a:pPr>
            <a:r>
              <a:rPr sz="2000">
                <a:sym typeface="+mn-ea"/>
              </a:rPr>
              <a:t>Second, they have graduated from making an inferior version of the original products to developing the counterfeited versions that actually offer additional, improved features or benefits. </a:t>
            </a:r>
          </a:p>
          <a:p>
            <a:pPr marL="342900" indent="-342900">
              <a:buFont typeface="Wingdings" panose="05000000000000000000" charset="0"/>
              <a:buChar char="Ø"/>
            </a:pPr>
            <a:r>
              <a:rPr sz="2000">
                <a:sym typeface="+mn-ea"/>
              </a:rPr>
              <a:t>Third, they arc able to bring the counterfeited products to the market extremely quickly - .sometimes even overtaking the roll-out schedule of the original manufacrurcrs.</a:t>
            </a:r>
          </a:p>
        </p:txBody>
      </p:sp>
      <p:sp>
        <p:nvSpPr>
          <p:cNvPr id="3" name="文本框 2"/>
          <p:cNvSpPr txBox="1"/>
          <p:nvPr/>
        </p:nvSpPr>
        <p:spPr>
          <a:xfrm>
            <a:off x="2932430" y="1574800"/>
            <a:ext cx="8857615" cy="1014730"/>
          </a:xfrm>
          <a:prstGeom prst="rect">
            <a:avLst/>
          </a:prstGeom>
          <a:noFill/>
        </p:spPr>
        <p:txBody>
          <a:bodyPr wrap="square" rtlCol="0" anchor="t">
            <a:spAutoFit/>
          </a:bodyPr>
          <a:lstStyle/>
          <a:p>
            <a:pPr marL="342900" indent="-342900">
              <a:buFont typeface="Wingdings" panose="05000000000000000000" charset="0"/>
              <a:buChar char="u"/>
            </a:pPr>
            <a:r>
              <a:rPr sz="2000">
                <a:sym typeface="+mn-ea"/>
              </a:rPr>
              <a:t>This category of innovation is perhaps seen as most controversial, especially in the West, because it has evolved from the long line of Chinese firms that specialised in making counterfeirs of well-known products and brands.</a:t>
            </a:r>
          </a:p>
        </p:txBody>
      </p:sp>
      <p:sp>
        <p:nvSpPr>
          <p:cNvPr id="19" name="矩形 18"/>
          <p:cNvSpPr/>
          <p:nvPr/>
        </p:nvSpPr>
        <p:spPr>
          <a:xfrm>
            <a:off x="296228" y="1384300"/>
            <a:ext cx="2635885"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What?</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0" name="矩形 19"/>
          <p:cNvSpPr/>
          <p:nvPr/>
        </p:nvSpPr>
        <p:spPr>
          <a:xfrm>
            <a:off x="465455" y="3912235"/>
            <a:ext cx="2297430"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Why?</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2" name="圆角矩形 21"/>
          <p:cNvSpPr/>
          <p:nvPr/>
        </p:nvSpPr>
        <p:spPr>
          <a:xfrm>
            <a:off x="263525" y="1412240"/>
            <a:ext cx="11665585" cy="123634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圆角矩形 22"/>
          <p:cNvSpPr/>
          <p:nvPr/>
        </p:nvSpPr>
        <p:spPr>
          <a:xfrm>
            <a:off x="263525" y="2910205"/>
            <a:ext cx="11698605" cy="351980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916280" y="-25173"/>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4800" b="1" dirty="0" smtClean="0">
                <a:solidFill>
                  <a:schemeClr val="tx1"/>
                </a:solidFill>
                <a:latin typeface="微软雅黑" panose="020B0503020204020204" pitchFamily="34" charset="-122"/>
                <a:ea typeface="微软雅黑" panose="020B0503020204020204" pitchFamily="34" charset="-122"/>
              </a:rPr>
              <a:t>xample</a:t>
            </a:r>
          </a:p>
        </p:txBody>
      </p:sp>
      <p:sp>
        <p:nvSpPr>
          <p:cNvPr id="129" name="矩形​​ 9"/>
          <p:cNvSpPr/>
          <p:nvPr/>
        </p:nvSpPr>
        <p:spPr>
          <a:xfrm>
            <a:off x="1862455" y="1337945"/>
            <a:ext cx="9932670" cy="228727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1945005" y="1442085"/>
            <a:ext cx="9932035" cy="2244090"/>
          </a:xfrm>
          <a:prstGeom prst="rect">
            <a:avLst/>
          </a:prstGeom>
          <a:noFill/>
        </p:spPr>
        <p:txBody>
          <a:bodyPr wrap="square" lIns="121908" tIns="60955" rIns="121908" bIns="60955">
            <a:spAutoFit/>
          </a:bodyPr>
          <a:lstStyle/>
          <a:p>
            <a:r>
              <a:rPr kumimoji="1" lang="en-US" altLang="zh-CN" sz="2000" dirty="0">
                <a:latin typeface="Arial" panose="020B0604020202020204" pitchFamily="34" charset="0"/>
                <a:ea typeface="微软雅黑" panose="020B0503020204020204" pitchFamily="34" charset="-122"/>
                <a:cs typeface="Arial" panose="020B0604020202020204" pitchFamily="34" charset="0"/>
              </a:rPr>
              <a:t>Their products look very similar to the iPhone and their basic funccionalicy is sufficient to satisfy the needs of lower- end Chinese consumers. But they also offer unique features that the original iPhones do not even provide, such as the multiple SIM cards, better photo quality, large set of forei</a:t>
            </a:r>
            <a:r>
              <a:rPr kumimoji="1" lang="en-US" altLang="zh-CN" sz="2000" dirty="0">
                <a:latin typeface="Arial" panose="020B0604020202020204" pitchFamily="34" charset="0"/>
                <a:ea typeface="微软雅黑" panose="020B0503020204020204" pitchFamily="34" charset="-122"/>
                <a:cs typeface="Arial" panose="020B0604020202020204" pitchFamily="34" charset="0"/>
                <a:sym typeface="+mn-ea"/>
              </a:rPr>
              <a:t>g</a:t>
            </a:r>
            <a:r>
              <a:rPr kumimoji="1" lang="en-US" altLang="zh-CN" sz="2000" dirty="0">
                <a:latin typeface="Arial" panose="020B0604020202020204" pitchFamily="34" charset="0"/>
                <a:ea typeface="微软雅黑" panose="020B0503020204020204" pitchFamily="34" charset="-122"/>
                <a:cs typeface="Arial" panose="020B0604020202020204" pitchFamily="34" charset="0"/>
              </a:rPr>
              <a:t>n language options, rugged metal casing and so on. These shanzhai smart phones have been extremely popular among mid- and lower-tier customers due to their versatility, resilience and lower price points.</a:t>
            </a:r>
            <a:endParaRPr kumimoji="1" lang="en-US" altLang="zh-CN" sz="1800" dirty="0">
              <a:latin typeface="Arial" panose="020B0604020202020204" pitchFamily="34" charset="0"/>
              <a:ea typeface="微软雅黑" panose="020B0503020204020204" pitchFamily="34" charset="-122"/>
              <a:cs typeface="Arial" panose="020B0604020202020204" pitchFamily="34" charset="0"/>
            </a:endParaRPr>
          </a:p>
          <a:p>
            <a:endParaRPr kumimoji="1" lang="en-US" altLang="zh-CN" sz="1800" dirty="0">
              <a:latin typeface="Arial" panose="020B0604020202020204" pitchFamily="34" charset="0"/>
              <a:ea typeface="微软雅黑" panose="020B0503020204020204" pitchFamily="34" charset="-122"/>
              <a:cs typeface="Arial" panose="020B0604020202020204" pitchFamily="34" charset="0"/>
            </a:endParaRPr>
          </a:p>
        </p:txBody>
      </p:sp>
      <p:sp>
        <p:nvSpPr>
          <p:cNvPr id="140" name="标题 24"/>
          <p:cNvSpPr txBox="1"/>
          <p:nvPr/>
        </p:nvSpPr>
        <p:spPr bwMode="auto">
          <a:xfrm>
            <a:off x="2301819" y="27907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E</a:t>
            </a: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grpSp>
        <p:nvGrpSpPr>
          <p:cNvPr id="2" name="组合 14"/>
          <p:cNvGrpSpPr/>
          <p:nvPr/>
        </p:nvGrpSpPr>
        <p:grpSpPr>
          <a:xfrm>
            <a:off x="239395" y="1440180"/>
            <a:ext cx="1623061" cy="1228725"/>
            <a:chOff x="1301674" y="1454241"/>
            <a:chExt cx="775120" cy="738363"/>
          </a:xfrm>
        </p:grpSpPr>
        <p:sp>
          <p:nvSpPr>
            <p:cNvPr id="3"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4" name="TextBox 17"/>
            <p:cNvSpPr txBox="1">
              <a:spLocks noChangeArrowheads="1"/>
            </p:cNvSpPr>
            <p:nvPr/>
          </p:nvSpPr>
          <p:spPr bwMode="auto">
            <a:xfrm>
              <a:off x="1301674" y="1595808"/>
              <a:ext cx="775120" cy="31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prstClr val="white"/>
                  </a:solidFill>
                  <a:latin typeface="Arial Unicode MS" pitchFamily="34" charset="-122"/>
                  <a:ea typeface="Arial Unicode MS" pitchFamily="34" charset="-122"/>
                  <a:cs typeface="Arial Unicode MS" pitchFamily="34" charset="-122"/>
                  <a:sym typeface="+mn-ea"/>
                </a:rPr>
                <a:t>SciPhone</a:t>
              </a:r>
            </a:p>
          </p:txBody>
        </p:sp>
      </p:grpSp>
      <p:sp>
        <p:nvSpPr>
          <p:cNvPr id="5" name="文本框 4"/>
          <p:cNvSpPr txBox="1"/>
          <p:nvPr/>
        </p:nvSpPr>
        <p:spPr>
          <a:xfrm>
            <a:off x="451485" y="3747770"/>
            <a:ext cx="11343640" cy="2861310"/>
          </a:xfrm>
          <a:prstGeom prst="rect">
            <a:avLst/>
          </a:prstGeom>
          <a:noFill/>
        </p:spPr>
        <p:txBody>
          <a:bodyPr wrap="square" rtlCol="0" anchor="t">
            <a:spAutoFit/>
          </a:bodyPr>
          <a:lstStyle/>
          <a:p>
            <a:r>
              <a:rPr kumimoji="1" lang="en-US" altLang="zh-CN" sz="2000" dirty="0">
                <a:latin typeface="Arial" panose="020B0604020202020204" pitchFamily="34" charset="0"/>
                <a:ea typeface="微软雅黑" panose="020B0503020204020204" pitchFamily="34" charset="-122"/>
                <a:cs typeface="Arial" panose="020B0604020202020204" pitchFamily="34" charset="0"/>
                <a:sym typeface="+mn-ea"/>
              </a:rPr>
              <a:t>These shanzhai firms are often established by experienced engineers and executives who have worked for mainstream mobile phone producers, such as Nokia, Motorola, Samsung and so on for years. They have deep understanding of the technological and manufacturing processes of mobile phones and therefore are able to use a combination of product and process innovations to create a new breed of phones that out-perform leading brands in terms of functionality desired by Chinese lower-end customers. </a:t>
            </a:r>
            <a:r>
              <a:rPr kumimoji="1"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mn-ea"/>
              </a:rPr>
              <a:t>Their process innovation, meanwhile, lies mainly in speed of delivery by reengineering the design and manufacturing processes to achieve exceptional reductions in time to market.</a:t>
            </a:r>
            <a:endParaRPr kumimoji="1"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p>
            <a:endParaRPr kumimoji="1" lang="en-US" altLang="zh-CN" sz="2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mn-ea"/>
            </a:endParaRPr>
          </a:p>
        </p:txBody>
      </p:sp>
      <p:pic>
        <p:nvPicPr>
          <p:cNvPr id="6" name="图片 5" descr="f636afc379310a55a33f34e7bc4543a98226108d"/>
          <p:cNvPicPr>
            <a:picLocks noChangeAspect="1"/>
          </p:cNvPicPr>
          <p:nvPr/>
        </p:nvPicPr>
        <p:blipFill>
          <a:blip r:embed="rId3"/>
          <a:srcRect l="35415" t="29754" r="25020" b="23609"/>
          <a:stretch>
            <a:fillRect/>
          </a:stretch>
        </p:blipFill>
        <p:spPr>
          <a:xfrm>
            <a:off x="4042410" y="1442085"/>
            <a:ext cx="3693795" cy="4087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276350" y="142875"/>
            <a:ext cx="8677910" cy="1105535"/>
          </a:xfrm>
          <a:prstGeom prst="rect">
            <a:avLst/>
          </a:prstGeom>
          <a:noFill/>
        </p:spPr>
        <p:txBody>
          <a:bodyPr wrap="square" lIns="121908" tIns="60955" rIns="121908" bIns="60955" rtlCol="0">
            <a:spAutoFit/>
          </a:bodyPr>
          <a:lstStyle/>
          <a:p>
            <a:r>
              <a:rPr lang="en-US" sz="3200">
                <a:sym typeface="+mn-ea"/>
              </a:rPr>
              <a:t>Capabilities underpinning innovation by Chinese EMES</a:t>
            </a:r>
            <a:endParaRPr lang="en-US" sz="3200" dirty="0" smtClean="0">
              <a:latin typeface="微软雅黑" panose="020B0503020204020204" pitchFamily="34" charset="-122"/>
              <a:ea typeface="微软雅黑" panose="020B0503020204020204" pitchFamily="34" charset="-122"/>
              <a:sym typeface="+mn-ea"/>
            </a:endParaRP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16</a:t>
            </a:fld>
            <a:endParaRPr lang="en-US" dirty="0">
              <a:solidFill>
                <a:schemeClr val="bg1"/>
              </a:solidFill>
            </a:endParaRPr>
          </a:p>
        </p:txBody>
      </p:sp>
      <p:sp>
        <p:nvSpPr>
          <p:cNvPr id="19" name="矩形 18"/>
          <p:cNvSpPr/>
          <p:nvPr/>
        </p:nvSpPr>
        <p:spPr>
          <a:xfrm>
            <a:off x="1459230" y="1384300"/>
            <a:ext cx="309880" cy="1198880"/>
          </a:xfrm>
          <a:prstGeom prst="rect">
            <a:avLst/>
          </a:prstGeom>
          <a:noFill/>
          <a:ln>
            <a:noFill/>
          </a:ln>
        </p:spPr>
        <p:txBody>
          <a:bodyPr wrap="none" rtlCol="0" anchor="t">
            <a:spAutoFit/>
          </a:bodyPr>
          <a:lstStyle/>
          <a:p>
            <a:pPr algn="ct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pic>
        <p:nvPicPr>
          <p:cNvPr id="6" name="图片 5"/>
          <p:cNvPicPr>
            <a:picLocks noChangeAspect="1"/>
          </p:cNvPicPr>
          <p:nvPr/>
        </p:nvPicPr>
        <p:blipFill>
          <a:blip r:embed="rId3"/>
          <a:stretch>
            <a:fillRect/>
          </a:stretch>
        </p:blipFill>
        <p:spPr>
          <a:xfrm>
            <a:off x="2676525" y="902335"/>
            <a:ext cx="7766050" cy="53225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276350" y="142875"/>
            <a:ext cx="8677910" cy="1105535"/>
          </a:xfrm>
          <a:prstGeom prst="rect">
            <a:avLst/>
          </a:prstGeom>
          <a:noFill/>
        </p:spPr>
        <p:txBody>
          <a:bodyPr wrap="square" lIns="121908" tIns="60955" rIns="121908" bIns="60955" rtlCol="0">
            <a:spAutoFit/>
          </a:bodyPr>
          <a:lstStyle/>
          <a:p>
            <a:r>
              <a:rPr lang="en-US" sz="3200">
                <a:sym typeface="+mn-ea"/>
              </a:rPr>
              <a:t>Capabilities underpinning innovation by Chinese EMES</a:t>
            </a:r>
            <a:endParaRPr lang="en-US" sz="3200" dirty="0" smtClean="0">
              <a:latin typeface="微软雅黑" panose="020B0503020204020204" pitchFamily="34" charset="-122"/>
              <a:ea typeface="微软雅黑" panose="020B0503020204020204" pitchFamily="34" charset="-122"/>
              <a:sym typeface="+mn-ea"/>
            </a:endParaRP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17</a:t>
            </a:fld>
            <a:endParaRPr lang="en-US" dirty="0">
              <a:solidFill>
                <a:schemeClr val="bg1"/>
              </a:solidFill>
            </a:endParaRPr>
          </a:p>
        </p:txBody>
      </p:sp>
      <p:sp>
        <p:nvSpPr>
          <p:cNvPr id="19" name="矩形 18"/>
          <p:cNvSpPr/>
          <p:nvPr/>
        </p:nvSpPr>
        <p:spPr>
          <a:xfrm>
            <a:off x="1459230" y="1384300"/>
            <a:ext cx="309880" cy="1198880"/>
          </a:xfrm>
          <a:prstGeom prst="rect">
            <a:avLst/>
          </a:prstGeom>
          <a:noFill/>
          <a:ln>
            <a:noFill/>
          </a:ln>
        </p:spPr>
        <p:txBody>
          <a:bodyPr wrap="none" rtlCol="0" anchor="t">
            <a:spAutoFit/>
          </a:bodyPr>
          <a:lstStyle/>
          <a:p>
            <a:pPr algn="ct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pic>
        <p:nvPicPr>
          <p:cNvPr id="2" name="图片 1"/>
          <p:cNvPicPr>
            <a:picLocks noChangeAspect="1"/>
          </p:cNvPicPr>
          <p:nvPr/>
        </p:nvPicPr>
        <p:blipFill>
          <a:blip r:embed="rId3"/>
          <a:srcRect l="336" t="-782" r="-336" b="48098"/>
          <a:stretch>
            <a:fillRect/>
          </a:stretch>
        </p:blipFill>
        <p:spPr>
          <a:xfrm>
            <a:off x="1769110" y="2159635"/>
            <a:ext cx="8705215" cy="3321050"/>
          </a:xfrm>
          <a:prstGeom prst="rect">
            <a:avLst/>
          </a:prstGeom>
        </p:spPr>
      </p:pic>
      <p:sp>
        <p:nvSpPr>
          <p:cNvPr id="100" name="文本框 99"/>
          <p:cNvSpPr txBox="1"/>
          <p:nvPr/>
        </p:nvSpPr>
        <p:spPr>
          <a:xfrm>
            <a:off x="6848475" y="1589405"/>
            <a:ext cx="3417570" cy="398780"/>
          </a:xfrm>
          <a:prstGeom prst="rect">
            <a:avLst/>
          </a:prstGeom>
          <a:noFill/>
          <a:ln w="9525">
            <a:noFill/>
          </a:ln>
        </p:spPr>
        <p:txBody>
          <a:bodyPr wrap="square">
            <a:spAutoFit/>
          </a:bodyPr>
          <a:lstStyle/>
          <a:p>
            <a:pPr algn="l">
              <a:buClrTx/>
              <a:buSzTx/>
              <a:buFontTx/>
            </a:pPr>
            <a:r>
              <a:rPr lang="en-US" sz="2000" b="1">
                <a:solidFill>
                  <a:srgbClr val="FF0000"/>
                </a:solidFill>
                <a:latin typeface="Times New Roman" panose="02020603050405020304" charset="0"/>
              </a:rPr>
              <a:t>Practical approaches</a:t>
            </a:r>
          </a:p>
        </p:txBody>
      </p:sp>
      <p:sp>
        <p:nvSpPr>
          <p:cNvPr id="3" name="文本框 2"/>
          <p:cNvSpPr txBox="1"/>
          <p:nvPr/>
        </p:nvSpPr>
        <p:spPr>
          <a:xfrm>
            <a:off x="1842770" y="1412240"/>
            <a:ext cx="1631950" cy="706755"/>
          </a:xfrm>
          <a:prstGeom prst="rect">
            <a:avLst/>
          </a:prstGeom>
          <a:noFill/>
        </p:spPr>
        <p:txBody>
          <a:bodyPr wrap="square" rtlCol="0" anchor="t">
            <a:spAutoFit/>
          </a:bodyPr>
          <a:lstStyle/>
          <a:p>
            <a:r>
              <a:rPr lang="en-US" sz="2000" b="1">
                <a:solidFill>
                  <a:srgbClr val="FF0000"/>
                </a:solidFill>
                <a:latin typeface="Times New Roman" panose="02020603050405020304" charset="0"/>
                <a:sym typeface="+mn-ea"/>
              </a:rPr>
              <a:t>Types of innovation</a:t>
            </a:r>
            <a:endParaRPr lang="en-US" altLang="en-US" sz="2000" b="1">
              <a:solidFill>
                <a:srgbClr val="FF0000"/>
              </a:solidFill>
              <a:latin typeface="Times New Roman" panose="02020603050405020304" charset="0"/>
              <a:sym typeface="+mn-ea"/>
            </a:endParaRPr>
          </a:p>
        </p:txBody>
      </p:sp>
      <p:sp>
        <p:nvSpPr>
          <p:cNvPr id="4" name="文本框 3"/>
          <p:cNvSpPr txBox="1"/>
          <p:nvPr/>
        </p:nvSpPr>
        <p:spPr>
          <a:xfrm>
            <a:off x="3625215" y="1510030"/>
            <a:ext cx="2806700" cy="706755"/>
          </a:xfrm>
          <a:prstGeom prst="rect">
            <a:avLst/>
          </a:prstGeom>
          <a:noFill/>
        </p:spPr>
        <p:txBody>
          <a:bodyPr wrap="square" rtlCol="0" anchor="t">
            <a:spAutoFit/>
          </a:bodyPr>
          <a:lstStyle/>
          <a:p>
            <a:r>
              <a:rPr lang="en-US" sz="2000" b="1">
                <a:solidFill>
                  <a:srgbClr val="FF0000"/>
                </a:solidFill>
                <a:latin typeface="Times New Roman" panose="02020603050405020304" charset="0"/>
                <a:sym typeface="+mn-ea"/>
              </a:rPr>
              <a:t> Innovations Capabilities required</a:t>
            </a:r>
            <a:endParaRPr lang="en-US" altLang="en-US" sz="2000" b="1">
              <a:solidFill>
                <a:srgbClr val="FF0000"/>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276350" y="142875"/>
            <a:ext cx="8677910" cy="1105535"/>
          </a:xfrm>
          <a:prstGeom prst="rect">
            <a:avLst/>
          </a:prstGeom>
          <a:noFill/>
        </p:spPr>
        <p:txBody>
          <a:bodyPr wrap="square" lIns="121908" tIns="60955" rIns="121908" bIns="60955" rtlCol="0">
            <a:spAutoFit/>
          </a:bodyPr>
          <a:lstStyle/>
          <a:p>
            <a:r>
              <a:rPr lang="en-US" sz="3200">
                <a:sym typeface="+mn-ea"/>
              </a:rPr>
              <a:t>Capabilities underpinning innovation by Chinese EMES</a:t>
            </a:r>
            <a:endParaRPr lang="en-US" sz="3200" dirty="0" smtClean="0">
              <a:latin typeface="微软雅黑" panose="020B0503020204020204" pitchFamily="34" charset="-122"/>
              <a:ea typeface="微软雅黑" panose="020B0503020204020204" pitchFamily="34" charset="-122"/>
              <a:sym typeface="+mn-ea"/>
            </a:endParaRP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18</a:t>
            </a:fld>
            <a:endParaRPr lang="en-US" dirty="0">
              <a:solidFill>
                <a:schemeClr val="bg1"/>
              </a:solidFill>
            </a:endParaRPr>
          </a:p>
        </p:txBody>
      </p:sp>
      <p:sp>
        <p:nvSpPr>
          <p:cNvPr id="19" name="矩形 18"/>
          <p:cNvSpPr/>
          <p:nvPr/>
        </p:nvSpPr>
        <p:spPr>
          <a:xfrm>
            <a:off x="1459230" y="1384300"/>
            <a:ext cx="309880" cy="1198880"/>
          </a:xfrm>
          <a:prstGeom prst="rect">
            <a:avLst/>
          </a:prstGeom>
          <a:noFill/>
          <a:ln>
            <a:noFill/>
          </a:ln>
        </p:spPr>
        <p:txBody>
          <a:bodyPr wrap="none" rtlCol="0" anchor="t">
            <a:spAutoFit/>
          </a:bodyPr>
          <a:lstStyle/>
          <a:p>
            <a:pPr algn="ct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100" name="文本框 99"/>
          <p:cNvSpPr txBox="1"/>
          <p:nvPr/>
        </p:nvSpPr>
        <p:spPr>
          <a:xfrm>
            <a:off x="6848475" y="1589405"/>
            <a:ext cx="3417570" cy="398780"/>
          </a:xfrm>
          <a:prstGeom prst="rect">
            <a:avLst/>
          </a:prstGeom>
          <a:noFill/>
          <a:ln w="9525">
            <a:noFill/>
          </a:ln>
        </p:spPr>
        <p:txBody>
          <a:bodyPr wrap="square">
            <a:spAutoFit/>
          </a:bodyPr>
          <a:lstStyle/>
          <a:p>
            <a:pPr algn="l">
              <a:buClrTx/>
              <a:buSzTx/>
              <a:buFontTx/>
            </a:pPr>
            <a:r>
              <a:rPr lang="en-US" sz="2000" b="1">
                <a:solidFill>
                  <a:srgbClr val="FF0000"/>
                </a:solidFill>
                <a:latin typeface="Times New Roman" panose="02020603050405020304" charset="0"/>
              </a:rPr>
              <a:t>Practical approaches</a:t>
            </a:r>
          </a:p>
        </p:txBody>
      </p:sp>
      <p:sp>
        <p:nvSpPr>
          <p:cNvPr id="3" name="文本框 2"/>
          <p:cNvSpPr txBox="1"/>
          <p:nvPr/>
        </p:nvSpPr>
        <p:spPr>
          <a:xfrm>
            <a:off x="1889125" y="1510030"/>
            <a:ext cx="1631950" cy="706755"/>
          </a:xfrm>
          <a:prstGeom prst="rect">
            <a:avLst/>
          </a:prstGeom>
          <a:noFill/>
        </p:spPr>
        <p:txBody>
          <a:bodyPr wrap="square" rtlCol="0" anchor="t">
            <a:spAutoFit/>
          </a:bodyPr>
          <a:lstStyle/>
          <a:p>
            <a:r>
              <a:rPr lang="en-US" sz="2000" b="1">
                <a:solidFill>
                  <a:srgbClr val="FF0000"/>
                </a:solidFill>
                <a:latin typeface="Times New Roman" panose="02020603050405020304" charset="0"/>
                <a:sym typeface="+mn-ea"/>
              </a:rPr>
              <a:t>Types of innovation</a:t>
            </a:r>
            <a:endParaRPr lang="en-US" altLang="en-US" sz="2000" b="1">
              <a:solidFill>
                <a:srgbClr val="FF0000"/>
              </a:solidFill>
              <a:latin typeface="Times New Roman" panose="02020603050405020304" charset="0"/>
              <a:sym typeface="+mn-ea"/>
            </a:endParaRPr>
          </a:p>
        </p:txBody>
      </p:sp>
      <p:sp>
        <p:nvSpPr>
          <p:cNvPr id="4" name="文本框 3"/>
          <p:cNvSpPr txBox="1"/>
          <p:nvPr/>
        </p:nvSpPr>
        <p:spPr>
          <a:xfrm>
            <a:off x="3625215" y="1510030"/>
            <a:ext cx="2806700" cy="706755"/>
          </a:xfrm>
          <a:prstGeom prst="rect">
            <a:avLst/>
          </a:prstGeom>
          <a:noFill/>
        </p:spPr>
        <p:txBody>
          <a:bodyPr wrap="square" rtlCol="0" anchor="t">
            <a:spAutoFit/>
          </a:bodyPr>
          <a:lstStyle/>
          <a:p>
            <a:r>
              <a:rPr lang="en-US" sz="2000" b="1">
                <a:solidFill>
                  <a:srgbClr val="FF0000"/>
                </a:solidFill>
                <a:latin typeface="Times New Roman" panose="02020603050405020304" charset="0"/>
                <a:sym typeface="+mn-ea"/>
              </a:rPr>
              <a:t> Innovations Capabilities required</a:t>
            </a:r>
            <a:endParaRPr lang="en-US" altLang="en-US" sz="2000" b="1">
              <a:solidFill>
                <a:srgbClr val="FF0000"/>
              </a:solidFill>
              <a:latin typeface="Times New Roman" panose="02020603050405020304" charset="0"/>
              <a:sym typeface="+mn-ea"/>
            </a:endParaRPr>
          </a:p>
        </p:txBody>
      </p:sp>
      <p:pic>
        <p:nvPicPr>
          <p:cNvPr id="6" name="图片 5"/>
          <p:cNvPicPr>
            <a:picLocks noChangeAspect="1"/>
          </p:cNvPicPr>
          <p:nvPr/>
        </p:nvPicPr>
        <p:blipFill>
          <a:blip r:embed="rId3"/>
          <a:stretch>
            <a:fillRect/>
          </a:stretch>
        </p:blipFill>
        <p:spPr>
          <a:xfrm>
            <a:off x="1924050" y="2256790"/>
            <a:ext cx="8024495" cy="29940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904696" y="159629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19</a:t>
            </a:fld>
            <a:endParaRPr lang="en-US" dirty="0">
              <a:solidFill>
                <a:schemeClr val="bg1"/>
              </a:solidFill>
            </a:endParaRPr>
          </a:p>
        </p:txBody>
      </p:sp>
      <p:sp>
        <p:nvSpPr>
          <p:cNvPr id="2" name="文本框 28"/>
          <p:cNvSpPr txBox="1"/>
          <p:nvPr/>
        </p:nvSpPr>
        <p:spPr>
          <a:xfrm>
            <a:off x="1449705" y="287020"/>
            <a:ext cx="8251825" cy="67437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Conclusions</a:t>
            </a:r>
          </a:p>
        </p:txBody>
      </p:sp>
      <p:sp>
        <p:nvSpPr>
          <p:cNvPr id="15" name="文本框 14"/>
          <p:cNvSpPr txBox="1"/>
          <p:nvPr/>
        </p:nvSpPr>
        <p:spPr>
          <a:xfrm>
            <a:off x="551815" y="1767840"/>
            <a:ext cx="10811510" cy="2676525"/>
          </a:xfrm>
          <a:prstGeom prst="rect">
            <a:avLst/>
          </a:prstGeom>
          <a:noFill/>
        </p:spPr>
        <p:txBody>
          <a:bodyPr wrap="square" rtlCol="0">
            <a:spAutoFit/>
          </a:bodyPr>
          <a:lstStyle/>
          <a:p>
            <a:pPr indent="0">
              <a:buFont typeface="Wingdings" panose="05000000000000000000" charset="0"/>
              <a:buNone/>
            </a:pPr>
            <a:r>
              <a:rPr lang="en-US" altLang="zh-CN" sz="2800" b="1"/>
              <a:t>In this chapter they have outlined the range of innovation models that emerging Chinese multinationals are adopting and their contribution to creating sustainable competitive advantage for these firms in the global market. </a:t>
            </a:r>
            <a:r>
              <a:rPr lang="en-US" altLang="zh-CN" sz="2800" b="1">
                <a:solidFill>
                  <a:srgbClr val="FF0000"/>
                </a:solidFill>
              </a:rPr>
              <a:t>A key conclusion is that the leading Chinese firms who aspire to become global players have innovated in a variety of ways that potentially contribute to their competitive.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2</a:t>
            </a:fld>
            <a:endParaRPr lang="en-US" dirty="0">
              <a:solidFill>
                <a:schemeClr val="bg1"/>
              </a:solidFill>
            </a:endParaRPr>
          </a:p>
        </p:txBody>
      </p:sp>
      <p:sp>
        <p:nvSpPr>
          <p:cNvPr id="121" name="TextBox 12"/>
          <p:cNvSpPr txBox="1"/>
          <p:nvPr/>
        </p:nvSpPr>
        <p:spPr>
          <a:xfrm>
            <a:off x="346028" y="2852693"/>
            <a:ext cx="11647373" cy="4552315"/>
          </a:xfrm>
          <a:prstGeom prst="rect">
            <a:avLst/>
          </a:prstGeom>
          <a:noFill/>
        </p:spPr>
        <p:txBody>
          <a:bodyPr wrap="square" lIns="121908" tIns="60955" rIns="121908" bIns="60955" rtlCol="0">
            <a:spAutoFit/>
          </a:bodyPr>
          <a:lstStyle/>
          <a:p>
            <a:pPr marL="571500" indent="-571500">
              <a:buFont typeface="Wingdings" panose="05000000000000000000" charset="0"/>
              <a:buChar char="u"/>
            </a:pPr>
            <a:r>
              <a:rPr lang="en-US" altLang="zh-CN" sz="2800" b="1" dirty="0">
                <a:solidFill>
                  <a:srgbClr val="FF0000"/>
                </a:solidFill>
                <a:effectLst/>
                <a:latin typeface="微软雅黑" panose="020B0503020204020204" pitchFamily="34" charset="-122"/>
                <a:ea typeface="微软雅黑" panose="020B0503020204020204" pitchFamily="34" charset="-122"/>
              </a:rPr>
              <a:t>Now, more and more Chinese firms have begun to emerge as strong global contestants.</a:t>
            </a:r>
            <a:endParaRPr lang="en-US" altLang="zh-CN" sz="2800" b="1" dirty="0">
              <a:latin typeface="微软雅黑" panose="020B0503020204020204" pitchFamily="34" charset="-122"/>
              <a:ea typeface="微软雅黑" panose="020B0503020204020204" pitchFamily="34" charset="-122"/>
            </a:endParaRPr>
          </a:p>
          <a:p>
            <a:pPr indent="0">
              <a:buFont typeface="Wingdings" panose="05000000000000000000" charset="0"/>
              <a:buNone/>
            </a:pPr>
            <a:r>
              <a:rPr lang="en-US" altLang="zh-CN" sz="3600" b="1" dirty="0" smtClean="0">
                <a:latin typeface="微软雅黑" panose="020B0503020204020204" pitchFamily="34" charset="-122"/>
                <a:ea typeface="微软雅黑" panose="020B0503020204020204" pitchFamily="34" charset="-122"/>
              </a:rPr>
              <a:t>    </a:t>
            </a:r>
            <a:endParaRPr lang="en-US" altLang="zh-CN" sz="4400" b="1" dirty="0" smtClean="0">
              <a:latin typeface="微软雅黑" panose="020B0503020204020204" pitchFamily="34" charset="-122"/>
              <a:ea typeface="微软雅黑" panose="020B0503020204020204" pitchFamily="34" charset="-122"/>
            </a:endParaRPr>
          </a:p>
          <a:p>
            <a:pPr marL="571500" indent="-571500" algn="l">
              <a:buClrTx/>
              <a:buSzTx/>
              <a:buFont typeface="Wingdings" panose="05000000000000000000" charset="0"/>
              <a:buChar char="u"/>
            </a:pPr>
            <a:r>
              <a:rPr lang="en-US" altLang="zh-CN" sz="2800" b="1" dirty="0">
                <a:latin typeface="微软雅黑" panose="020B0503020204020204" pitchFamily="34" charset="-122"/>
                <a:ea typeface="微软雅黑" panose="020B0503020204020204" pitchFamily="34" charset="-122"/>
              </a:rPr>
              <a:t>This chapter will explore the role of inovation in helping China emerging multinationals move beyond the position of unambitious copy-cats or timid subcontractors to Western brands.</a:t>
            </a:r>
          </a:p>
          <a:p>
            <a:pPr indent="0" algn="l">
              <a:buClrTx/>
              <a:buSzTx/>
              <a:buFont typeface="Wingdings" panose="05000000000000000000" charset="0"/>
              <a:buNone/>
            </a:pPr>
            <a:endParaRPr lang="en-US" altLang="zh-CN" sz="2800" b="1" dirty="0">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
        <p:nvSpPr>
          <p:cNvPr id="2" name="文本框 28"/>
          <p:cNvSpPr txBox="1"/>
          <p:nvPr/>
        </p:nvSpPr>
        <p:spPr>
          <a:xfrm>
            <a:off x="1487805" y="71755"/>
            <a:ext cx="8251825" cy="67437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Introduction</a:t>
            </a:r>
          </a:p>
        </p:txBody>
      </p:sp>
      <p:sp>
        <p:nvSpPr>
          <p:cNvPr id="3" name="圆角矩形 2"/>
          <p:cNvSpPr/>
          <p:nvPr/>
        </p:nvSpPr>
        <p:spPr>
          <a:xfrm>
            <a:off x="2550160" y="1183005"/>
            <a:ext cx="1668780" cy="70929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b="1"/>
              <a:t>Low Cost</a:t>
            </a:r>
          </a:p>
        </p:txBody>
      </p:sp>
      <p:sp>
        <p:nvSpPr>
          <p:cNvPr id="4" name="圆角矩形 3"/>
          <p:cNvSpPr/>
          <p:nvPr/>
        </p:nvSpPr>
        <p:spPr>
          <a:xfrm>
            <a:off x="7592060" y="1197610"/>
            <a:ext cx="1539875" cy="6946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800" b="1"/>
              <a:t>Me-Too</a:t>
            </a:r>
          </a:p>
        </p:txBody>
      </p:sp>
      <p:sp>
        <p:nvSpPr>
          <p:cNvPr id="6" name="圆角矩形 5"/>
          <p:cNvSpPr/>
          <p:nvPr/>
        </p:nvSpPr>
        <p:spPr>
          <a:xfrm>
            <a:off x="4937760" y="1581150"/>
            <a:ext cx="1814830" cy="88709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800" b="1"/>
              <a:t>China</a:t>
            </a:r>
          </a:p>
        </p:txBody>
      </p:sp>
      <p:cxnSp>
        <p:nvCxnSpPr>
          <p:cNvPr id="9" name="直接连接符 8"/>
          <p:cNvCxnSpPr/>
          <p:nvPr/>
        </p:nvCxnSpPr>
        <p:spPr>
          <a:xfrm>
            <a:off x="4218940" y="1583055"/>
            <a:ext cx="718820" cy="4870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752590" y="1531620"/>
            <a:ext cx="839470" cy="4578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335270" y="384175"/>
            <a:ext cx="1029970" cy="1198880"/>
          </a:xfrm>
          <a:prstGeom prst="rect">
            <a:avLst/>
          </a:prstGeom>
          <a:noFill/>
          <a:ln>
            <a:noFill/>
          </a:ln>
        </p:spPr>
        <p:txBody>
          <a:bodyPr wrap="none" rtlCol="0" anchor="t">
            <a:spAutoFit/>
          </a:bodyPr>
          <a:lstStyle/>
          <a:p>
            <a:pPr algn="ctr"/>
            <a:r>
              <a:rPr lang="en-US" altLang="zh-CN" sz="7200" b="1">
                <a:ln w="22225">
                  <a:solidFill>
                    <a:schemeClr val="accent2"/>
                  </a:solidFill>
                  <a:prstDash val="solid"/>
                </a:ln>
                <a:solidFill>
                  <a:schemeClr val="accent2">
                    <a:lumMod val="40000"/>
                    <a:lumOff val="60000"/>
                  </a:schemeClr>
                </a:solidFill>
                <a:effectLst/>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
          <p:cNvGrpSpPr/>
          <p:nvPr/>
        </p:nvGrpSpPr>
        <p:grpSpPr bwMode="auto">
          <a:xfrm>
            <a:off x="1007437" y="1412778"/>
            <a:ext cx="10488084" cy="4195233"/>
            <a:chOff x="460" y="1187"/>
            <a:chExt cx="4955" cy="1982"/>
          </a:xfrm>
          <a:solidFill>
            <a:schemeClr val="bg1">
              <a:lumMod val="85000"/>
              <a:alpha val="50000"/>
            </a:schemeClr>
          </a:solidFill>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47" name="TextBox 12"/>
          <p:cNvSpPr txBox="1"/>
          <p:nvPr/>
        </p:nvSpPr>
        <p:spPr>
          <a:xfrm>
            <a:off x="263352" y="2844815"/>
            <a:ext cx="11521280" cy="800209"/>
          </a:xfrm>
          <a:prstGeom prst="rect">
            <a:avLst/>
          </a:prstGeom>
          <a:noFill/>
        </p:spPr>
        <p:txBody>
          <a:bodyPr wrap="square" lIns="121908" tIns="60955" rIns="121908" bIns="60955" rtlCol="0">
            <a:spAutoFit/>
          </a:bodyPr>
          <a:lstStyle/>
          <a:p>
            <a:pPr algn="ctr"/>
            <a:r>
              <a:rPr lang="en-US" altLang="zh-CN" sz="4400" b="1" dirty="0" smtClean="0">
                <a:latin typeface="微软雅黑" panose="020B0503020204020204" pitchFamily="34" charset="-122"/>
                <a:ea typeface="微软雅黑" panose="020B0503020204020204" pitchFamily="34" charset="-122"/>
              </a:rPr>
              <a:t>THANK YOU FOR INVOLVING</a:t>
            </a:r>
            <a:endParaRPr lang="zh-CN" altLang="en-US" sz="4400" b="1" dirty="0">
              <a:latin typeface="微软雅黑" panose="020B0503020204020204" pitchFamily="34" charset="-122"/>
              <a:ea typeface="微软雅黑" panose="020B0503020204020204" pitchFamily="34" charset="-122"/>
            </a:endParaRPr>
          </a:p>
        </p:txBody>
      </p:sp>
      <p:sp>
        <p:nvSpPr>
          <p:cNvPr id="78" name="Parallelogram 77"/>
          <p:cNvSpPr/>
          <p:nvPr/>
        </p:nvSpPr>
        <p:spPr>
          <a:xfrm>
            <a:off x="719403" y="2660915"/>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79" name="Parallelogram 78"/>
          <p:cNvSpPr/>
          <p:nvPr/>
        </p:nvSpPr>
        <p:spPr>
          <a:xfrm rot="10800000">
            <a:off x="10512492" y="2660915"/>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487805" y="71755"/>
            <a:ext cx="8251825" cy="67437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Redefining Innovation</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3</a:t>
            </a:fld>
            <a:endParaRPr lang="en-US" dirty="0">
              <a:solidFill>
                <a:schemeClr val="bg1"/>
              </a:solidFill>
            </a:endParaRPr>
          </a:p>
        </p:txBody>
      </p:sp>
      <p:graphicFrame>
        <p:nvGraphicFramePr>
          <p:cNvPr id="3" name="图示 2"/>
          <p:cNvGraphicFramePr/>
          <p:nvPr/>
        </p:nvGraphicFramePr>
        <p:xfrm>
          <a:off x="2272665" y="1123950"/>
          <a:ext cx="7646035" cy="486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6"/>
          <p:cNvSpPr txBox="1"/>
          <p:nvPr/>
        </p:nvSpPr>
        <p:spPr>
          <a:xfrm>
            <a:off x="6953250" y="812165"/>
            <a:ext cx="4933315" cy="1014730"/>
          </a:xfrm>
          <a:prstGeom prst="rect">
            <a:avLst/>
          </a:prstGeom>
          <a:noFill/>
        </p:spPr>
        <p:txBody>
          <a:bodyPr wrap="square" rtlCol="0">
            <a:spAutoFit/>
          </a:bodyPr>
          <a:lstStyle/>
          <a:p>
            <a:r>
              <a:rPr lang="en-US" altLang="zh-CN" sz="2000" b="1"/>
              <a:t>Reengineering the cost structure in novel ways to offer customers adequate quality and similar or higher value for less cost.</a:t>
            </a:r>
          </a:p>
        </p:txBody>
      </p:sp>
      <p:sp>
        <p:nvSpPr>
          <p:cNvPr id="8" name="文本框 7"/>
          <p:cNvSpPr txBox="1"/>
          <p:nvPr/>
        </p:nvSpPr>
        <p:spPr>
          <a:xfrm>
            <a:off x="270510" y="2606675"/>
            <a:ext cx="2869565" cy="1014730"/>
          </a:xfrm>
          <a:prstGeom prst="rect">
            <a:avLst/>
          </a:prstGeom>
          <a:noFill/>
        </p:spPr>
        <p:txBody>
          <a:bodyPr wrap="square" rtlCol="0">
            <a:spAutoFit/>
          </a:bodyPr>
          <a:lstStyle/>
          <a:p>
            <a:r>
              <a:rPr lang="en-US" altLang="zh-CN" sz="2000" b="1"/>
              <a:t>Finding innovation applications for existing technologies or products.</a:t>
            </a:r>
          </a:p>
        </p:txBody>
      </p:sp>
      <p:sp>
        <p:nvSpPr>
          <p:cNvPr id="10" name="文本框 9"/>
          <p:cNvSpPr txBox="1"/>
          <p:nvPr/>
        </p:nvSpPr>
        <p:spPr>
          <a:xfrm>
            <a:off x="8865870" y="2503170"/>
            <a:ext cx="3331210" cy="1630045"/>
          </a:xfrm>
          <a:prstGeom prst="rect">
            <a:avLst/>
          </a:prstGeom>
          <a:noFill/>
        </p:spPr>
        <p:txBody>
          <a:bodyPr wrap="square" rtlCol="0">
            <a:spAutoFit/>
          </a:bodyPr>
          <a:lstStyle/>
          <a:p>
            <a:r>
              <a:rPr lang="en-US" altLang="zh-CN" sz="2000" b="1"/>
              <a:t>The idea of changing one of the four core components of business model but with a twist-adjusting those aspects that can be changed quickly.</a:t>
            </a:r>
          </a:p>
        </p:txBody>
      </p:sp>
      <p:sp>
        <p:nvSpPr>
          <p:cNvPr id="11" name="文本框 10"/>
          <p:cNvSpPr txBox="1"/>
          <p:nvPr/>
        </p:nvSpPr>
        <p:spPr>
          <a:xfrm>
            <a:off x="16510" y="4525010"/>
            <a:ext cx="4141470" cy="1938020"/>
          </a:xfrm>
          <a:prstGeom prst="rect">
            <a:avLst/>
          </a:prstGeom>
          <a:noFill/>
        </p:spPr>
        <p:txBody>
          <a:bodyPr wrap="square" rtlCol="0">
            <a:spAutoFit/>
          </a:bodyPr>
          <a:lstStyle/>
          <a:p>
            <a:r>
              <a:rPr lang="en-US" altLang="zh-CN" sz="2000" b="1"/>
              <a:t>Stemming from a hybrid innovative approach that combines both product and process innovations to produce more versatile and cheaper alternatives to the mainstream, existing products.</a:t>
            </a:r>
          </a:p>
        </p:txBody>
      </p:sp>
      <p:sp>
        <p:nvSpPr>
          <p:cNvPr id="12" name="文本框 11"/>
          <p:cNvSpPr txBox="1"/>
          <p:nvPr/>
        </p:nvSpPr>
        <p:spPr>
          <a:xfrm>
            <a:off x="8195310" y="4878705"/>
            <a:ext cx="3690620" cy="1322070"/>
          </a:xfrm>
          <a:prstGeom prst="rect">
            <a:avLst/>
          </a:prstGeom>
          <a:noFill/>
        </p:spPr>
        <p:txBody>
          <a:bodyPr wrap="square" rtlCol="0">
            <a:spAutoFit/>
          </a:bodyPr>
          <a:lstStyle/>
          <a:p>
            <a:r>
              <a:rPr lang="en-US" altLang="zh-CN" sz="2000" b="1"/>
              <a:t>Which focuses on technological break-throughs and increasing sophistication and features as described above.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72075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Models of innovation adopted by Chinese firms</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4</a:t>
            </a:fld>
            <a:endParaRPr lang="en-US" dirty="0">
              <a:solidFill>
                <a:schemeClr val="bg1"/>
              </a:solidFill>
            </a:endParaRPr>
          </a:p>
        </p:txBody>
      </p:sp>
      <p:sp>
        <p:nvSpPr>
          <p:cNvPr id="100" name="文本框 99"/>
          <p:cNvSpPr txBox="1"/>
          <p:nvPr/>
        </p:nvSpPr>
        <p:spPr>
          <a:xfrm>
            <a:off x="945515" y="1618615"/>
            <a:ext cx="10263505" cy="4523105"/>
          </a:xfrm>
          <a:prstGeom prst="rect">
            <a:avLst/>
          </a:prstGeom>
          <a:noFill/>
          <a:ln w="9525">
            <a:noFill/>
          </a:ln>
        </p:spPr>
        <p:txBody>
          <a:bodyPr wrap="square">
            <a:spAutoFit/>
          </a:bodyPr>
          <a:lstStyle/>
          <a:p>
            <a:pPr indent="0"/>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To date, participating in the quest for break-through, technological innovation has looked either unattractive or impractical for the vast majority of Chinese firms. Even among the largest Chinese companies, most lack a solid base of proprietary technology on which to build and the staff and processes necessary to conduct basic research. Smaller players and most private companies in China also lack the capital to make long-term, risky investments in R&amp;D. </a:t>
            </a:r>
            <a:r>
              <a:rPr lang="en-US" b="1">
                <a:solidFill>
                  <a:srgbClr val="FF0000"/>
                </a:solidFill>
                <a:effectLst/>
                <a:latin typeface="Calibri" panose="020F0502020204030204" pitchFamily="34" charset="0"/>
                <a:ea typeface="宋体" panose="02010600030101010101" pitchFamily="2" charset="-122"/>
                <a:cs typeface="Calibri" panose="020F0502020204030204" pitchFamily="34" charset="0"/>
              </a:rPr>
              <a:t>As a result, most Chinese companies - even emerging Chinese multinationals - have tended to concentrate their efforts on other types of innovation listed above.</a:t>
            </a:r>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 In understanding how this innovation focus has contributed to the competitive advantage of globalising Chinese firms and how their competitive advantage might evolve in the future, each dement of this broader set of innovation initiatives deserves brief comment in turn.</a:t>
            </a:r>
            <a:endParaRPr lang="en-US" altLang="en-US" b="0">
              <a:solidFill>
                <a:srgbClr val="000000"/>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487805" y="71755"/>
            <a:ext cx="825182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Cost innovation - creating high quality with low cost</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5</a:t>
            </a:fld>
            <a:endParaRPr lang="en-US" dirty="0">
              <a:solidFill>
                <a:schemeClr val="bg1"/>
              </a:solidFill>
            </a:endParaRPr>
          </a:p>
        </p:txBody>
      </p:sp>
      <p:sp>
        <p:nvSpPr>
          <p:cNvPr id="2" name="文本框 1"/>
          <p:cNvSpPr txBox="1"/>
          <p:nvPr/>
        </p:nvSpPr>
        <p:spPr>
          <a:xfrm>
            <a:off x="3029585" y="4123690"/>
            <a:ext cx="9025890" cy="2306955"/>
          </a:xfrm>
          <a:prstGeom prst="rect">
            <a:avLst/>
          </a:prstGeom>
          <a:noFill/>
        </p:spPr>
        <p:txBody>
          <a:bodyPr wrap="square" rtlCol="0" anchor="t">
            <a:spAutoFit/>
          </a:bodyPr>
          <a:lstStyle/>
          <a:p>
            <a:r>
              <a:rPr lang="en-US" altLang="zh-CN"/>
              <a:t>The developing-country markets as the engine of growth in global demand nowadays. In order to access the potential demand growth in these emerging markets, where income levels are relatively low, offering exceptional value-for-money will be critical. The capability for cost innovation, therefore, is a very promising source of competitive advantage. </a:t>
            </a:r>
          </a:p>
        </p:txBody>
      </p:sp>
      <p:sp>
        <p:nvSpPr>
          <p:cNvPr id="3" name="文本框 2"/>
          <p:cNvSpPr txBox="1"/>
          <p:nvPr/>
        </p:nvSpPr>
        <p:spPr>
          <a:xfrm>
            <a:off x="2932430" y="1574800"/>
            <a:ext cx="8857615" cy="2306955"/>
          </a:xfrm>
          <a:prstGeom prst="rect">
            <a:avLst/>
          </a:prstGeom>
          <a:noFill/>
        </p:spPr>
        <p:txBody>
          <a:bodyPr wrap="square" rtlCol="0" anchor="t">
            <a:spAutoFit/>
          </a:bodyPr>
          <a:lstStyle/>
          <a:p>
            <a:pPr marL="342900" indent="-342900">
              <a:buFont typeface="Wingdings" panose="05000000000000000000" charset="0"/>
              <a:buChar char="u"/>
            </a:pPr>
            <a:r>
              <a:rPr lang="zh-CN" altLang="en-US">
                <a:sym typeface="+mn-ea"/>
              </a:rPr>
              <a:t>The idea of innovation efforts focused primarily on reducing cost while maintaining quality - on producing cheaper products and offering similar functionality at better value for money</a:t>
            </a:r>
            <a:r>
              <a:rPr lang="en-US" altLang="zh-CN">
                <a:sym typeface="+mn-ea"/>
              </a:rPr>
              <a:t>.</a:t>
            </a:r>
          </a:p>
          <a:p>
            <a:pPr marL="342900" indent="-342900">
              <a:buFont typeface="Wingdings" panose="05000000000000000000" charset="0"/>
              <a:buChar char="u"/>
            </a:pPr>
            <a:r>
              <a:rPr lang="zh-CN" altLang="en-US"/>
              <a:t>Cost innovation involves creative ways of reengineering products or processes to eliminate things that do not add value (or value that consumers ar</a:t>
            </a:r>
            <a:r>
              <a:rPr lang="en-US" altLang="zh-CN"/>
              <a:t>e</a:t>
            </a:r>
            <a:r>
              <a:rPr lang="zh-CN" altLang="en-US"/>
              <a:t> willing to pay for.</a:t>
            </a:r>
            <a:r>
              <a:rPr lang="en-US" altLang="zh-CN"/>
              <a:t>)</a:t>
            </a:r>
            <a:r>
              <a:rPr lang="zh-CN" altLang="en-US"/>
              <a:t> </a:t>
            </a:r>
          </a:p>
        </p:txBody>
      </p:sp>
      <p:sp>
        <p:nvSpPr>
          <p:cNvPr id="19" name="矩形 18"/>
          <p:cNvSpPr/>
          <p:nvPr/>
        </p:nvSpPr>
        <p:spPr>
          <a:xfrm>
            <a:off x="296228" y="1384300"/>
            <a:ext cx="2635885"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What?</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0" name="矩形 19"/>
          <p:cNvSpPr/>
          <p:nvPr/>
        </p:nvSpPr>
        <p:spPr>
          <a:xfrm>
            <a:off x="465455" y="3912235"/>
            <a:ext cx="2297430"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Why?</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2" name="圆角矩形 21"/>
          <p:cNvSpPr/>
          <p:nvPr/>
        </p:nvSpPr>
        <p:spPr>
          <a:xfrm>
            <a:off x="263525" y="1412240"/>
            <a:ext cx="11665585" cy="249999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圆角矩形 22"/>
          <p:cNvSpPr/>
          <p:nvPr/>
        </p:nvSpPr>
        <p:spPr>
          <a:xfrm>
            <a:off x="263525" y="4039235"/>
            <a:ext cx="11698605" cy="239077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916280" y="-25173"/>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4800" b="1" dirty="0" smtClean="0">
                <a:solidFill>
                  <a:schemeClr val="tx1"/>
                </a:solidFill>
                <a:latin typeface="微软雅黑" panose="020B0503020204020204" pitchFamily="34" charset="-122"/>
                <a:ea typeface="微软雅黑" panose="020B0503020204020204" pitchFamily="34" charset="-122"/>
              </a:rPr>
              <a:t>xample</a:t>
            </a:r>
          </a:p>
        </p:txBody>
      </p:sp>
      <p:sp>
        <p:nvSpPr>
          <p:cNvPr id="129" name="矩形​​ 9"/>
          <p:cNvSpPr/>
          <p:nvPr/>
        </p:nvSpPr>
        <p:spPr>
          <a:xfrm>
            <a:off x="1862455" y="1911985"/>
            <a:ext cx="9932670" cy="248793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1945005" y="2087880"/>
            <a:ext cx="9932035" cy="2336165"/>
          </a:xfrm>
          <a:prstGeom prst="rect">
            <a:avLst/>
          </a:prstGeom>
          <a:noFill/>
        </p:spPr>
        <p:txBody>
          <a:bodyPr wrap="square" lIns="121908" tIns="60955" rIns="121908" bIns="60955">
            <a:spAutoFit/>
          </a:bodyPr>
          <a:lstStyle/>
          <a:p>
            <a:r>
              <a:rPr kumimoji="1"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Observing that the high cost of lithium ion (Li-Ion) batteries (at the time costing $40 each) was preventing their use in mainstream products, BYD focused their innovation efforts on reducing costs without compromising performance. Their R&amp;D tried to find a way to replace some of the most expensive materials used in Li-Ion rechargeable batteries with cheaper substitutes. BYD also worked on reengineering the production process. It figured out how to make batteries at ambient temperature and humidity, avoiding the necessity to construct and maintain expensive ‘dry rooms’ in the plant. These moves resulted in costs falling by 45 percent, taking the cost for each battery down to just $12.</a:t>
            </a:r>
          </a:p>
        </p:txBody>
      </p:sp>
      <p:grpSp>
        <p:nvGrpSpPr>
          <p:cNvPr id="137" name="组合 14"/>
          <p:cNvGrpSpPr/>
          <p:nvPr/>
        </p:nvGrpSpPr>
        <p:grpSpPr>
          <a:xfrm>
            <a:off x="239395" y="2005330"/>
            <a:ext cx="1529715" cy="1228725"/>
            <a:chOff x="1301674" y="1454241"/>
            <a:chExt cx="730541" cy="738363"/>
          </a:xfrm>
        </p:grpSpPr>
        <p:sp>
          <p:nvSpPr>
            <p:cNvPr id="138"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139" name="TextBox 17"/>
            <p:cNvSpPr txBox="1">
              <a:spLocks noChangeArrowheads="1"/>
            </p:cNvSpPr>
            <p:nvPr/>
          </p:nvSpPr>
          <p:spPr bwMode="auto">
            <a:xfrm>
              <a:off x="1408973" y="1534755"/>
              <a:ext cx="548529" cy="4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dirty="0">
                  <a:solidFill>
                    <a:prstClr val="white"/>
                  </a:solidFill>
                  <a:latin typeface="Arial Unicode MS" pitchFamily="34" charset="-122"/>
                  <a:ea typeface="Arial Unicode MS" pitchFamily="34" charset="-122"/>
                  <a:cs typeface="Arial Unicode MS" pitchFamily="34" charset="-122"/>
                </a:rPr>
                <a:t>BYD</a:t>
              </a:r>
            </a:p>
          </p:txBody>
        </p:sp>
      </p:grpSp>
      <p:sp>
        <p:nvSpPr>
          <p:cNvPr id="140" name="标题 24"/>
          <p:cNvSpPr txBox="1"/>
          <p:nvPr/>
        </p:nvSpPr>
        <p:spPr bwMode="auto">
          <a:xfrm>
            <a:off x="2301819" y="27907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E</a:t>
            </a: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sp>
        <p:nvSpPr>
          <p:cNvPr id="8" name="矩形​​ 9"/>
          <p:cNvSpPr/>
          <p:nvPr/>
        </p:nvSpPr>
        <p:spPr>
          <a:xfrm>
            <a:off x="1863090" y="4618355"/>
            <a:ext cx="9932035" cy="157416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9" name="TextBox 132"/>
          <p:cNvSpPr txBox="1"/>
          <p:nvPr/>
        </p:nvSpPr>
        <p:spPr>
          <a:xfrm>
            <a:off x="1863090" y="4748530"/>
            <a:ext cx="10102850" cy="1505585"/>
          </a:xfrm>
          <a:prstGeom prst="rect">
            <a:avLst/>
          </a:prstGeom>
          <a:noFill/>
        </p:spPr>
        <p:txBody>
          <a:bodyPr wrap="square" lIns="121908" tIns="60955" rIns="121908" bIns="60955">
            <a:spAutoFit/>
          </a:bodyPr>
          <a:lstStyle/>
          <a:p>
            <a:pPr algn="l">
              <a:buClrTx/>
              <a:buSzTx/>
              <a:buFontTx/>
            </a:pPr>
            <a:r>
              <a:rPr kumimoji="1" lang="en-US" altLang="zh-CN" sz="1800" b="1" dirty="0">
                <a:solidFill>
                  <a:srgbClr val="FF0000"/>
                </a:solidFill>
                <a:latin typeface="Arial" panose="020B0604020202020204" pitchFamily="34" charset="0"/>
                <a:ea typeface="微软雅黑" panose="020B0503020204020204" pitchFamily="34" charset="-122"/>
                <a:cs typeface="Arial" panose="020B0604020202020204" pitchFamily="34" charset="0"/>
              </a:rPr>
              <a:t>These advances resulted in a value-for-money revolution that saw Li-Ion batteries replace their lower-performance nickel cadmium (NiCad) predecessors in volume applications. As BYD hopped from volume segment to segment, costs fell further, allowing it to notch up global battery market shares of 75 percent in cordless phones, 38 per cent in toys, 30 per cent in power tools and 28 per cent in mobile phones.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3"/>
          <p:cNvGrpSpPr/>
          <p:nvPr/>
        </p:nvGrpSpPr>
        <p:grpSpPr bwMode="auto">
          <a:xfrm>
            <a:off x="883741" y="1577242"/>
            <a:ext cx="10488084" cy="4195233"/>
            <a:chOff x="460" y="1187"/>
            <a:chExt cx="4955" cy="1982"/>
          </a:xfrm>
          <a:solidFill>
            <a:schemeClr val="bg1">
              <a:lumMod val="85000"/>
              <a:alpha val="50000"/>
            </a:schemeClr>
          </a:solidFill>
        </p:grpSpPr>
        <p:sp>
          <p:nvSpPr>
            <p:cNvPr id="124"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3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7"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86"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5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15947"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0778395"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9648397"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32" name="文本框 28"/>
          <p:cNvSpPr txBox="1"/>
          <p:nvPr/>
        </p:nvSpPr>
        <p:spPr>
          <a:xfrm>
            <a:off x="1377315" y="20320"/>
            <a:ext cx="8809355" cy="1228090"/>
          </a:xfrm>
          <a:prstGeom prst="rect">
            <a:avLst/>
          </a:prstGeom>
          <a:noFill/>
        </p:spPr>
        <p:txBody>
          <a:bodyPr wrap="square" lIns="121908" tIns="60955" rIns="121908" bIns="60955" rtlCol="0">
            <a:spAutoFit/>
          </a:bodyPr>
          <a:lstStyle/>
          <a:p>
            <a:r>
              <a:rPr lang="en-US" altLang="zh-CN" sz="3600" dirty="0" smtClean="0">
                <a:latin typeface="微软雅黑" panose="020B0503020204020204" pitchFamily="34" charset="-122"/>
                <a:ea typeface="微软雅黑" panose="020B0503020204020204" pitchFamily="34" charset="-122"/>
              </a:rPr>
              <a:t>Application innovation - creating new applications of an existing technology</a:t>
            </a:r>
          </a:p>
        </p:txBody>
      </p:sp>
      <p:sp>
        <p:nvSpPr>
          <p:cNvPr id="34" name="Parallelogram 33"/>
          <p:cNvSpPr/>
          <p:nvPr/>
        </p:nvSpPr>
        <p:spPr>
          <a:xfrm>
            <a:off x="431372" y="0"/>
            <a:ext cx="864096" cy="1248139"/>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endParaRPr>
          </a:p>
        </p:txBody>
      </p:sp>
      <p:sp>
        <p:nvSpPr>
          <p:cNvPr id="5" name="灯片编号占位符 4"/>
          <p:cNvSpPr>
            <a:spLocks noGrp="1"/>
          </p:cNvSpPr>
          <p:nvPr>
            <p:ph type="sldNum" sz="quarter" idx="12"/>
          </p:nvPr>
        </p:nvSpPr>
        <p:spPr>
          <a:xfrm>
            <a:off x="9162954" y="6498037"/>
            <a:ext cx="2844800" cy="365125"/>
          </a:xfrm>
        </p:spPr>
        <p:txBody>
          <a:bodyPr/>
          <a:lstStyle/>
          <a:p>
            <a:fld id="{672F1098-4237-41BC-960F-A352F6B7DAAF}" type="slidenum">
              <a:rPr lang="en-US" smtClean="0">
                <a:solidFill>
                  <a:schemeClr val="bg1"/>
                </a:solidFill>
              </a:rPr>
              <a:t>7</a:t>
            </a:fld>
            <a:endParaRPr lang="en-US" dirty="0">
              <a:solidFill>
                <a:schemeClr val="bg1"/>
              </a:solidFill>
            </a:endParaRPr>
          </a:p>
        </p:txBody>
      </p:sp>
      <p:sp>
        <p:nvSpPr>
          <p:cNvPr id="2" name="文本框 1"/>
          <p:cNvSpPr txBox="1"/>
          <p:nvPr/>
        </p:nvSpPr>
        <p:spPr>
          <a:xfrm>
            <a:off x="2933065" y="4123690"/>
            <a:ext cx="9122410" cy="2245360"/>
          </a:xfrm>
          <a:prstGeom prst="rect">
            <a:avLst/>
          </a:prstGeom>
          <a:noFill/>
        </p:spPr>
        <p:txBody>
          <a:bodyPr wrap="square" rtlCol="0" anchor="t">
            <a:spAutoFit/>
          </a:bodyPr>
          <a:lstStyle/>
          <a:p>
            <a:r>
              <a:rPr lang="en-US" altLang="zh-CN" sz="2000"/>
              <a:t>Success in application innovation begins with lateral thinking that seemed to come naturally to many of the Chinese companies we studied - </a:t>
            </a:r>
            <a:r>
              <a:rPr lang="en-US" altLang="zh-CN" sz="2000">
                <a:solidFill>
                  <a:srgbClr val="FF0000"/>
                </a:solidFill>
              </a:rPr>
              <a:t>perhaps because Chinese philosophy starts from a view of the world as an inter-conncctcd whole, focusing more on similarities, connections and relations rather than on differences, division and idiosyncrasy of its component parts. </a:t>
            </a:r>
            <a:r>
              <a:rPr lang="en-US" altLang="zh-CN" sz="2000"/>
              <a:t>As a result, application innovation was more common and also appeared to be more highly valued among Chinese corporate innovators chan among similar, incumbent multinationals.</a:t>
            </a:r>
          </a:p>
        </p:txBody>
      </p:sp>
      <p:sp>
        <p:nvSpPr>
          <p:cNvPr id="3" name="文本框 2"/>
          <p:cNvSpPr txBox="1"/>
          <p:nvPr/>
        </p:nvSpPr>
        <p:spPr>
          <a:xfrm>
            <a:off x="2932430" y="1574800"/>
            <a:ext cx="8857615" cy="1938020"/>
          </a:xfrm>
          <a:prstGeom prst="rect">
            <a:avLst/>
          </a:prstGeom>
          <a:noFill/>
        </p:spPr>
        <p:txBody>
          <a:bodyPr wrap="square" rtlCol="0" anchor="t">
            <a:spAutoFit/>
          </a:bodyPr>
          <a:lstStyle/>
          <a:p>
            <a:pPr marL="342900" indent="-342900">
              <a:buFont typeface="Wingdings" panose="05000000000000000000" charset="0"/>
              <a:buChar char="u"/>
            </a:pPr>
            <a:r>
              <a:rPr>
                <a:sym typeface="+mn-ea"/>
              </a:rPr>
              <a:t>Application innovation refers to innovation that is new in terms of its application, but not its technology. </a:t>
            </a:r>
          </a:p>
          <a:p>
            <a:pPr marL="342900" indent="-342900">
              <a:buFont typeface="Wingdings" panose="05000000000000000000" charset="0"/>
              <a:buChar char="u"/>
            </a:pPr>
            <a:r>
              <a:rPr>
                <a:sym typeface="+mn-ea"/>
              </a:rPr>
              <a:t>Because they rely o</a:t>
            </a:r>
            <a:r>
              <a:rPr lang="en-US">
                <a:sym typeface="+mn-ea"/>
              </a:rPr>
              <a:t>n</a:t>
            </a:r>
            <a:r>
              <a:rPr>
                <a:sym typeface="+mn-ea"/>
              </a:rPr>
              <a:t> proven technology, however, application innovations often require less investment and generate faster payoffs compared with cntiicly new inventions.</a:t>
            </a:r>
            <a:endParaRPr lang="zh-CN" altLang="en-US"/>
          </a:p>
        </p:txBody>
      </p:sp>
      <p:sp>
        <p:nvSpPr>
          <p:cNvPr id="19" name="矩形 18"/>
          <p:cNvSpPr/>
          <p:nvPr/>
        </p:nvSpPr>
        <p:spPr>
          <a:xfrm>
            <a:off x="296228" y="1384300"/>
            <a:ext cx="2635885"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What?</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0" name="矩形 19"/>
          <p:cNvSpPr/>
          <p:nvPr/>
        </p:nvSpPr>
        <p:spPr>
          <a:xfrm>
            <a:off x="465455" y="3912235"/>
            <a:ext cx="2297430" cy="1198880"/>
          </a:xfrm>
          <a:prstGeom prst="rect">
            <a:avLst/>
          </a:prstGeom>
          <a:noFill/>
          <a:ln>
            <a:noFill/>
          </a:ln>
        </p:spPr>
        <p:txBody>
          <a:bodyPr wrap="none" rtlCol="0" anchor="t">
            <a:spAutoFit/>
          </a:bodyPr>
          <a:lstStyle/>
          <a:p>
            <a:pPr algn="ctr"/>
            <a:r>
              <a:rPr lang="en-US" altLang="zh-CN" sz="7200">
                <a:ln w="22225">
                  <a:solidFill>
                    <a:schemeClr val="accent2"/>
                  </a:solidFill>
                  <a:prstDash val="solid"/>
                </a:ln>
                <a:solidFill>
                  <a:schemeClr val="accent2">
                    <a:lumMod val="40000"/>
                    <a:lumOff val="60000"/>
                  </a:schemeClr>
                </a:solidFill>
                <a:effectLst/>
                <a:sym typeface="+mn-ea"/>
              </a:rPr>
              <a:t>Why?</a:t>
            </a:r>
            <a:r>
              <a:rPr lang="en-US" altLang="zh-CN" sz="7200">
                <a:sym typeface="+mn-ea"/>
              </a:rPr>
              <a:t> </a:t>
            </a:r>
            <a:endParaRPr lang="zh-CN" altLang="en-US" sz="7200" b="1">
              <a:ln w="22225">
                <a:solidFill>
                  <a:schemeClr val="accent2"/>
                </a:solidFill>
                <a:prstDash val="solid"/>
              </a:ln>
              <a:solidFill>
                <a:schemeClr val="accent2">
                  <a:lumMod val="40000"/>
                  <a:lumOff val="60000"/>
                </a:schemeClr>
              </a:solidFill>
              <a:effectLst/>
            </a:endParaRPr>
          </a:p>
        </p:txBody>
      </p:sp>
      <p:sp>
        <p:nvSpPr>
          <p:cNvPr id="22" name="圆角矩形 21"/>
          <p:cNvSpPr/>
          <p:nvPr/>
        </p:nvSpPr>
        <p:spPr>
          <a:xfrm>
            <a:off x="263525" y="1412240"/>
            <a:ext cx="11665585" cy="249999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圆角矩形 22"/>
          <p:cNvSpPr/>
          <p:nvPr/>
        </p:nvSpPr>
        <p:spPr>
          <a:xfrm>
            <a:off x="263525" y="4039235"/>
            <a:ext cx="11698605" cy="239077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916280" y="-25173"/>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4800" b="1" dirty="0" smtClean="0">
                <a:solidFill>
                  <a:schemeClr val="tx1"/>
                </a:solidFill>
                <a:latin typeface="微软雅黑" panose="020B0503020204020204" pitchFamily="34" charset="-122"/>
                <a:ea typeface="微软雅黑" panose="020B0503020204020204" pitchFamily="34" charset="-122"/>
              </a:rPr>
              <a:t>xample</a:t>
            </a:r>
          </a:p>
        </p:txBody>
      </p:sp>
      <p:sp>
        <p:nvSpPr>
          <p:cNvPr id="129" name="矩形​​ 9"/>
          <p:cNvSpPr/>
          <p:nvPr/>
        </p:nvSpPr>
        <p:spPr>
          <a:xfrm>
            <a:off x="1862455" y="2127250"/>
            <a:ext cx="9932670" cy="372554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1945005" y="2231390"/>
            <a:ext cx="9932035" cy="2890520"/>
          </a:xfrm>
          <a:prstGeom prst="rect">
            <a:avLst/>
          </a:prstGeom>
          <a:noFill/>
        </p:spPr>
        <p:txBody>
          <a:bodyPr wrap="square" lIns="121908" tIns="60955" rIns="121908" bIns="60955">
            <a:spAutoFit/>
          </a:bodyPr>
          <a:lstStyle/>
          <a:p>
            <a:r>
              <a:rPr kumimoji="1"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Builders traditionally use acrylic products to seal the frames of exterior doors and Windows, but when it rains, their performance suffers.This problem is usually solved by adding another high-cost product. Aatas was not a supplier to the building industry but was well established in the business of selling the sealants used in shipping containers - a highly demanding environment for waterproofing. Its butane-based sealants not only offered better long-term performance and were waterproof the instant they were applied, they also had lower production costs. </a:t>
            </a:r>
          </a:p>
          <a:p>
            <a:endParaRPr kumimoji="1"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r>
              <a:rPr kumimoji="1"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Their innovative idea of reformulating and repackaging the butane-technology sealants for easy use in the construction industry only looks obvious with hindsight. No one had seen the potential before Antas made the leap.</a:t>
            </a:r>
          </a:p>
        </p:txBody>
      </p:sp>
      <p:grpSp>
        <p:nvGrpSpPr>
          <p:cNvPr id="137" name="组合 14"/>
          <p:cNvGrpSpPr/>
          <p:nvPr/>
        </p:nvGrpSpPr>
        <p:grpSpPr>
          <a:xfrm>
            <a:off x="239395" y="2220595"/>
            <a:ext cx="1529715" cy="1228725"/>
            <a:chOff x="1301674" y="1454241"/>
            <a:chExt cx="730541" cy="738363"/>
          </a:xfrm>
        </p:grpSpPr>
        <p:sp>
          <p:nvSpPr>
            <p:cNvPr id="138"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139" name="TextBox 17"/>
            <p:cNvSpPr txBox="1">
              <a:spLocks noChangeArrowheads="1"/>
            </p:cNvSpPr>
            <p:nvPr/>
          </p:nvSpPr>
          <p:spPr bwMode="auto">
            <a:xfrm>
              <a:off x="1408973" y="1485149"/>
              <a:ext cx="548529" cy="55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dirty="0">
                  <a:solidFill>
                    <a:prstClr val="white"/>
                  </a:solidFill>
                  <a:latin typeface="Arial Unicode MS" pitchFamily="34" charset="-122"/>
                  <a:ea typeface="Arial Unicode MS" pitchFamily="34" charset="-122"/>
                  <a:cs typeface="Arial Unicode MS" pitchFamily="34" charset="-122"/>
                </a:rPr>
                <a:t>Antas Chemical Company</a:t>
              </a:r>
            </a:p>
          </p:txBody>
        </p:sp>
      </p:grpSp>
      <p:sp>
        <p:nvSpPr>
          <p:cNvPr id="140" name="标题 24"/>
          <p:cNvSpPr txBox="1"/>
          <p:nvPr/>
        </p:nvSpPr>
        <p:spPr bwMode="auto">
          <a:xfrm>
            <a:off x="2301819" y="27907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E</a:t>
            </a: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1007437" y="1412778"/>
            <a:ext cx="10488084" cy="4195233"/>
            <a:chOff x="460" y="1187"/>
            <a:chExt cx="4955" cy="1982"/>
          </a:xfrm>
          <a:solidFill>
            <a:schemeClr val="bg1">
              <a:lumMod val="85000"/>
              <a:alpha val="50000"/>
            </a:schemeClr>
          </a:solidFill>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sz="3200">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3200">
                <a:solidFill>
                  <a:srgbClr val="BCB5AC"/>
                </a:solidFill>
              </a:endParaRPr>
            </a:p>
          </p:txBody>
        </p:sp>
      </p:grpSp>
      <p:sp>
        <p:nvSpPr>
          <p:cNvPr id="86" name="任意多边形 11"/>
          <p:cNvSpPr/>
          <p:nvPr/>
        </p:nvSpPr>
        <p:spPr>
          <a:xfrm>
            <a:off x="5192" y="6501341"/>
            <a:ext cx="12192000" cy="356659"/>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7" name="平行四边形 13"/>
          <p:cNvSpPr/>
          <p:nvPr/>
        </p:nvSpPr>
        <p:spPr>
          <a:xfrm>
            <a:off x="5664231" y="6501341"/>
            <a:ext cx="1108327" cy="35665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8" name="平行四边形 12"/>
          <p:cNvSpPr/>
          <p:nvPr/>
        </p:nvSpPr>
        <p:spPr>
          <a:xfrm>
            <a:off x="1369349" y="384043"/>
            <a:ext cx="1108327" cy="164637"/>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89" name="平行四边形 13"/>
          <p:cNvSpPr/>
          <p:nvPr/>
        </p:nvSpPr>
        <p:spPr>
          <a:xfrm>
            <a:off x="239350" y="384043"/>
            <a:ext cx="1108327" cy="164637"/>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p>
        </p:txBody>
      </p:sp>
      <p:sp>
        <p:nvSpPr>
          <p:cNvPr id="128" name="标题 24"/>
          <p:cNvSpPr txBox="1"/>
          <p:nvPr/>
        </p:nvSpPr>
        <p:spPr bwMode="auto">
          <a:xfrm>
            <a:off x="2916280" y="-25173"/>
            <a:ext cx="2883443" cy="132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l" eaLnBrk="1" fontAlgn="auto" hangingPunct="1">
              <a:spcAft>
                <a:spcPts val="0"/>
              </a:spcAft>
              <a:defRPr/>
            </a:pPr>
            <a:r>
              <a:rPr lang="zh-CN" altLang="en-US" sz="4800" b="1"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4800" b="1" dirty="0" smtClean="0">
                <a:solidFill>
                  <a:schemeClr val="tx1"/>
                </a:solidFill>
                <a:latin typeface="微软雅黑" panose="020B0503020204020204" pitchFamily="34" charset="-122"/>
                <a:ea typeface="微软雅黑" panose="020B0503020204020204" pitchFamily="34" charset="-122"/>
              </a:rPr>
              <a:t>xample</a:t>
            </a:r>
          </a:p>
        </p:txBody>
      </p:sp>
      <p:sp>
        <p:nvSpPr>
          <p:cNvPr id="129" name="矩形​​ 9"/>
          <p:cNvSpPr/>
          <p:nvPr/>
        </p:nvSpPr>
        <p:spPr>
          <a:xfrm>
            <a:off x="1862455" y="2127250"/>
            <a:ext cx="9932670" cy="271716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133" name="TextBox 132"/>
          <p:cNvSpPr txBox="1"/>
          <p:nvPr/>
        </p:nvSpPr>
        <p:spPr>
          <a:xfrm>
            <a:off x="1945005" y="2231390"/>
            <a:ext cx="9932035" cy="2613660"/>
          </a:xfrm>
          <a:prstGeom prst="rect">
            <a:avLst/>
          </a:prstGeom>
          <a:noFill/>
        </p:spPr>
        <p:txBody>
          <a:bodyPr wrap="square" lIns="121908" tIns="60955" rIns="121908" bIns="60955">
            <a:spAutoFit/>
          </a:bodyPr>
          <a:lstStyle/>
          <a:p>
            <a:r>
              <a:rPr kumimoji="1"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Its founder Zhang Yue bad an innovative idea：instead of powering an air conditioner wirh expensive electricity, why not use waste heat or natural gas to generate cool air direcrly? </a:t>
            </a:r>
            <a:r>
              <a:rPr kumimoji="1" lang="en-US" altLang="zh-CN" sz="1800" b="1" dirty="0">
                <a:solidFill>
                  <a:srgbClr val="FF0000"/>
                </a:solidFill>
                <a:latin typeface="Arial" panose="020B0604020202020204" pitchFamily="34" charset="0"/>
                <a:ea typeface="微软雅黑" panose="020B0503020204020204" pitchFamily="34" charset="-122"/>
                <a:cs typeface="Arial" panose="020B0604020202020204" pitchFamily="34" charset="0"/>
              </a:rPr>
              <a:t>The technologies for conversion of heat, either wasted by power stations and boilers, or prod need by combusting natural gas, were well established. But no one had applied them to large-scale commercial air conditioning plants of the type used in skyscrapers or airport terminals. Broad's innovation was to do just that. </a:t>
            </a:r>
            <a:r>
              <a:rPr kumimoji="1"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Over the years of applying existing technology in new ways it has succeeded in developing air conditioning systems that reduce energy consumption by up to 80 percent compared with conventional systems powered by electricity - with huge savings in both cost and greenhouse gas emissions. </a:t>
            </a:r>
          </a:p>
        </p:txBody>
      </p:sp>
      <p:sp>
        <p:nvSpPr>
          <p:cNvPr id="140" name="标题 24"/>
          <p:cNvSpPr txBox="1"/>
          <p:nvPr/>
        </p:nvSpPr>
        <p:spPr bwMode="auto">
          <a:xfrm>
            <a:off x="2301819" y="279070"/>
            <a:ext cx="89428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10665" dirty="0">
                <a:latin typeface="微软雅黑" panose="020B0503020204020204" pitchFamily="34" charset="-122"/>
                <a:ea typeface="微软雅黑" panose="020B0503020204020204" pitchFamily="34" charset="-122"/>
              </a:rPr>
              <a:t>E</a:t>
            </a:r>
          </a:p>
        </p:txBody>
      </p:sp>
      <p:sp>
        <p:nvSpPr>
          <p:cNvPr id="250" name="灯片编号占位符 4"/>
          <p:cNvSpPr>
            <a:spLocks noGrp="1"/>
          </p:cNvSpPr>
          <p:nvPr>
            <p:ph type="sldNum" sz="quarter" idx="12"/>
          </p:nvPr>
        </p:nvSpPr>
        <p:spPr>
          <a:xfrm>
            <a:off x="9162954" y="6498037"/>
            <a:ext cx="2844800" cy="365125"/>
          </a:xfrm>
        </p:spPr>
        <p:txBody>
          <a:bodyPr/>
          <a:lstStyle/>
          <a:p>
            <a:r>
              <a:rPr lang="en-US" dirty="0" smtClean="0">
                <a:solidFill>
                  <a:schemeClr val="bg1"/>
                </a:solidFill>
              </a:rPr>
              <a:t>2</a:t>
            </a:r>
            <a:endParaRPr lang="en-US" dirty="0">
              <a:solidFill>
                <a:schemeClr val="bg1"/>
              </a:solidFill>
            </a:endParaRPr>
          </a:p>
        </p:txBody>
      </p:sp>
      <p:sp>
        <p:nvSpPr>
          <p:cNvPr id="8" name="矩形​​ 9"/>
          <p:cNvSpPr/>
          <p:nvPr/>
        </p:nvSpPr>
        <p:spPr>
          <a:xfrm>
            <a:off x="1863090" y="4761865"/>
            <a:ext cx="9932035" cy="157416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a:defRPr/>
            </a:pPr>
            <a:endParaRPr lang="zh-CN" altLang="en-US" sz="3200">
              <a:solidFill>
                <a:prstClr val="white"/>
              </a:solidFill>
            </a:endParaRPr>
          </a:p>
        </p:txBody>
      </p:sp>
      <p:sp>
        <p:nvSpPr>
          <p:cNvPr id="9" name="TextBox 132"/>
          <p:cNvSpPr txBox="1"/>
          <p:nvPr/>
        </p:nvSpPr>
        <p:spPr>
          <a:xfrm>
            <a:off x="1863090" y="4892040"/>
            <a:ext cx="10102850" cy="951230"/>
          </a:xfrm>
          <a:prstGeom prst="rect">
            <a:avLst/>
          </a:prstGeom>
          <a:noFill/>
        </p:spPr>
        <p:txBody>
          <a:bodyPr wrap="square" lIns="121908" tIns="60955" rIns="121908" bIns="60955">
            <a:spAutoFit/>
          </a:bodyPr>
          <a:lstStyle/>
          <a:p>
            <a:pPr algn="l">
              <a:buClrTx/>
              <a:buSzTx/>
              <a:buFontTx/>
            </a:pPr>
            <a:r>
              <a:rPr kumimoji="1" lang="en-US" altLang="zh-CN" sz="1800" dirty="0">
                <a:latin typeface="Arial" panose="020B0604020202020204" pitchFamily="34" charset="0"/>
                <a:ea typeface="微软雅黑" panose="020B0503020204020204" pitchFamily="34" charset="-122"/>
                <a:cs typeface="Arial" panose="020B0604020202020204" pitchFamily="34" charset="0"/>
                <a:sym typeface="+mn-ea"/>
              </a:rPr>
              <a:t>Today its products are installed in over sixty countries, including massive installations that cool Bangkok’s airport and the Expo 2010 pavilions. Broad is the number one supplier of this ‘green， technology to the US and Europe as well as China.</a:t>
            </a:r>
            <a:endParaRPr kumimoji="1" lang="en-US" altLang="zh-CN" sz="18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4"/>
          <p:cNvGrpSpPr/>
          <p:nvPr/>
        </p:nvGrpSpPr>
        <p:grpSpPr>
          <a:xfrm>
            <a:off x="239395" y="2229485"/>
            <a:ext cx="1529715" cy="1228725"/>
            <a:chOff x="1301674" y="1454241"/>
            <a:chExt cx="730541" cy="738363"/>
          </a:xfrm>
        </p:grpSpPr>
        <p:sp>
          <p:nvSpPr>
            <p:cNvPr id="3" name="矩形​​ 3"/>
            <p:cNvSpPr/>
            <p:nvPr/>
          </p:nvSpPr>
          <p:spPr>
            <a:xfrm>
              <a:off x="1301674" y="1454241"/>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4" name="TextBox 17"/>
            <p:cNvSpPr txBox="1">
              <a:spLocks noChangeArrowheads="1"/>
            </p:cNvSpPr>
            <p:nvPr/>
          </p:nvSpPr>
          <p:spPr bwMode="auto">
            <a:xfrm>
              <a:off x="1408973" y="1595808"/>
              <a:ext cx="548529" cy="31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prstClr val="white"/>
                  </a:solidFill>
                  <a:latin typeface="Arial Unicode MS" pitchFamily="34" charset="-122"/>
                  <a:ea typeface="Arial Unicode MS" pitchFamily="34" charset="-122"/>
                  <a:cs typeface="Arial Unicode MS" pitchFamily="34" charset="-122"/>
                </a:rPr>
                <a:t>Broad</a:t>
              </a:r>
            </a:p>
          </p:txBody>
        </p:sp>
      </p:grpSp>
      <p:sp>
        <p:nvSpPr>
          <p:cNvPr id="5" name="文本框 4"/>
          <p:cNvSpPr txBox="1"/>
          <p:nvPr/>
        </p:nvSpPr>
        <p:spPr>
          <a:xfrm>
            <a:off x="558800" y="1238885"/>
            <a:ext cx="11024870" cy="829945"/>
          </a:xfrm>
          <a:prstGeom prst="rect">
            <a:avLst/>
          </a:prstGeom>
          <a:noFill/>
        </p:spPr>
        <p:txBody>
          <a:bodyPr wrap="square" rtlCol="0" anchor="t">
            <a:spAutoFit/>
          </a:bodyPr>
          <a:lstStyle/>
          <a:p>
            <a:r>
              <a:rPr lang="zh-CN" altLang="en-US">
                <a:solidFill>
                  <a:srgbClr val="FF0000"/>
                </a:solidFill>
              </a:rPr>
              <a:t>Another variant of application innovation is to combine existing, even mature, technologies for a new purpose.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a1985bf7-3454-43e0-8cb1-8527b071fb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2160</Words>
  <Application>Microsoft Office PowerPoint</Application>
  <PresentationFormat>Widescreen</PresentationFormat>
  <Paragraphs>150</Paragraphs>
  <Slides>20</Slides>
  <Notes>20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20</vt:i4>
      </vt:variant>
    </vt:vector>
  </HeadingPairs>
  <TitlesOfParts>
    <vt:vector size="28" baseType="lpstr">
      <vt:lpstr>Arial Unicode MS</vt:lpstr>
      <vt:lpstr>微软雅黑</vt:lpstr>
      <vt:lpstr>宋体</vt:lpstr>
      <vt:lpstr>Arial</vt:lpstr>
      <vt:lpstr>Calibri</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Jabil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lil326</dc:creator>
  <cp:lastModifiedBy>Paulo Feldmann</cp:lastModifiedBy>
  <cp:revision>88</cp:revision>
  <dcterms:created xsi:type="dcterms:W3CDTF">2014-03-20T05:05:00Z</dcterms:created>
  <dcterms:modified xsi:type="dcterms:W3CDTF">2019-06-08T21:28:44Z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