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2" r:id="rId7"/>
    <p:sldId id="267" r:id="rId8"/>
    <p:sldId id="262" r:id="rId9"/>
    <p:sldId id="268" r:id="rId10"/>
    <p:sldId id="263" r:id="rId11"/>
    <p:sldId id="269" r:id="rId12"/>
    <p:sldId id="265" r:id="rId13"/>
    <p:sldId id="266" r:id="rId14"/>
    <p:sldId id="273" r:id="rId15"/>
    <p:sldId id="274" r:id="rId16"/>
    <p:sldId id="270" r:id="rId17"/>
    <p:sldId id="275" r:id="rId18"/>
    <p:sldId id="285" r:id="rId19"/>
    <p:sldId id="276" r:id="rId20"/>
    <p:sldId id="277" r:id="rId21"/>
    <p:sldId id="286"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5" autoAdjust="0"/>
    <p:restoredTop sz="93364" autoAdjust="0"/>
  </p:normalViewPr>
  <p:slideViewPr>
    <p:cSldViewPr>
      <p:cViewPr>
        <p:scale>
          <a:sx n="100" d="100"/>
          <a:sy n="100" d="100"/>
        </p:scale>
        <p:origin x="-1932" y="-21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5263984E-E8C1-416C-9ACB-184385B300CD}"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40FF912-7A57-4D02-8084-ACAE21B1D30D}"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0C08E39-FAAD-43E0-A6D8-041F4BB3AD01}"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lip-art 3"/>
          <p:cNvSpPr>
            <a:spLocks noGrp="1"/>
          </p:cNvSpPr>
          <p:nvPr>
            <p:ph type="clipArt" sz="half" idx="2"/>
          </p:nvPr>
        </p:nvSpPr>
        <p:spPr>
          <a:xfrm>
            <a:off x="4648200" y="1981200"/>
            <a:ext cx="3810000" cy="4114800"/>
          </a:xfrm>
        </p:spPr>
        <p:txBody>
          <a:bodyPr/>
          <a:lstStyle/>
          <a:p>
            <a:pPr lvl="0"/>
            <a:endParaRPr lang="pt-B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6EFE251-052F-4A7E-B27E-E748469A60F8}"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Clip-art 2"/>
          <p:cNvSpPr>
            <a:spLocks noGrp="1"/>
          </p:cNvSpPr>
          <p:nvPr>
            <p:ph type="clipArt" sz="half" idx="1"/>
          </p:nvPr>
        </p:nvSpPr>
        <p:spPr>
          <a:xfrm>
            <a:off x="685800" y="1981200"/>
            <a:ext cx="3810000" cy="4114800"/>
          </a:xfrm>
        </p:spPr>
        <p:txBody>
          <a:bodyPr/>
          <a:lstStyle/>
          <a:p>
            <a:pPr lvl="0"/>
            <a:endParaRPr lang="pt-BR" noProof="0" smtClean="0"/>
          </a:p>
        </p:txBody>
      </p:sp>
      <p:sp>
        <p:nvSpPr>
          <p:cNvPr id="4" name="Espaço Reservado para Texto 3"/>
          <p:cNvSpPr>
            <a:spLocks noGrp="1"/>
          </p:cNvSpPr>
          <p:nvPr>
            <p:ph type="body" sz="half" idx="2"/>
          </p:nvPr>
        </p:nvSpPr>
        <p:spPr>
          <a:xfrm>
            <a:off x="46482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D4967B44-073E-4E23-BCEA-92AE53330C79}"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FBD8E2F-2A97-4924-B9A8-1C4081E49343}"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3B3CD8E-C504-43B3-866A-7E929A6B86C0}"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43BBB84B-14DA-48AA-9788-9BA6001E1EB1}"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80F81084-E005-400C-8D3F-869B64C3FB8B}"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7B0370C0-2F44-488A-BE1E-42EED81CB5BA}"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01D2225D-8AE7-481B-BDF2-B9EA81CE5747}"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1435404-89E5-499D-855B-951B4726CC25}"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79084C7-12C6-4533-B42D-BE448D2921E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010A50A-85CE-4A90-91F8-8D2DA45F9350}" type="slidenum">
              <a:rPr lang="pt-BR"/>
              <a:pPr>
                <a:defRPr/>
              </a:pPr>
              <a:t>‹nº›</a:t>
            </a:fld>
            <a:endParaRPr lang="pt-B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752600"/>
            <a:ext cx="7772400" cy="1143000"/>
          </a:xfrm>
        </p:spPr>
        <p:txBody>
          <a:bodyPr/>
          <a:lstStyle/>
          <a:p>
            <a:pPr eaLnBrk="1" hangingPunct="1"/>
            <a:r>
              <a:rPr lang="pt-BR" dirty="0" smtClean="0"/>
              <a:t>História da Música III</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endParaRPr lang="pt-BR" dirty="0" smtClean="0"/>
          </a:p>
        </p:txBody>
      </p:sp>
      <p:sp>
        <p:nvSpPr>
          <p:cNvPr id="2051" name="Rectangle 3"/>
          <p:cNvSpPr>
            <a:spLocks noGrp="1" noChangeArrowheads="1"/>
          </p:cNvSpPr>
          <p:nvPr>
            <p:ph type="subTitle" idx="1"/>
          </p:nvPr>
        </p:nvSpPr>
        <p:spPr/>
        <p:txBody>
          <a:bodyPr/>
          <a:lstStyle/>
          <a:p>
            <a:pPr eaLnBrk="1" hangingPunct="1"/>
            <a:r>
              <a:rPr lang="pt-BR" dirty="0" smtClean="0"/>
              <a:t>Música </a:t>
            </a:r>
            <a:r>
              <a:rPr lang="pt-BR" dirty="0" smtClean="0"/>
              <a:t>vocal do </a:t>
            </a:r>
            <a:r>
              <a:rPr lang="pt-BR" dirty="0" smtClean="0"/>
              <a:t>primeiro </a:t>
            </a:r>
            <a:r>
              <a:rPr lang="pt-BR" dirty="0" smtClean="0"/>
              <a:t>período do Barroco</a:t>
            </a:r>
            <a:endParaRPr lang="pt-BR" dirty="0" smtClean="0"/>
          </a:p>
          <a:p>
            <a:pPr eaLnBrk="1" hangingPunct="1"/>
            <a:r>
              <a:rPr lang="pt-BR" sz="2400" dirty="0" smtClean="0">
                <a:solidFill>
                  <a:schemeClr val="tx2"/>
                </a:solidFill>
              </a:rPr>
              <a:t>Prof. Diósnio Machado Neto</a:t>
            </a:r>
          </a:p>
          <a:p>
            <a:pPr eaLnBrk="1" hangingPunct="1"/>
            <a:endParaRPr lang="pt-BR" sz="2400"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52400"/>
          </a:xfrm>
        </p:spPr>
        <p:txBody>
          <a:bodyPr/>
          <a:lstStyle/>
          <a:p>
            <a:pPr eaLnBrk="1" hangingPunct="1"/>
            <a:r>
              <a:rPr lang="pt-BR" sz="3200" smtClean="0"/>
              <a:t>O drama musical religioso não litúrgico</a:t>
            </a:r>
          </a:p>
        </p:txBody>
      </p:sp>
      <p:sp>
        <p:nvSpPr>
          <p:cNvPr id="11267" name="Rectangle 3"/>
          <p:cNvSpPr>
            <a:spLocks noGrp="1" noChangeArrowheads="1"/>
          </p:cNvSpPr>
          <p:nvPr>
            <p:ph type="body" idx="1"/>
          </p:nvPr>
        </p:nvSpPr>
        <p:spPr>
          <a:xfrm>
            <a:off x="685800" y="609600"/>
            <a:ext cx="7772400" cy="4876800"/>
          </a:xfrm>
        </p:spPr>
        <p:txBody>
          <a:bodyPr/>
          <a:lstStyle/>
          <a:p>
            <a:pPr eaLnBrk="1" hangingPunct="1">
              <a:lnSpc>
                <a:spcPct val="90000"/>
              </a:lnSpc>
            </a:pPr>
            <a:r>
              <a:rPr lang="pt-BR" sz="1800" smtClean="0"/>
              <a:t>A “ópera” sacra</a:t>
            </a:r>
          </a:p>
          <a:p>
            <a:pPr lvl="1" eaLnBrk="1" hangingPunct="1">
              <a:lnSpc>
                <a:spcPct val="90000"/>
              </a:lnSpc>
            </a:pPr>
            <a:r>
              <a:rPr lang="pt-BR" sz="1600" smtClean="0"/>
              <a:t>O oratório é uma composição dramática, sagrada, apesar de não ser litúrgica, na qual se representava um texto religioso na forma de um recitativo, arioso, aria, conjunto vocal e instrumental, com a ajuda de um narrador ou um </a:t>
            </a:r>
            <a:r>
              <a:rPr lang="pt-BR" sz="1600" i="1" smtClean="0"/>
              <a:t>testo</a:t>
            </a:r>
            <a:r>
              <a:rPr lang="pt-BR" sz="1600" smtClean="0"/>
              <a:t>. </a:t>
            </a:r>
          </a:p>
          <a:p>
            <a:pPr lvl="2" eaLnBrk="1" hangingPunct="1">
              <a:lnSpc>
                <a:spcPct val="90000"/>
              </a:lnSpc>
            </a:pPr>
            <a:r>
              <a:rPr lang="pt-BR" sz="1400" smtClean="0"/>
              <a:t>O </a:t>
            </a:r>
            <a:r>
              <a:rPr lang="pt-BR" sz="1400" i="1" smtClean="0"/>
              <a:t>testo</a:t>
            </a:r>
            <a:r>
              <a:rPr lang="pt-BR" sz="1400" smtClean="0"/>
              <a:t> era o que diferenciava a ópera do oratório. O oratório não tinha cenário. Essas características eram comuns à cantata. </a:t>
            </a:r>
          </a:p>
          <a:p>
            <a:pPr lvl="3" eaLnBrk="1" hangingPunct="1">
              <a:lnSpc>
                <a:spcPct val="90000"/>
              </a:lnSpc>
            </a:pPr>
            <a:r>
              <a:rPr lang="pt-BR" sz="1200" smtClean="0"/>
              <a:t>O </a:t>
            </a:r>
            <a:r>
              <a:rPr lang="pt-BR" sz="1200" i="1" smtClean="0"/>
              <a:t>texto</a:t>
            </a:r>
            <a:r>
              <a:rPr lang="pt-BR" sz="1200" smtClean="0"/>
              <a:t> também poderia ser chamado de </a:t>
            </a:r>
            <a:r>
              <a:rPr lang="pt-BR" sz="1200" i="1" smtClean="0"/>
              <a:t>historicus</a:t>
            </a:r>
            <a:r>
              <a:rPr lang="pt-BR" sz="1200" smtClean="0"/>
              <a:t>.</a:t>
            </a:r>
          </a:p>
          <a:p>
            <a:pPr lvl="2" eaLnBrk="1" hangingPunct="1">
              <a:lnSpc>
                <a:spcPct val="90000"/>
              </a:lnSpc>
            </a:pPr>
            <a:r>
              <a:rPr lang="pt-BR" sz="1400" smtClean="0"/>
              <a:t>Aliás, a princípio os primeiros diálogos de oratório foram chamados de cantatas.</a:t>
            </a:r>
          </a:p>
          <a:p>
            <a:pPr lvl="2" eaLnBrk="1" hangingPunct="1">
              <a:lnSpc>
                <a:spcPct val="90000"/>
              </a:lnSpc>
            </a:pPr>
            <a:r>
              <a:rPr lang="pt-BR" sz="1400" smtClean="0"/>
              <a:t>O assunto do oratório italiano não é litúrgico, consiste em relatos bíblicos, hagiografias, alegorias, símbolos que davam subsídios para o compositor musicar.</a:t>
            </a:r>
          </a:p>
          <a:p>
            <a:pPr eaLnBrk="1" hangingPunct="1">
              <a:lnSpc>
                <a:spcPct val="90000"/>
              </a:lnSpc>
            </a:pPr>
            <a:r>
              <a:rPr lang="pt-BR" sz="1800" smtClean="0"/>
              <a:t>Giacomo Carissimi (1605 – 1674) e o Oratório latino</a:t>
            </a:r>
          </a:p>
          <a:p>
            <a:pPr lvl="1" eaLnBrk="1" hangingPunct="1">
              <a:lnSpc>
                <a:spcPct val="90000"/>
              </a:lnSpc>
            </a:pPr>
            <a:r>
              <a:rPr lang="pt-BR" sz="1600" smtClean="0"/>
              <a:t>O principal animador do novo gênero é Carissimi, que se apoiou no estilo representativo. </a:t>
            </a:r>
          </a:p>
          <a:p>
            <a:pPr lvl="2" eaLnBrk="1" hangingPunct="1">
              <a:lnSpc>
                <a:spcPct val="90000"/>
              </a:lnSpc>
            </a:pPr>
            <a:r>
              <a:rPr lang="pt-BR" sz="1400" smtClean="0"/>
              <a:t>O oratório latino se restringe ao século XVII</a:t>
            </a:r>
          </a:p>
          <a:p>
            <a:pPr lvl="2" eaLnBrk="1" hangingPunct="1">
              <a:lnSpc>
                <a:spcPct val="90000"/>
              </a:lnSpc>
            </a:pPr>
            <a:r>
              <a:rPr lang="pt-BR" sz="1400" smtClean="0"/>
              <a:t>A base textual é o Antigo Testamento, mas muito modificado, contento, até mesmo, livres interpolações poéticas.</a:t>
            </a:r>
          </a:p>
          <a:p>
            <a:pPr lvl="1" eaLnBrk="1" hangingPunct="1">
              <a:lnSpc>
                <a:spcPct val="90000"/>
              </a:lnSpc>
            </a:pPr>
            <a:r>
              <a:rPr lang="pt-BR" sz="1600" smtClean="0"/>
              <a:t>Foi Carissimi que introduziu, na prática do oratório, o canto recitado; que viria substituir a representação teatral. </a:t>
            </a:r>
          </a:p>
          <a:p>
            <a:pPr lvl="2" eaLnBrk="1" hangingPunct="1">
              <a:lnSpc>
                <a:spcPct val="90000"/>
              </a:lnSpc>
            </a:pPr>
            <a:r>
              <a:rPr lang="pt-BR" sz="1400" smtClean="0"/>
              <a:t>Esse compositor, que era o mestre do Oratório do Crocifisso, em Roma, é que pode levar o título de criador dos oratórios. Jefte, de 1646, é o modelo do oratório latino, que ficaram conhecidas como "histórias bíblicas".</a:t>
            </a:r>
          </a:p>
          <a:p>
            <a:pPr lvl="3" eaLnBrk="1" hangingPunct="1">
              <a:lnSpc>
                <a:spcPct val="90000"/>
              </a:lnSpc>
            </a:pPr>
            <a:r>
              <a:rPr lang="pt-BR" sz="1200" smtClean="0"/>
              <a:t>Intenso uso de figurações retóricas musicais</a:t>
            </a:r>
          </a:p>
          <a:p>
            <a:pPr lvl="4" eaLnBrk="1" hangingPunct="1">
              <a:lnSpc>
                <a:spcPct val="90000"/>
              </a:lnSpc>
            </a:pPr>
            <a:r>
              <a:rPr lang="pt-BR" sz="1200" smtClean="0"/>
              <a:t>Cantos de dissonâncias (nota sol em um acorde de Ré Maior – retardo)</a:t>
            </a:r>
          </a:p>
          <a:p>
            <a:pPr lvl="4" eaLnBrk="1" hangingPunct="1">
              <a:lnSpc>
                <a:spcPct val="90000"/>
              </a:lnSpc>
            </a:pPr>
            <a:r>
              <a:rPr lang="pt-BR" sz="1200" smtClean="0"/>
              <a:t>Notas repetidas – figuras que eram chamadas de </a:t>
            </a:r>
            <a:r>
              <a:rPr lang="pt-BR" sz="1200" i="1" smtClean="0"/>
              <a:t>palillogia</a:t>
            </a:r>
          </a:p>
          <a:p>
            <a:pPr lvl="4" eaLnBrk="1" hangingPunct="1">
              <a:lnSpc>
                <a:spcPct val="90000"/>
              </a:lnSpc>
            </a:pPr>
            <a:r>
              <a:rPr lang="pt-BR" sz="1200" smtClean="0"/>
              <a:t>Uso de sequências – quando em quarta e quintas eram chamadas de </a:t>
            </a:r>
            <a:r>
              <a:rPr lang="pt-BR" sz="1200" i="1" smtClean="0"/>
              <a:t>epizeuxis. </a:t>
            </a:r>
            <a:r>
              <a:rPr lang="pt-BR" sz="1200" smtClean="0"/>
              <a:t>Quando eram em segundas chamavam-se </a:t>
            </a:r>
            <a:r>
              <a:rPr lang="pt-BR" sz="1200" i="1" smtClean="0"/>
              <a:t>climax</a:t>
            </a:r>
            <a:endParaRPr lang="pt-BR" sz="12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95800" y="609600"/>
            <a:ext cx="3810000" cy="76200"/>
          </a:xfrm>
        </p:spPr>
        <p:txBody>
          <a:bodyPr/>
          <a:lstStyle/>
          <a:p>
            <a:pPr eaLnBrk="1" hangingPunct="1"/>
            <a:r>
              <a:rPr lang="pt-BR" sz="3200" smtClean="0"/>
              <a:t>Oratório latino e volgare</a:t>
            </a:r>
          </a:p>
        </p:txBody>
      </p:sp>
      <p:sp>
        <p:nvSpPr>
          <p:cNvPr id="12291" name="Rectangle 4"/>
          <p:cNvSpPr>
            <a:spLocks noGrp="1" noChangeArrowheads="1"/>
          </p:cNvSpPr>
          <p:nvPr>
            <p:ph type="body" sz="half" idx="2"/>
          </p:nvPr>
        </p:nvSpPr>
        <p:spPr>
          <a:xfrm>
            <a:off x="4191000" y="1143000"/>
            <a:ext cx="4267200" cy="4343400"/>
          </a:xfrm>
        </p:spPr>
        <p:txBody>
          <a:bodyPr/>
          <a:lstStyle/>
          <a:p>
            <a:pPr eaLnBrk="1" hangingPunct="1">
              <a:lnSpc>
                <a:spcPct val="90000"/>
              </a:lnSpc>
            </a:pPr>
            <a:r>
              <a:rPr lang="pt-BR" sz="1800" smtClean="0"/>
              <a:t>Carissimi foi o mestre do oratório latino.</a:t>
            </a:r>
          </a:p>
          <a:p>
            <a:pPr lvl="1" eaLnBrk="1" hangingPunct="1">
              <a:lnSpc>
                <a:spcPct val="90000"/>
              </a:lnSpc>
            </a:pPr>
            <a:r>
              <a:rPr lang="pt-BR" sz="1600" smtClean="0"/>
              <a:t>Autor de 16 oratórios escritos para o Oratório de São Marcelo, em Roma.</a:t>
            </a:r>
          </a:p>
          <a:p>
            <a:pPr lvl="2" eaLnBrk="1" hangingPunct="1">
              <a:lnSpc>
                <a:spcPct val="90000"/>
              </a:lnSpc>
            </a:pPr>
            <a:r>
              <a:rPr lang="pt-BR" sz="1200" smtClean="0">
                <a:cs typeface="Arial" charset="0"/>
              </a:rPr>
              <a:t>Possivelmente tenha sido na sua obra que surgiu o conjunto de recitativos e árias da capo, em sucessão alternativa. </a:t>
            </a:r>
            <a:endParaRPr lang="pt-BR" sz="1400" smtClean="0"/>
          </a:p>
          <a:p>
            <a:pPr lvl="1" eaLnBrk="1" hangingPunct="1">
              <a:lnSpc>
                <a:spcPct val="90000"/>
              </a:lnSpc>
            </a:pPr>
            <a:r>
              <a:rPr lang="pt-BR" sz="1600" smtClean="0"/>
              <a:t>O oratório latino se fixou principalmente em Roma</a:t>
            </a:r>
          </a:p>
          <a:p>
            <a:pPr lvl="2" eaLnBrk="1" hangingPunct="1">
              <a:lnSpc>
                <a:spcPct val="90000"/>
              </a:lnSpc>
            </a:pPr>
            <a:r>
              <a:rPr lang="pt-BR" sz="1200" smtClean="0"/>
              <a:t>Entre os discípulos de Carissimi encontra-se Marc Antoine Charpentier (1634-1704), que tornou-se um dos principais compositores franceses da época. </a:t>
            </a:r>
            <a:r>
              <a:rPr lang="pt-BR" sz="1200" smtClean="0">
                <a:cs typeface="Arial" charset="0"/>
              </a:rPr>
              <a:t>Outro importante compositor de cantatas foi Luigi Rossi</a:t>
            </a:r>
            <a:r>
              <a:rPr lang="pt-BR" sz="1200" smtClean="0"/>
              <a:t> </a:t>
            </a:r>
          </a:p>
          <a:p>
            <a:pPr eaLnBrk="1" hangingPunct="1">
              <a:lnSpc>
                <a:spcPct val="90000"/>
              </a:lnSpc>
            </a:pPr>
            <a:r>
              <a:rPr lang="pt-BR" sz="1800" smtClean="0"/>
              <a:t>O oratório “volgare”</a:t>
            </a:r>
          </a:p>
          <a:p>
            <a:pPr lvl="1" eaLnBrk="1" hangingPunct="1">
              <a:lnSpc>
                <a:spcPct val="90000"/>
              </a:lnSpc>
            </a:pPr>
            <a:r>
              <a:rPr lang="pt-BR" sz="1600" smtClean="0"/>
              <a:t>Escrito em língua vernácula e se desenvolve paralelamente à ópera.</a:t>
            </a:r>
          </a:p>
          <a:p>
            <a:pPr lvl="1" eaLnBrk="1" hangingPunct="1">
              <a:lnSpc>
                <a:spcPct val="90000"/>
              </a:lnSpc>
            </a:pPr>
            <a:r>
              <a:rPr lang="pt-BR" sz="1600" smtClean="0"/>
              <a:t>Alessandro Stradella foi um dos principais representantes.</a:t>
            </a:r>
          </a:p>
          <a:p>
            <a:pPr lvl="2" eaLnBrk="1" hangingPunct="1">
              <a:lnSpc>
                <a:spcPct val="90000"/>
              </a:lnSpc>
            </a:pPr>
            <a:r>
              <a:rPr lang="pt-BR" sz="1400" smtClean="0"/>
              <a:t>Aperfeiçoa, como ninguém, o aspecto orquestral.</a:t>
            </a:r>
          </a:p>
          <a:p>
            <a:pPr lvl="3" eaLnBrk="1" hangingPunct="1">
              <a:lnSpc>
                <a:spcPct val="90000"/>
              </a:lnSpc>
            </a:pPr>
            <a:r>
              <a:rPr lang="pt-BR" sz="1200" smtClean="0"/>
              <a:t>Introduz a ária com acompanhamento orquestral no estilo concertante, que mais tarde viria a ser chamado de concerto grosso.</a:t>
            </a:r>
          </a:p>
          <a:p>
            <a:pPr lvl="1" eaLnBrk="1" hangingPunct="1">
              <a:lnSpc>
                <a:spcPct val="90000"/>
              </a:lnSpc>
            </a:pPr>
            <a:r>
              <a:rPr lang="pt-BR" sz="1600" smtClean="0"/>
              <a:t>O oratório volgare se populariza rapidamente na Itália.</a:t>
            </a:r>
          </a:p>
        </p:txBody>
      </p:sp>
      <p:pic>
        <p:nvPicPr>
          <p:cNvPr id="12292" name="Picture 6" descr="Vas133ws"/>
          <p:cNvPicPr>
            <a:picLocks noGrp="1" noChangeAspect="1" noChangeArrowheads="1"/>
          </p:cNvPicPr>
          <p:nvPr>
            <p:ph type="clipArt" sz="half" idx="1"/>
          </p:nvPr>
        </p:nvPicPr>
        <p:blipFill>
          <a:blip r:embed="rId2" cstate="print"/>
          <a:srcRect/>
          <a:stretch>
            <a:fillRect/>
          </a:stretch>
        </p:blipFill>
        <p:spPr>
          <a:xfrm>
            <a:off x="304800" y="152400"/>
            <a:ext cx="3810000" cy="2484438"/>
          </a:xfrm>
          <a:noFill/>
        </p:spPr>
      </p:pic>
      <p:sp>
        <p:nvSpPr>
          <p:cNvPr id="12293" name="Rectangle 7"/>
          <p:cNvSpPr>
            <a:spLocks noChangeArrowheads="1"/>
          </p:cNvSpPr>
          <p:nvPr/>
        </p:nvSpPr>
        <p:spPr bwMode="auto">
          <a:xfrm>
            <a:off x="0" y="454025"/>
            <a:ext cx="9144000" cy="0"/>
          </a:xfrm>
          <a:prstGeom prst="rect">
            <a:avLst/>
          </a:prstGeom>
          <a:noFill/>
          <a:ln w="9525">
            <a:noFill/>
            <a:miter lim="800000"/>
            <a:headEnd/>
            <a:tailEnd/>
          </a:ln>
          <a:effectLst/>
        </p:spPr>
        <p:txBody>
          <a:bodyPr>
            <a:spAutoFit/>
          </a:bodyPr>
          <a:lstStyle/>
          <a:p>
            <a:endParaRPr lang="pt-BR"/>
          </a:p>
        </p:txBody>
      </p:sp>
      <p:pic>
        <p:nvPicPr>
          <p:cNvPr id="12294" name="Picture 10" descr="S. Marcello"/>
          <p:cNvPicPr>
            <a:picLocks noChangeAspect="1" noChangeArrowheads="1"/>
          </p:cNvPicPr>
          <p:nvPr/>
        </p:nvPicPr>
        <p:blipFill>
          <a:blip r:embed="rId3" cstate="print"/>
          <a:srcRect/>
          <a:stretch>
            <a:fillRect/>
          </a:stretch>
        </p:blipFill>
        <p:spPr bwMode="auto">
          <a:xfrm>
            <a:off x="579438" y="2895600"/>
            <a:ext cx="3113087" cy="366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685800"/>
          </a:xfrm>
        </p:spPr>
        <p:txBody>
          <a:bodyPr/>
          <a:lstStyle/>
          <a:p>
            <a:pPr eaLnBrk="1" hangingPunct="1"/>
            <a:r>
              <a:rPr lang="pt-BR" sz="3600" smtClean="0"/>
              <a:t>Música sacra nos domínios luteranos</a:t>
            </a:r>
          </a:p>
        </p:txBody>
      </p:sp>
      <p:sp>
        <p:nvSpPr>
          <p:cNvPr id="15363" name="Rectangle 3"/>
          <p:cNvSpPr>
            <a:spLocks noGrp="1" noChangeArrowheads="1"/>
          </p:cNvSpPr>
          <p:nvPr>
            <p:ph type="body" idx="1"/>
          </p:nvPr>
        </p:nvSpPr>
        <p:spPr>
          <a:xfrm>
            <a:off x="685800" y="990600"/>
            <a:ext cx="7772400" cy="5105400"/>
          </a:xfrm>
        </p:spPr>
        <p:txBody>
          <a:bodyPr/>
          <a:lstStyle/>
          <a:p>
            <a:pPr eaLnBrk="1" hangingPunct="1">
              <a:lnSpc>
                <a:spcPct val="90000"/>
              </a:lnSpc>
            </a:pPr>
            <a:r>
              <a:rPr lang="pt-BR" sz="2000" smtClean="0"/>
              <a:t>A influência italiana</a:t>
            </a:r>
          </a:p>
          <a:p>
            <a:pPr lvl="1" eaLnBrk="1" hangingPunct="1">
              <a:lnSpc>
                <a:spcPct val="90000"/>
              </a:lnSpc>
            </a:pPr>
            <a:r>
              <a:rPr lang="pt-BR" sz="1800" smtClean="0"/>
              <a:t>Compositores luteranos começaram a utilizar as novas técnicas da monodia e do </a:t>
            </a:r>
            <a:r>
              <a:rPr lang="pt-BR" sz="1800" i="1" smtClean="0"/>
              <a:t>concertato</a:t>
            </a:r>
          </a:p>
          <a:p>
            <a:pPr lvl="2" eaLnBrk="1" hangingPunct="1">
              <a:lnSpc>
                <a:spcPct val="90000"/>
              </a:lnSpc>
            </a:pPr>
            <a:r>
              <a:rPr lang="pt-BR" sz="1600" smtClean="0"/>
              <a:t>Muitas obras de Michel Praetorius e Hassler foram escritos no estilo do grande concerto, outras em estilo concerto para poucas vozes.</a:t>
            </a:r>
          </a:p>
          <a:p>
            <a:pPr lvl="2" eaLnBrk="1" hangingPunct="1">
              <a:lnSpc>
                <a:spcPct val="90000"/>
              </a:lnSpc>
            </a:pPr>
            <a:r>
              <a:rPr lang="pt-BR" sz="1600" smtClean="0"/>
              <a:t>O estilo madrigalesco veneziano sobreviveu na música sacra protestante pelas mãos de Heinrich Schütz</a:t>
            </a:r>
          </a:p>
          <a:p>
            <a:pPr eaLnBrk="1" hangingPunct="1">
              <a:lnSpc>
                <a:spcPct val="90000"/>
              </a:lnSpc>
            </a:pPr>
            <a:r>
              <a:rPr lang="pt-BR" sz="2000" smtClean="0"/>
              <a:t>Schütz</a:t>
            </a:r>
          </a:p>
          <a:p>
            <a:pPr lvl="1" eaLnBrk="1" hangingPunct="1">
              <a:lnSpc>
                <a:spcPct val="90000"/>
              </a:lnSpc>
            </a:pPr>
            <a:r>
              <a:rPr lang="pt-BR" sz="1800" smtClean="0"/>
              <a:t>Schütz, de sólida formação européia, foi o primeiro compositor alemão a utilizar o estilo recitativo e dar nova dimensão ao estilo </a:t>
            </a:r>
            <a:r>
              <a:rPr lang="pt-BR" sz="1800" i="1" smtClean="0"/>
              <a:t>concertato</a:t>
            </a:r>
            <a:endParaRPr lang="pt-BR" sz="1800" smtClean="0"/>
          </a:p>
          <a:p>
            <a:pPr lvl="2" eaLnBrk="1" hangingPunct="1">
              <a:lnSpc>
                <a:spcPct val="90000"/>
              </a:lnSpc>
            </a:pPr>
            <a:r>
              <a:rPr lang="pt-BR" sz="1600" smtClean="0"/>
              <a:t>Foi aluno de Giovanni Gabrieli entre 1609 e 1612</a:t>
            </a:r>
          </a:p>
          <a:p>
            <a:pPr lvl="2" eaLnBrk="1" hangingPunct="1">
              <a:lnSpc>
                <a:spcPct val="90000"/>
              </a:lnSpc>
            </a:pPr>
            <a:r>
              <a:rPr lang="pt-BR" sz="1600" smtClean="0"/>
              <a:t>Sua produção é majoritariamente sacra</a:t>
            </a:r>
          </a:p>
          <a:p>
            <a:pPr lvl="3" eaLnBrk="1" hangingPunct="1">
              <a:lnSpc>
                <a:spcPct val="90000"/>
              </a:lnSpc>
            </a:pPr>
            <a:r>
              <a:rPr lang="pt-BR" sz="1400" smtClean="0"/>
              <a:t>Uma característica dele era a preocupação com a representação musical das palavras, chegando, como diz Bukofzer, ao exagero.</a:t>
            </a:r>
          </a:p>
          <a:p>
            <a:pPr lvl="3" eaLnBrk="1" hangingPunct="1">
              <a:lnSpc>
                <a:spcPct val="90000"/>
              </a:lnSpc>
            </a:pPr>
            <a:r>
              <a:rPr lang="pt-BR" sz="1400" smtClean="0"/>
              <a:t>Desenvolve o estilo concertato, porém, ao contrário de seus conterrâneos, não recorre às melodias tradicionais dos corais</a:t>
            </a:r>
          </a:p>
          <a:p>
            <a:pPr lvl="4" eaLnBrk="1" hangingPunct="1">
              <a:lnSpc>
                <a:spcPct val="90000"/>
              </a:lnSpc>
            </a:pPr>
            <a:r>
              <a:rPr lang="pt-BR" sz="1400" smtClean="0"/>
              <a:t>Recorre a policoralidade veneziana, usando com maestria a oposição entre grupos de solistas e corais</a:t>
            </a:r>
          </a:p>
          <a:p>
            <a:pPr lvl="2" eaLnBrk="1" hangingPunct="1">
              <a:lnSpc>
                <a:spcPct val="90000"/>
              </a:lnSpc>
            </a:pPr>
            <a:r>
              <a:rPr lang="pt-BR" sz="1600" smtClean="0"/>
              <a:t>Usa os estilos concertos, como nas </a:t>
            </a:r>
            <a:r>
              <a:rPr lang="pt-BR" sz="1600" i="1" smtClean="0"/>
              <a:t>Symphoniae Sacrae</a:t>
            </a:r>
          </a:p>
          <a:p>
            <a:pPr eaLnBrk="1" hangingPunct="1">
              <a:lnSpc>
                <a:spcPct val="90000"/>
              </a:lnSpc>
            </a:pPr>
            <a:endParaRPr lang="pt-BR"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0"/>
            <a:ext cx="7772400" cy="381000"/>
          </a:xfrm>
        </p:spPr>
        <p:txBody>
          <a:bodyPr/>
          <a:lstStyle/>
          <a:p>
            <a:pPr eaLnBrk="1" hangingPunct="1"/>
            <a:r>
              <a:rPr lang="pt-BR" sz="3600" smtClean="0"/>
              <a:t>Paixões</a:t>
            </a:r>
          </a:p>
        </p:txBody>
      </p:sp>
      <p:sp>
        <p:nvSpPr>
          <p:cNvPr id="17411" name="Rectangle 3"/>
          <p:cNvSpPr>
            <a:spLocks noGrp="1" noChangeArrowheads="1"/>
          </p:cNvSpPr>
          <p:nvPr>
            <p:ph type="body" idx="1"/>
          </p:nvPr>
        </p:nvSpPr>
        <p:spPr>
          <a:xfrm>
            <a:off x="0" y="609600"/>
            <a:ext cx="9144000" cy="4648200"/>
          </a:xfrm>
        </p:spPr>
        <p:txBody>
          <a:bodyPr/>
          <a:lstStyle/>
          <a:p>
            <a:pPr eaLnBrk="1" hangingPunct="1">
              <a:lnSpc>
                <a:spcPct val="90000"/>
              </a:lnSpc>
            </a:pPr>
            <a:r>
              <a:rPr lang="pt-BR" sz="1800" smtClean="0"/>
              <a:t>O texto que serve de base paras as Paixões é a história bíblica da Paixão de Cristo.</a:t>
            </a:r>
          </a:p>
          <a:p>
            <a:pPr lvl="1" eaLnBrk="1" hangingPunct="1">
              <a:lnSpc>
                <a:spcPct val="90000"/>
              </a:lnSpc>
            </a:pPr>
            <a:r>
              <a:rPr lang="pt-BR" sz="1600" smtClean="0"/>
              <a:t>A tradição da Paixão é muito antiga, a sua execução na Igreja Católica está documentada desde o século IX, tendo sempre os seguintes personagens, que cantavam em canto gregoriano:</a:t>
            </a:r>
          </a:p>
          <a:p>
            <a:pPr lvl="2" eaLnBrk="1" hangingPunct="1">
              <a:lnSpc>
                <a:spcPct val="90000"/>
              </a:lnSpc>
            </a:pPr>
            <a:r>
              <a:rPr lang="pt-BR" sz="1400" smtClean="0"/>
              <a:t>Cristo: tuba – recitação- em fa (cantado pelo sacerdote)</a:t>
            </a:r>
          </a:p>
          <a:p>
            <a:pPr lvl="2" eaLnBrk="1" hangingPunct="1">
              <a:lnSpc>
                <a:spcPct val="90000"/>
              </a:lnSpc>
            </a:pPr>
            <a:r>
              <a:rPr lang="pt-BR" sz="1400" smtClean="0"/>
              <a:t>Evangelista: tuba em do (diácono)</a:t>
            </a:r>
          </a:p>
          <a:p>
            <a:pPr lvl="2" eaLnBrk="1" hangingPunct="1">
              <a:lnSpc>
                <a:spcPct val="90000"/>
              </a:lnSpc>
            </a:pPr>
            <a:r>
              <a:rPr lang="pt-BR" sz="1400" smtClean="0"/>
              <a:t>Soliloquistas (Pilatos, São Pedro) e Turbae (turbas – povo, soldados): tuba em fá.</a:t>
            </a:r>
          </a:p>
          <a:p>
            <a:pPr lvl="1" eaLnBrk="1" hangingPunct="1">
              <a:lnSpc>
                <a:spcPct val="90000"/>
              </a:lnSpc>
            </a:pPr>
            <a:r>
              <a:rPr lang="pt-BR" sz="1600" smtClean="0"/>
              <a:t>A paixão motetística</a:t>
            </a:r>
          </a:p>
          <a:p>
            <a:pPr lvl="3" eaLnBrk="1" hangingPunct="1">
              <a:lnSpc>
                <a:spcPct val="90000"/>
              </a:lnSpc>
            </a:pPr>
            <a:r>
              <a:rPr lang="pt-BR" sz="1200" smtClean="0"/>
              <a:t>Com o passar do tempo, a polifonia invadiu a Paixão, sendo que somente Cristo continuou a ser cantado em cantochão.</a:t>
            </a:r>
          </a:p>
          <a:p>
            <a:pPr lvl="1" eaLnBrk="1" hangingPunct="1">
              <a:lnSpc>
                <a:spcPct val="90000"/>
              </a:lnSpc>
            </a:pPr>
            <a:r>
              <a:rPr lang="pt-BR" sz="1600" smtClean="0"/>
              <a:t>As Paixões, como gênero característico alemão, nasce dentro do espírito luterano. </a:t>
            </a:r>
          </a:p>
          <a:p>
            <a:pPr lvl="2" eaLnBrk="1" hangingPunct="1">
              <a:lnSpc>
                <a:spcPct val="90000"/>
              </a:lnSpc>
            </a:pPr>
            <a:r>
              <a:rPr lang="pt-BR" sz="1400" smtClean="0"/>
              <a:t>A primeira Paixão em alemão se deve a J. Walter (1531)</a:t>
            </a:r>
          </a:p>
          <a:p>
            <a:pPr lvl="3" eaLnBrk="1" hangingPunct="1">
              <a:lnSpc>
                <a:spcPct val="90000"/>
              </a:lnSpc>
            </a:pPr>
            <a:r>
              <a:rPr lang="pt-BR" sz="1200" smtClean="0"/>
              <a:t>Waler criou um novo tonus para o alemão, que se baseava no tonus da Paixão romano-latina. Em sua versão, somente os coros das turbas são polifônicos.</a:t>
            </a:r>
          </a:p>
          <a:p>
            <a:pPr lvl="3" eaLnBrk="1" hangingPunct="1">
              <a:lnSpc>
                <a:spcPct val="90000"/>
              </a:lnSpc>
            </a:pPr>
            <a:r>
              <a:rPr lang="pt-BR" sz="1200" smtClean="0"/>
              <a:t>Outros compositores de Paixão: Burk (1568); Lechner (1593); Demantus (1631), entre outros.</a:t>
            </a:r>
          </a:p>
          <a:p>
            <a:pPr eaLnBrk="1" hangingPunct="1">
              <a:lnSpc>
                <a:spcPct val="90000"/>
              </a:lnSpc>
            </a:pPr>
            <a:r>
              <a:rPr lang="pt-BR" sz="1800" smtClean="0"/>
              <a:t>Schutz e as Paixões Responsoriais</a:t>
            </a:r>
          </a:p>
          <a:p>
            <a:pPr lvl="1" eaLnBrk="1" hangingPunct="1">
              <a:lnSpc>
                <a:spcPct val="90000"/>
              </a:lnSpc>
            </a:pPr>
            <a:r>
              <a:rPr lang="pt-BR" sz="1600" smtClean="0"/>
              <a:t>O princípio é a alternância entre o cantochão do Evangelista e o canto polifônico para os soliloquistas.</a:t>
            </a:r>
          </a:p>
          <a:p>
            <a:pPr lvl="1" eaLnBrk="1" hangingPunct="1">
              <a:lnSpc>
                <a:spcPct val="90000"/>
              </a:lnSpc>
            </a:pPr>
            <a:r>
              <a:rPr lang="pt-BR" sz="1600" smtClean="0"/>
              <a:t>O principal compositor foi Schütz, que inovou ao introduzir o acompanhamento do órgão, extinguindo o caráter a capela das antigas paixões.</a:t>
            </a:r>
          </a:p>
          <a:p>
            <a:pPr lvl="1" eaLnBrk="1" hangingPunct="1">
              <a:lnSpc>
                <a:spcPct val="90000"/>
              </a:lnSpc>
            </a:pPr>
            <a:r>
              <a:rPr lang="pt-BR" sz="1600" smtClean="0"/>
              <a:t>Uso dos textos dos quatros evangelistas</a:t>
            </a:r>
          </a:p>
          <a:p>
            <a:pPr eaLnBrk="1" hangingPunct="1">
              <a:lnSpc>
                <a:spcPct val="90000"/>
              </a:lnSpc>
            </a:pPr>
            <a:r>
              <a:rPr lang="pt-BR" sz="1800" smtClean="0"/>
              <a:t>Paixão oratorial</a:t>
            </a:r>
          </a:p>
          <a:p>
            <a:pPr lvl="1" eaLnBrk="1" hangingPunct="1">
              <a:lnSpc>
                <a:spcPct val="90000"/>
              </a:lnSpc>
            </a:pPr>
            <a:r>
              <a:rPr lang="pt-BR" sz="1600" smtClean="0"/>
              <a:t>A diferença é o tratamento literário em forma de libreto,ou seja, libertação do Evangelho.</a:t>
            </a:r>
          </a:p>
          <a:p>
            <a:pPr lvl="2" eaLnBrk="1" hangingPunct="1">
              <a:lnSpc>
                <a:spcPct val="90000"/>
              </a:lnSpc>
            </a:pPr>
            <a:r>
              <a:rPr lang="pt-BR" sz="1400" smtClean="0"/>
              <a:t>Metastasio escreveu libretos para paixões</a:t>
            </a:r>
          </a:p>
          <a:p>
            <a:pPr lvl="1" eaLnBrk="1" hangingPunct="1">
              <a:lnSpc>
                <a:spcPct val="90000"/>
              </a:lnSpc>
            </a:pPr>
            <a:r>
              <a:rPr lang="pt-BR" sz="1600" smtClean="0"/>
              <a:t>Incorporação do acompanhamento de baixo contínuo e da orquestra e árias com textos próprios. Surgem paixões com recitativos secco, accompagnato e árias-da-capo, arioso e coros (textos livremente compostos).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533400"/>
          </a:xfrm>
        </p:spPr>
        <p:txBody>
          <a:bodyPr/>
          <a:lstStyle/>
          <a:p>
            <a:pPr eaLnBrk="1" hangingPunct="1"/>
            <a:r>
              <a:rPr lang="pt-BR" sz="3600" smtClean="0"/>
              <a:t>Cantata</a:t>
            </a:r>
          </a:p>
        </p:txBody>
      </p:sp>
      <p:sp>
        <p:nvSpPr>
          <p:cNvPr id="13315" name="Rectangle 3"/>
          <p:cNvSpPr>
            <a:spLocks noGrp="1" noChangeArrowheads="1"/>
          </p:cNvSpPr>
          <p:nvPr>
            <p:ph type="body" idx="1"/>
          </p:nvPr>
        </p:nvSpPr>
        <p:spPr>
          <a:xfrm>
            <a:off x="0" y="1066800"/>
            <a:ext cx="9144000" cy="4114800"/>
          </a:xfrm>
        </p:spPr>
        <p:txBody>
          <a:bodyPr/>
          <a:lstStyle/>
          <a:p>
            <a:pPr eaLnBrk="1" hangingPunct="1"/>
            <a:r>
              <a:rPr lang="pt-BR" sz="2000" smtClean="0"/>
              <a:t>Cantata italiana</a:t>
            </a:r>
          </a:p>
          <a:p>
            <a:pPr lvl="1" eaLnBrk="1" hangingPunct="1"/>
            <a:r>
              <a:rPr lang="pt-BR" sz="1800" smtClean="0"/>
              <a:t>Praticamente a cantata substituiu o madrigal e o motete quando o estilo moderno surgiu</a:t>
            </a:r>
          </a:p>
          <a:p>
            <a:pPr lvl="2" eaLnBrk="1" hangingPunct="1"/>
            <a:r>
              <a:rPr lang="pt-BR" sz="1600" smtClean="0"/>
              <a:t>A cantata nasce do afã dos compositores italianos de dramatizar toda e qualquer obra, inclusive aquelas destinadas a concertos que eram impróprios para o teatro. </a:t>
            </a:r>
          </a:p>
          <a:p>
            <a:pPr lvl="2" eaLnBrk="1" hangingPunct="1"/>
            <a:r>
              <a:rPr lang="pt-BR" sz="1600" smtClean="0"/>
              <a:t>Assim, a cantata não tem compromisso com o drama. Ela é uma obra, em vários movimentos (árias, recitativos, coros, ritornelos instrumentais) que, ao contrário do oratório, não conta uma história. Pode estar, por exemplo, baseado em um poema (musicando diferentemente cada estrofe), ou centrada em um pensamento ou comentário literário</a:t>
            </a:r>
          </a:p>
          <a:p>
            <a:pPr lvl="3" eaLnBrk="1" hangingPunct="1"/>
            <a:r>
              <a:rPr lang="pt-BR" sz="1400" smtClean="0"/>
              <a:t> Pode-se considerar esse gênero como uma espécie de gênero de câmara. </a:t>
            </a:r>
          </a:p>
          <a:p>
            <a:pPr lvl="4" eaLnBrk="1" hangingPunct="1"/>
            <a:r>
              <a:rPr lang="pt-BR" sz="1400" i="1" smtClean="0"/>
              <a:t>Il combatimento di Tancredo y Clorinda</a:t>
            </a:r>
            <a:r>
              <a:rPr lang="pt-BR" sz="1400" smtClean="0"/>
              <a:t> é uma obra escrita ao redor de 1624, por Monteverdi, que antecipa os princípios da cantata.</a:t>
            </a:r>
          </a:p>
          <a:p>
            <a:pPr lvl="4" eaLnBrk="1" hangingPunct="1"/>
            <a:r>
              <a:rPr lang="pt-BR" sz="1400" smtClean="0"/>
              <a:t>Muitas obras podem ser consideradas cantatas, inclusive o </a:t>
            </a:r>
            <a:r>
              <a:rPr lang="pt-BR" sz="1400" i="1" smtClean="0"/>
              <a:t>Concerti ecclesiasti </a:t>
            </a:r>
            <a:r>
              <a:rPr lang="pt-BR" sz="1400" smtClean="0"/>
              <a:t>de Viadanna.</a:t>
            </a:r>
          </a:p>
          <a:p>
            <a:pPr lvl="2" eaLnBrk="1" hangingPunct="1"/>
            <a:r>
              <a:rPr lang="pt-BR" sz="1600" smtClean="0"/>
              <a:t>A primeira denominação de cantata surge no livro </a:t>
            </a:r>
            <a:r>
              <a:rPr lang="pt-BR" sz="1600" i="1" smtClean="0"/>
              <a:t>Cantate et Arie</a:t>
            </a:r>
            <a:r>
              <a:rPr lang="pt-BR" sz="1600" smtClean="0"/>
              <a:t> de Alessandro Grandi, de 1620.</a:t>
            </a:r>
          </a:p>
          <a:p>
            <a:pPr lvl="3" eaLnBrk="1" hangingPunct="1"/>
            <a:r>
              <a:rPr lang="pt-BR" sz="1400" smtClean="0"/>
              <a:t>Peças monódicas com textos estróficos sobre um mesmo baixo.</a:t>
            </a:r>
          </a:p>
        </p:txBody>
      </p:sp>
      <p:pic>
        <p:nvPicPr>
          <p:cNvPr id="13316" name="Picture 9" descr="cantata"/>
          <p:cNvPicPr>
            <a:picLocks noGrp="1" noChangeAspect="1" noChangeArrowheads="1"/>
          </p:cNvPicPr>
          <p:nvPr>
            <p:ph type="clipArt" sz="half" idx="4294967295"/>
          </p:nvPr>
        </p:nvPicPr>
        <p:blipFill>
          <a:blip r:embed="rId2" cstate="print"/>
          <a:srcRect/>
          <a:stretch>
            <a:fillRect/>
          </a:stretch>
        </p:blipFill>
        <p:spPr>
          <a:xfrm>
            <a:off x="1447800" y="5216525"/>
            <a:ext cx="6096000" cy="164147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t-BR" smtClean="0"/>
              <a:t>Cantata X Oratório</a:t>
            </a:r>
          </a:p>
        </p:txBody>
      </p:sp>
      <p:sp>
        <p:nvSpPr>
          <p:cNvPr id="14339" name="Rectangle 3"/>
          <p:cNvSpPr>
            <a:spLocks noGrp="1" noChangeArrowheads="1"/>
          </p:cNvSpPr>
          <p:nvPr>
            <p:ph type="body" idx="1"/>
          </p:nvPr>
        </p:nvSpPr>
        <p:spPr/>
        <p:txBody>
          <a:bodyPr/>
          <a:lstStyle/>
          <a:p>
            <a:pPr eaLnBrk="1" hangingPunct="1"/>
            <a:r>
              <a:rPr lang="pt-BR" sz="2000" smtClean="0"/>
              <a:t>Gêneros que usam mesmos procedimentos, porém com concepções dramáticas diferentes.</a:t>
            </a:r>
          </a:p>
          <a:p>
            <a:pPr lvl="1" eaLnBrk="1" hangingPunct="1"/>
            <a:r>
              <a:rPr lang="pt-BR" sz="1800" smtClean="0"/>
              <a:t>É freqüente confundirem-se os dois gêneros. </a:t>
            </a:r>
          </a:p>
          <a:p>
            <a:pPr lvl="2" eaLnBrk="1" hangingPunct="1"/>
            <a:r>
              <a:rPr lang="pt-BR" sz="1600" smtClean="0"/>
              <a:t>Coincidem apenas em serem gêneros religiosos não cênicos. </a:t>
            </a:r>
          </a:p>
          <a:p>
            <a:pPr lvl="2" eaLnBrk="1" hangingPunct="1"/>
            <a:r>
              <a:rPr lang="pt-BR" sz="1600" smtClean="0"/>
              <a:t>O oratório é essencialmente narrativo e dramático: "ele conta, sem mostrar, uma ação de caráter sacro ou moralista". </a:t>
            </a:r>
          </a:p>
          <a:p>
            <a:pPr lvl="2" eaLnBrk="1" hangingPunct="1"/>
            <a:r>
              <a:rPr lang="pt-BR" sz="1600" smtClean="0"/>
              <a:t>A cantata é lírica, exprime sentimentos, que tanto podem ser religiosos como profanos. </a:t>
            </a:r>
          </a:p>
          <a:p>
            <a:pPr lvl="3" eaLnBrk="1" hangingPunct="1"/>
            <a:r>
              <a:rPr lang="pt-BR" sz="1400" smtClean="0"/>
              <a:t>Não necessariamente narra uma história. Pode ser um poema em que cada estrofe recebe um tratamento musical diferenciado.</a:t>
            </a:r>
          </a:p>
          <a:p>
            <a:pPr lvl="1" eaLnBrk="1" hangingPunct="1"/>
            <a:r>
              <a:rPr lang="pt-BR" sz="1800" smtClean="0"/>
              <a:t>A diferença entre as cantatas e os oratórios, em Carissimi, é que as primeiras tem tratamento mais elaborada da forma e da harmonização.</a:t>
            </a:r>
          </a:p>
          <a:p>
            <a:pPr eaLnBrk="1" hangingPunct="1">
              <a:buFontTx/>
              <a:buNone/>
            </a:pPr>
            <a:endParaRPr lang="pt-B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304800"/>
          </a:xfrm>
        </p:spPr>
        <p:txBody>
          <a:bodyPr/>
          <a:lstStyle/>
          <a:p>
            <a:pPr eaLnBrk="1" hangingPunct="1"/>
            <a:r>
              <a:rPr lang="pt-BR" sz="3600" smtClean="0"/>
              <a:t>Cantata protestante</a:t>
            </a:r>
          </a:p>
        </p:txBody>
      </p:sp>
      <p:sp>
        <p:nvSpPr>
          <p:cNvPr id="16387" name="Rectangle 3"/>
          <p:cNvSpPr>
            <a:spLocks noGrp="1" noChangeArrowheads="1"/>
          </p:cNvSpPr>
          <p:nvPr>
            <p:ph type="body" idx="1"/>
          </p:nvPr>
        </p:nvSpPr>
        <p:spPr>
          <a:xfrm>
            <a:off x="685800" y="914400"/>
            <a:ext cx="7772400" cy="5181600"/>
          </a:xfrm>
        </p:spPr>
        <p:txBody>
          <a:bodyPr/>
          <a:lstStyle/>
          <a:p>
            <a:pPr eaLnBrk="1" hangingPunct="1">
              <a:lnSpc>
                <a:spcPct val="90000"/>
              </a:lnSpc>
            </a:pPr>
            <a:r>
              <a:rPr lang="pt-BR" sz="1800" smtClean="0"/>
              <a:t>Nos países protestantes, a cantata ocupou um lugar de destaque na religião, senda a principal música no serviço musical luterano.</a:t>
            </a:r>
          </a:p>
          <a:p>
            <a:pPr lvl="1" eaLnBrk="1" hangingPunct="1">
              <a:lnSpc>
                <a:spcPct val="90000"/>
              </a:lnSpc>
            </a:pPr>
            <a:r>
              <a:rPr lang="pt-BR" sz="1600" smtClean="0"/>
              <a:t>A princípio, pela cantata se identificar fortemente com a cultura italiana, o gênero aparecia como </a:t>
            </a:r>
            <a:r>
              <a:rPr lang="pt-BR" sz="1600" i="1" smtClean="0"/>
              <a:t>Aria, Motete </a:t>
            </a:r>
            <a:r>
              <a:rPr lang="pt-BR" sz="1600" smtClean="0"/>
              <a:t>ou </a:t>
            </a:r>
            <a:r>
              <a:rPr lang="pt-BR" sz="1600" i="1" smtClean="0"/>
              <a:t>Concerto. </a:t>
            </a:r>
            <a:r>
              <a:rPr lang="pt-BR" sz="1600" smtClean="0"/>
              <a:t>Atualmente, essas “canções” se conhecem pelo nome de </a:t>
            </a:r>
            <a:r>
              <a:rPr lang="pt-BR" sz="1600" i="1" smtClean="0"/>
              <a:t>Cantata Eclesiástica Antiga</a:t>
            </a:r>
            <a:endParaRPr lang="pt-BR" sz="1600" smtClean="0"/>
          </a:p>
          <a:p>
            <a:pPr lvl="2" eaLnBrk="1" hangingPunct="1">
              <a:lnSpc>
                <a:spcPct val="90000"/>
              </a:lnSpc>
            </a:pPr>
            <a:r>
              <a:rPr lang="pt-BR" sz="1400" smtClean="0"/>
              <a:t>Schutz e seus </a:t>
            </a:r>
            <a:r>
              <a:rPr lang="pt-BR" sz="1400" i="1" smtClean="0"/>
              <a:t>Concertos Espirituais </a:t>
            </a:r>
            <a:r>
              <a:rPr lang="pt-BR" sz="1400" smtClean="0"/>
              <a:t> e </a:t>
            </a:r>
            <a:r>
              <a:rPr lang="pt-BR" sz="1400" i="1" smtClean="0"/>
              <a:t>Symphoniae</a:t>
            </a:r>
            <a:r>
              <a:rPr lang="pt-BR" sz="1400" smtClean="0"/>
              <a:t> são os percursores do gênero na Alemanha.</a:t>
            </a:r>
          </a:p>
          <a:p>
            <a:pPr lvl="3" eaLnBrk="1" hangingPunct="1">
              <a:lnSpc>
                <a:spcPct val="90000"/>
              </a:lnSpc>
            </a:pPr>
            <a:r>
              <a:rPr lang="pt-BR" sz="1200" smtClean="0"/>
              <a:t>Essas obras estão elaboradas como cantatas italianas</a:t>
            </a:r>
          </a:p>
          <a:p>
            <a:pPr lvl="2" eaLnBrk="1" hangingPunct="1">
              <a:lnSpc>
                <a:spcPct val="90000"/>
              </a:lnSpc>
            </a:pPr>
            <a:r>
              <a:rPr lang="pt-BR" sz="1400" smtClean="0"/>
              <a:t>A Canta Antiga se baseava em textos bíblicos, corais, prosas, odes sacras (canções estróficas sacras) e, as vezes, prosa livre e contemplativa.</a:t>
            </a:r>
          </a:p>
          <a:p>
            <a:pPr lvl="3" eaLnBrk="1" hangingPunct="1">
              <a:lnSpc>
                <a:spcPct val="90000"/>
              </a:lnSpc>
            </a:pPr>
            <a:r>
              <a:rPr lang="pt-BR" sz="1200" smtClean="0"/>
              <a:t>Cantata bíblica – partes claramente diferenciadas (ritornelos instrumentais, coros etc)</a:t>
            </a:r>
          </a:p>
          <a:p>
            <a:pPr lvl="3" eaLnBrk="1" hangingPunct="1">
              <a:lnSpc>
                <a:spcPct val="90000"/>
              </a:lnSpc>
            </a:pPr>
            <a:r>
              <a:rPr lang="pt-BR" sz="1200" smtClean="0"/>
              <a:t>Cantata coral – elabora todas as estrofes de um coral em partes diferemntes, usando variações, partita (o coral é utilizado como cantus firmus)</a:t>
            </a:r>
          </a:p>
          <a:p>
            <a:pPr lvl="4" eaLnBrk="1" hangingPunct="1">
              <a:lnSpc>
                <a:spcPct val="90000"/>
              </a:lnSpc>
            </a:pPr>
            <a:r>
              <a:rPr lang="pt-BR" sz="1200" smtClean="0"/>
              <a:t>Tornaram-se célebres as cantatas corais de Kuhnau, Krieger e Buxtehude</a:t>
            </a:r>
          </a:p>
          <a:p>
            <a:pPr lvl="3" eaLnBrk="1" hangingPunct="1">
              <a:lnSpc>
                <a:spcPct val="90000"/>
              </a:lnSpc>
            </a:pPr>
            <a:r>
              <a:rPr lang="pt-BR" sz="1200" smtClean="0"/>
              <a:t>Cantata-ode – no estilo italiano, ou seja, partes solistas como canção estrófica. A música se modifica a cada estrofe.</a:t>
            </a:r>
          </a:p>
          <a:p>
            <a:pPr lvl="2" eaLnBrk="1" hangingPunct="1">
              <a:lnSpc>
                <a:spcPct val="90000"/>
              </a:lnSpc>
            </a:pPr>
            <a:r>
              <a:rPr lang="pt-BR" sz="1400" smtClean="0"/>
              <a:t>A cantata antiga carece de recitativo.</a:t>
            </a:r>
          </a:p>
          <a:p>
            <a:pPr eaLnBrk="1" hangingPunct="1">
              <a:lnSpc>
                <a:spcPct val="90000"/>
              </a:lnSpc>
            </a:pPr>
            <a:r>
              <a:rPr lang="pt-BR" sz="1800" smtClean="0"/>
              <a:t>A reforma de Neumeister</a:t>
            </a:r>
          </a:p>
          <a:p>
            <a:pPr lvl="1" eaLnBrk="1" hangingPunct="1">
              <a:lnSpc>
                <a:spcPct val="90000"/>
              </a:lnSpc>
            </a:pPr>
            <a:r>
              <a:rPr lang="pt-BR" sz="1600" smtClean="0"/>
              <a:t>Em 1700, o pastor Weissenfls Erdmann Neumeister escreve textos de cantatas sobre pensamentos de sermões para todos os domingos e dias festivos.</a:t>
            </a:r>
          </a:p>
          <a:p>
            <a:pPr lvl="2" eaLnBrk="1" hangingPunct="1">
              <a:lnSpc>
                <a:spcPct val="90000"/>
              </a:lnSpc>
            </a:pPr>
            <a:r>
              <a:rPr lang="pt-BR" sz="1400" smtClean="0"/>
              <a:t>Versos livres para recitativo-ária-da-capo</a:t>
            </a:r>
          </a:p>
          <a:p>
            <a:pPr lvl="3" eaLnBrk="1" hangingPunct="1">
              <a:lnSpc>
                <a:spcPct val="90000"/>
              </a:lnSpc>
            </a:pPr>
            <a:r>
              <a:rPr lang="pt-BR" sz="1200" smtClean="0"/>
              <a:t>Acompanha, assim, a tendência ópera coeva.</a:t>
            </a:r>
          </a:p>
          <a:p>
            <a:pPr lvl="2" eaLnBrk="1" hangingPunct="1">
              <a:lnSpc>
                <a:spcPct val="90000"/>
              </a:lnSpc>
            </a:pPr>
            <a:r>
              <a:rPr lang="pt-BR" sz="1400" smtClean="0"/>
              <a:t>Essas reformas serão fundamentais para o projeto de cantatas de Telemann e Bach.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BR" smtClean="0"/>
              <a:t>A ópera: de Veneza para Nápoles</a:t>
            </a:r>
          </a:p>
        </p:txBody>
      </p:sp>
      <p:sp>
        <p:nvSpPr>
          <p:cNvPr id="3075" name="Rectangle 3"/>
          <p:cNvSpPr>
            <a:spLocks noGrp="1" noChangeArrowheads="1"/>
          </p:cNvSpPr>
          <p:nvPr>
            <p:ph type="body" idx="1"/>
          </p:nvPr>
        </p:nvSpPr>
        <p:spPr/>
        <p:txBody>
          <a:bodyPr>
            <a:normAutofit fontScale="70000" lnSpcReduction="20000"/>
          </a:bodyPr>
          <a:lstStyle/>
          <a:p>
            <a:r>
              <a:rPr lang="pt-BR" dirty="0" smtClean="0"/>
              <a:t>A popularidade do drama musical</a:t>
            </a:r>
          </a:p>
          <a:p>
            <a:pPr lvl="1"/>
            <a:r>
              <a:rPr lang="pt-BR" dirty="0" smtClean="0"/>
              <a:t>A partir de 1637 proliferam os teatros de ópera, em Veneza, chegando a 16, em 1700</a:t>
            </a:r>
          </a:p>
          <a:p>
            <a:pPr lvl="2"/>
            <a:r>
              <a:rPr lang="pt-BR" dirty="0" smtClean="0"/>
              <a:t>Em 1637, o teatro </a:t>
            </a:r>
            <a:r>
              <a:rPr lang="pt-BR" dirty="0" err="1" smtClean="0"/>
              <a:t>San</a:t>
            </a:r>
            <a:r>
              <a:rPr lang="pt-BR" dirty="0" smtClean="0"/>
              <a:t> Cassiano é inaugurado com uma ópera de Francesco </a:t>
            </a:r>
            <a:r>
              <a:rPr lang="pt-BR" dirty="0" err="1" smtClean="0"/>
              <a:t>Manelli</a:t>
            </a:r>
            <a:r>
              <a:rPr lang="pt-BR" dirty="0" smtClean="0"/>
              <a:t> </a:t>
            </a:r>
          </a:p>
          <a:p>
            <a:pPr lvl="1"/>
            <a:r>
              <a:rPr lang="pt-BR" dirty="0" smtClean="0"/>
              <a:t>Esse fenômeno será fundamental para a transformação da ópera dos dramas </a:t>
            </a:r>
            <a:r>
              <a:rPr lang="pt-BR" dirty="0" err="1" smtClean="0"/>
              <a:t>heróicos</a:t>
            </a:r>
            <a:r>
              <a:rPr lang="pt-BR" dirty="0" smtClean="0"/>
              <a:t>, dos ambientes aristocráticos e severos, para uma ópera de entretenimento popular</a:t>
            </a:r>
          </a:p>
          <a:p>
            <a:pPr lvl="2"/>
            <a:r>
              <a:rPr lang="pt-BR" dirty="0" smtClean="0"/>
              <a:t>Recitativo diminuiu de importância</a:t>
            </a:r>
          </a:p>
          <a:p>
            <a:pPr lvl="2"/>
            <a:r>
              <a:rPr lang="pt-BR" dirty="0" smtClean="0"/>
              <a:t>Coro e orquestra tem papel secundário. Eliminação do coro</a:t>
            </a:r>
          </a:p>
          <a:p>
            <a:pPr lvl="2"/>
            <a:r>
              <a:rPr lang="pt-BR" dirty="0" smtClean="0"/>
              <a:t>Ênfase no melodioso – bel canto – exibição de virtuosismo</a:t>
            </a:r>
          </a:p>
          <a:p>
            <a:pPr lvl="3"/>
            <a:r>
              <a:rPr lang="pt-BR" dirty="0" smtClean="0"/>
              <a:t>As óperas se tornam um campo de concentração de árias.</a:t>
            </a:r>
          </a:p>
          <a:p>
            <a:pPr lvl="2"/>
            <a:r>
              <a:rPr lang="pt-BR" dirty="0" smtClean="0"/>
              <a:t>A preocupação dramática diminui, enredos </a:t>
            </a:r>
            <a:r>
              <a:rPr lang="pt-BR" dirty="0" err="1" smtClean="0"/>
              <a:t>freqüentemente</a:t>
            </a:r>
            <a:r>
              <a:rPr lang="pt-BR" dirty="0" smtClean="0"/>
              <a:t> incoerentes.</a:t>
            </a:r>
          </a:p>
          <a:p>
            <a:pPr lvl="2"/>
            <a:r>
              <a:rPr lang="pt-BR" dirty="0" smtClean="0"/>
              <a:t>Ênfase na elaboração dos cenário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BR" smtClean="0"/>
              <a:t>A ópera: de Veneza para Nápoles</a:t>
            </a:r>
          </a:p>
        </p:txBody>
      </p:sp>
      <p:sp>
        <p:nvSpPr>
          <p:cNvPr id="3075" name="Rectangle 3"/>
          <p:cNvSpPr>
            <a:spLocks noGrp="1" noChangeArrowheads="1"/>
          </p:cNvSpPr>
          <p:nvPr>
            <p:ph type="body" idx="1"/>
          </p:nvPr>
        </p:nvSpPr>
        <p:spPr/>
        <p:txBody>
          <a:bodyPr>
            <a:normAutofit fontScale="70000" lnSpcReduction="20000"/>
          </a:bodyPr>
          <a:lstStyle/>
          <a:p>
            <a:r>
              <a:rPr lang="pt-BR" dirty="0" smtClean="0"/>
              <a:t>Aparecimento das companhias de óperas, que fecham contratos por temporadas</a:t>
            </a:r>
          </a:p>
          <a:p>
            <a:pPr lvl="1"/>
            <a:r>
              <a:rPr lang="pt-BR" dirty="0" smtClean="0"/>
              <a:t>A vantagem é que os compositores passam a ter uma produção maior. </a:t>
            </a:r>
          </a:p>
          <a:p>
            <a:pPr lvl="1"/>
            <a:r>
              <a:rPr lang="pt-BR" dirty="0" smtClean="0"/>
              <a:t>A desvantagem é que eles são obrigados a agradar os mais variados públicos, desde a aristocracia ao público em geral.</a:t>
            </a:r>
          </a:p>
          <a:p>
            <a:r>
              <a:rPr lang="pt-BR" dirty="0" smtClean="0"/>
              <a:t>Principais compositores do estilo </a:t>
            </a:r>
            <a:r>
              <a:rPr lang="pt-BR" dirty="0" err="1" smtClean="0"/>
              <a:t>heróico</a:t>
            </a:r>
            <a:r>
              <a:rPr lang="pt-BR" dirty="0" smtClean="0"/>
              <a:t> da ópera veneziana</a:t>
            </a:r>
          </a:p>
          <a:p>
            <a:pPr lvl="1"/>
            <a:r>
              <a:rPr lang="pt-BR" dirty="0" err="1" smtClean="0"/>
              <a:t>Monteverdi</a:t>
            </a:r>
            <a:r>
              <a:rPr lang="pt-BR" dirty="0" smtClean="0"/>
              <a:t> – </a:t>
            </a:r>
            <a:r>
              <a:rPr lang="pt-BR" dirty="0" err="1" smtClean="0"/>
              <a:t>L’incoronazione</a:t>
            </a:r>
            <a:r>
              <a:rPr lang="pt-BR" dirty="0" smtClean="0"/>
              <a:t> di </a:t>
            </a:r>
            <a:r>
              <a:rPr lang="pt-BR" dirty="0" err="1" smtClean="0"/>
              <a:t>Poppea</a:t>
            </a:r>
            <a:endParaRPr lang="pt-BR" dirty="0" smtClean="0"/>
          </a:p>
          <a:p>
            <a:pPr lvl="2"/>
            <a:r>
              <a:rPr lang="pt-BR" dirty="0" smtClean="0"/>
              <a:t>Uma das poucas óperas do período com integridade dramática</a:t>
            </a:r>
          </a:p>
          <a:p>
            <a:pPr lvl="2"/>
            <a:r>
              <a:rPr lang="pt-BR" dirty="0" smtClean="0"/>
              <a:t>Variedade de árias, </a:t>
            </a:r>
            <a:r>
              <a:rPr lang="pt-BR" dirty="0" err="1" smtClean="0"/>
              <a:t>ariosos</a:t>
            </a:r>
            <a:r>
              <a:rPr lang="pt-BR" dirty="0" smtClean="0"/>
              <a:t>, duetos </a:t>
            </a:r>
            <a:r>
              <a:rPr lang="pt-BR" dirty="0" err="1" smtClean="0"/>
              <a:t>madrigalescos</a:t>
            </a:r>
            <a:r>
              <a:rPr lang="pt-BR" dirty="0" smtClean="0"/>
              <a:t>, </a:t>
            </a:r>
            <a:r>
              <a:rPr lang="pt-BR" dirty="0" err="1" smtClean="0"/>
              <a:t>ariettes</a:t>
            </a:r>
            <a:r>
              <a:rPr lang="pt-BR" dirty="0" smtClean="0"/>
              <a:t> cômicos</a:t>
            </a:r>
          </a:p>
          <a:p>
            <a:pPr lvl="1"/>
            <a:r>
              <a:rPr lang="pt-BR" dirty="0" smtClean="0"/>
              <a:t>Cavalli, </a:t>
            </a:r>
            <a:r>
              <a:rPr lang="pt-BR" dirty="0" err="1" smtClean="0"/>
              <a:t>Legrenzi</a:t>
            </a:r>
            <a:r>
              <a:rPr lang="pt-BR" dirty="0" smtClean="0"/>
              <a:t>, </a:t>
            </a:r>
            <a:r>
              <a:rPr lang="pt-BR" dirty="0" err="1" smtClean="0"/>
              <a:t>Stradella</a:t>
            </a:r>
            <a:endParaRPr lang="pt-BR" dirty="0" smtClean="0"/>
          </a:p>
          <a:p>
            <a:pPr lvl="2"/>
            <a:r>
              <a:rPr lang="pt-BR" dirty="0" smtClean="0"/>
              <a:t>Nova geração, ligada às reformas do bel canto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91000" y="228600"/>
            <a:ext cx="4191000" cy="838200"/>
          </a:xfrm>
        </p:spPr>
        <p:txBody>
          <a:bodyPr/>
          <a:lstStyle/>
          <a:p>
            <a:pPr eaLnBrk="1" hangingPunct="1"/>
            <a:r>
              <a:rPr lang="pt-BR" sz="2800" smtClean="0"/>
              <a:t>Cavalli (1602 – 1676) e a escola veneziana</a:t>
            </a:r>
          </a:p>
        </p:txBody>
      </p:sp>
      <p:sp>
        <p:nvSpPr>
          <p:cNvPr id="4099" name="Rectangle 3"/>
          <p:cNvSpPr>
            <a:spLocks noGrp="1" noChangeArrowheads="1"/>
          </p:cNvSpPr>
          <p:nvPr>
            <p:ph type="body" sz="half" idx="1"/>
          </p:nvPr>
        </p:nvSpPr>
        <p:spPr>
          <a:xfrm>
            <a:off x="0" y="228600"/>
            <a:ext cx="3962400" cy="5257800"/>
          </a:xfrm>
        </p:spPr>
        <p:txBody>
          <a:bodyPr/>
          <a:lstStyle/>
          <a:p>
            <a:pPr eaLnBrk="1" hangingPunct="1">
              <a:lnSpc>
                <a:spcPct val="90000"/>
              </a:lnSpc>
            </a:pPr>
            <a:r>
              <a:rPr lang="pt-BR" sz="1600" smtClean="0"/>
              <a:t>Organista da Catedral de São Marcos, sucedendo a Monteverdi</a:t>
            </a:r>
          </a:p>
          <a:p>
            <a:pPr lvl="1" eaLnBrk="1" hangingPunct="1">
              <a:lnSpc>
                <a:spcPct val="90000"/>
              </a:lnSpc>
            </a:pPr>
            <a:r>
              <a:rPr lang="pt-BR" sz="1400" smtClean="0"/>
              <a:t>Escreveu pelo menos quarenta e duas óperas</a:t>
            </a:r>
          </a:p>
          <a:p>
            <a:pPr lvl="1" eaLnBrk="1" hangingPunct="1">
              <a:lnSpc>
                <a:spcPct val="90000"/>
              </a:lnSpc>
            </a:pPr>
            <a:r>
              <a:rPr lang="pt-BR" sz="1400" smtClean="0"/>
              <a:t>Escreve a primeira ópera em 1639</a:t>
            </a:r>
          </a:p>
          <a:p>
            <a:pPr lvl="2" eaLnBrk="1" hangingPunct="1">
              <a:lnSpc>
                <a:spcPct val="90000"/>
              </a:lnSpc>
            </a:pPr>
            <a:r>
              <a:rPr lang="pt-BR" sz="1200" smtClean="0"/>
              <a:t>Seu estilo centra-se no recitativo-árioso, mais do que ária</a:t>
            </a:r>
          </a:p>
          <a:p>
            <a:pPr lvl="3" eaLnBrk="1" hangingPunct="1">
              <a:lnSpc>
                <a:spcPct val="90000"/>
              </a:lnSpc>
            </a:pPr>
            <a:r>
              <a:rPr lang="pt-BR" sz="1000" smtClean="0"/>
              <a:t>Nas primeiras óperas desenvolve-se na herança de Monteverdi</a:t>
            </a:r>
          </a:p>
          <a:p>
            <a:pPr lvl="4" eaLnBrk="1" hangingPunct="1">
              <a:lnSpc>
                <a:spcPct val="90000"/>
              </a:lnSpc>
            </a:pPr>
            <a:r>
              <a:rPr lang="pt-BR" sz="1000" smtClean="0"/>
              <a:t>Uso do </a:t>
            </a:r>
            <a:r>
              <a:rPr lang="pt-BR" sz="1000" i="1" smtClean="0"/>
              <a:t>stile concitato</a:t>
            </a:r>
            <a:endParaRPr lang="pt-BR" sz="1000" smtClean="0"/>
          </a:p>
          <a:p>
            <a:pPr lvl="3" eaLnBrk="1" hangingPunct="1">
              <a:lnSpc>
                <a:spcPct val="90000"/>
              </a:lnSpc>
            </a:pPr>
            <a:r>
              <a:rPr lang="pt-BR" sz="1000" smtClean="0"/>
              <a:t>Seu estilo já desenvolve plenamente o </a:t>
            </a:r>
            <a:r>
              <a:rPr lang="pt-BR" sz="1000" i="1" smtClean="0"/>
              <a:t>bel canto</a:t>
            </a:r>
            <a:endParaRPr lang="pt-BR" sz="1000" smtClean="0"/>
          </a:p>
          <a:p>
            <a:pPr lvl="4" eaLnBrk="1" hangingPunct="1">
              <a:lnSpc>
                <a:spcPct val="90000"/>
              </a:lnSpc>
            </a:pPr>
            <a:r>
              <a:rPr lang="pt-BR" sz="1000" smtClean="0"/>
              <a:t>Òpera </a:t>
            </a:r>
            <a:r>
              <a:rPr lang="pt-BR" sz="1000" i="1" smtClean="0"/>
              <a:t>Didone</a:t>
            </a:r>
            <a:r>
              <a:rPr lang="pt-BR" sz="1000" smtClean="0"/>
              <a:t> (1641)</a:t>
            </a:r>
          </a:p>
          <a:p>
            <a:pPr lvl="4" eaLnBrk="1" hangingPunct="1">
              <a:lnSpc>
                <a:spcPct val="90000"/>
              </a:lnSpc>
            </a:pPr>
            <a:r>
              <a:rPr lang="pt-BR" sz="1000" smtClean="0"/>
              <a:t>Melodias acompanhadas por harmonias triádicas</a:t>
            </a:r>
          </a:p>
          <a:p>
            <a:pPr lvl="3" eaLnBrk="1" hangingPunct="1">
              <a:lnSpc>
                <a:spcPct val="90000"/>
              </a:lnSpc>
            </a:pPr>
            <a:r>
              <a:rPr lang="pt-BR" sz="1000" smtClean="0"/>
              <a:t>Usa a ária da capo somente nas últimas óperas</a:t>
            </a:r>
          </a:p>
          <a:p>
            <a:pPr eaLnBrk="1" hangingPunct="1">
              <a:lnSpc>
                <a:spcPct val="90000"/>
              </a:lnSpc>
            </a:pPr>
            <a:r>
              <a:rPr lang="pt-BR" sz="1600" smtClean="0"/>
              <a:t>Antônio Cesti (1623-1669)</a:t>
            </a:r>
          </a:p>
          <a:p>
            <a:pPr lvl="1" eaLnBrk="1" hangingPunct="1">
              <a:lnSpc>
                <a:spcPct val="90000"/>
              </a:lnSpc>
            </a:pPr>
            <a:r>
              <a:rPr lang="pt-BR" sz="1400" smtClean="0"/>
              <a:t>Cromatismo que leva a complexas harmonias</a:t>
            </a:r>
          </a:p>
          <a:p>
            <a:pPr lvl="2" eaLnBrk="1" hangingPunct="1">
              <a:lnSpc>
                <a:spcPct val="90000"/>
              </a:lnSpc>
            </a:pPr>
            <a:r>
              <a:rPr lang="pt-BR" sz="1200" smtClean="0"/>
              <a:t>Uso de acordes de sextas aumentadas e sextas napolitanas</a:t>
            </a:r>
          </a:p>
          <a:p>
            <a:pPr lvl="3" eaLnBrk="1" hangingPunct="1">
              <a:lnSpc>
                <a:spcPct val="90000"/>
              </a:lnSpc>
            </a:pPr>
            <a:r>
              <a:rPr lang="pt-BR" sz="1000" smtClean="0"/>
              <a:t>O acorde de sexta napolitana se forma sobre o II grau das escalas maiores e menores. Geralmente se usa em primeira inversão. Sua fundamental se altera descendentemente. É comum seu uso para chegar ao acorde de dominante ou de tônica em 2ª inversão ao momento de efetuar uma cadência.</a:t>
            </a:r>
          </a:p>
          <a:p>
            <a:pPr lvl="4" eaLnBrk="1" hangingPunct="1">
              <a:lnSpc>
                <a:spcPct val="90000"/>
              </a:lnSpc>
            </a:pPr>
            <a:r>
              <a:rPr lang="pt-BR" sz="1000" smtClean="0"/>
              <a:t>Nos modos maiores deve-se também alterar a quinta</a:t>
            </a:r>
          </a:p>
          <a:p>
            <a:pPr lvl="2" eaLnBrk="1" hangingPunct="1">
              <a:lnSpc>
                <a:spcPct val="90000"/>
              </a:lnSpc>
            </a:pPr>
            <a:r>
              <a:rPr lang="pt-BR" sz="1200" smtClean="0"/>
              <a:t>Esquema formal ABB</a:t>
            </a:r>
          </a:p>
          <a:p>
            <a:pPr lvl="3" eaLnBrk="1" hangingPunct="1">
              <a:lnSpc>
                <a:spcPct val="90000"/>
              </a:lnSpc>
            </a:pPr>
            <a:r>
              <a:rPr lang="pt-BR" sz="1000" smtClean="0"/>
              <a:t>Típico esquema das árias do bel canto, antes da predominância da aria da capo, a partir de 1650.</a:t>
            </a:r>
          </a:p>
        </p:txBody>
      </p:sp>
      <p:pic>
        <p:nvPicPr>
          <p:cNvPr id="4100" name="Picture 6" descr="C:\Meus documentos\Minhas imagens\lamento.jpg"/>
          <p:cNvPicPr>
            <a:picLocks noGrp="1" noChangeAspect="1" noChangeArrowheads="1"/>
          </p:cNvPicPr>
          <p:nvPr>
            <p:ph type="clipArt" sz="half" idx="2"/>
          </p:nvPr>
        </p:nvPicPr>
        <p:blipFill>
          <a:blip r:embed="rId2" cstate="print"/>
          <a:srcRect/>
          <a:stretch>
            <a:fillRect/>
          </a:stretch>
        </p:blipFill>
        <p:spPr>
          <a:xfrm>
            <a:off x="3962400" y="1295400"/>
            <a:ext cx="4876800" cy="2519363"/>
          </a:xfrm>
          <a:noFill/>
        </p:spPr>
      </p:pic>
      <p:sp>
        <p:nvSpPr>
          <p:cNvPr id="11272" name="Oval 8"/>
          <p:cNvSpPr>
            <a:spLocks noChangeArrowheads="1"/>
          </p:cNvSpPr>
          <p:nvPr/>
        </p:nvSpPr>
        <p:spPr bwMode="auto">
          <a:xfrm>
            <a:off x="4343400" y="1752600"/>
            <a:ext cx="1981200" cy="457200"/>
          </a:xfrm>
          <a:prstGeom prst="ellipse">
            <a:avLst/>
          </a:prstGeom>
          <a:noFill/>
          <a:ln w="9525">
            <a:solidFill>
              <a:schemeClr val="hlink"/>
            </a:solidFill>
            <a:round/>
            <a:headEnd/>
            <a:tailEnd/>
          </a:ln>
          <a:effectLst/>
        </p:spPr>
        <p:txBody>
          <a:bodyPr wrap="none" anchor="ctr"/>
          <a:lstStyle/>
          <a:p>
            <a:pPr algn="ctr"/>
            <a:endParaRPr lang="pt-BR">
              <a:solidFill>
                <a:schemeClr val="hlink"/>
              </a:solidFill>
            </a:endParaRPr>
          </a:p>
        </p:txBody>
      </p:sp>
      <p:sp>
        <p:nvSpPr>
          <p:cNvPr id="11273" name="Oval 9"/>
          <p:cNvSpPr>
            <a:spLocks noChangeArrowheads="1"/>
          </p:cNvSpPr>
          <p:nvPr/>
        </p:nvSpPr>
        <p:spPr bwMode="auto">
          <a:xfrm>
            <a:off x="6248400" y="2133600"/>
            <a:ext cx="2286000" cy="609600"/>
          </a:xfrm>
          <a:prstGeom prst="ellipse">
            <a:avLst/>
          </a:prstGeom>
          <a:noFill/>
          <a:ln w="9525">
            <a:solidFill>
              <a:schemeClr val="hlink"/>
            </a:solidFill>
            <a:round/>
            <a:headEnd/>
            <a:tailEnd/>
          </a:ln>
          <a:effectLst/>
        </p:spPr>
        <p:txBody>
          <a:bodyPr wrap="none" anchor="ctr"/>
          <a:lstStyle/>
          <a:p>
            <a:pPr algn="ctr"/>
            <a:r>
              <a:rPr lang="pt-BR">
                <a:solidFill>
                  <a:schemeClr val="hlink"/>
                </a:solidFill>
              </a:rPr>
              <a:t>Baixo de chacona</a:t>
            </a:r>
          </a:p>
        </p:txBody>
      </p:sp>
      <p:pic>
        <p:nvPicPr>
          <p:cNvPr id="4103" name="Picture 11"/>
          <p:cNvPicPr>
            <a:picLocks noChangeAspect="1" noChangeArrowheads="1"/>
          </p:cNvPicPr>
          <p:nvPr/>
        </p:nvPicPr>
        <p:blipFill>
          <a:blip r:embed="rId3" cstate="print"/>
          <a:srcRect/>
          <a:stretch>
            <a:fillRect/>
          </a:stretch>
        </p:blipFill>
        <p:spPr bwMode="auto">
          <a:xfrm>
            <a:off x="228600" y="4572000"/>
            <a:ext cx="1295400" cy="884238"/>
          </a:xfrm>
          <a:prstGeom prst="rect">
            <a:avLst/>
          </a:prstGeom>
          <a:noFill/>
          <a:ln w="9525">
            <a:noFill/>
            <a:miter lim="800000"/>
            <a:headEnd/>
            <a:tailEnd/>
          </a:ln>
          <a:effectLst/>
        </p:spPr>
      </p:pic>
      <p:pic>
        <p:nvPicPr>
          <p:cNvPr id="4104" name="Picture 12" descr="C:\Meus documentos\Minhas imagens\cesti.jpg"/>
          <p:cNvPicPr>
            <a:picLocks noChangeAspect="1" noChangeArrowheads="1"/>
          </p:cNvPicPr>
          <p:nvPr/>
        </p:nvPicPr>
        <p:blipFill>
          <a:blip r:embed="rId4" cstate="print"/>
          <a:srcRect/>
          <a:stretch>
            <a:fillRect/>
          </a:stretch>
        </p:blipFill>
        <p:spPr bwMode="auto">
          <a:xfrm>
            <a:off x="3962400" y="4114800"/>
            <a:ext cx="4951413" cy="2290763"/>
          </a:xfrm>
          <a:prstGeom prst="rect">
            <a:avLst/>
          </a:prstGeom>
          <a:noFill/>
          <a:ln w="9525">
            <a:noFill/>
            <a:miter lim="800000"/>
            <a:headEnd/>
            <a:tailEnd/>
          </a:ln>
        </p:spPr>
      </p:pic>
      <p:sp>
        <p:nvSpPr>
          <p:cNvPr id="11278" name="Oval 14"/>
          <p:cNvSpPr>
            <a:spLocks noChangeArrowheads="1"/>
          </p:cNvSpPr>
          <p:nvPr/>
        </p:nvSpPr>
        <p:spPr bwMode="auto">
          <a:xfrm>
            <a:off x="4419600" y="4800600"/>
            <a:ext cx="1600200" cy="457200"/>
          </a:xfrm>
          <a:prstGeom prst="ellipse">
            <a:avLst/>
          </a:prstGeom>
          <a:noFill/>
          <a:ln w="9525">
            <a:solidFill>
              <a:schemeClr val="hlink"/>
            </a:solidFill>
            <a:round/>
            <a:headEnd/>
            <a:tailEnd/>
          </a:ln>
          <a:effectLst/>
        </p:spPr>
        <p:txBody>
          <a:bodyPr wrap="none" anchor="ctr"/>
          <a:lstStyle/>
          <a:p>
            <a:endParaRPr lang="pt-BR"/>
          </a:p>
        </p:txBody>
      </p:sp>
      <p:sp>
        <p:nvSpPr>
          <p:cNvPr id="11279" name="Line 15"/>
          <p:cNvSpPr>
            <a:spLocks noChangeShapeType="1"/>
          </p:cNvSpPr>
          <p:nvPr/>
        </p:nvSpPr>
        <p:spPr bwMode="auto">
          <a:xfrm flipH="1">
            <a:off x="5105400" y="2743200"/>
            <a:ext cx="1447800" cy="1981200"/>
          </a:xfrm>
          <a:prstGeom prst="line">
            <a:avLst/>
          </a:prstGeom>
          <a:noFill/>
          <a:ln w="28575">
            <a:solidFill>
              <a:schemeClr val="hlink"/>
            </a:solidFill>
            <a:round/>
            <a:headEnd/>
            <a:tailEnd type="triangle" w="med" len="med"/>
          </a:ln>
          <a:effectLst/>
        </p:spPr>
        <p:txBody>
          <a:bodyPr/>
          <a:lstStyle/>
          <a:p>
            <a:endParaRPr lang="pt-BR"/>
          </a:p>
        </p:txBody>
      </p:sp>
      <p:sp>
        <p:nvSpPr>
          <p:cNvPr id="11280" name="Rectangle 16"/>
          <p:cNvSpPr>
            <a:spLocks noChangeArrowheads="1"/>
          </p:cNvSpPr>
          <p:nvPr/>
        </p:nvSpPr>
        <p:spPr bwMode="auto">
          <a:xfrm>
            <a:off x="7315200" y="5334000"/>
            <a:ext cx="609600" cy="838200"/>
          </a:xfrm>
          <a:prstGeom prst="rect">
            <a:avLst/>
          </a:prstGeom>
          <a:noFill/>
          <a:ln w="19050">
            <a:solidFill>
              <a:schemeClr val="bg2"/>
            </a:solidFill>
            <a:miter lim="800000"/>
            <a:headEnd/>
            <a:tailEnd/>
          </a:ln>
          <a:effec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0-#ppt_w/2"/>
                                          </p:val>
                                        </p:tav>
                                        <p:tav tm="100000">
                                          <p:val>
                                            <p:strVal val="#ppt_x"/>
                                          </p:val>
                                        </p:tav>
                                      </p:tavLst>
                                    </p:anim>
                                    <p:anim calcmode="lin" valueType="num">
                                      <p:cBhvr additive="base">
                                        <p:cTn id="8"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p:tgtEl>
                                          <p:spTgt spid="11273"/>
                                        </p:tgtEl>
                                        <p:attrNameLst>
                                          <p:attrName>ppt_y</p:attrName>
                                        </p:attrNameLst>
                                      </p:cBhvr>
                                      <p:tavLst>
                                        <p:tav tm="0">
                                          <p:val>
                                            <p:strVal val="#ppt_y+#ppt_h*1.125000"/>
                                          </p:val>
                                        </p:tav>
                                        <p:tav tm="100000">
                                          <p:val>
                                            <p:strVal val="#ppt_y"/>
                                          </p:val>
                                        </p:tav>
                                      </p:tavLst>
                                    </p:anim>
                                    <p:animEffect transition="in" filter="wipe(up)">
                                      <p:cBhvr>
                                        <p:cTn id="14" dur="500"/>
                                        <p:tgtEl>
                                          <p:spTgt spid="1127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8"/>
                                        </p:tgtEl>
                                        <p:attrNameLst>
                                          <p:attrName>style.visibility</p:attrName>
                                        </p:attrNameLst>
                                      </p:cBhvr>
                                      <p:to>
                                        <p:strVal val="visible"/>
                                      </p:to>
                                    </p:set>
                                    <p:anim calcmode="lin" valueType="num">
                                      <p:cBhvr additive="base">
                                        <p:cTn id="19" dur="500" fill="hold"/>
                                        <p:tgtEl>
                                          <p:spTgt spid="11278"/>
                                        </p:tgtEl>
                                        <p:attrNameLst>
                                          <p:attrName>ppt_x</p:attrName>
                                        </p:attrNameLst>
                                      </p:cBhvr>
                                      <p:tavLst>
                                        <p:tav tm="0">
                                          <p:val>
                                            <p:strVal val="0-#ppt_w/2"/>
                                          </p:val>
                                        </p:tav>
                                        <p:tav tm="100000">
                                          <p:val>
                                            <p:strVal val="#ppt_x"/>
                                          </p:val>
                                        </p:tav>
                                      </p:tavLst>
                                    </p:anim>
                                    <p:anim calcmode="lin" valueType="num">
                                      <p:cBhvr additive="base">
                                        <p:cTn id="20"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additive="base">
                                        <p:cTn id="25" dur="500" fill="hold"/>
                                        <p:tgtEl>
                                          <p:spTgt spid="11279"/>
                                        </p:tgtEl>
                                        <p:attrNameLst>
                                          <p:attrName>ppt_x</p:attrName>
                                        </p:attrNameLst>
                                      </p:cBhvr>
                                      <p:tavLst>
                                        <p:tav tm="0">
                                          <p:val>
                                            <p:strVal val="0-#ppt_w/2"/>
                                          </p:val>
                                        </p:tav>
                                        <p:tav tm="100000">
                                          <p:val>
                                            <p:strVal val="#ppt_x"/>
                                          </p:val>
                                        </p:tav>
                                      </p:tavLst>
                                    </p:anim>
                                    <p:anim calcmode="lin" valueType="num">
                                      <p:cBhvr additive="base">
                                        <p:cTn id="26"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80"/>
                                        </p:tgtEl>
                                        <p:attrNameLst>
                                          <p:attrName>style.visibility</p:attrName>
                                        </p:attrNameLst>
                                      </p:cBhvr>
                                      <p:to>
                                        <p:strVal val="visible"/>
                                      </p:to>
                                    </p:set>
                                    <p:anim calcmode="lin" valueType="num">
                                      <p:cBhvr additive="base">
                                        <p:cTn id="31" dur="500" fill="hold"/>
                                        <p:tgtEl>
                                          <p:spTgt spid="11280"/>
                                        </p:tgtEl>
                                        <p:attrNameLst>
                                          <p:attrName>ppt_x</p:attrName>
                                        </p:attrNameLst>
                                      </p:cBhvr>
                                      <p:tavLst>
                                        <p:tav tm="0">
                                          <p:val>
                                            <p:strVal val="0-#ppt_w/2"/>
                                          </p:val>
                                        </p:tav>
                                        <p:tav tm="100000">
                                          <p:val>
                                            <p:strVal val="#ppt_x"/>
                                          </p:val>
                                        </p:tav>
                                      </p:tavLst>
                                    </p:anim>
                                    <p:anim calcmode="lin" valueType="num">
                                      <p:cBhvr additive="base">
                                        <p:cTn id="32"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autoUpdateAnimBg="0"/>
      <p:bldP spid="11273" grpId="0" animBg="1" autoUpdateAnimBg="0"/>
      <p:bldP spid="11278" grpId="0" animBg="1"/>
      <p:bldP spid="11279" grpId="0" animBg="1"/>
      <p:bldP spid="112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457200"/>
          </a:xfrm>
        </p:spPr>
        <p:txBody>
          <a:bodyPr/>
          <a:lstStyle/>
          <a:p>
            <a:pPr eaLnBrk="1" hangingPunct="1"/>
            <a:r>
              <a:rPr lang="pt-BR" sz="3600" smtClean="0"/>
              <a:t>Os cinco estilos da música sacra</a:t>
            </a:r>
          </a:p>
        </p:txBody>
      </p:sp>
      <p:sp>
        <p:nvSpPr>
          <p:cNvPr id="3075" name="Rectangle 3"/>
          <p:cNvSpPr>
            <a:spLocks noGrp="1" noChangeArrowheads="1"/>
          </p:cNvSpPr>
          <p:nvPr>
            <p:ph type="body" idx="1"/>
          </p:nvPr>
        </p:nvSpPr>
        <p:spPr>
          <a:xfrm>
            <a:off x="685800" y="1219200"/>
            <a:ext cx="7772400" cy="4876800"/>
          </a:xfrm>
        </p:spPr>
        <p:txBody>
          <a:bodyPr/>
          <a:lstStyle/>
          <a:p>
            <a:pPr eaLnBrk="1" hangingPunct="1">
              <a:lnSpc>
                <a:spcPct val="90000"/>
              </a:lnSpc>
            </a:pPr>
            <a:r>
              <a:rPr lang="pt-BR" sz="2400" smtClean="0"/>
              <a:t>O novo estilo afetivo, representado pela monodia acompanhada, levou a música sacra a uma crise</a:t>
            </a:r>
          </a:p>
          <a:p>
            <a:pPr lvl="1" eaLnBrk="1" hangingPunct="1">
              <a:lnSpc>
                <a:spcPct val="90000"/>
              </a:lnSpc>
            </a:pPr>
            <a:r>
              <a:rPr lang="pt-BR" sz="2000" smtClean="0"/>
              <a:t>Perseverou o “stile antico” ainda que afetado pelo moderno estilo de se escrever música</a:t>
            </a:r>
          </a:p>
          <a:p>
            <a:pPr eaLnBrk="1" hangingPunct="1">
              <a:lnSpc>
                <a:spcPct val="90000"/>
              </a:lnSpc>
            </a:pPr>
            <a:r>
              <a:rPr lang="pt-BR" sz="2400" smtClean="0"/>
              <a:t>As duas principais escolas de música religiosa eram a escola Veneziana de Gabrieli, Monteverdi e Cavalli e a escola Romana de Carissimi e seus oratórios.</a:t>
            </a:r>
          </a:p>
          <a:p>
            <a:pPr eaLnBrk="1" hangingPunct="1">
              <a:lnSpc>
                <a:spcPct val="90000"/>
              </a:lnSpc>
            </a:pPr>
            <a:r>
              <a:rPr lang="pt-BR" sz="2400" smtClean="0"/>
              <a:t>Cinco estilos</a:t>
            </a:r>
          </a:p>
          <a:p>
            <a:pPr lvl="1" eaLnBrk="1" hangingPunct="1">
              <a:lnSpc>
                <a:spcPct val="90000"/>
              </a:lnSpc>
            </a:pPr>
            <a:r>
              <a:rPr lang="pt-BR" sz="2000" smtClean="0"/>
              <a:t>Monódico</a:t>
            </a:r>
          </a:p>
          <a:p>
            <a:pPr lvl="1" eaLnBrk="1" hangingPunct="1">
              <a:lnSpc>
                <a:spcPct val="90000"/>
              </a:lnSpc>
            </a:pPr>
            <a:r>
              <a:rPr lang="pt-BR" sz="2000" smtClean="0"/>
              <a:t>Estilo </a:t>
            </a:r>
            <a:r>
              <a:rPr lang="pt-BR" sz="2000" i="1" smtClean="0"/>
              <a:t>concertato </a:t>
            </a:r>
            <a:r>
              <a:rPr lang="pt-BR" sz="2000" smtClean="0"/>
              <a:t>para poucas vozes</a:t>
            </a:r>
          </a:p>
          <a:p>
            <a:pPr lvl="1" eaLnBrk="1" hangingPunct="1">
              <a:lnSpc>
                <a:spcPct val="90000"/>
              </a:lnSpc>
            </a:pPr>
            <a:r>
              <a:rPr lang="pt-BR" sz="2000" smtClean="0"/>
              <a:t>Estilo </a:t>
            </a:r>
            <a:r>
              <a:rPr lang="pt-BR" sz="2000" i="1" smtClean="0"/>
              <a:t>concertato</a:t>
            </a:r>
            <a:r>
              <a:rPr lang="pt-BR" sz="2000" smtClean="0"/>
              <a:t> para muitas vozes, ou grande concertato</a:t>
            </a:r>
          </a:p>
          <a:p>
            <a:pPr lvl="1" eaLnBrk="1" hangingPunct="1">
              <a:lnSpc>
                <a:spcPct val="90000"/>
              </a:lnSpc>
            </a:pPr>
            <a:r>
              <a:rPr lang="pt-BR" sz="2000" i="1" smtClean="0"/>
              <a:t>Barroco colossal</a:t>
            </a:r>
            <a:r>
              <a:rPr lang="pt-BR" sz="2000" smtClean="0"/>
              <a:t> – escola romana</a:t>
            </a:r>
          </a:p>
          <a:p>
            <a:pPr lvl="1" eaLnBrk="1" hangingPunct="1">
              <a:lnSpc>
                <a:spcPct val="90000"/>
              </a:lnSpc>
            </a:pPr>
            <a:r>
              <a:rPr lang="pt-BR" sz="2000" i="1" smtClean="0"/>
              <a:t>Stile antico (Palestrina)</a:t>
            </a:r>
          </a:p>
          <a:p>
            <a:pPr lvl="1" eaLnBrk="1" hangingPunct="1">
              <a:lnSpc>
                <a:spcPct val="90000"/>
              </a:lnSpc>
            </a:pPr>
            <a:endParaRPr lang="pt-BR"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BR" smtClean="0"/>
              <a:t>O estilo do bel canto</a:t>
            </a:r>
          </a:p>
        </p:txBody>
      </p:sp>
      <p:sp>
        <p:nvSpPr>
          <p:cNvPr id="5123" name="Rectangle 3"/>
          <p:cNvSpPr>
            <a:spLocks noGrp="1" noChangeArrowheads="1"/>
          </p:cNvSpPr>
          <p:nvPr>
            <p:ph type="body" idx="1"/>
          </p:nvPr>
        </p:nvSpPr>
        <p:spPr/>
        <p:txBody>
          <a:bodyPr>
            <a:normAutofit fontScale="77500" lnSpcReduction="20000"/>
          </a:bodyPr>
          <a:lstStyle/>
          <a:p>
            <a:r>
              <a:rPr lang="pt-BR" dirty="0" smtClean="0"/>
              <a:t>Entre 1630 e 1640 se impõem um novo estilo na música, o bel canto</a:t>
            </a:r>
          </a:p>
          <a:p>
            <a:pPr lvl="1"/>
            <a:r>
              <a:rPr lang="pt-BR" dirty="0" smtClean="0"/>
              <a:t>Reação dos músicos frente a preponderância da poesia na arte musical</a:t>
            </a:r>
          </a:p>
          <a:p>
            <a:pPr lvl="2"/>
            <a:r>
              <a:rPr lang="pt-BR" dirty="0" smtClean="0"/>
              <a:t>A música ganha maior plasticidade sem perder sua coordenação com a poesia</a:t>
            </a:r>
          </a:p>
          <a:p>
            <a:pPr lvl="1"/>
            <a:r>
              <a:rPr lang="pt-BR" dirty="0" smtClean="0"/>
              <a:t>Reação, também, aos princípios da reforma barroca e seu recitativo seco.</a:t>
            </a:r>
          </a:p>
          <a:p>
            <a:pPr lvl="2"/>
            <a:r>
              <a:rPr lang="pt-BR" dirty="0" smtClean="0"/>
              <a:t> Ele seria parte do processo dialético, que opôs o mundo do contraponto ao da monodia acompanhada, do princípio do século XVII. No lugar do falar cantando um estilo mais lírico. </a:t>
            </a:r>
          </a:p>
          <a:p>
            <a:pPr lvl="2"/>
            <a:r>
              <a:rPr lang="pt-BR" dirty="0" smtClean="0"/>
              <a:t>O bel canto representa, assim, o segundo estágio do barroco na consolidação de seu principal gênero: a representação musical. </a:t>
            </a:r>
          </a:p>
          <a:p>
            <a:pPr lvl="1"/>
            <a:r>
              <a:rPr lang="pt-BR" dirty="0" smtClean="0"/>
              <a:t>O bel canto é comum à cantata, ao oratório e à ópera.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BR" smtClean="0"/>
              <a:t>O estilo do bel canto</a:t>
            </a:r>
          </a:p>
        </p:txBody>
      </p:sp>
      <p:sp>
        <p:nvSpPr>
          <p:cNvPr id="5123" name="Rectangle 3"/>
          <p:cNvSpPr>
            <a:spLocks noGrp="1" noChangeArrowheads="1"/>
          </p:cNvSpPr>
          <p:nvPr>
            <p:ph type="body" idx="1"/>
          </p:nvPr>
        </p:nvSpPr>
        <p:spPr/>
        <p:txBody>
          <a:bodyPr>
            <a:normAutofit fontScale="70000" lnSpcReduction="20000"/>
          </a:bodyPr>
          <a:lstStyle/>
          <a:p>
            <a:r>
              <a:rPr lang="pt-BR" dirty="0" smtClean="0"/>
              <a:t>Melodia contínua</a:t>
            </a:r>
          </a:p>
          <a:p>
            <a:pPr lvl="1"/>
            <a:r>
              <a:rPr lang="pt-BR" dirty="0" smtClean="0"/>
              <a:t>Enquanto na antiga monodia acompanhada a melodia sofria “interrupções” para </a:t>
            </a:r>
            <a:r>
              <a:rPr lang="pt-BR" dirty="0" err="1" smtClean="0"/>
              <a:t>coloraturas</a:t>
            </a:r>
            <a:r>
              <a:rPr lang="pt-BR" dirty="0" smtClean="0"/>
              <a:t> dos cantores, no bel canto ela ganhou uma fluidez sustentada.</a:t>
            </a:r>
          </a:p>
          <a:p>
            <a:pPr lvl="2"/>
            <a:r>
              <a:rPr lang="pt-BR" dirty="0" smtClean="0"/>
              <a:t>Organização da melodia se baseava em pautas de danças estilizadas</a:t>
            </a:r>
          </a:p>
          <a:p>
            <a:pPr lvl="3"/>
            <a:r>
              <a:rPr lang="pt-BR" dirty="0" err="1" smtClean="0"/>
              <a:t>Zarabanda</a:t>
            </a:r>
            <a:r>
              <a:rPr lang="pt-BR" dirty="0" smtClean="0"/>
              <a:t> e </a:t>
            </a:r>
            <a:r>
              <a:rPr lang="pt-BR" dirty="0" err="1" smtClean="0"/>
              <a:t>Courante</a:t>
            </a:r>
            <a:endParaRPr lang="pt-BR" dirty="0" smtClean="0"/>
          </a:p>
          <a:p>
            <a:pPr lvl="2"/>
            <a:r>
              <a:rPr lang="pt-BR" dirty="0" smtClean="0"/>
              <a:t>Ideias melódicas breves</a:t>
            </a:r>
          </a:p>
          <a:p>
            <a:pPr lvl="2"/>
            <a:r>
              <a:rPr lang="pt-BR" dirty="0" smtClean="0"/>
              <a:t>Integração entre baixo e melodia</a:t>
            </a:r>
          </a:p>
          <a:p>
            <a:pPr lvl="3"/>
            <a:r>
              <a:rPr lang="pt-BR" dirty="0" smtClean="0"/>
              <a:t>O baixo se movia na mesma pauta de dança</a:t>
            </a:r>
          </a:p>
          <a:p>
            <a:pPr lvl="3"/>
            <a:r>
              <a:rPr lang="pt-BR" dirty="0" smtClean="0"/>
              <a:t>Essa equivalência contrapontística deu pé a imitação, com caráter antecipatório, da melodia pelo contínuo no começo da ária - </a:t>
            </a:r>
            <a:r>
              <a:rPr lang="pt-BR" dirty="0" err="1" smtClean="0"/>
              <a:t>ritornello</a:t>
            </a:r>
            <a:endParaRPr lang="pt-BR" dirty="0" smtClean="0"/>
          </a:p>
          <a:p>
            <a:pPr lvl="1"/>
            <a:r>
              <a:rPr lang="pt-BR" dirty="0" smtClean="0"/>
              <a:t>Simplicidade harmônica</a:t>
            </a:r>
          </a:p>
          <a:p>
            <a:pPr lvl="2"/>
            <a:r>
              <a:rPr lang="pt-BR" dirty="0" smtClean="0"/>
              <a:t>Tonalidade </a:t>
            </a:r>
            <a:r>
              <a:rPr lang="pt-BR" dirty="0" err="1" smtClean="0"/>
              <a:t>rudimentária</a:t>
            </a:r>
            <a:endParaRPr lang="pt-BR" dirty="0" smtClean="0"/>
          </a:p>
          <a:p>
            <a:pPr lvl="3"/>
            <a:r>
              <a:rPr lang="pt-BR" dirty="0" smtClean="0"/>
              <a:t>Insistência na cadência IV – V – I ou II6 – V – I</a:t>
            </a:r>
          </a:p>
          <a:p>
            <a:pPr lvl="3"/>
            <a:r>
              <a:rPr lang="pt-BR" dirty="0" smtClean="0"/>
              <a:t>Uso de uma harmonia </a:t>
            </a:r>
            <a:r>
              <a:rPr lang="pt-BR" dirty="0" err="1" smtClean="0"/>
              <a:t>triádica</a:t>
            </a:r>
            <a:r>
              <a:rPr lang="pt-BR" dirty="0" smtClean="0"/>
              <a:t> simples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0"/>
            <a:ext cx="7772400" cy="620713"/>
          </a:xfrm>
        </p:spPr>
        <p:txBody>
          <a:bodyPr/>
          <a:lstStyle/>
          <a:p>
            <a:pPr eaLnBrk="1" hangingPunct="1"/>
            <a:r>
              <a:rPr lang="pt-BR" sz="4000" smtClean="0"/>
              <a:t>Ária</a:t>
            </a:r>
          </a:p>
        </p:txBody>
      </p:sp>
      <p:sp>
        <p:nvSpPr>
          <p:cNvPr id="6147" name="Rectangle 3"/>
          <p:cNvSpPr>
            <a:spLocks noGrp="1" noChangeArrowheads="1"/>
          </p:cNvSpPr>
          <p:nvPr>
            <p:ph type="body" idx="1"/>
          </p:nvPr>
        </p:nvSpPr>
        <p:spPr>
          <a:xfrm>
            <a:off x="684213" y="620713"/>
            <a:ext cx="7772400" cy="5949950"/>
          </a:xfrm>
        </p:spPr>
        <p:txBody>
          <a:bodyPr/>
          <a:lstStyle/>
          <a:p>
            <a:pPr eaLnBrk="1" hangingPunct="1">
              <a:lnSpc>
                <a:spcPct val="80000"/>
              </a:lnSpc>
            </a:pPr>
            <a:r>
              <a:rPr lang="pt-BR" sz="2000" dirty="0" smtClean="0"/>
              <a:t>Origem na música instrumental</a:t>
            </a:r>
          </a:p>
          <a:p>
            <a:pPr lvl="1" eaLnBrk="1" hangingPunct="1">
              <a:lnSpc>
                <a:spcPct val="80000"/>
              </a:lnSpc>
            </a:pPr>
            <a:r>
              <a:rPr lang="pt-BR" sz="1800" dirty="0" smtClean="0"/>
              <a:t>O gênero ária designava uma forma cuja característica era um baixo </a:t>
            </a:r>
            <a:r>
              <a:rPr lang="pt-BR" sz="1800" dirty="0" err="1" smtClean="0"/>
              <a:t>cadencial</a:t>
            </a:r>
            <a:r>
              <a:rPr lang="pt-BR" sz="1800" dirty="0" smtClean="0"/>
              <a:t>, geralmente reiterado (p.ex. </a:t>
            </a:r>
            <a:r>
              <a:rPr lang="pt-BR" sz="1800" dirty="0" err="1" smtClean="0"/>
              <a:t>chacona</a:t>
            </a:r>
            <a:r>
              <a:rPr lang="pt-BR" sz="1800" dirty="0" smtClean="0"/>
              <a:t>).</a:t>
            </a:r>
          </a:p>
          <a:p>
            <a:pPr lvl="1" eaLnBrk="1" hangingPunct="1">
              <a:lnSpc>
                <a:spcPct val="80000"/>
              </a:lnSpc>
            </a:pPr>
            <a:r>
              <a:rPr lang="pt-BR" sz="1800" dirty="0" smtClean="0"/>
              <a:t>Estrutura para a improvisação.</a:t>
            </a:r>
          </a:p>
          <a:p>
            <a:pPr lvl="2" eaLnBrk="1" hangingPunct="1">
              <a:lnSpc>
                <a:spcPct val="80000"/>
              </a:lnSpc>
            </a:pPr>
            <a:r>
              <a:rPr lang="pt-BR" sz="1600" dirty="0" smtClean="0"/>
              <a:t>Baixo de dança – variações na voz superior</a:t>
            </a:r>
          </a:p>
          <a:p>
            <a:pPr lvl="3" eaLnBrk="1" hangingPunct="1">
              <a:lnSpc>
                <a:spcPct val="80000"/>
              </a:lnSpc>
            </a:pPr>
            <a:r>
              <a:rPr lang="pt-BR" sz="1400" dirty="0" smtClean="0"/>
              <a:t>Na suíte, a ária continuou sendo um movimento dançante</a:t>
            </a:r>
          </a:p>
          <a:p>
            <a:pPr lvl="2" eaLnBrk="1" hangingPunct="1">
              <a:lnSpc>
                <a:spcPct val="80000"/>
              </a:lnSpc>
            </a:pPr>
            <a:r>
              <a:rPr lang="pt-BR" sz="1600" dirty="0" smtClean="0"/>
              <a:t>Modelo de variações </a:t>
            </a:r>
          </a:p>
          <a:p>
            <a:pPr lvl="2" eaLnBrk="1" hangingPunct="1">
              <a:lnSpc>
                <a:spcPct val="80000"/>
              </a:lnSpc>
            </a:pPr>
            <a:r>
              <a:rPr lang="pt-BR" sz="1600" dirty="0" smtClean="0"/>
              <a:t>Baixo de canção – com novas estrofes a cada repetição do baixo, variando ligeiramente a melodia.</a:t>
            </a:r>
          </a:p>
          <a:p>
            <a:pPr eaLnBrk="1" hangingPunct="1">
              <a:lnSpc>
                <a:spcPct val="80000"/>
              </a:lnSpc>
            </a:pPr>
            <a:r>
              <a:rPr lang="pt-BR" sz="2000" dirty="0" smtClean="0"/>
              <a:t>Ária de ópera</a:t>
            </a:r>
          </a:p>
          <a:p>
            <a:pPr lvl="1" eaLnBrk="1" hangingPunct="1">
              <a:lnSpc>
                <a:spcPct val="80000"/>
              </a:lnSpc>
            </a:pPr>
            <a:r>
              <a:rPr lang="pt-BR" sz="1800" dirty="0" smtClean="0"/>
              <a:t>A partir dos recitativos surgem melodias mais expressivas, ao estilo dos madrigais, emocionalmente mais marcadas.</a:t>
            </a:r>
          </a:p>
          <a:p>
            <a:pPr lvl="2" eaLnBrk="1" hangingPunct="1">
              <a:lnSpc>
                <a:spcPct val="80000"/>
              </a:lnSpc>
            </a:pPr>
            <a:r>
              <a:rPr lang="pt-BR" sz="1600" dirty="0" err="1" smtClean="0"/>
              <a:t>Monteverdi</a:t>
            </a:r>
            <a:r>
              <a:rPr lang="pt-BR" sz="1600" dirty="0" smtClean="0"/>
              <a:t> – </a:t>
            </a:r>
            <a:r>
              <a:rPr lang="pt-BR" sz="1600" i="1" dirty="0" smtClean="0"/>
              <a:t>Lamento de Ariana.</a:t>
            </a:r>
          </a:p>
          <a:p>
            <a:pPr lvl="1" eaLnBrk="1" hangingPunct="1">
              <a:lnSpc>
                <a:spcPct val="80000"/>
              </a:lnSpc>
            </a:pPr>
            <a:r>
              <a:rPr lang="pt-BR" sz="1800" dirty="0" smtClean="0"/>
              <a:t>A ópera veneziana estilizou as árias, como forma de lied, usando baixos com pés métricos de dança</a:t>
            </a:r>
          </a:p>
          <a:p>
            <a:pPr lvl="2" eaLnBrk="1" hangingPunct="1">
              <a:lnSpc>
                <a:spcPct val="80000"/>
              </a:lnSpc>
            </a:pPr>
            <a:r>
              <a:rPr lang="pt-BR" sz="1600" dirty="0" err="1" smtClean="0"/>
              <a:t>Forlana</a:t>
            </a:r>
            <a:r>
              <a:rPr lang="pt-BR" sz="1600" dirty="0" smtClean="0"/>
              <a:t> (6/4); Vilota (6/8); Siciliano (6/8)</a:t>
            </a:r>
          </a:p>
          <a:p>
            <a:pPr lvl="1" eaLnBrk="1" hangingPunct="1">
              <a:lnSpc>
                <a:spcPct val="80000"/>
              </a:lnSpc>
            </a:pPr>
            <a:r>
              <a:rPr lang="pt-BR" sz="1800" dirty="0" smtClean="0"/>
              <a:t>Espécies de árias venezianas</a:t>
            </a:r>
          </a:p>
          <a:p>
            <a:pPr lvl="2" eaLnBrk="1" hangingPunct="1">
              <a:lnSpc>
                <a:spcPct val="80000"/>
              </a:lnSpc>
            </a:pPr>
            <a:r>
              <a:rPr lang="pt-BR" sz="1600" dirty="0" smtClean="0"/>
              <a:t>Ária de contínuo</a:t>
            </a:r>
          </a:p>
          <a:p>
            <a:pPr lvl="2" eaLnBrk="1" hangingPunct="1">
              <a:lnSpc>
                <a:spcPct val="80000"/>
              </a:lnSpc>
            </a:pPr>
            <a:r>
              <a:rPr lang="pt-BR" sz="1600" dirty="0" smtClean="0"/>
              <a:t>Ária com orquestra</a:t>
            </a:r>
          </a:p>
          <a:p>
            <a:pPr lvl="3" eaLnBrk="1" hangingPunct="1">
              <a:lnSpc>
                <a:spcPct val="80000"/>
              </a:lnSpc>
            </a:pPr>
            <a:r>
              <a:rPr lang="pt-BR" sz="1400" dirty="0" smtClean="0"/>
              <a:t>Acompanhamento orquestral com ritornelos entre as estrofes. </a:t>
            </a:r>
          </a:p>
          <a:p>
            <a:pPr lvl="3" eaLnBrk="1" hangingPunct="1">
              <a:lnSpc>
                <a:spcPct val="80000"/>
              </a:lnSpc>
            </a:pPr>
            <a:r>
              <a:rPr lang="pt-BR" sz="1400" dirty="0" smtClean="0"/>
              <a:t>Ária de divisa – a orquestra apresenta uma proposta temática, que é repetida pelo cantor acompanhado só do baixo contínuo, só então </a:t>
            </a:r>
            <a:r>
              <a:rPr lang="pt-BR" sz="1400" dirty="0" err="1" smtClean="0"/>
              <a:t>desenvole-se</a:t>
            </a:r>
            <a:r>
              <a:rPr lang="pt-BR" sz="1400" dirty="0" smtClean="0"/>
              <a:t> a ária propriamente dita.</a:t>
            </a:r>
          </a:p>
          <a:p>
            <a:pPr lvl="2" eaLnBrk="1" hangingPunct="1">
              <a:lnSpc>
                <a:spcPct val="80000"/>
              </a:lnSpc>
            </a:pPr>
            <a:r>
              <a:rPr lang="pt-BR" sz="1600" dirty="0" smtClean="0"/>
              <a:t>Ária da Capo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
            <a:ext cx="7772400" cy="381000"/>
          </a:xfrm>
        </p:spPr>
        <p:txBody>
          <a:bodyPr/>
          <a:lstStyle/>
          <a:p>
            <a:pPr eaLnBrk="1" hangingPunct="1"/>
            <a:r>
              <a:rPr lang="pt-BR" sz="3600" smtClean="0"/>
              <a:t>Ária de contínuo</a:t>
            </a:r>
          </a:p>
        </p:txBody>
      </p:sp>
      <p:pic>
        <p:nvPicPr>
          <p:cNvPr id="7171" name="Picture 3" descr="C:\Meus documentos\Minhas imagens\stradella.jpg"/>
          <p:cNvPicPr>
            <a:picLocks noChangeAspect="1" noChangeArrowheads="1"/>
          </p:cNvPicPr>
          <p:nvPr/>
        </p:nvPicPr>
        <p:blipFill>
          <a:blip r:embed="rId2" cstate="print"/>
          <a:srcRect/>
          <a:stretch>
            <a:fillRect/>
          </a:stretch>
        </p:blipFill>
        <p:spPr bwMode="auto">
          <a:xfrm>
            <a:off x="2362200" y="762000"/>
            <a:ext cx="4203700" cy="5762625"/>
          </a:xfrm>
          <a:prstGeom prst="rect">
            <a:avLst/>
          </a:prstGeom>
          <a:noFill/>
          <a:ln w="9525">
            <a:noFill/>
            <a:miter lim="800000"/>
            <a:headEnd/>
            <a:tailEnd/>
          </a:ln>
        </p:spPr>
      </p:pic>
      <p:sp>
        <p:nvSpPr>
          <p:cNvPr id="6148" name="Rectangle 4" descr="Mármore branco"/>
          <p:cNvSpPr>
            <a:spLocks noChangeArrowheads="1"/>
          </p:cNvSpPr>
          <p:nvPr/>
        </p:nvSpPr>
        <p:spPr bwMode="auto">
          <a:xfrm>
            <a:off x="2514600" y="1447800"/>
            <a:ext cx="2971800" cy="457200"/>
          </a:xfrm>
          <a:prstGeom prst="rect">
            <a:avLst/>
          </a:prstGeom>
          <a:noFill/>
          <a:ln w="28575">
            <a:solidFill>
              <a:schemeClr val="hlink"/>
            </a:solidFill>
            <a:miter lim="800000"/>
            <a:headEnd/>
            <a:tailEnd/>
          </a:ln>
          <a:effectLst/>
        </p:spPr>
        <p:txBody>
          <a:bodyPr wrap="none" anchor="ctr"/>
          <a:lstStyle/>
          <a:p>
            <a:endParaRPr lang="pt-BR"/>
          </a:p>
        </p:txBody>
      </p:sp>
      <p:sp>
        <p:nvSpPr>
          <p:cNvPr id="6150" name="Rectangle 6"/>
          <p:cNvSpPr>
            <a:spLocks noChangeArrowheads="1"/>
          </p:cNvSpPr>
          <p:nvPr/>
        </p:nvSpPr>
        <p:spPr bwMode="auto">
          <a:xfrm>
            <a:off x="3886200" y="2667000"/>
            <a:ext cx="2514600" cy="457200"/>
          </a:xfrm>
          <a:prstGeom prst="rect">
            <a:avLst/>
          </a:prstGeom>
          <a:noFill/>
          <a:ln w="28575">
            <a:solidFill>
              <a:schemeClr val="hlink"/>
            </a:solidFill>
            <a:miter lim="800000"/>
            <a:headEnd/>
            <a:tailEnd/>
          </a:ln>
          <a:effectLst/>
        </p:spPr>
        <p:txBody>
          <a:bodyPr wrap="none" anchor="ctr"/>
          <a:lstStyle/>
          <a:p>
            <a:endParaRPr lang="pt-BR"/>
          </a:p>
        </p:txBody>
      </p:sp>
      <p:sp>
        <p:nvSpPr>
          <p:cNvPr id="6153" name="Rectangle 9"/>
          <p:cNvSpPr>
            <a:spLocks noChangeArrowheads="1"/>
          </p:cNvSpPr>
          <p:nvPr/>
        </p:nvSpPr>
        <p:spPr bwMode="auto">
          <a:xfrm>
            <a:off x="2667000" y="4953000"/>
            <a:ext cx="1219200" cy="304800"/>
          </a:xfrm>
          <a:prstGeom prst="rect">
            <a:avLst/>
          </a:prstGeom>
          <a:noFill/>
          <a:ln w="28575">
            <a:solidFill>
              <a:schemeClr val="hlink"/>
            </a:solidFill>
            <a:miter lim="800000"/>
            <a:headEnd/>
            <a:tailEnd/>
          </a:ln>
          <a:effectLst/>
        </p:spPr>
        <p:txBody>
          <a:bodyPr wrap="none" anchor="ctr"/>
          <a:lstStyle/>
          <a:p>
            <a:endParaRPr lang="pt-BR"/>
          </a:p>
        </p:txBody>
      </p:sp>
      <p:sp>
        <p:nvSpPr>
          <p:cNvPr id="6155" name="Rectangle 11"/>
          <p:cNvSpPr>
            <a:spLocks noChangeArrowheads="1"/>
          </p:cNvSpPr>
          <p:nvPr/>
        </p:nvSpPr>
        <p:spPr bwMode="auto">
          <a:xfrm>
            <a:off x="3657600" y="5638800"/>
            <a:ext cx="533400" cy="304800"/>
          </a:xfrm>
          <a:prstGeom prst="rect">
            <a:avLst/>
          </a:prstGeom>
          <a:noFill/>
          <a:ln w="28575">
            <a:solidFill>
              <a:schemeClr val="hlink"/>
            </a:solidFill>
            <a:miter lim="800000"/>
            <a:headEnd/>
            <a:tailEnd/>
          </a:ln>
          <a:effec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0-#ppt_w/2"/>
                                          </p:val>
                                        </p:tav>
                                        <p:tav tm="100000">
                                          <p:val>
                                            <p:strVal val="#ppt_x"/>
                                          </p:val>
                                        </p:tav>
                                      </p:tavLst>
                                    </p:anim>
                                    <p:anim calcmode="lin" valueType="num">
                                      <p:cBhvr additive="base">
                                        <p:cTn id="14"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additive="base">
                                        <p:cTn id="19" dur="500" fill="hold"/>
                                        <p:tgtEl>
                                          <p:spTgt spid="6153"/>
                                        </p:tgtEl>
                                        <p:attrNameLst>
                                          <p:attrName>ppt_x</p:attrName>
                                        </p:attrNameLst>
                                      </p:cBhvr>
                                      <p:tavLst>
                                        <p:tav tm="0">
                                          <p:val>
                                            <p:strVal val="0-#ppt_w/2"/>
                                          </p:val>
                                        </p:tav>
                                        <p:tav tm="100000">
                                          <p:val>
                                            <p:strVal val="#ppt_x"/>
                                          </p:val>
                                        </p:tav>
                                      </p:tavLst>
                                    </p:anim>
                                    <p:anim calcmode="lin" valueType="num">
                                      <p:cBhvr additive="base">
                                        <p:cTn id="20"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5"/>
                                        </p:tgtEl>
                                        <p:attrNameLst>
                                          <p:attrName>style.visibility</p:attrName>
                                        </p:attrNameLst>
                                      </p:cBhvr>
                                      <p:to>
                                        <p:strVal val="visible"/>
                                      </p:to>
                                    </p:set>
                                    <p:anim calcmode="lin" valueType="num">
                                      <p:cBhvr additive="base">
                                        <p:cTn id="25" dur="500" fill="hold"/>
                                        <p:tgtEl>
                                          <p:spTgt spid="6155"/>
                                        </p:tgtEl>
                                        <p:attrNameLst>
                                          <p:attrName>ppt_x</p:attrName>
                                        </p:attrNameLst>
                                      </p:cBhvr>
                                      <p:tavLst>
                                        <p:tav tm="0">
                                          <p:val>
                                            <p:strVal val="0-#ppt_w/2"/>
                                          </p:val>
                                        </p:tav>
                                        <p:tav tm="100000">
                                          <p:val>
                                            <p:strVal val="#ppt_x"/>
                                          </p:val>
                                        </p:tav>
                                      </p:tavLst>
                                    </p:anim>
                                    <p:anim calcmode="lin" valueType="num">
                                      <p:cBhvr additive="base">
                                        <p:cTn id="26"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0" grpId="0" animBg="1"/>
      <p:bldP spid="6153" grpId="0" animBg="1"/>
      <p:bldP spid="61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7772400" cy="609600"/>
          </a:xfrm>
        </p:spPr>
        <p:txBody>
          <a:bodyPr/>
          <a:lstStyle/>
          <a:p>
            <a:pPr eaLnBrk="1" hangingPunct="1"/>
            <a:r>
              <a:rPr lang="pt-BR" sz="3600" smtClean="0"/>
              <a:t>Estilização da ária e do recitativo </a:t>
            </a:r>
          </a:p>
        </p:txBody>
      </p:sp>
      <p:sp>
        <p:nvSpPr>
          <p:cNvPr id="8195" name="Rectangle 3"/>
          <p:cNvSpPr>
            <a:spLocks noGrp="1" noChangeArrowheads="1"/>
          </p:cNvSpPr>
          <p:nvPr>
            <p:ph type="body" idx="1"/>
          </p:nvPr>
        </p:nvSpPr>
        <p:spPr>
          <a:xfrm>
            <a:off x="685800" y="1219200"/>
            <a:ext cx="7772400" cy="4876800"/>
          </a:xfrm>
        </p:spPr>
        <p:txBody>
          <a:bodyPr/>
          <a:lstStyle/>
          <a:p>
            <a:pPr eaLnBrk="1" hangingPunct="1">
              <a:lnSpc>
                <a:spcPct val="90000"/>
              </a:lnSpc>
            </a:pPr>
            <a:r>
              <a:rPr lang="pt-BR" sz="1800" smtClean="0"/>
              <a:t>A evolução do </a:t>
            </a:r>
            <a:r>
              <a:rPr lang="pt-BR" sz="1800" i="1" smtClean="0"/>
              <a:t>bel canto</a:t>
            </a:r>
            <a:r>
              <a:rPr lang="pt-BR" sz="1800" smtClean="0"/>
              <a:t> desenvolveu uma gradual diferenciação entre o recitativo e  a ária</a:t>
            </a:r>
          </a:p>
          <a:p>
            <a:pPr lvl="1" eaLnBrk="1" hangingPunct="1">
              <a:lnSpc>
                <a:spcPct val="90000"/>
              </a:lnSpc>
            </a:pPr>
            <a:r>
              <a:rPr lang="pt-BR" sz="1600" smtClean="0"/>
              <a:t>Ária</a:t>
            </a:r>
          </a:p>
          <a:p>
            <a:pPr lvl="2" eaLnBrk="1" hangingPunct="1">
              <a:lnSpc>
                <a:spcPct val="90000"/>
              </a:lnSpc>
            </a:pPr>
            <a:r>
              <a:rPr lang="pt-BR" sz="1400" smtClean="0"/>
              <a:t>Fluência melódica</a:t>
            </a:r>
          </a:p>
          <a:p>
            <a:pPr lvl="1" eaLnBrk="1" hangingPunct="1">
              <a:lnSpc>
                <a:spcPct val="90000"/>
              </a:lnSpc>
            </a:pPr>
            <a:r>
              <a:rPr lang="pt-BR" sz="1600" smtClean="0"/>
              <a:t>Recitativo típico do barroco médio</a:t>
            </a:r>
          </a:p>
          <a:p>
            <a:pPr lvl="2" eaLnBrk="1" hangingPunct="1">
              <a:lnSpc>
                <a:spcPct val="90000"/>
              </a:lnSpc>
            </a:pPr>
            <a:r>
              <a:rPr lang="pt-BR" sz="1400" smtClean="0"/>
              <a:t>Submetido igualmente a uma harmonia triádica</a:t>
            </a:r>
          </a:p>
          <a:p>
            <a:pPr lvl="2" eaLnBrk="1" hangingPunct="1">
              <a:lnSpc>
                <a:spcPct val="90000"/>
              </a:lnSpc>
            </a:pPr>
            <a:r>
              <a:rPr lang="pt-BR" sz="1400" smtClean="0"/>
              <a:t>Mais contido e menos afetivo</a:t>
            </a:r>
          </a:p>
          <a:p>
            <a:pPr lvl="2" eaLnBrk="1" hangingPunct="1">
              <a:lnSpc>
                <a:spcPct val="90000"/>
              </a:lnSpc>
            </a:pPr>
            <a:r>
              <a:rPr lang="pt-BR" sz="1400" i="1" smtClean="0"/>
              <a:t>Parlando </a:t>
            </a:r>
            <a:r>
              <a:rPr lang="pt-BR" sz="1400" smtClean="0"/>
              <a:t>rápido – recitativo </a:t>
            </a:r>
            <a:r>
              <a:rPr lang="pt-BR" sz="1400" i="1" smtClean="0"/>
              <a:t>secco</a:t>
            </a:r>
            <a:endParaRPr lang="pt-BR" sz="1400" smtClean="0"/>
          </a:p>
          <a:p>
            <a:pPr eaLnBrk="1" hangingPunct="1">
              <a:lnSpc>
                <a:spcPct val="90000"/>
              </a:lnSpc>
            </a:pPr>
            <a:r>
              <a:rPr lang="pt-BR" sz="1800" smtClean="0"/>
              <a:t>Surge um gênero intermediário: o </a:t>
            </a:r>
            <a:r>
              <a:rPr lang="pt-BR" sz="1800" i="1" smtClean="0"/>
              <a:t>arioso</a:t>
            </a:r>
          </a:p>
          <a:p>
            <a:pPr lvl="1" eaLnBrk="1" hangingPunct="1">
              <a:lnSpc>
                <a:spcPct val="90000"/>
              </a:lnSpc>
            </a:pPr>
            <a:r>
              <a:rPr lang="pt-BR" sz="1600" smtClean="0"/>
              <a:t>Entre a ária e o recitativo </a:t>
            </a:r>
            <a:r>
              <a:rPr lang="pt-BR" sz="1600" i="1" smtClean="0"/>
              <a:t>secco, </a:t>
            </a:r>
            <a:r>
              <a:rPr lang="pt-BR" sz="1600" smtClean="0"/>
              <a:t>também conhecido como recitativo arioso</a:t>
            </a:r>
          </a:p>
          <a:p>
            <a:pPr lvl="1" eaLnBrk="1" hangingPunct="1">
              <a:lnSpc>
                <a:spcPct val="90000"/>
              </a:lnSpc>
            </a:pPr>
            <a:r>
              <a:rPr lang="pt-BR" sz="1600" smtClean="0"/>
              <a:t>No final do século XVII o recitativo com instrumentos será o mais utilizado</a:t>
            </a:r>
          </a:p>
          <a:p>
            <a:pPr lvl="2" eaLnBrk="1" hangingPunct="1">
              <a:lnSpc>
                <a:spcPct val="90000"/>
              </a:lnSpc>
            </a:pPr>
            <a:r>
              <a:rPr lang="pt-BR" sz="1400" b="1" i="1" smtClean="0">
                <a:cs typeface="Arial" charset="0"/>
              </a:rPr>
              <a:t>Recitativo accompagnato</a:t>
            </a:r>
            <a:r>
              <a:rPr lang="pt-BR" sz="1400" smtClean="0">
                <a:cs typeface="Arial" charset="0"/>
              </a:rPr>
              <a:t> ou </a:t>
            </a:r>
            <a:r>
              <a:rPr lang="pt-BR" sz="1400" b="1" i="1" smtClean="0">
                <a:cs typeface="Arial" charset="0"/>
              </a:rPr>
              <a:t>recitativo stromentato</a:t>
            </a:r>
            <a:r>
              <a:rPr lang="pt-BR" sz="1400" smtClean="0"/>
              <a:t> </a:t>
            </a:r>
          </a:p>
          <a:p>
            <a:pPr eaLnBrk="1" hangingPunct="1">
              <a:lnSpc>
                <a:spcPct val="90000"/>
              </a:lnSpc>
            </a:pPr>
            <a:r>
              <a:rPr lang="pt-BR" sz="1800" smtClean="0"/>
              <a:t>A </a:t>
            </a:r>
            <a:r>
              <a:rPr lang="pt-BR" sz="1800" i="1" smtClean="0"/>
              <a:t>ária da capo</a:t>
            </a:r>
            <a:endParaRPr lang="pt-BR" sz="1800" smtClean="0"/>
          </a:p>
          <a:p>
            <a:pPr lvl="1" eaLnBrk="1" hangingPunct="1">
              <a:lnSpc>
                <a:spcPct val="90000"/>
              </a:lnSpc>
            </a:pPr>
            <a:r>
              <a:rPr lang="pt-BR" sz="1600" smtClean="0"/>
              <a:t>Desenvolvida por Luigi Rossi</a:t>
            </a:r>
          </a:p>
          <a:p>
            <a:pPr lvl="2" eaLnBrk="1" hangingPunct="1">
              <a:lnSpc>
                <a:spcPct val="90000"/>
              </a:lnSpc>
            </a:pPr>
            <a:r>
              <a:rPr lang="pt-BR" sz="1400" smtClean="0"/>
              <a:t>Suas árias costumavam ser bastante breves e só aumentavam a duração graças a repetição integral da primeira parte</a:t>
            </a:r>
          </a:p>
          <a:p>
            <a:pPr lvl="3" eaLnBrk="1" hangingPunct="1">
              <a:lnSpc>
                <a:spcPct val="90000"/>
              </a:lnSpc>
            </a:pPr>
            <a:r>
              <a:rPr lang="pt-BR" sz="1200" smtClean="0"/>
              <a:t>Essas repetições caracterizavam a forma predileta da ária de canto: A B B’</a:t>
            </a:r>
          </a:p>
          <a:p>
            <a:pPr lvl="3" eaLnBrk="1" hangingPunct="1">
              <a:lnSpc>
                <a:spcPct val="90000"/>
              </a:lnSpc>
            </a:pPr>
            <a:r>
              <a:rPr lang="pt-BR" sz="1200" smtClean="0"/>
              <a:t>Rossi repete a primeira parte: A B (B’) A</a:t>
            </a:r>
          </a:p>
          <a:p>
            <a:pPr lvl="3" eaLnBrk="1" hangingPunct="1">
              <a:lnSpc>
                <a:spcPct val="90000"/>
              </a:lnSpc>
            </a:pPr>
            <a:r>
              <a:rPr lang="pt-BR" sz="1200" smtClean="0"/>
              <a:t>A partir de 1650 essa forma concolidou-se nas cantatas e nas óperas</a:t>
            </a:r>
          </a:p>
          <a:p>
            <a:pPr lvl="1" eaLnBrk="1" hangingPunct="1">
              <a:lnSpc>
                <a:spcPct val="90000"/>
              </a:lnSpc>
            </a:pPr>
            <a:endParaRPr lang="pt-BR" sz="1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04800"/>
            <a:ext cx="7772400" cy="457200"/>
          </a:xfrm>
        </p:spPr>
        <p:txBody>
          <a:bodyPr/>
          <a:lstStyle/>
          <a:p>
            <a:pPr eaLnBrk="1" hangingPunct="1"/>
            <a:r>
              <a:rPr lang="pt-BR" sz="3600" smtClean="0"/>
              <a:t>Recitativo x Ária</a:t>
            </a:r>
          </a:p>
        </p:txBody>
      </p:sp>
      <p:pic>
        <p:nvPicPr>
          <p:cNvPr id="9219" name="Picture 3" descr="C:\Meus documentos\Minhas imagens\recitativo.jpg"/>
          <p:cNvPicPr>
            <a:picLocks noChangeAspect="1" noChangeArrowheads="1"/>
          </p:cNvPicPr>
          <p:nvPr/>
        </p:nvPicPr>
        <p:blipFill>
          <a:blip r:embed="rId2" cstate="print"/>
          <a:srcRect/>
          <a:stretch>
            <a:fillRect/>
          </a:stretch>
        </p:blipFill>
        <p:spPr bwMode="auto">
          <a:xfrm>
            <a:off x="304800" y="1600200"/>
            <a:ext cx="4156075" cy="4202113"/>
          </a:xfrm>
          <a:prstGeom prst="rect">
            <a:avLst/>
          </a:prstGeom>
          <a:noFill/>
          <a:ln w="9525">
            <a:noFill/>
            <a:miter lim="800000"/>
            <a:headEnd/>
            <a:tailEnd/>
          </a:ln>
        </p:spPr>
      </p:pic>
      <p:pic>
        <p:nvPicPr>
          <p:cNvPr id="9220" name="Picture 4" descr="C:\Meus documentos\Minhas imagens\ária.jpg"/>
          <p:cNvPicPr>
            <a:picLocks noChangeAspect="1" noChangeArrowheads="1"/>
          </p:cNvPicPr>
          <p:nvPr/>
        </p:nvPicPr>
        <p:blipFill>
          <a:blip r:embed="rId3" cstate="print"/>
          <a:srcRect/>
          <a:stretch>
            <a:fillRect/>
          </a:stretch>
        </p:blipFill>
        <p:spPr bwMode="auto">
          <a:xfrm>
            <a:off x="4876800" y="1143000"/>
            <a:ext cx="3911600" cy="5038725"/>
          </a:xfrm>
          <a:prstGeom prst="rect">
            <a:avLst/>
          </a:prstGeom>
          <a:noFill/>
          <a:ln w="9525">
            <a:noFill/>
            <a:miter lim="800000"/>
            <a:headEnd/>
            <a:tailEnd/>
          </a:ln>
        </p:spPr>
      </p:pic>
      <p:sp>
        <p:nvSpPr>
          <p:cNvPr id="8204" name="Rectangle 12"/>
          <p:cNvSpPr>
            <a:spLocks noChangeArrowheads="1"/>
          </p:cNvSpPr>
          <p:nvPr/>
        </p:nvSpPr>
        <p:spPr bwMode="auto">
          <a:xfrm>
            <a:off x="1524000" y="4572000"/>
            <a:ext cx="1066800" cy="457200"/>
          </a:xfrm>
          <a:prstGeom prst="rect">
            <a:avLst/>
          </a:prstGeom>
          <a:noFill/>
          <a:ln w="28575">
            <a:solidFill>
              <a:schemeClr val="hlink"/>
            </a:solidFill>
            <a:miter lim="800000"/>
            <a:headEnd/>
            <a:tailEnd/>
          </a:ln>
          <a:effectLst/>
        </p:spPr>
        <p:txBody>
          <a:bodyPr wrap="none" anchor="ctr"/>
          <a:lstStyle/>
          <a:p>
            <a:endParaRPr lang="pt-BR"/>
          </a:p>
        </p:txBody>
      </p:sp>
      <p:sp>
        <p:nvSpPr>
          <p:cNvPr id="8205" name="Rectangle 13"/>
          <p:cNvSpPr>
            <a:spLocks noChangeArrowheads="1"/>
          </p:cNvSpPr>
          <p:nvPr/>
        </p:nvSpPr>
        <p:spPr bwMode="auto">
          <a:xfrm>
            <a:off x="5334000" y="2209800"/>
            <a:ext cx="3200400" cy="457200"/>
          </a:xfrm>
          <a:prstGeom prst="rect">
            <a:avLst/>
          </a:prstGeom>
          <a:noFill/>
          <a:ln w="28575">
            <a:solidFill>
              <a:schemeClr val="bg2"/>
            </a:solidFill>
            <a:miter lim="800000"/>
            <a:headEnd/>
            <a:tailEnd/>
          </a:ln>
          <a:effectLst/>
        </p:spPr>
        <p:txBody>
          <a:bodyPr wrap="none" anchor="ctr"/>
          <a:lstStyle/>
          <a:p>
            <a:endParaRPr lang="pt-BR"/>
          </a:p>
        </p:txBody>
      </p:sp>
      <p:sp>
        <p:nvSpPr>
          <p:cNvPr id="8206" name="Text Box 14"/>
          <p:cNvSpPr txBox="1">
            <a:spLocks noChangeArrowheads="1"/>
          </p:cNvSpPr>
          <p:nvPr/>
        </p:nvSpPr>
        <p:spPr bwMode="auto">
          <a:xfrm>
            <a:off x="6172200" y="3352800"/>
            <a:ext cx="1014413" cy="457200"/>
          </a:xfrm>
          <a:prstGeom prst="rect">
            <a:avLst/>
          </a:prstGeom>
          <a:noFill/>
          <a:ln w="9525">
            <a:noFill/>
            <a:miter lim="800000"/>
            <a:headEnd/>
            <a:tailEnd/>
          </a:ln>
          <a:effectLst/>
        </p:spPr>
        <p:txBody>
          <a:bodyPr>
            <a:spAutoFit/>
          </a:bodyPr>
          <a:lstStyle/>
          <a:p>
            <a:r>
              <a:rPr lang="pt-BR">
                <a:solidFill>
                  <a:schemeClr val="bg2"/>
                </a:solidFill>
              </a:rPr>
              <a:t>Arioso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 calcmode="lin" valueType="num">
                                      <p:cBhvr additive="base">
                                        <p:cTn id="7" dur="500" fill="hold"/>
                                        <p:tgtEl>
                                          <p:spTgt spid="8204"/>
                                        </p:tgtEl>
                                        <p:attrNameLst>
                                          <p:attrName>ppt_x</p:attrName>
                                        </p:attrNameLst>
                                      </p:cBhvr>
                                      <p:tavLst>
                                        <p:tav tm="0">
                                          <p:val>
                                            <p:strVal val="0-#ppt_w/2"/>
                                          </p:val>
                                        </p:tav>
                                        <p:tav tm="100000">
                                          <p:val>
                                            <p:strVal val="#ppt_x"/>
                                          </p:val>
                                        </p:tav>
                                      </p:tavLst>
                                    </p:anim>
                                    <p:anim calcmode="lin" valueType="num">
                                      <p:cBhvr additive="base">
                                        <p:cTn id="8"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5"/>
                                        </p:tgtEl>
                                        <p:attrNameLst>
                                          <p:attrName>style.visibility</p:attrName>
                                        </p:attrNameLst>
                                      </p:cBhvr>
                                      <p:to>
                                        <p:strVal val="visible"/>
                                      </p:to>
                                    </p:set>
                                    <p:anim calcmode="lin" valueType="num">
                                      <p:cBhvr additive="base">
                                        <p:cTn id="13" dur="500" fill="hold"/>
                                        <p:tgtEl>
                                          <p:spTgt spid="8205"/>
                                        </p:tgtEl>
                                        <p:attrNameLst>
                                          <p:attrName>ppt_x</p:attrName>
                                        </p:attrNameLst>
                                      </p:cBhvr>
                                      <p:tavLst>
                                        <p:tav tm="0">
                                          <p:val>
                                            <p:strVal val="0-#ppt_w/2"/>
                                          </p:val>
                                        </p:tav>
                                        <p:tav tm="100000">
                                          <p:val>
                                            <p:strVal val="#ppt_x"/>
                                          </p:val>
                                        </p:tav>
                                      </p:tavLst>
                                    </p:anim>
                                    <p:anim calcmode="lin" valueType="num">
                                      <p:cBhvr additive="base">
                                        <p:cTn id="14"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206"/>
                                        </p:tgtEl>
                                        <p:attrNameLst>
                                          <p:attrName>style.visibility</p:attrName>
                                        </p:attrNameLst>
                                      </p:cBhvr>
                                      <p:to>
                                        <p:strVal val="visible"/>
                                      </p:to>
                                    </p:set>
                                    <p:anim calcmode="lin" valueType="num">
                                      <p:cBhvr additive="base">
                                        <p:cTn id="19" dur="500"/>
                                        <p:tgtEl>
                                          <p:spTgt spid="8206"/>
                                        </p:tgtEl>
                                        <p:attrNameLst>
                                          <p:attrName>ppt_y</p:attrName>
                                        </p:attrNameLst>
                                      </p:cBhvr>
                                      <p:tavLst>
                                        <p:tav tm="0">
                                          <p:val>
                                            <p:strVal val="#ppt_y+#ppt_h*1.125000"/>
                                          </p:val>
                                        </p:tav>
                                        <p:tav tm="100000">
                                          <p:val>
                                            <p:strVal val="#ppt_y"/>
                                          </p:val>
                                        </p:tav>
                                      </p:tavLst>
                                    </p:anim>
                                    <p:animEffect transition="in" filter="wipe(up)">
                                      <p:cBhvr>
                                        <p:cTn id="20"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nimBg="1"/>
      <p:bldP spid="8205" grpId="0" animBg="1"/>
      <p:bldP spid="820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0" y="2209800"/>
            <a:ext cx="3810000" cy="1143000"/>
          </a:xfrm>
        </p:spPr>
        <p:txBody>
          <a:bodyPr/>
          <a:lstStyle/>
          <a:p>
            <a:pPr eaLnBrk="1" hangingPunct="1"/>
            <a:r>
              <a:rPr lang="pt-BR" smtClean="0"/>
              <a:t>Ária da capo</a:t>
            </a:r>
          </a:p>
        </p:txBody>
      </p:sp>
      <p:pic>
        <p:nvPicPr>
          <p:cNvPr id="10243" name="Picture 3" descr="C:\Meus documentos\Minhas imagens\aria da capo.jpg"/>
          <p:cNvPicPr>
            <a:picLocks noChangeAspect="1" noChangeArrowheads="1"/>
          </p:cNvPicPr>
          <p:nvPr/>
        </p:nvPicPr>
        <p:blipFill>
          <a:blip r:embed="rId2" cstate="print"/>
          <a:srcRect/>
          <a:stretch>
            <a:fillRect/>
          </a:stretch>
        </p:blipFill>
        <p:spPr bwMode="auto">
          <a:xfrm>
            <a:off x="533400" y="533400"/>
            <a:ext cx="4314825" cy="5756275"/>
          </a:xfrm>
          <a:prstGeom prst="rect">
            <a:avLst/>
          </a:prstGeom>
          <a:noFill/>
          <a:ln w="9525">
            <a:noFill/>
            <a:miter lim="800000"/>
            <a:headEnd/>
            <a:tailEnd/>
          </a:ln>
        </p:spPr>
      </p:pic>
      <p:pic>
        <p:nvPicPr>
          <p:cNvPr id="10244" name="Picture 4" descr="C:\Meus documentos\Minhas imagens\ac2.jpg"/>
          <p:cNvPicPr>
            <a:picLocks noChangeAspect="1" noChangeArrowheads="1"/>
          </p:cNvPicPr>
          <p:nvPr/>
        </p:nvPicPr>
        <p:blipFill>
          <a:blip r:embed="rId3" cstate="print"/>
          <a:srcRect/>
          <a:stretch>
            <a:fillRect/>
          </a:stretch>
        </p:blipFill>
        <p:spPr bwMode="auto">
          <a:xfrm>
            <a:off x="4876800" y="4876800"/>
            <a:ext cx="21590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609600"/>
          </a:xfrm>
        </p:spPr>
        <p:txBody>
          <a:bodyPr/>
          <a:lstStyle/>
          <a:p>
            <a:pPr eaLnBrk="1" hangingPunct="1"/>
            <a:r>
              <a:rPr lang="pt-BR" sz="3600" smtClean="0"/>
              <a:t>Nápoles</a:t>
            </a:r>
          </a:p>
        </p:txBody>
      </p:sp>
      <p:sp>
        <p:nvSpPr>
          <p:cNvPr id="11267" name="Rectangle 3"/>
          <p:cNvSpPr>
            <a:spLocks noGrp="1" noChangeArrowheads="1"/>
          </p:cNvSpPr>
          <p:nvPr>
            <p:ph type="body" idx="1"/>
          </p:nvPr>
        </p:nvSpPr>
        <p:spPr>
          <a:xfrm>
            <a:off x="685800" y="1066800"/>
            <a:ext cx="7772400" cy="5029200"/>
          </a:xfrm>
        </p:spPr>
        <p:txBody>
          <a:bodyPr/>
          <a:lstStyle/>
          <a:p>
            <a:pPr eaLnBrk="1" hangingPunct="1">
              <a:lnSpc>
                <a:spcPct val="90000"/>
              </a:lnSpc>
            </a:pPr>
            <a:r>
              <a:rPr lang="pt-BR" sz="1800" smtClean="0">
                <a:cs typeface="Arial" charset="0"/>
              </a:rPr>
              <a:t>A ópera napolitana se firma principalmente no último quartel do século XVII</a:t>
            </a:r>
          </a:p>
          <a:p>
            <a:pPr lvl="1" eaLnBrk="1" hangingPunct="1">
              <a:lnSpc>
                <a:spcPct val="90000"/>
              </a:lnSpc>
            </a:pPr>
            <a:r>
              <a:rPr lang="pt-BR" sz="1600" smtClean="0">
                <a:cs typeface="Arial" charset="0"/>
              </a:rPr>
              <a:t>Primeira apresentação de um drama musicado foi em 1651</a:t>
            </a:r>
          </a:p>
          <a:p>
            <a:pPr lvl="2" eaLnBrk="1" hangingPunct="1">
              <a:lnSpc>
                <a:spcPct val="90000"/>
              </a:lnSpc>
            </a:pPr>
            <a:r>
              <a:rPr lang="pt-BR" sz="1400" i="1" smtClean="0">
                <a:cs typeface="Arial" charset="0"/>
              </a:rPr>
              <a:t>L’Incoronazione di Poppea</a:t>
            </a:r>
            <a:r>
              <a:rPr lang="pt-BR" sz="1400" smtClean="0">
                <a:cs typeface="Arial" charset="0"/>
              </a:rPr>
              <a:t> de Monteverdi</a:t>
            </a:r>
          </a:p>
          <a:p>
            <a:pPr lvl="2" eaLnBrk="1" hangingPunct="1">
              <a:lnSpc>
                <a:spcPct val="90000"/>
              </a:lnSpc>
            </a:pPr>
            <a:r>
              <a:rPr lang="pt-BR" sz="1400" smtClean="0">
                <a:cs typeface="Arial" charset="0"/>
              </a:rPr>
              <a:t>O teatro San Bartolomeo</a:t>
            </a:r>
          </a:p>
          <a:p>
            <a:pPr lvl="1" eaLnBrk="1" hangingPunct="1">
              <a:lnSpc>
                <a:spcPct val="90000"/>
              </a:lnSpc>
            </a:pPr>
            <a:r>
              <a:rPr lang="pt-BR" sz="1600" smtClean="0">
                <a:cs typeface="Arial" charset="0"/>
              </a:rPr>
              <a:t>O fundador do “estilo” napolitano é Francesco Provenzale (1627 – 1704)</a:t>
            </a:r>
          </a:p>
          <a:p>
            <a:pPr lvl="2" eaLnBrk="1" hangingPunct="1">
              <a:lnSpc>
                <a:spcPct val="90000"/>
              </a:lnSpc>
            </a:pPr>
            <a:r>
              <a:rPr lang="pt-BR" sz="1400" smtClean="0">
                <a:cs typeface="Arial" charset="0"/>
              </a:rPr>
              <a:t>Escreve óperas cômicas, porém mantendo elementos da ópera séria</a:t>
            </a:r>
          </a:p>
          <a:p>
            <a:pPr lvl="3" eaLnBrk="1" hangingPunct="1">
              <a:lnSpc>
                <a:spcPct val="90000"/>
              </a:lnSpc>
            </a:pPr>
            <a:r>
              <a:rPr lang="pt-BR" sz="1200" smtClean="0">
                <a:cs typeface="Arial" charset="0"/>
              </a:rPr>
              <a:t>Ària </a:t>
            </a:r>
            <a:r>
              <a:rPr lang="pt-BR" sz="1200" i="1" smtClean="0">
                <a:cs typeface="Arial" charset="0"/>
              </a:rPr>
              <a:t>ostinato</a:t>
            </a:r>
            <a:endParaRPr lang="pt-BR" sz="1200" smtClean="0">
              <a:cs typeface="Arial" charset="0"/>
            </a:endParaRPr>
          </a:p>
          <a:p>
            <a:pPr lvl="1" eaLnBrk="1" hangingPunct="1">
              <a:lnSpc>
                <a:spcPct val="90000"/>
              </a:lnSpc>
            </a:pPr>
            <a:r>
              <a:rPr lang="pt-BR" sz="1600" smtClean="0">
                <a:cs typeface="Arial" charset="0"/>
              </a:rPr>
              <a:t>Características</a:t>
            </a:r>
          </a:p>
          <a:p>
            <a:pPr lvl="2" eaLnBrk="1" hangingPunct="1">
              <a:lnSpc>
                <a:spcPct val="90000"/>
              </a:lnSpc>
            </a:pPr>
            <a:r>
              <a:rPr lang="pt-BR" sz="1400" smtClean="0">
                <a:cs typeface="Arial" charset="0"/>
              </a:rPr>
              <a:t>Textura musical mais simples se comparada com o estilo heróico veneziano</a:t>
            </a:r>
          </a:p>
          <a:p>
            <a:pPr lvl="2" eaLnBrk="1" hangingPunct="1">
              <a:lnSpc>
                <a:spcPct val="90000"/>
              </a:lnSpc>
            </a:pPr>
            <a:r>
              <a:rPr lang="pt-BR" sz="1400" smtClean="0">
                <a:cs typeface="Arial" charset="0"/>
              </a:rPr>
              <a:t>Ênfase no bel canto,  porém a plasticidade da linha melódica é preferida no lugar do virtuosismo vocal</a:t>
            </a:r>
          </a:p>
          <a:p>
            <a:pPr lvl="2" eaLnBrk="1" hangingPunct="1">
              <a:lnSpc>
                <a:spcPct val="90000"/>
              </a:lnSpc>
            </a:pPr>
            <a:r>
              <a:rPr lang="pt-BR" sz="1400" smtClean="0">
                <a:cs typeface="Arial" charset="0"/>
              </a:rPr>
              <a:t>Houve uma padronização das óperas, no que diz respeito à presença das árias. Elas deveriam ter de cinco a seis cantores principais que cantariam uma ária patética, uma ária de bravura, uma ária parlante etc. Ademais, todas as cenas deveriam terminar em árias</a:t>
            </a:r>
          </a:p>
          <a:p>
            <a:pPr lvl="2" eaLnBrk="1" hangingPunct="1">
              <a:lnSpc>
                <a:spcPct val="90000"/>
              </a:lnSpc>
            </a:pPr>
            <a:r>
              <a:rPr lang="pt-BR" sz="1400" smtClean="0">
                <a:cs typeface="Arial" charset="0"/>
              </a:rPr>
              <a:t>Menos interessada na expressão dramática.</a:t>
            </a:r>
          </a:p>
          <a:p>
            <a:pPr lvl="1" eaLnBrk="1" hangingPunct="1">
              <a:lnSpc>
                <a:spcPct val="90000"/>
              </a:lnSpc>
            </a:pPr>
            <a:r>
              <a:rPr lang="pt-BR" sz="1600" smtClean="0">
                <a:cs typeface="Arial" charset="0"/>
              </a:rPr>
              <a:t>Consolidação da abertura italiana (sinfonia). Sua característica é Rápido-Lento-Rápido</a:t>
            </a:r>
          </a:p>
          <a:p>
            <a:pPr eaLnBrk="1" hangingPunct="1">
              <a:lnSpc>
                <a:spcPct val="90000"/>
              </a:lnSpc>
            </a:pPr>
            <a:r>
              <a:rPr lang="pt-BR" sz="1800" smtClean="0">
                <a:cs typeface="Arial" charset="0"/>
              </a:rPr>
              <a:t>Ária siciliana</a:t>
            </a:r>
          </a:p>
          <a:p>
            <a:pPr lvl="1" eaLnBrk="1" hangingPunct="1">
              <a:lnSpc>
                <a:spcPct val="90000"/>
              </a:lnSpc>
            </a:pPr>
            <a:r>
              <a:rPr lang="pt-BR" sz="1600" smtClean="0">
                <a:cs typeface="Arial" charset="0"/>
              </a:rPr>
              <a:t>Melodia folclórica, normalmente em modo menor  </a:t>
            </a:r>
          </a:p>
          <a:p>
            <a:pPr lvl="1" eaLnBrk="1" hangingPunct="1">
              <a:lnSpc>
                <a:spcPct val="90000"/>
              </a:lnSpc>
            </a:pPr>
            <a:r>
              <a:rPr lang="pt-BR" sz="1600" smtClean="0">
                <a:cs typeface="Arial" charset="0"/>
              </a:rPr>
              <a:t>Freqüentemente usa a ária da capo</a:t>
            </a:r>
          </a:p>
          <a:p>
            <a:pPr eaLnBrk="1" hangingPunct="1">
              <a:lnSpc>
                <a:spcPct val="90000"/>
              </a:lnSpc>
            </a:pPr>
            <a:r>
              <a:rPr lang="pt-BR" sz="1800" smtClean="0">
                <a:cs typeface="Arial" charset="0"/>
              </a:rPr>
              <a:t>Uma característica é o uso sistemático do acorde de Sexta Napolitana</a:t>
            </a:r>
            <a:endParaRPr lang="pt-BR" sz="1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15000" y="762000"/>
            <a:ext cx="2819400" cy="533400"/>
          </a:xfrm>
        </p:spPr>
        <p:txBody>
          <a:bodyPr/>
          <a:lstStyle/>
          <a:p>
            <a:pPr eaLnBrk="1" hangingPunct="1"/>
            <a:r>
              <a:rPr lang="pt-BR" sz="3600" smtClean="0"/>
              <a:t>Francesco Provenzale</a:t>
            </a:r>
          </a:p>
        </p:txBody>
      </p:sp>
      <p:pic>
        <p:nvPicPr>
          <p:cNvPr id="12291" name="Picture 3" descr="C:\Meus documentos\Minhas imagens\provenzale.jpg"/>
          <p:cNvPicPr>
            <a:picLocks noChangeAspect="1" noChangeArrowheads="1"/>
          </p:cNvPicPr>
          <p:nvPr/>
        </p:nvPicPr>
        <p:blipFill>
          <a:blip r:embed="rId2" cstate="print"/>
          <a:srcRect/>
          <a:stretch>
            <a:fillRect/>
          </a:stretch>
        </p:blipFill>
        <p:spPr bwMode="auto">
          <a:xfrm>
            <a:off x="228600" y="533400"/>
            <a:ext cx="4600575" cy="5510213"/>
          </a:xfrm>
          <a:prstGeom prst="rect">
            <a:avLst/>
          </a:prstGeom>
          <a:noFill/>
          <a:ln w="9525">
            <a:noFill/>
            <a:miter lim="800000"/>
            <a:headEnd/>
            <a:tailEnd/>
          </a:ln>
        </p:spPr>
      </p:pic>
      <p:pic>
        <p:nvPicPr>
          <p:cNvPr id="12292" name="Picture 4" descr="C:\Meus documentos\Minhas imagens\p2.jpg"/>
          <p:cNvPicPr>
            <a:picLocks noChangeAspect="1" noChangeArrowheads="1"/>
          </p:cNvPicPr>
          <p:nvPr/>
        </p:nvPicPr>
        <p:blipFill>
          <a:blip r:embed="rId3" cstate="print"/>
          <a:srcRect/>
          <a:stretch>
            <a:fillRect/>
          </a:stretch>
        </p:blipFill>
        <p:spPr bwMode="auto">
          <a:xfrm>
            <a:off x="4648200" y="1828800"/>
            <a:ext cx="4267200" cy="4210050"/>
          </a:xfrm>
          <a:prstGeom prst="rect">
            <a:avLst/>
          </a:prstGeom>
          <a:noFill/>
          <a:ln w="9525">
            <a:noFill/>
            <a:miter lim="800000"/>
            <a:headEnd/>
            <a:tailEnd/>
          </a:ln>
        </p:spPr>
      </p:pic>
      <p:sp>
        <p:nvSpPr>
          <p:cNvPr id="12293" name="Oval 5"/>
          <p:cNvSpPr>
            <a:spLocks noChangeArrowheads="1"/>
          </p:cNvSpPr>
          <p:nvPr/>
        </p:nvSpPr>
        <p:spPr bwMode="auto">
          <a:xfrm>
            <a:off x="457200" y="1676400"/>
            <a:ext cx="2209800" cy="381000"/>
          </a:xfrm>
          <a:prstGeom prst="ellipse">
            <a:avLst/>
          </a:prstGeom>
          <a:noFill/>
          <a:ln w="9525">
            <a:solidFill>
              <a:schemeClr val="hlink"/>
            </a:solidFill>
            <a:round/>
            <a:headEnd/>
            <a:tailEnd/>
          </a:ln>
          <a:effectLst/>
        </p:spPr>
        <p:txBody>
          <a:bodyPr wrap="none" anchor="ctr"/>
          <a:lstStyle/>
          <a:p>
            <a:pPr algn="ctr"/>
            <a:endParaRPr lang="pt-BR">
              <a:solidFill>
                <a:schemeClr val="hlink"/>
              </a:solidFill>
            </a:endParaRPr>
          </a:p>
        </p:txBody>
      </p:sp>
      <p:sp>
        <p:nvSpPr>
          <p:cNvPr id="12294" name="Oval 7"/>
          <p:cNvSpPr>
            <a:spLocks noChangeArrowheads="1"/>
          </p:cNvSpPr>
          <p:nvPr/>
        </p:nvSpPr>
        <p:spPr bwMode="auto">
          <a:xfrm>
            <a:off x="2895600" y="4648200"/>
            <a:ext cx="1828800" cy="381000"/>
          </a:xfrm>
          <a:prstGeom prst="ellipse">
            <a:avLst/>
          </a:prstGeom>
          <a:noFill/>
          <a:ln w="9525">
            <a:solidFill>
              <a:schemeClr val="hlink"/>
            </a:solidFill>
            <a:round/>
            <a:headEnd/>
            <a:tailEnd/>
          </a:ln>
          <a:effectLst/>
        </p:spPr>
        <p:txBody>
          <a:bodyPr wrap="none" anchor="ctr"/>
          <a:lstStyle/>
          <a:p>
            <a:endParaRPr lang="pt-BR"/>
          </a:p>
        </p:txBody>
      </p:sp>
      <p:sp>
        <p:nvSpPr>
          <p:cNvPr id="12295" name="Oval 8"/>
          <p:cNvSpPr>
            <a:spLocks noChangeArrowheads="1"/>
          </p:cNvSpPr>
          <p:nvPr/>
        </p:nvSpPr>
        <p:spPr bwMode="auto">
          <a:xfrm>
            <a:off x="914400" y="5715000"/>
            <a:ext cx="1447800" cy="304800"/>
          </a:xfrm>
          <a:prstGeom prst="ellipse">
            <a:avLst/>
          </a:prstGeom>
          <a:noFill/>
          <a:ln w="9525">
            <a:solidFill>
              <a:schemeClr val="hlink"/>
            </a:solidFill>
            <a:round/>
            <a:headEnd/>
            <a:tailEnd/>
          </a:ln>
          <a:effectLst/>
        </p:spPr>
        <p:txBody>
          <a:bodyPr wrap="none" anchor="ctr"/>
          <a:lstStyle/>
          <a:p>
            <a:endParaRPr lang="pt-BR"/>
          </a:p>
        </p:txBody>
      </p:sp>
      <p:sp>
        <p:nvSpPr>
          <p:cNvPr id="12296" name="Oval 9"/>
          <p:cNvSpPr>
            <a:spLocks noChangeArrowheads="1"/>
          </p:cNvSpPr>
          <p:nvPr/>
        </p:nvSpPr>
        <p:spPr bwMode="auto">
          <a:xfrm>
            <a:off x="5562600" y="5334000"/>
            <a:ext cx="2133600" cy="304800"/>
          </a:xfrm>
          <a:prstGeom prst="ellipse">
            <a:avLst/>
          </a:prstGeom>
          <a:noFill/>
          <a:ln w="9525">
            <a:solidFill>
              <a:schemeClr val="hlink"/>
            </a:solidFill>
            <a:round/>
            <a:headEnd/>
            <a:tailEnd/>
          </a:ln>
          <a:effectLst/>
        </p:spPr>
        <p:txBody>
          <a:bodyPr wrap="none" anchor="ctr"/>
          <a:lstStyle/>
          <a:p>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609600"/>
          </a:xfrm>
        </p:spPr>
        <p:txBody>
          <a:bodyPr/>
          <a:lstStyle/>
          <a:p>
            <a:pPr eaLnBrk="1" hangingPunct="1"/>
            <a:r>
              <a:rPr lang="pt-BR" sz="3600" smtClean="0"/>
              <a:t>Estilo Monódico</a:t>
            </a:r>
          </a:p>
        </p:txBody>
      </p:sp>
      <p:sp>
        <p:nvSpPr>
          <p:cNvPr id="4099" name="Rectangle 3"/>
          <p:cNvSpPr>
            <a:spLocks noGrp="1" noChangeArrowheads="1"/>
          </p:cNvSpPr>
          <p:nvPr>
            <p:ph type="body" idx="1"/>
          </p:nvPr>
        </p:nvSpPr>
        <p:spPr>
          <a:xfrm>
            <a:off x="685800" y="685800"/>
            <a:ext cx="7772400" cy="5410200"/>
          </a:xfrm>
        </p:spPr>
        <p:txBody>
          <a:bodyPr/>
          <a:lstStyle/>
          <a:p>
            <a:pPr eaLnBrk="1" hangingPunct="1">
              <a:lnSpc>
                <a:spcPct val="90000"/>
              </a:lnSpc>
            </a:pPr>
            <a:r>
              <a:rPr lang="pt-BR" sz="2000" smtClean="0"/>
              <a:t>Lodovico Grossi Viadana (1564 – 1627) adapta o canto monódico à música sacra.</a:t>
            </a:r>
          </a:p>
          <a:p>
            <a:pPr lvl="1" eaLnBrk="1" hangingPunct="1">
              <a:lnSpc>
                <a:spcPct val="90000"/>
              </a:lnSpc>
            </a:pPr>
            <a:r>
              <a:rPr lang="pt-BR" sz="1800" i="1" smtClean="0"/>
              <a:t>Concerto Ecclesiastico – </a:t>
            </a:r>
            <a:r>
              <a:rPr lang="pt-BR" sz="1400" smtClean="0"/>
              <a:t>Apel, nº185; NAWM 84</a:t>
            </a:r>
            <a:endParaRPr lang="pt-BR" sz="1400" i="1" smtClean="0"/>
          </a:p>
          <a:p>
            <a:pPr eaLnBrk="1" hangingPunct="1">
              <a:lnSpc>
                <a:spcPct val="90000"/>
              </a:lnSpc>
            </a:pPr>
            <a:r>
              <a:rPr lang="pt-BR" sz="2000" smtClean="0"/>
              <a:t>A partir de 1610, a partir das obras de Quagliati</a:t>
            </a:r>
          </a:p>
          <a:p>
            <a:pPr lvl="1" eaLnBrk="1" hangingPunct="1">
              <a:lnSpc>
                <a:spcPct val="90000"/>
              </a:lnSpc>
            </a:pPr>
            <a:r>
              <a:rPr lang="pt-BR" sz="1800" i="1" smtClean="0"/>
              <a:t>Affetti amorosi spirituali</a:t>
            </a:r>
          </a:p>
          <a:p>
            <a:pPr lvl="1" eaLnBrk="1" hangingPunct="1">
              <a:lnSpc>
                <a:spcPct val="90000"/>
              </a:lnSpc>
            </a:pPr>
            <a:r>
              <a:rPr lang="pt-BR" sz="1800" smtClean="0"/>
              <a:t>Emprego das conquistas dramáticas</a:t>
            </a:r>
            <a:r>
              <a:rPr lang="pt-BR" sz="1800" i="1" smtClean="0"/>
              <a:t> do estilo moderno</a:t>
            </a:r>
          </a:p>
          <a:p>
            <a:pPr lvl="2" eaLnBrk="1" hangingPunct="1">
              <a:lnSpc>
                <a:spcPct val="90000"/>
              </a:lnSpc>
            </a:pPr>
            <a:r>
              <a:rPr lang="pt-BR" sz="1600" smtClean="0"/>
              <a:t>Uso do recitativo para ressaltar palavras</a:t>
            </a:r>
          </a:p>
          <a:p>
            <a:pPr lvl="2" eaLnBrk="1" hangingPunct="1">
              <a:lnSpc>
                <a:spcPct val="90000"/>
              </a:lnSpc>
            </a:pPr>
            <a:r>
              <a:rPr lang="pt-BR" sz="1600" smtClean="0"/>
              <a:t>Emprego de efeitos como a </a:t>
            </a:r>
            <a:r>
              <a:rPr lang="pt-BR" sz="1600" i="1" smtClean="0"/>
              <a:t>gorgia</a:t>
            </a:r>
          </a:p>
          <a:p>
            <a:pPr lvl="3" eaLnBrk="1" hangingPunct="1">
              <a:lnSpc>
                <a:spcPct val="90000"/>
              </a:lnSpc>
            </a:pPr>
            <a:r>
              <a:rPr lang="pt-BR" sz="1400" smtClean="0"/>
              <a:t>Não havia emprego de </a:t>
            </a:r>
            <a:r>
              <a:rPr lang="pt-BR" sz="1400" i="1" smtClean="0"/>
              <a:t>cantus-firmus</a:t>
            </a:r>
            <a:r>
              <a:rPr lang="pt-BR" sz="1400" smtClean="0"/>
              <a:t> de cantos gregorianos</a:t>
            </a:r>
          </a:p>
          <a:p>
            <a:pPr lvl="3" eaLnBrk="1" hangingPunct="1">
              <a:lnSpc>
                <a:spcPct val="90000"/>
              </a:lnSpc>
            </a:pPr>
            <a:r>
              <a:rPr lang="pt-BR" sz="1400" smtClean="0"/>
              <a:t>Porém, nasceu uma prática de acompanhar cantos gregorianos com baixo contínuo</a:t>
            </a:r>
          </a:p>
          <a:p>
            <a:pPr eaLnBrk="1" hangingPunct="1">
              <a:lnSpc>
                <a:spcPct val="90000"/>
              </a:lnSpc>
            </a:pPr>
            <a:r>
              <a:rPr lang="pt-BR" sz="2000" smtClean="0"/>
              <a:t>Monteverdi </a:t>
            </a:r>
          </a:p>
          <a:p>
            <a:pPr lvl="1" eaLnBrk="1" hangingPunct="1">
              <a:lnSpc>
                <a:spcPct val="90000"/>
              </a:lnSpc>
            </a:pPr>
            <a:r>
              <a:rPr lang="pt-BR" sz="1800" smtClean="0"/>
              <a:t>Empregou diversos estilos na </a:t>
            </a:r>
          </a:p>
          <a:p>
            <a:pPr lvl="1" eaLnBrk="1" hangingPunct="1">
              <a:lnSpc>
                <a:spcPct val="90000"/>
              </a:lnSpc>
            </a:pPr>
            <a:r>
              <a:rPr lang="pt-BR" sz="1800" smtClean="0"/>
              <a:t>composição de música sacra, </a:t>
            </a:r>
          </a:p>
          <a:p>
            <a:pPr lvl="1" eaLnBrk="1" hangingPunct="1">
              <a:lnSpc>
                <a:spcPct val="90000"/>
              </a:lnSpc>
            </a:pPr>
            <a:r>
              <a:rPr lang="pt-BR" sz="1800" smtClean="0"/>
              <a:t>inclusive a monodia</a:t>
            </a:r>
          </a:p>
          <a:p>
            <a:pPr eaLnBrk="1" hangingPunct="1">
              <a:lnSpc>
                <a:spcPct val="90000"/>
              </a:lnSpc>
            </a:pPr>
            <a:r>
              <a:rPr lang="pt-BR" sz="2000" smtClean="0"/>
              <a:t>Alessandro Grandi</a:t>
            </a:r>
          </a:p>
          <a:p>
            <a:pPr lvl="1" eaLnBrk="1" hangingPunct="1">
              <a:lnSpc>
                <a:spcPct val="90000"/>
              </a:lnSpc>
            </a:pPr>
            <a:r>
              <a:rPr lang="pt-BR" sz="1800" i="1" smtClean="0"/>
              <a:t>O quam tu pulchra es</a:t>
            </a:r>
            <a:r>
              <a:rPr lang="pt-BR" sz="1800" smtClean="0"/>
              <a:t> (1625)</a:t>
            </a:r>
          </a:p>
          <a:p>
            <a:pPr lvl="2" eaLnBrk="1" hangingPunct="1">
              <a:lnSpc>
                <a:spcPct val="90000"/>
              </a:lnSpc>
            </a:pPr>
            <a:r>
              <a:rPr lang="pt-BR" sz="1600" smtClean="0"/>
              <a:t>NAWM 85, vol. 1</a:t>
            </a:r>
          </a:p>
        </p:txBody>
      </p:sp>
      <p:pic>
        <p:nvPicPr>
          <p:cNvPr id="4100" name="Picture 4" descr="monodia"/>
          <p:cNvPicPr>
            <a:picLocks noChangeAspect="1" noChangeArrowheads="1"/>
          </p:cNvPicPr>
          <p:nvPr/>
        </p:nvPicPr>
        <p:blipFill>
          <a:blip r:embed="rId2" cstate="print"/>
          <a:srcRect/>
          <a:stretch>
            <a:fillRect/>
          </a:stretch>
        </p:blipFill>
        <p:spPr bwMode="auto">
          <a:xfrm>
            <a:off x="4495800" y="3962400"/>
            <a:ext cx="4419600"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533400"/>
          </a:xfrm>
        </p:spPr>
        <p:txBody>
          <a:bodyPr/>
          <a:lstStyle/>
          <a:p>
            <a:pPr eaLnBrk="1" hangingPunct="1"/>
            <a:r>
              <a:rPr lang="pt-BR" sz="3600" smtClean="0"/>
              <a:t>Estilo concertato</a:t>
            </a:r>
          </a:p>
        </p:txBody>
      </p:sp>
      <p:sp>
        <p:nvSpPr>
          <p:cNvPr id="5123" name="Rectangle 3"/>
          <p:cNvSpPr>
            <a:spLocks noGrp="1" noChangeArrowheads="1"/>
          </p:cNvSpPr>
          <p:nvPr>
            <p:ph type="body" sz="half" idx="1"/>
          </p:nvPr>
        </p:nvSpPr>
        <p:spPr>
          <a:xfrm>
            <a:off x="0" y="1447800"/>
            <a:ext cx="4267200" cy="4800600"/>
          </a:xfrm>
        </p:spPr>
        <p:txBody>
          <a:bodyPr/>
          <a:lstStyle/>
          <a:p>
            <a:pPr eaLnBrk="1" hangingPunct="1"/>
            <a:r>
              <a:rPr lang="pt-BR" sz="1800" smtClean="0"/>
              <a:t>Para poucas vozes</a:t>
            </a:r>
          </a:p>
          <a:p>
            <a:pPr lvl="1" eaLnBrk="1" hangingPunct="1"/>
            <a:r>
              <a:rPr lang="pt-BR" sz="1600" smtClean="0"/>
              <a:t>Um dos estilos prediletos da música sacra</a:t>
            </a:r>
          </a:p>
          <a:p>
            <a:pPr lvl="2" eaLnBrk="1" hangingPunct="1"/>
            <a:r>
              <a:rPr lang="pt-BR" sz="1400" i="1" smtClean="0"/>
              <a:t>Concertato</a:t>
            </a:r>
            <a:r>
              <a:rPr lang="pt-BR" sz="1400" smtClean="0"/>
              <a:t> entre duos ou trios e instrumentos</a:t>
            </a:r>
          </a:p>
          <a:p>
            <a:pPr lvl="3" eaLnBrk="1" hangingPunct="1"/>
            <a:r>
              <a:rPr lang="pt-BR" sz="1200" smtClean="0"/>
              <a:t>Princípio da Cantata de Igreja</a:t>
            </a:r>
          </a:p>
          <a:p>
            <a:pPr lvl="3" eaLnBrk="1" hangingPunct="1"/>
            <a:r>
              <a:rPr lang="pt-BR" sz="1200" smtClean="0"/>
              <a:t>Monteverdi emprega esse estilo na </a:t>
            </a:r>
            <a:r>
              <a:rPr lang="pt-BR" sz="1200" i="1" smtClean="0"/>
              <a:t>Vésperas da Vírgem Maria</a:t>
            </a:r>
            <a:r>
              <a:rPr lang="pt-BR" sz="1200" smtClean="0"/>
              <a:t> (Vespro della Beata Vergine) de 1610</a:t>
            </a:r>
          </a:p>
          <a:p>
            <a:pPr eaLnBrk="1" hangingPunct="1"/>
            <a:r>
              <a:rPr lang="pt-BR" sz="1800" smtClean="0"/>
              <a:t>O Grande </a:t>
            </a:r>
            <a:r>
              <a:rPr lang="pt-BR" sz="1800" i="1" smtClean="0"/>
              <a:t>Concertato</a:t>
            </a:r>
          </a:p>
          <a:p>
            <a:pPr lvl="1" eaLnBrk="1" hangingPunct="1"/>
            <a:r>
              <a:rPr lang="pt-BR" sz="1600" smtClean="0"/>
              <a:t>O grande concertato de Gabrieli foi o modelo, apesar de ter suas dimensões reduzidas</a:t>
            </a:r>
          </a:p>
          <a:p>
            <a:pPr lvl="2" eaLnBrk="1" hangingPunct="1"/>
            <a:r>
              <a:rPr lang="pt-BR" sz="1400" smtClean="0"/>
              <a:t>Otimizou- o emprego de contrastes entre grupos de solistas, orquestra, coros.</a:t>
            </a:r>
          </a:p>
          <a:p>
            <a:pPr lvl="3" eaLnBrk="1" hangingPunct="1"/>
            <a:r>
              <a:rPr lang="pt-BR" sz="1200" smtClean="0"/>
              <a:t>Em Gabrieli essa técnica tornava a música algo obscura</a:t>
            </a:r>
          </a:p>
          <a:p>
            <a:pPr lvl="2" eaLnBrk="1" hangingPunct="1"/>
            <a:r>
              <a:rPr lang="pt-BR" sz="1400" smtClean="0"/>
              <a:t>Monteverdi soube equilibrar essa técnica</a:t>
            </a:r>
          </a:p>
          <a:p>
            <a:pPr lvl="3" eaLnBrk="1" hangingPunct="1"/>
            <a:r>
              <a:rPr lang="pt-BR" sz="1200" smtClean="0"/>
              <a:t>Vespro della Beata Vergine, de 1610</a:t>
            </a:r>
          </a:p>
          <a:p>
            <a:pPr lvl="4" eaLnBrk="1" hangingPunct="1"/>
            <a:r>
              <a:rPr lang="pt-BR" sz="1200" smtClean="0"/>
              <a:t>http://www.youtube.com/watch?v=6YmJLIZaFMU</a:t>
            </a:r>
          </a:p>
          <a:p>
            <a:pPr lvl="3" eaLnBrk="1" hangingPunct="1">
              <a:buFontTx/>
              <a:buNone/>
            </a:pPr>
            <a:endParaRPr lang="pt-BR" sz="1200" smtClean="0"/>
          </a:p>
          <a:p>
            <a:pPr lvl="1" eaLnBrk="1" hangingPunct="1">
              <a:buFontTx/>
              <a:buNone/>
            </a:pPr>
            <a:endParaRPr lang="pt-BR" sz="1600" smtClean="0"/>
          </a:p>
        </p:txBody>
      </p:sp>
      <p:pic>
        <p:nvPicPr>
          <p:cNvPr id="5124" name="Picture 6" descr="Gabrieli"/>
          <p:cNvPicPr>
            <a:picLocks noGrp="1" noChangeAspect="1" noChangeArrowheads="1"/>
          </p:cNvPicPr>
          <p:nvPr>
            <p:ph type="clipArt" sz="half" idx="2"/>
          </p:nvPr>
        </p:nvPicPr>
        <p:blipFill>
          <a:blip r:embed="rId2" cstate="print"/>
          <a:srcRect/>
          <a:stretch>
            <a:fillRect/>
          </a:stretch>
        </p:blipFill>
        <p:spPr>
          <a:xfrm>
            <a:off x="4343400" y="1447800"/>
            <a:ext cx="4419600" cy="45847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381000"/>
          </a:xfrm>
        </p:spPr>
        <p:txBody>
          <a:bodyPr/>
          <a:lstStyle/>
          <a:p>
            <a:pPr eaLnBrk="1" hangingPunct="1"/>
            <a:r>
              <a:rPr lang="pt-BR" sz="3600" smtClean="0"/>
              <a:t>Barroco colossal e o stile antico</a:t>
            </a:r>
          </a:p>
        </p:txBody>
      </p:sp>
      <p:sp>
        <p:nvSpPr>
          <p:cNvPr id="6147" name="Rectangle 3"/>
          <p:cNvSpPr>
            <a:spLocks noGrp="1" noChangeArrowheads="1"/>
          </p:cNvSpPr>
          <p:nvPr>
            <p:ph type="body" idx="1"/>
          </p:nvPr>
        </p:nvSpPr>
        <p:spPr>
          <a:xfrm>
            <a:off x="685800" y="914400"/>
            <a:ext cx="7772400" cy="4876800"/>
          </a:xfrm>
        </p:spPr>
        <p:txBody>
          <a:bodyPr/>
          <a:lstStyle/>
          <a:p>
            <a:pPr eaLnBrk="1" hangingPunct="1">
              <a:lnSpc>
                <a:spcPct val="90000"/>
              </a:lnSpc>
            </a:pPr>
            <a:r>
              <a:rPr lang="pt-BR" sz="2000" smtClean="0"/>
              <a:t>A escola romana apropriou-se da policoralidade veneziana</a:t>
            </a:r>
          </a:p>
          <a:p>
            <a:pPr lvl="1" eaLnBrk="1" hangingPunct="1">
              <a:lnSpc>
                <a:spcPct val="90000"/>
              </a:lnSpc>
            </a:pPr>
            <a:r>
              <a:rPr lang="pt-BR" sz="1800" smtClean="0"/>
              <a:t>Os compositores ligados à essa escola deram dimensões sem precedentes para suas composições</a:t>
            </a:r>
          </a:p>
          <a:p>
            <a:pPr lvl="2" eaLnBrk="1" hangingPunct="1">
              <a:lnSpc>
                <a:spcPct val="90000"/>
              </a:lnSpc>
            </a:pPr>
            <a:r>
              <a:rPr lang="pt-BR" sz="1600" smtClean="0"/>
              <a:t>Obras com até doze corais</a:t>
            </a:r>
          </a:p>
          <a:p>
            <a:pPr lvl="1" eaLnBrk="1" hangingPunct="1">
              <a:lnSpc>
                <a:spcPct val="90000"/>
              </a:lnSpc>
            </a:pPr>
            <a:r>
              <a:rPr lang="pt-BR" sz="1800" smtClean="0"/>
              <a:t>Mescla do grande concertato com o stile antico</a:t>
            </a:r>
          </a:p>
          <a:p>
            <a:pPr lvl="1" eaLnBrk="1" hangingPunct="1">
              <a:lnSpc>
                <a:spcPct val="90000"/>
              </a:lnSpc>
            </a:pPr>
            <a:r>
              <a:rPr lang="pt-BR" sz="1800" smtClean="0"/>
              <a:t>Monumentalidade a par com os ideais da Contra Reforma</a:t>
            </a:r>
          </a:p>
          <a:p>
            <a:pPr lvl="2" eaLnBrk="1" hangingPunct="1">
              <a:lnSpc>
                <a:spcPct val="90000"/>
              </a:lnSpc>
            </a:pPr>
            <a:r>
              <a:rPr lang="pt-BR" sz="1600" smtClean="0"/>
              <a:t>Benevoli escreveu uma missa com 53 partes</a:t>
            </a:r>
          </a:p>
          <a:p>
            <a:pPr lvl="1" eaLnBrk="1" hangingPunct="1">
              <a:lnSpc>
                <a:spcPct val="90000"/>
              </a:lnSpc>
            </a:pPr>
            <a:r>
              <a:rPr lang="pt-BR" sz="1800" smtClean="0"/>
              <a:t>Reação da escola romana à invasão do estilo moderno e sua tendência à música “de teatro” – estilo afetuoso</a:t>
            </a:r>
          </a:p>
          <a:p>
            <a:pPr eaLnBrk="1" hangingPunct="1">
              <a:lnSpc>
                <a:spcPct val="90000"/>
              </a:lnSpc>
            </a:pPr>
            <a:r>
              <a:rPr lang="pt-BR" sz="2000" smtClean="0"/>
              <a:t>O barroco colossal só foi possível pela manutenção do stile antico</a:t>
            </a:r>
          </a:p>
          <a:p>
            <a:pPr lvl="1" eaLnBrk="1" hangingPunct="1">
              <a:lnSpc>
                <a:spcPct val="90000"/>
              </a:lnSpc>
            </a:pPr>
            <a:r>
              <a:rPr lang="pt-BR" sz="1800" smtClean="0"/>
              <a:t>Esse estilo tornou-se símbolo da religiosidade</a:t>
            </a:r>
          </a:p>
          <a:p>
            <a:pPr lvl="1" eaLnBrk="1" hangingPunct="1">
              <a:lnSpc>
                <a:spcPct val="90000"/>
              </a:lnSpc>
            </a:pPr>
            <a:r>
              <a:rPr lang="pt-BR" sz="1800" smtClean="0"/>
              <a:t>Palestrina se tornou o modelo para os compositores dessa escola</a:t>
            </a:r>
          </a:p>
          <a:p>
            <a:pPr lvl="2" eaLnBrk="1" hangingPunct="1">
              <a:lnSpc>
                <a:spcPct val="90000"/>
              </a:lnSpc>
            </a:pPr>
            <a:r>
              <a:rPr lang="pt-BR" sz="1600" smtClean="0"/>
              <a:t>Giovanni Anerio</a:t>
            </a:r>
          </a:p>
          <a:p>
            <a:pPr lvl="2" eaLnBrk="1" hangingPunct="1">
              <a:lnSpc>
                <a:spcPct val="90000"/>
              </a:lnSpc>
            </a:pPr>
            <a:r>
              <a:rPr lang="pt-BR" sz="1600" smtClean="0"/>
              <a:t>Impressão de cadernos com música de Palestrina e Lasso</a:t>
            </a:r>
          </a:p>
          <a:p>
            <a:pPr lvl="2" eaLnBrk="1" hangingPunct="1">
              <a:lnSpc>
                <a:spcPct val="90000"/>
              </a:lnSpc>
            </a:pPr>
            <a:r>
              <a:rPr lang="pt-BR" sz="1600" smtClean="0"/>
              <a:t>Os “modernos”, como Monteverdi e Schütz dominavam o stile antico</a:t>
            </a:r>
          </a:p>
          <a:p>
            <a:pPr lvl="3" eaLnBrk="1" hangingPunct="1">
              <a:lnSpc>
                <a:spcPct val="90000"/>
              </a:lnSpc>
            </a:pPr>
            <a:r>
              <a:rPr lang="pt-BR" sz="1400" smtClean="0"/>
              <a:t>As missas de Monteverdi, apesar de preservar a tradição contrapontística da música religiosa, intercavalava momentos em estilo operístico. </a:t>
            </a:r>
          </a:p>
          <a:p>
            <a:pPr lvl="2" eaLnBrk="1" hangingPunct="1">
              <a:lnSpc>
                <a:spcPct val="90000"/>
              </a:lnSpc>
            </a:pPr>
            <a:r>
              <a:rPr lang="pt-BR" sz="1600" smtClean="0"/>
              <a:t> O estilo “a capella” se originou na prática do stile antico seiscentista para contrapor o estilo concertato.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pPr eaLnBrk="1" hangingPunct="1"/>
            <a:r>
              <a:rPr lang="pt-BR" smtClean="0"/>
              <a:t>Stile Antigo</a:t>
            </a:r>
          </a:p>
        </p:txBody>
      </p:sp>
      <p:sp>
        <p:nvSpPr>
          <p:cNvPr id="3" name="Espaço Reservado para Conteúdo 2"/>
          <p:cNvSpPr>
            <a:spLocks noGrp="1"/>
          </p:cNvSpPr>
          <p:nvPr>
            <p:ph idx="1"/>
          </p:nvPr>
        </p:nvSpPr>
        <p:spPr/>
        <p:txBody>
          <a:bodyPr>
            <a:normAutofit fontScale="77500" lnSpcReduction="20000"/>
          </a:bodyPr>
          <a:lstStyle/>
          <a:p>
            <a:pPr eaLnBrk="1" hangingPunct="1">
              <a:defRPr/>
            </a:pPr>
            <a:r>
              <a:rPr lang="pt-BR" dirty="0" smtClean="0"/>
              <a:t>Preservação do modelo </a:t>
            </a:r>
            <a:r>
              <a:rPr lang="pt-BR" dirty="0" err="1" smtClean="0"/>
              <a:t>Palestriniano</a:t>
            </a:r>
            <a:endParaRPr lang="pt-BR" dirty="0" smtClean="0"/>
          </a:p>
          <a:p>
            <a:pPr lvl="1" eaLnBrk="1" hangingPunct="1">
              <a:defRPr/>
            </a:pPr>
            <a:r>
              <a:rPr lang="pt-BR" dirty="0" smtClean="0"/>
              <a:t>Textura que privilegia o entendimento do texto</a:t>
            </a:r>
          </a:p>
          <a:p>
            <a:pPr lvl="1" eaLnBrk="1" hangingPunct="1">
              <a:defRPr/>
            </a:pPr>
            <a:r>
              <a:rPr lang="pt-BR" dirty="0" smtClean="0"/>
              <a:t>Não há relação semântica entre música e texto</a:t>
            </a:r>
          </a:p>
          <a:p>
            <a:pPr eaLnBrk="1" hangingPunct="1">
              <a:defRPr/>
            </a:pPr>
            <a:r>
              <a:rPr lang="pt-BR" dirty="0" smtClean="0"/>
              <a:t>Reação ao </a:t>
            </a:r>
            <a:r>
              <a:rPr lang="pt-BR" dirty="0" err="1" smtClean="0"/>
              <a:t>stile</a:t>
            </a:r>
            <a:r>
              <a:rPr lang="pt-BR" dirty="0" smtClean="0"/>
              <a:t> moderno que “invade” a música sacra</a:t>
            </a:r>
          </a:p>
          <a:p>
            <a:pPr lvl="1" eaLnBrk="1" hangingPunct="1">
              <a:defRPr/>
            </a:pPr>
            <a:r>
              <a:rPr lang="pt-BR" dirty="0" smtClean="0"/>
              <a:t>A Semana Santa é um dos momentos onde o estilo antigo se expressa com maior forço</a:t>
            </a:r>
          </a:p>
          <a:p>
            <a:pPr lvl="2" eaLnBrk="1" hangingPunct="1">
              <a:defRPr/>
            </a:pPr>
            <a:r>
              <a:rPr lang="pt-BR" dirty="0" smtClean="0"/>
              <a:t>Motetes </a:t>
            </a:r>
          </a:p>
          <a:p>
            <a:pPr eaLnBrk="1" hangingPunct="1">
              <a:defRPr/>
            </a:pPr>
            <a:r>
              <a:rPr lang="pt-BR" dirty="0" smtClean="0"/>
              <a:t>Principais compositores</a:t>
            </a:r>
          </a:p>
          <a:p>
            <a:pPr lvl="1" eaLnBrk="1" hangingPunct="1">
              <a:defRPr/>
            </a:pPr>
            <a:r>
              <a:rPr lang="pt-BR" dirty="0" err="1" smtClean="0"/>
              <a:t>Ottavio</a:t>
            </a:r>
            <a:r>
              <a:rPr lang="pt-BR" dirty="0" smtClean="0"/>
              <a:t> </a:t>
            </a:r>
            <a:r>
              <a:rPr lang="pt-BR" dirty="0" err="1" smtClean="0"/>
              <a:t>Pitoni</a:t>
            </a:r>
            <a:r>
              <a:rPr lang="pt-BR" dirty="0" smtClean="0"/>
              <a:t> (fundador da escola </a:t>
            </a:r>
            <a:r>
              <a:rPr lang="pt-BR" dirty="0" err="1" smtClean="0"/>
              <a:t>Ceciliana</a:t>
            </a:r>
            <a:r>
              <a:rPr lang="pt-BR" dirty="0" smtClean="0"/>
              <a:t>)</a:t>
            </a:r>
          </a:p>
          <a:p>
            <a:pPr lvl="2" eaLnBrk="1" hangingPunct="1">
              <a:defRPr/>
            </a:pPr>
            <a:r>
              <a:rPr lang="pt-BR" dirty="0" smtClean="0"/>
              <a:t>Escola que se projeta no tempo</a:t>
            </a:r>
          </a:p>
          <a:p>
            <a:pPr lvl="3" eaLnBrk="1" hangingPunct="1">
              <a:defRPr/>
            </a:pPr>
            <a:r>
              <a:rPr lang="pt-BR" dirty="0" smtClean="0"/>
              <a:t>Exemplo de estilo antigo são os motetes de José Maurício Nunes Garcia, de 1790, para a Semana Santa</a:t>
            </a:r>
          </a:p>
          <a:p>
            <a:pPr lvl="1" eaLnBrk="1" hangingPunct="1">
              <a:defRPr/>
            </a:pPr>
            <a:endParaRPr lang="pt-B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67200" y="381000"/>
            <a:ext cx="4191000" cy="304800"/>
          </a:xfrm>
        </p:spPr>
        <p:txBody>
          <a:bodyPr/>
          <a:lstStyle/>
          <a:p>
            <a:pPr eaLnBrk="1" hangingPunct="1"/>
            <a:r>
              <a:rPr lang="pt-BR" sz="3600" smtClean="0"/>
              <a:t>Os </a:t>
            </a:r>
            <a:r>
              <a:rPr lang="pt-BR" sz="3600" i="1" smtClean="0"/>
              <a:t>oratotios</a:t>
            </a:r>
            <a:r>
              <a:rPr lang="pt-BR" sz="3600" smtClean="0"/>
              <a:t> de São Felipe Neri</a:t>
            </a:r>
          </a:p>
        </p:txBody>
      </p:sp>
      <p:sp>
        <p:nvSpPr>
          <p:cNvPr id="8195" name="Rectangle 3"/>
          <p:cNvSpPr>
            <a:spLocks noGrp="1" noChangeArrowheads="1"/>
          </p:cNvSpPr>
          <p:nvPr>
            <p:ph type="body" sz="half" idx="1"/>
          </p:nvPr>
        </p:nvSpPr>
        <p:spPr>
          <a:xfrm>
            <a:off x="0" y="304800"/>
            <a:ext cx="4495800" cy="5867400"/>
          </a:xfrm>
        </p:spPr>
        <p:txBody>
          <a:bodyPr/>
          <a:lstStyle/>
          <a:p>
            <a:pPr eaLnBrk="1" hangingPunct="1">
              <a:lnSpc>
                <a:spcPct val="90000"/>
              </a:lnSpc>
            </a:pPr>
            <a:r>
              <a:rPr lang="pt-BR" sz="1800" smtClean="0"/>
              <a:t>Contra Reforma</a:t>
            </a:r>
          </a:p>
          <a:p>
            <a:pPr lvl="1" eaLnBrk="1" hangingPunct="1">
              <a:lnSpc>
                <a:spcPct val="90000"/>
              </a:lnSpc>
            </a:pPr>
            <a:r>
              <a:rPr lang="pt-BR" sz="1600" smtClean="0"/>
              <a:t>A forte corrente espiritual que surgiu nas décadas posteriores à Contra Reforma impulsionou manifestações de culto fora das missas e ofícios</a:t>
            </a:r>
          </a:p>
          <a:p>
            <a:pPr lvl="2" eaLnBrk="1" hangingPunct="1">
              <a:lnSpc>
                <a:spcPct val="90000"/>
              </a:lnSpc>
            </a:pPr>
            <a:r>
              <a:rPr lang="pt-BR" sz="1400" smtClean="0"/>
              <a:t>Religiosos e leigos se reuniam nos </a:t>
            </a:r>
            <a:r>
              <a:rPr lang="pt-BR" sz="1400" i="1" smtClean="0"/>
              <a:t>oratorio</a:t>
            </a:r>
            <a:r>
              <a:rPr lang="pt-BR" sz="1400" smtClean="0"/>
              <a:t> (capelas) de mosteiros e igrejas para exercícios espirituais (</a:t>
            </a:r>
            <a:r>
              <a:rPr lang="pt-BR" sz="1400" i="1" smtClean="0"/>
              <a:t>esercisi spirituali</a:t>
            </a:r>
            <a:r>
              <a:rPr lang="pt-BR" sz="1400" smtClean="0"/>
              <a:t>).</a:t>
            </a:r>
          </a:p>
          <a:p>
            <a:pPr lvl="2" eaLnBrk="1" hangingPunct="1">
              <a:lnSpc>
                <a:spcPct val="90000"/>
              </a:lnSpc>
            </a:pPr>
            <a:r>
              <a:rPr lang="pt-BR" sz="1400" smtClean="0"/>
              <a:t>São Felipe Neri comandou um dos mais representativos grupos de </a:t>
            </a:r>
            <a:r>
              <a:rPr lang="pt-BR" sz="1400" i="1" smtClean="0"/>
              <a:t>oratorios</a:t>
            </a:r>
            <a:r>
              <a:rPr lang="pt-BR" sz="1400" smtClean="0"/>
              <a:t> na Igreja de Santa Maria in Vallicella, a partir de 1575.</a:t>
            </a:r>
          </a:p>
          <a:p>
            <a:pPr lvl="3" eaLnBrk="1" hangingPunct="1">
              <a:lnSpc>
                <a:spcPct val="90000"/>
              </a:lnSpc>
            </a:pPr>
            <a:r>
              <a:rPr lang="pt-BR" sz="1200" smtClean="0"/>
              <a:t>A independência litúrgica dessas reuniões configurou o espaço natural para o surgimento de novos gêneros de culto.</a:t>
            </a:r>
          </a:p>
          <a:p>
            <a:pPr lvl="1" eaLnBrk="1" hangingPunct="1">
              <a:lnSpc>
                <a:spcPct val="90000"/>
              </a:lnSpc>
            </a:pPr>
            <a:r>
              <a:rPr lang="pt-BR" sz="1600" smtClean="0"/>
              <a:t>Os </a:t>
            </a:r>
            <a:r>
              <a:rPr lang="pt-BR" sz="1600" i="1" smtClean="0"/>
              <a:t>laudis</a:t>
            </a:r>
          </a:p>
          <a:p>
            <a:pPr lvl="2" eaLnBrk="1" hangingPunct="1">
              <a:lnSpc>
                <a:spcPct val="90000"/>
              </a:lnSpc>
            </a:pPr>
            <a:r>
              <a:rPr lang="pt-BR" sz="1400" smtClean="0"/>
              <a:t>Além de orações e leituras da Bíblia, se entoavam canções sacras, os </a:t>
            </a:r>
            <a:r>
              <a:rPr lang="pt-BR" sz="1400" i="1" smtClean="0"/>
              <a:t>laudi</a:t>
            </a:r>
            <a:r>
              <a:rPr lang="pt-BR" sz="1400" smtClean="0"/>
              <a:t>, à uma ou mais vozes</a:t>
            </a:r>
          </a:p>
          <a:p>
            <a:pPr lvl="3" eaLnBrk="1" hangingPunct="1">
              <a:lnSpc>
                <a:spcPct val="90000"/>
              </a:lnSpc>
            </a:pPr>
            <a:r>
              <a:rPr lang="pt-BR" sz="1200" smtClean="0"/>
              <a:t>Os </a:t>
            </a:r>
            <a:r>
              <a:rPr lang="pt-BR" sz="1200" i="1" smtClean="0"/>
              <a:t>laudi</a:t>
            </a:r>
            <a:r>
              <a:rPr lang="pt-BR" sz="1200" smtClean="0"/>
              <a:t> eram líricos ou narrativos, assim como os </a:t>
            </a:r>
            <a:r>
              <a:rPr lang="pt-BR" sz="1200" i="1" smtClean="0"/>
              <a:t>dialogantes</a:t>
            </a:r>
            <a:r>
              <a:rPr lang="pt-BR" sz="1200" smtClean="0"/>
              <a:t>, </a:t>
            </a:r>
          </a:p>
          <a:p>
            <a:pPr lvl="3" eaLnBrk="1" hangingPunct="1">
              <a:lnSpc>
                <a:spcPct val="90000"/>
              </a:lnSpc>
            </a:pPr>
            <a:r>
              <a:rPr lang="pt-BR" sz="1200" smtClean="0"/>
              <a:t>Num desses </a:t>
            </a:r>
            <a:r>
              <a:rPr lang="pt-BR" sz="1200" i="1" smtClean="0"/>
              <a:t>laudi dialogantes</a:t>
            </a:r>
            <a:r>
              <a:rPr lang="pt-BR" sz="1200" smtClean="0"/>
              <a:t>, anônimo de 1577, conversam a Ânima e o Corpo sobre a virtude, o pecado e a finalidade da existência.</a:t>
            </a:r>
          </a:p>
          <a:p>
            <a:pPr lvl="4" eaLnBrk="1" hangingPunct="1">
              <a:lnSpc>
                <a:spcPct val="90000"/>
              </a:lnSpc>
            </a:pPr>
            <a:r>
              <a:rPr lang="pt-BR" sz="1200" smtClean="0"/>
              <a:t>Escrita a 3 vozes, de forma estrófica. A simplicidade melódica indica a possibilidade de uma interpretação por amadores</a:t>
            </a:r>
          </a:p>
        </p:txBody>
      </p:sp>
      <p:pic>
        <p:nvPicPr>
          <p:cNvPr id="8196" name="Picture 6" descr="Nav-chiesa-nuova-da-m10"/>
          <p:cNvPicPr>
            <a:picLocks noGrp="1" noChangeAspect="1" noChangeArrowheads="1"/>
          </p:cNvPicPr>
          <p:nvPr>
            <p:ph type="clipArt" sz="half" idx="2"/>
          </p:nvPr>
        </p:nvPicPr>
        <p:blipFill>
          <a:blip r:embed="rId2" cstate="print"/>
          <a:srcRect/>
          <a:stretch>
            <a:fillRect/>
          </a:stretch>
        </p:blipFill>
        <p:spPr>
          <a:xfrm>
            <a:off x="4800600" y="1447800"/>
            <a:ext cx="3810000" cy="2863850"/>
          </a:xfrm>
          <a:noFill/>
        </p:spPr>
      </p:pic>
      <p:pic>
        <p:nvPicPr>
          <p:cNvPr id="8197" name="Picture 7" descr="anima e corpo"/>
          <p:cNvPicPr>
            <a:picLocks noChangeAspect="1" noChangeArrowheads="1"/>
          </p:cNvPicPr>
          <p:nvPr/>
        </p:nvPicPr>
        <p:blipFill>
          <a:blip r:embed="rId3" cstate="print"/>
          <a:srcRect/>
          <a:stretch>
            <a:fillRect/>
          </a:stretch>
        </p:blipFill>
        <p:spPr bwMode="auto">
          <a:xfrm>
            <a:off x="4495800" y="4495800"/>
            <a:ext cx="4467225" cy="138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457200"/>
          </a:xfrm>
        </p:spPr>
        <p:txBody>
          <a:bodyPr/>
          <a:lstStyle/>
          <a:p>
            <a:pPr eaLnBrk="1" hangingPunct="1"/>
            <a:r>
              <a:rPr lang="pt-BR" sz="2800" smtClean="0"/>
              <a:t>O oratório como contrapartida à ópera</a:t>
            </a:r>
          </a:p>
        </p:txBody>
      </p:sp>
      <p:sp>
        <p:nvSpPr>
          <p:cNvPr id="9219" name="Rectangle 3"/>
          <p:cNvSpPr>
            <a:spLocks noGrp="1" noChangeArrowheads="1"/>
          </p:cNvSpPr>
          <p:nvPr>
            <p:ph type="body" idx="1"/>
          </p:nvPr>
        </p:nvSpPr>
        <p:spPr>
          <a:xfrm>
            <a:off x="609600" y="381000"/>
            <a:ext cx="7772400" cy="4419600"/>
          </a:xfrm>
        </p:spPr>
        <p:txBody>
          <a:bodyPr/>
          <a:lstStyle/>
          <a:p>
            <a:pPr eaLnBrk="1" hangingPunct="1">
              <a:lnSpc>
                <a:spcPct val="90000"/>
              </a:lnSpc>
            </a:pPr>
            <a:r>
              <a:rPr lang="pt-BR" sz="1800" smtClean="0"/>
              <a:t>Antecedentes</a:t>
            </a:r>
          </a:p>
          <a:p>
            <a:pPr lvl="1" eaLnBrk="1" hangingPunct="1">
              <a:lnSpc>
                <a:spcPct val="90000"/>
              </a:lnSpc>
            </a:pPr>
            <a:r>
              <a:rPr lang="pt-BR" sz="1600" smtClean="0"/>
              <a:t>O antecessor dos oratórios foram as laudes, que apareceram nos últimos decênios do século XVI, e não as sacra reppresentatione, </a:t>
            </a:r>
          </a:p>
          <a:p>
            <a:pPr lvl="2" eaLnBrk="1" hangingPunct="1">
              <a:lnSpc>
                <a:spcPct val="90000"/>
              </a:lnSpc>
            </a:pPr>
            <a:r>
              <a:rPr lang="pt-BR" sz="1400" smtClean="0"/>
              <a:t>Essas, na época em que Cavalieri escreveu </a:t>
            </a:r>
            <a:r>
              <a:rPr lang="pt-BR" sz="1400" i="1" smtClean="0"/>
              <a:t>Reppresentatione de anima e di corpo</a:t>
            </a:r>
            <a:r>
              <a:rPr lang="pt-BR" sz="1400" smtClean="0"/>
              <a:t> eram condenadas pela Inquisição por ser um gênero contaminado pelo profano. </a:t>
            </a:r>
          </a:p>
          <a:p>
            <a:pPr lvl="2" eaLnBrk="1" hangingPunct="1">
              <a:lnSpc>
                <a:spcPct val="90000"/>
              </a:lnSpc>
            </a:pPr>
            <a:r>
              <a:rPr lang="pt-BR" sz="1400" smtClean="0"/>
              <a:t>As laudes tem maior proximidade com o oratório, pois nela o povo poderia cantar  trechos dialogados do Evangelho. </a:t>
            </a:r>
          </a:p>
          <a:p>
            <a:pPr lvl="3" eaLnBrk="1" hangingPunct="1">
              <a:lnSpc>
                <a:spcPct val="90000"/>
              </a:lnSpc>
            </a:pPr>
            <a:r>
              <a:rPr lang="pt-BR" sz="1200" smtClean="0"/>
              <a:t>Era a continuidade de uma remota tradição, principalmente no que diz respeito aos fatos da Paixão, natavidade e Ressurreição de Cristo. </a:t>
            </a:r>
          </a:p>
          <a:p>
            <a:pPr eaLnBrk="1" hangingPunct="1">
              <a:lnSpc>
                <a:spcPct val="90000"/>
              </a:lnSpc>
            </a:pPr>
            <a:r>
              <a:rPr lang="pt-BR" sz="1800" smtClean="0"/>
              <a:t>O oratório é o principal resultado da prática dos estilos concertatos juntamente com a monodia</a:t>
            </a:r>
          </a:p>
          <a:p>
            <a:pPr lvl="1" eaLnBrk="1" hangingPunct="1">
              <a:lnSpc>
                <a:spcPct val="90000"/>
              </a:lnSpc>
            </a:pPr>
            <a:r>
              <a:rPr lang="pt-BR" sz="1600" smtClean="0"/>
              <a:t>A premissa estilística do oratório foi a monodia. Na verdade, eram laudes escritas monodicamente. </a:t>
            </a:r>
          </a:p>
          <a:p>
            <a:pPr lvl="2" eaLnBrk="1" hangingPunct="1">
              <a:lnSpc>
                <a:spcPct val="90000"/>
              </a:lnSpc>
            </a:pPr>
            <a:r>
              <a:rPr lang="pt-BR" sz="1400" smtClean="0">
                <a:cs typeface="Arial" charset="0"/>
              </a:rPr>
              <a:t>As laudes evoluíram para certas dramatizações. </a:t>
            </a:r>
            <a:endParaRPr lang="pt-BR" sz="1400" smtClean="0"/>
          </a:p>
          <a:p>
            <a:pPr eaLnBrk="1" hangingPunct="1">
              <a:lnSpc>
                <a:spcPct val="90000"/>
              </a:lnSpc>
            </a:pPr>
            <a:r>
              <a:rPr lang="pt-BR" sz="1800" smtClean="0">
                <a:cs typeface="Arial" charset="0"/>
              </a:rPr>
              <a:t>O oratório constitui a contrapartida da ópera. </a:t>
            </a:r>
          </a:p>
          <a:p>
            <a:pPr lvl="1" eaLnBrk="1" hangingPunct="1">
              <a:lnSpc>
                <a:spcPct val="90000"/>
              </a:lnSpc>
            </a:pPr>
            <a:r>
              <a:rPr lang="pt-BR" sz="1600" smtClean="0">
                <a:cs typeface="Arial" charset="0"/>
              </a:rPr>
              <a:t>Proibição das representações dentro da Igreja cria um gênero similar, porém sem representação.</a:t>
            </a:r>
          </a:p>
          <a:p>
            <a:pPr lvl="2" eaLnBrk="1" hangingPunct="1">
              <a:lnSpc>
                <a:spcPct val="90000"/>
              </a:lnSpc>
            </a:pPr>
            <a:r>
              <a:rPr lang="pt-BR" sz="1400" smtClean="0">
                <a:cs typeface="Arial" charset="0"/>
              </a:rPr>
              <a:t>Representa uma secularização da música religiosa, pois adota o principal elemento: a expressividade dramática até então mantida distante. </a:t>
            </a:r>
          </a:p>
          <a:p>
            <a:pPr lvl="2" eaLnBrk="1" hangingPunct="1">
              <a:lnSpc>
                <a:spcPct val="90000"/>
              </a:lnSpc>
            </a:pPr>
            <a:r>
              <a:rPr lang="pt-BR" sz="1400" smtClean="0">
                <a:cs typeface="Arial" charset="0"/>
              </a:rPr>
              <a:t>A forma foi apreciada e desenvolvida pelos jesuítas justamente  para freiar a secularização.</a:t>
            </a:r>
          </a:p>
          <a:p>
            <a:pPr lvl="1" eaLnBrk="1" hangingPunct="1">
              <a:lnSpc>
                <a:spcPct val="90000"/>
              </a:lnSpc>
            </a:pPr>
            <a:r>
              <a:rPr lang="pt-BR" sz="1600" smtClean="0">
                <a:cs typeface="Arial" charset="0"/>
              </a:rPr>
              <a:t>O oratório incorpora o estilo moderno. Recitativos, árias e coros</a:t>
            </a:r>
            <a:r>
              <a:rPr lang="pt-BR" sz="1600" smtClean="0"/>
              <a:t> </a:t>
            </a:r>
          </a:p>
          <a:p>
            <a:pPr lvl="2" eaLnBrk="1" hangingPunct="1">
              <a:lnSpc>
                <a:spcPct val="90000"/>
              </a:lnSpc>
            </a:pPr>
            <a:r>
              <a:rPr lang="pt-BR" sz="1400" smtClean="0">
                <a:cs typeface="Arial" charset="0"/>
              </a:rPr>
              <a:t>A introdução do stille rappresentativo transformou o gênero em melodramas sacro, renunciado a encenação por medo à Inquisição. </a:t>
            </a:r>
          </a:p>
          <a:p>
            <a:pPr lvl="3" eaLnBrk="1" hangingPunct="1">
              <a:lnSpc>
                <a:spcPct val="90000"/>
              </a:lnSpc>
            </a:pPr>
            <a:r>
              <a:rPr lang="pt-BR" sz="1200" smtClean="0">
                <a:cs typeface="Arial" charset="0"/>
              </a:rPr>
              <a:t>O novo estilo resolveu todos os problemas, pois se substituiu a cena pela narração declamada. Logo o oratório é conseqüência da evolução das laudas dialogadas e narrativas</a:t>
            </a:r>
            <a:endParaRPr lang="pt-BR" sz="1200" smtClean="0"/>
          </a:p>
          <a:p>
            <a:pPr eaLnBrk="1" hangingPunct="1">
              <a:lnSpc>
                <a:spcPct val="90000"/>
              </a:lnSpc>
            </a:pPr>
            <a:endParaRPr lang="pt-BR"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457200"/>
          </a:xfrm>
        </p:spPr>
        <p:txBody>
          <a:bodyPr/>
          <a:lstStyle/>
          <a:p>
            <a:pPr eaLnBrk="1" hangingPunct="1"/>
            <a:r>
              <a:rPr lang="pt-BR" sz="3600" smtClean="0"/>
              <a:t>Cavallieri</a:t>
            </a:r>
          </a:p>
        </p:txBody>
      </p:sp>
      <p:sp>
        <p:nvSpPr>
          <p:cNvPr id="10243" name="Rectangle 4"/>
          <p:cNvSpPr>
            <a:spLocks noGrp="1" noChangeArrowheads="1"/>
          </p:cNvSpPr>
          <p:nvPr>
            <p:ph type="body" idx="1"/>
          </p:nvPr>
        </p:nvSpPr>
        <p:spPr>
          <a:xfrm>
            <a:off x="685800" y="990600"/>
            <a:ext cx="7772400" cy="5105400"/>
          </a:xfrm>
        </p:spPr>
        <p:txBody>
          <a:bodyPr/>
          <a:lstStyle/>
          <a:p>
            <a:pPr eaLnBrk="1" hangingPunct="1">
              <a:lnSpc>
                <a:spcPct val="90000"/>
              </a:lnSpc>
            </a:pPr>
            <a:r>
              <a:rPr lang="pt-BR" sz="1800" smtClean="0"/>
              <a:t>Bukofzer acredita que </a:t>
            </a:r>
            <a:r>
              <a:rPr lang="pt-BR" sz="1800" i="1" smtClean="0"/>
              <a:t>Rappresentazione di anima e di corpo</a:t>
            </a:r>
            <a:r>
              <a:rPr lang="pt-BR" sz="1800" smtClean="0"/>
              <a:t>, de Cavalieri, seja a primeira manifestação do oratório, apesar dos desacordos dos puristas.</a:t>
            </a:r>
          </a:p>
          <a:p>
            <a:pPr lvl="1" eaLnBrk="1" hangingPunct="1">
              <a:lnSpc>
                <a:spcPct val="90000"/>
              </a:lnSpc>
            </a:pPr>
            <a:r>
              <a:rPr lang="pt-BR" sz="1600" smtClean="0"/>
              <a:t>Usa o mesmo do texto do </a:t>
            </a:r>
            <a:r>
              <a:rPr lang="pt-BR" sz="1600" i="1" smtClean="0"/>
              <a:t>laudi</a:t>
            </a:r>
            <a:r>
              <a:rPr lang="pt-BR" sz="1600" smtClean="0"/>
              <a:t> Anima e Corpo, usando diálogos e recitativos monódicos</a:t>
            </a:r>
          </a:p>
          <a:p>
            <a:pPr lvl="1" eaLnBrk="1" hangingPunct="1">
              <a:lnSpc>
                <a:spcPct val="90000"/>
              </a:lnSpc>
            </a:pPr>
            <a:endParaRPr lang="pt-BR" sz="1600" smtClean="0"/>
          </a:p>
          <a:p>
            <a:pPr lvl="1" eaLnBrk="1" hangingPunct="1">
              <a:lnSpc>
                <a:spcPct val="90000"/>
              </a:lnSpc>
            </a:pPr>
            <a:endParaRPr lang="pt-BR" sz="1600" smtClean="0"/>
          </a:p>
          <a:p>
            <a:pPr lvl="1" eaLnBrk="1" hangingPunct="1">
              <a:lnSpc>
                <a:spcPct val="90000"/>
              </a:lnSpc>
            </a:pPr>
            <a:endParaRPr lang="pt-BR" sz="1600" smtClean="0"/>
          </a:p>
          <a:p>
            <a:pPr lvl="1" eaLnBrk="1" hangingPunct="1">
              <a:lnSpc>
                <a:spcPct val="90000"/>
              </a:lnSpc>
            </a:pPr>
            <a:endParaRPr lang="pt-BR" sz="1600" smtClean="0"/>
          </a:p>
          <a:p>
            <a:pPr lvl="1" eaLnBrk="1" hangingPunct="1">
              <a:lnSpc>
                <a:spcPct val="90000"/>
              </a:lnSpc>
            </a:pPr>
            <a:endParaRPr lang="pt-BR" sz="1600" smtClean="0"/>
          </a:p>
          <a:p>
            <a:pPr lvl="1" eaLnBrk="1" hangingPunct="1">
              <a:lnSpc>
                <a:spcPct val="90000"/>
              </a:lnSpc>
            </a:pPr>
            <a:endParaRPr lang="pt-BR" sz="1600" smtClean="0"/>
          </a:p>
          <a:p>
            <a:pPr lvl="1" eaLnBrk="1" hangingPunct="1">
              <a:lnSpc>
                <a:spcPct val="90000"/>
              </a:lnSpc>
            </a:pPr>
            <a:endParaRPr lang="pt-BR" sz="1600" smtClean="0"/>
          </a:p>
          <a:p>
            <a:pPr lvl="1" eaLnBrk="1" hangingPunct="1">
              <a:lnSpc>
                <a:spcPct val="90000"/>
              </a:lnSpc>
            </a:pPr>
            <a:endParaRPr lang="pt-BR" sz="1600" smtClean="0"/>
          </a:p>
          <a:p>
            <a:pPr lvl="1" eaLnBrk="1" hangingPunct="1">
              <a:lnSpc>
                <a:spcPct val="90000"/>
              </a:lnSpc>
            </a:pPr>
            <a:r>
              <a:rPr lang="pt-BR" sz="1600" smtClean="0"/>
              <a:t>O título alude ao antigo gênero das </a:t>
            </a:r>
            <a:r>
              <a:rPr lang="pt-BR" sz="1600" i="1" smtClean="0"/>
              <a:t>Rappresentazione</a:t>
            </a:r>
            <a:r>
              <a:rPr lang="pt-BR" sz="1600" smtClean="0"/>
              <a:t> do século XV. Porém, a monodia e a possível encenação a convertem em uma “ópera sacra”</a:t>
            </a:r>
          </a:p>
          <a:p>
            <a:pPr eaLnBrk="1" hangingPunct="1">
              <a:lnSpc>
                <a:spcPct val="90000"/>
              </a:lnSpc>
            </a:pPr>
            <a:r>
              <a:rPr lang="pt-BR" sz="1800" smtClean="0"/>
              <a:t>O estilo Moderno impulsionando o novo gênero</a:t>
            </a:r>
          </a:p>
          <a:p>
            <a:pPr lvl="1" algn="just" eaLnBrk="1" hangingPunct="1">
              <a:lnSpc>
                <a:spcPct val="90000"/>
              </a:lnSpc>
            </a:pPr>
            <a:r>
              <a:rPr lang="pt-BR" sz="1600" smtClean="0"/>
              <a:t>O estilo de Cavalieri penetra também nos </a:t>
            </a:r>
            <a:r>
              <a:rPr lang="pt-BR" sz="1600" i="1" smtClean="0"/>
              <a:t>Diloghi</a:t>
            </a:r>
            <a:r>
              <a:rPr lang="pt-BR" sz="1600" smtClean="0"/>
              <a:t>, antecedentes diretos dos oratórios.</a:t>
            </a:r>
          </a:p>
          <a:p>
            <a:pPr lvl="1" algn="just" eaLnBrk="1" hangingPunct="1">
              <a:lnSpc>
                <a:spcPct val="90000"/>
              </a:lnSpc>
            </a:pPr>
            <a:r>
              <a:rPr lang="pt-BR" sz="1600" smtClean="0"/>
              <a:t>O estilo monódico, assim como os motetes e madrigais, passam a formatar novas peças narrativas, como, por exemplo, </a:t>
            </a:r>
            <a:r>
              <a:rPr lang="pt-BR" sz="1600" i="1" smtClean="0"/>
              <a:t>Teatro armonico spirituale di Madrigali, </a:t>
            </a:r>
            <a:r>
              <a:rPr lang="pt-BR" sz="1600" smtClean="0"/>
              <a:t>de Anério (1619).</a:t>
            </a:r>
          </a:p>
          <a:p>
            <a:pPr algn="just" eaLnBrk="1" hangingPunct="1">
              <a:lnSpc>
                <a:spcPct val="90000"/>
              </a:lnSpc>
            </a:pPr>
            <a:r>
              <a:rPr lang="pt-BR" sz="1800" smtClean="0"/>
              <a:t> O termo Oratório só surgiu em 1640.</a:t>
            </a:r>
          </a:p>
          <a:p>
            <a:pPr eaLnBrk="1" hangingPunct="1">
              <a:lnSpc>
                <a:spcPct val="90000"/>
              </a:lnSpc>
            </a:pPr>
            <a:endParaRPr lang="pt-BR" sz="2800" smtClean="0"/>
          </a:p>
        </p:txBody>
      </p:sp>
      <p:pic>
        <p:nvPicPr>
          <p:cNvPr id="10244" name="Picture 5" descr="cavalieri"/>
          <p:cNvPicPr>
            <a:picLocks noChangeAspect="1" noChangeArrowheads="1"/>
          </p:cNvPicPr>
          <p:nvPr/>
        </p:nvPicPr>
        <p:blipFill>
          <a:blip r:embed="rId2" cstate="print"/>
          <a:srcRect/>
          <a:stretch>
            <a:fillRect/>
          </a:stretch>
        </p:blipFill>
        <p:spPr bwMode="auto">
          <a:xfrm>
            <a:off x="1828800" y="2133600"/>
            <a:ext cx="5486400" cy="197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Estrutura padrão 8">
      <a:dk1>
        <a:srgbClr val="000000"/>
      </a:dk1>
      <a:lt1>
        <a:srgbClr val="FFFF00"/>
      </a:lt1>
      <a:dk2>
        <a:srgbClr val="0000FF"/>
      </a:dk2>
      <a:lt2>
        <a:srgbClr val="FFFFFF"/>
      </a:lt2>
      <a:accent1>
        <a:srgbClr val="FF9900"/>
      </a:accent1>
      <a:accent2>
        <a:srgbClr val="00FFFF"/>
      </a:accent2>
      <a:accent3>
        <a:srgbClr val="AAAAFF"/>
      </a:accent3>
      <a:accent4>
        <a:srgbClr val="DADA00"/>
      </a:accent4>
      <a:accent5>
        <a:srgbClr val="FFCAAA"/>
      </a:accent5>
      <a:accent6>
        <a:srgbClr val="00E7E7"/>
      </a:accent6>
      <a:hlink>
        <a:srgbClr val="FF0000"/>
      </a:hlink>
      <a:folHlink>
        <a:srgbClr val="969696"/>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strutura padrão 8">
        <a:dk1>
          <a:srgbClr val="000000"/>
        </a:dk1>
        <a:lt1>
          <a:srgbClr val="FFFF00"/>
        </a:lt1>
        <a:dk2>
          <a:srgbClr val="0000FF"/>
        </a:dk2>
        <a:lt2>
          <a:srgbClr val="FFFFFF"/>
        </a:lt2>
        <a:accent1>
          <a:srgbClr val="FF9900"/>
        </a:accent1>
        <a:accent2>
          <a:srgbClr val="00FFFF"/>
        </a:accent2>
        <a:accent3>
          <a:srgbClr val="AAAAFF"/>
        </a:accent3>
        <a:accent4>
          <a:srgbClr val="DADA00"/>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698</TotalTime>
  <Words>3778</Words>
  <Application>Microsoft Office PowerPoint</Application>
  <PresentationFormat>Apresentação na tela (4:3)</PresentationFormat>
  <Paragraphs>330</Paragraphs>
  <Slides>28</Slides>
  <Notes>0</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Estrutura padrão</vt:lpstr>
      <vt:lpstr>História da Música III    </vt:lpstr>
      <vt:lpstr>Os cinco estilos da música sacra</vt:lpstr>
      <vt:lpstr>Estilo Monódico</vt:lpstr>
      <vt:lpstr>Estilo concertato</vt:lpstr>
      <vt:lpstr>Barroco colossal e o stile antico</vt:lpstr>
      <vt:lpstr>Stile Antigo</vt:lpstr>
      <vt:lpstr>Os oratotios de São Felipe Neri</vt:lpstr>
      <vt:lpstr>O oratório como contrapartida à ópera</vt:lpstr>
      <vt:lpstr>Cavallieri</vt:lpstr>
      <vt:lpstr>O drama musical religioso não litúrgico</vt:lpstr>
      <vt:lpstr>Oratório latino e volgare</vt:lpstr>
      <vt:lpstr>Música sacra nos domínios luteranos</vt:lpstr>
      <vt:lpstr>Paixões</vt:lpstr>
      <vt:lpstr>Cantata</vt:lpstr>
      <vt:lpstr>Cantata X Oratório</vt:lpstr>
      <vt:lpstr>Cantata protestante</vt:lpstr>
      <vt:lpstr>A ópera: de Veneza para Nápoles</vt:lpstr>
      <vt:lpstr>A ópera: de Veneza para Nápoles</vt:lpstr>
      <vt:lpstr>Cavalli (1602 – 1676) e a escola veneziana</vt:lpstr>
      <vt:lpstr>O estilo do bel canto</vt:lpstr>
      <vt:lpstr>O estilo do bel canto</vt:lpstr>
      <vt:lpstr>Ária</vt:lpstr>
      <vt:lpstr>Ária de contínuo</vt:lpstr>
      <vt:lpstr>Estilização da ária e do recitativo </vt:lpstr>
      <vt:lpstr>Recitativo x Ária</vt:lpstr>
      <vt:lpstr>Ária da capo</vt:lpstr>
      <vt:lpstr>Nápoles</vt:lpstr>
      <vt:lpstr>Francesco Provenzale</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História da Música Brasileira IV CMU 351  Módulo V </dc:title>
  <dc:creator>Home User</dc:creator>
  <cp:lastModifiedBy>*</cp:lastModifiedBy>
  <cp:revision>57</cp:revision>
  <dcterms:created xsi:type="dcterms:W3CDTF">2003-09-16T18:30:17Z</dcterms:created>
  <dcterms:modified xsi:type="dcterms:W3CDTF">2013-04-13T14:51:55Z</dcterms:modified>
</cp:coreProperties>
</file>