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Default Extension="doc" ContentType="application/msword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xls" ContentType="application/vnd.ms-exce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354" r:id="rId2"/>
    <p:sldId id="353" r:id="rId3"/>
    <p:sldId id="311" r:id="rId4"/>
    <p:sldId id="257" r:id="rId5"/>
    <p:sldId id="312" r:id="rId6"/>
    <p:sldId id="313" r:id="rId7"/>
    <p:sldId id="262" r:id="rId8"/>
    <p:sldId id="264" r:id="rId9"/>
    <p:sldId id="265" r:id="rId10"/>
    <p:sldId id="263" r:id="rId11"/>
    <p:sldId id="271" r:id="rId12"/>
    <p:sldId id="268" r:id="rId13"/>
    <p:sldId id="308" r:id="rId14"/>
    <p:sldId id="317" r:id="rId15"/>
    <p:sldId id="318" r:id="rId16"/>
    <p:sldId id="319" r:id="rId17"/>
    <p:sldId id="320" r:id="rId18"/>
    <p:sldId id="322" r:id="rId19"/>
    <p:sldId id="323" r:id="rId20"/>
    <p:sldId id="324" r:id="rId21"/>
    <p:sldId id="325" r:id="rId22"/>
    <p:sldId id="352" r:id="rId23"/>
    <p:sldId id="441" r:id="rId24"/>
    <p:sldId id="328" r:id="rId25"/>
    <p:sldId id="348" r:id="rId26"/>
    <p:sldId id="349" r:id="rId27"/>
    <p:sldId id="350" r:id="rId28"/>
    <p:sldId id="351" r:id="rId29"/>
    <p:sldId id="326" r:id="rId30"/>
    <p:sldId id="330" r:id="rId31"/>
    <p:sldId id="329" r:id="rId32"/>
    <p:sldId id="331" r:id="rId33"/>
    <p:sldId id="332" r:id="rId34"/>
    <p:sldId id="333" r:id="rId35"/>
    <p:sldId id="343" r:id="rId36"/>
    <p:sldId id="355" r:id="rId37"/>
    <p:sldId id="418" r:id="rId38"/>
    <p:sldId id="419" r:id="rId39"/>
    <p:sldId id="421" r:id="rId40"/>
    <p:sldId id="426" r:id="rId41"/>
    <p:sldId id="437" r:id="rId42"/>
    <p:sldId id="431" r:id="rId43"/>
    <p:sldId id="433" r:id="rId44"/>
    <p:sldId id="432" r:id="rId45"/>
    <p:sldId id="434" r:id="rId46"/>
    <p:sldId id="439" r:id="rId47"/>
    <p:sldId id="334" r:id="rId48"/>
    <p:sldId id="335" r:id="rId49"/>
    <p:sldId id="414" r:id="rId50"/>
    <p:sldId id="442" r:id="rId51"/>
    <p:sldId id="443" r:id="rId52"/>
    <p:sldId id="444" r:id="rId53"/>
    <p:sldId id="445" r:id="rId54"/>
    <p:sldId id="387" r:id="rId55"/>
    <p:sldId id="389" r:id="rId56"/>
    <p:sldId id="390" r:id="rId57"/>
    <p:sldId id="393" r:id="rId58"/>
    <p:sldId id="336" r:id="rId59"/>
    <p:sldId id="420" r:id="rId60"/>
    <p:sldId id="397" r:id="rId61"/>
    <p:sldId id="401" r:id="rId62"/>
    <p:sldId id="410" r:id="rId63"/>
    <p:sldId id="411" r:id="rId64"/>
    <p:sldId id="412" r:id="rId65"/>
    <p:sldId id="363" r:id="rId66"/>
    <p:sldId id="365" r:id="rId67"/>
    <p:sldId id="367" r:id="rId68"/>
    <p:sldId id="369" r:id="rId69"/>
    <p:sldId id="372" r:id="rId70"/>
    <p:sldId id="374" r:id="rId71"/>
    <p:sldId id="379" r:id="rId72"/>
    <p:sldId id="381" r:id="rId73"/>
    <p:sldId id="383" r:id="rId74"/>
    <p:sldId id="385" r:id="rId75"/>
    <p:sldId id="413" r:id="rId76"/>
    <p:sldId id="338" r:id="rId77"/>
    <p:sldId id="339" r:id="rId78"/>
    <p:sldId id="423" r:id="rId79"/>
    <p:sldId id="424" r:id="rId80"/>
    <p:sldId id="425" r:id="rId81"/>
    <p:sldId id="340" r:id="rId82"/>
    <p:sldId id="422" r:id="rId83"/>
    <p:sldId id="341" r:id="rId84"/>
    <p:sldId id="342" r:id="rId85"/>
    <p:sldId id="415" r:id="rId86"/>
    <p:sldId id="416" r:id="rId87"/>
    <p:sldId id="417" r:id="rId88"/>
    <p:sldId id="302" r:id="rId89"/>
    <p:sldId id="303" r:id="rId90"/>
    <p:sldId id="279" r:id="rId91"/>
    <p:sldId id="280" r:id="rId92"/>
    <p:sldId id="281" r:id="rId93"/>
    <p:sldId id="345" r:id="rId94"/>
    <p:sldId id="346" r:id="rId95"/>
    <p:sldId id="347" r:id="rId9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000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ao%20Daniel\Desktop\SBZ%202011\Todos%20volumosos%20-%20atualizada-Maio2011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hones%20Sarturi\Documents\Desktop\Dieta%20experimento%20Adi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hones%20Sarturi\Documents\Desktop\Dieta%20experimento%20Adi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Office_Excel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 w="15875">
              <a:solidFill>
                <a:prstClr val="black"/>
              </a:solidFill>
            </a:ln>
          </c:spPr>
          <c:dPt>
            <c:idx val="0"/>
            <c:spPr>
              <a:solidFill>
                <a:srgbClr val="92D050"/>
              </a:solidFill>
              <a:ln w="15875"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FFC000"/>
              </a:solidFill>
              <a:ln w="15875"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15875"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  <a:ln w="15875">
                <a:solidFill>
                  <a:prstClr val="black"/>
                </a:solidFill>
              </a:ln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  <a:ln w="15875">
                <a:solidFill>
                  <a:prstClr val="black"/>
                </a:solidFill>
              </a:ln>
            </c:spPr>
          </c:dPt>
          <c:dPt>
            <c:idx val="5"/>
            <c:spPr>
              <a:solidFill>
                <a:srgbClr val="9966FF"/>
              </a:solidFill>
              <a:ln w="15875">
                <a:solidFill>
                  <a:prstClr val="black"/>
                </a:solidFill>
              </a:ln>
            </c:spPr>
          </c:dPt>
          <c:dPt>
            <c:idx val="6"/>
            <c:spPr>
              <a:solidFill>
                <a:schemeClr val="bg1"/>
              </a:solidFill>
              <a:ln w="15875">
                <a:solidFill>
                  <a:prstClr val="black"/>
                </a:solidFill>
              </a:ln>
            </c:spPr>
          </c:dPt>
          <c:dPt>
            <c:idx val="7"/>
            <c:spPr>
              <a:solidFill>
                <a:schemeClr val="accent5">
                  <a:lumMod val="75000"/>
                </a:schemeClr>
              </a:solidFill>
              <a:ln w="15875">
                <a:solidFill>
                  <a:prstClr val="black"/>
                </a:solidFill>
              </a:ln>
            </c:spPr>
          </c:dPt>
          <c:cat>
            <c:strRef>
              <c:f>'Silagem Milho'!$K$24:$K$31</c:f>
              <c:strCache>
                <c:ptCount val="8"/>
                <c:pt idx="0">
                  <c:v>Fertilizantes</c:v>
                </c:pt>
                <c:pt idx="1">
                  <c:v>Compactação</c:v>
                </c:pt>
                <c:pt idx="2">
                  <c:v>Sementes</c:v>
                </c:pt>
                <c:pt idx="3">
                  <c:v>Retirada</c:v>
                </c:pt>
                <c:pt idx="4">
                  <c:v>Distribuição</c:v>
                </c:pt>
                <c:pt idx="5">
                  <c:v>Colheita</c:v>
                </c:pt>
                <c:pt idx="6">
                  <c:v>Lona</c:v>
                </c:pt>
                <c:pt idx="7">
                  <c:v>Transp. Colheita</c:v>
                </c:pt>
              </c:strCache>
            </c:strRef>
          </c:cat>
          <c:val>
            <c:numRef>
              <c:f>'Silagem Milho'!$L$24:$L$31</c:f>
              <c:numCache>
                <c:formatCode>0.0%</c:formatCode>
                <c:ptCount val="8"/>
                <c:pt idx="0" formatCode="0%">
                  <c:v>0.27837732091009582</c:v>
                </c:pt>
                <c:pt idx="1">
                  <c:v>9.2837496393653116E-2</c:v>
                </c:pt>
                <c:pt idx="2">
                  <c:v>8.6261232685731187E-2</c:v>
                </c:pt>
                <c:pt idx="3">
                  <c:v>8.2157662616538701E-2</c:v>
                </c:pt>
                <c:pt idx="4">
                  <c:v>6.7342912054427023E-2</c:v>
                </c:pt>
                <c:pt idx="5">
                  <c:v>5.998477114211568E-2</c:v>
                </c:pt>
                <c:pt idx="6">
                  <c:v>5.3629840664042784E-2</c:v>
                </c:pt>
                <c:pt idx="7">
                  <c:v>5.1441443253128813E-2</c:v>
                </c:pt>
              </c:numCache>
            </c:numRef>
          </c:val>
        </c:ser>
        <c:axId val="50210688"/>
        <c:axId val="49479680"/>
      </c:barChart>
      <c:lineChart>
        <c:grouping val="standard"/>
        <c:ser>
          <c:idx val="1"/>
          <c:order val="1"/>
          <c:spPr>
            <a:ln w="25400">
              <a:solidFill>
                <a:schemeClr val="bg1"/>
              </a:solidFill>
            </a:ln>
          </c:spPr>
          <c:marker>
            <c:symbol val="diamond"/>
            <c:size val="6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val>
            <c:numRef>
              <c:f>'Silagem Milho'!$M$24:$M$31</c:f>
              <c:numCache>
                <c:formatCode>0%</c:formatCode>
                <c:ptCount val="8"/>
                <c:pt idx="0">
                  <c:v>0.27837732091009582</c:v>
                </c:pt>
                <c:pt idx="1">
                  <c:v>0.37121481730375094</c:v>
                </c:pt>
                <c:pt idx="2">
                  <c:v>0.45747604998948194</c:v>
                </c:pt>
                <c:pt idx="3">
                  <c:v>0.53963371260602111</c:v>
                </c:pt>
                <c:pt idx="4">
                  <c:v>0.60697662466044722</c:v>
                </c:pt>
                <c:pt idx="5">
                  <c:v>0.66696139580255909</c:v>
                </c:pt>
                <c:pt idx="6">
                  <c:v>0.72059123646660705</c:v>
                </c:pt>
                <c:pt idx="7">
                  <c:v>0.77203267971973033</c:v>
                </c:pt>
              </c:numCache>
            </c:numRef>
          </c:val>
        </c:ser>
        <c:marker val="1"/>
        <c:axId val="49483776"/>
        <c:axId val="49481600"/>
      </c:lineChart>
      <c:catAx>
        <c:axId val="5021068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49479680"/>
        <c:crosses val="autoZero"/>
        <c:auto val="1"/>
        <c:lblAlgn val="ctr"/>
        <c:lblOffset val="100"/>
      </c:catAx>
      <c:valAx>
        <c:axId val="4947968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Participação no custo total (%)</a:t>
                </a:r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0210688"/>
        <c:crosses val="autoZero"/>
        <c:crossBetween val="between"/>
      </c:valAx>
      <c:valAx>
        <c:axId val="49481600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Frequência acumulada (%)</a:t>
                </a:r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49483776"/>
        <c:crosses val="max"/>
        <c:crossBetween val="between"/>
      </c:valAx>
      <c:catAx>
        <c:axId val="49483776"/>
        <c:scaling>
          <c:orientation val="minMax"/>
        </c:scaling>
        <c:delete val="1"/>
        <c:axPos val="b"/>
        <c:tickLblPos val="none"/>
        <c:crossAx val="49481600"/>
        <c:crosses val="autoZero"/>
        <c:auto val="1"/>
        <c:lblAlgn val="ctr"/>
        <c:lblOffset val="100"/>
      </c:catAx>
    </c:plotArea>
    <c:plotVisOnly val="1"/>
    <c:dispBlanksAs val="gap"/>
  </c:chart>
  <c:spPr>
    <a:solidFill>
      <a:schemeClr val="tx1"/>
    </a:solidFill>
    <a:ln>
      <a:noFill/>
    </a:ln>
  </c:spPr>
  <c:txPr>
    <a:bodyPr/>
    <a:lstStyle/>
    <a:p>
      <a:pPr>
        <a:defRPr sz="1600" b="1"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pt-BR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hPercent val="45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gradFill rotWithShape="0">
          <a:gsLst>
            <a:gs pos="0">
              <a:srgbClr val="C0C0C0">
                <a:gamma/>
                <a:shade val="76078"/>
                <a:invGamma/>
              </a:srgbClr>
            </a:gs>
            <a:gs pos="50000">
              <a:srgbClr val="C0C0C0"/>
            </a:gs>
            <a:gs pos="100000">
              <a:srgbClr val="C0C0C0">
                <a:gamma/>
                <a:shade val="76078"/>
                <a:invGamma/>
              </a:srgbClr>
            </a:gs>
          </a:gsLst>
          <a:lin ang="2700000" scaled="1"/>
        </a:gradFill>
        <a:ln w="12700">
          <a:solidFill>
            <a:srgbClr val="808080"/>
          </a:solidFill>
          <a:prstDash val="solid"/>
        </a:ln>
      </c:spPr>
    </c:sideWall>
    <c:backWall>
      <c:spPr>
        <a:gradFill rotWithShape="0">
          <a:gsLst>
            <a:gs pos="0">
              <a:srgbClr val="C0C0C0">
                <a:gamma/>
                <a:shade val="76078"/>
                <a:invGamma/>
              </a:srgbClr>
            </a:gs>
            <a:gs pos="50000">
              <a:srgbClr val="C0C0C0"/>
            </a:gs>
            <a:gs pos="100000">
              <a:srgbClr val="C0C0C0">
                <a:gamma/>
                <a:shade val="76078"/>
                <a:invGamma/>
              </a:srgbClr>
            </a:gs>
          </a:gsLst>
          <a:lin ang="2700000" scaled="1"/>
        </a:gra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27800829875519"/>
          <c:y val="2.6785714285714295E-2"/>
          <c:w val="0.85338865836791145"/>
          <c:h val="0.85714285714285732"/>
        </c:manualLayout>
      </c:layout>
      <c:bar3D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008080">
                    <a:gamma/>
                    <a:shade val="46275"/>
                    <a:invGamma/>
                  </a:srgbClr>
                </a:gs>
                <a:gs pos="50000">
                  <a:srgbClr val="008080"/>
                </a:gs>
                <a:gs pos="100000">
                  <a:srgbClr val="0080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6627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9112173428785285E-2"/>
                  <c:y val="-4.4037646198520596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32,4c</a:t>
                    </a:r>
                  </a:p>
                </c:rich>
              </c:tx>
            </c:dLbl>
            <c:dLbl>
              <c:idx val="1"/>
              <c:layout>
                <c:manualLayout>
                  <c:x val="2.1288702561126149E-2"/>
                  <c:y val="-3.6250073111622129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36,6b</a:t>
                    </a:r>
                  </a:p>
                </c:rich>
              </c:tx>
            </c:dLbl>
            <c:dLbl>
              <c:idx val="2"/>
              <c:layout>
                <c:manualLayout>
                  <c:x val="1.8736472519994569E-2"/>
                  <c:y val="-4.6219946884936296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38,1b</a:t>
                    </a:r>
                  </a:p>
                </c:rich>
              </c:tx>
            </c:dLbl>
            <c:dLbl>
              <c:idx val="3"/>
              <c:layout>
                <c:manualLayout>
                  <c:x val="1.8950494207770549E-2"/>
                  <c:y val="-3.7581519811907452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43,4a</a:t>
                    </a:r>
                  </a:p>
                </c:rich>
              </c:tx>
            </c:dLbl>
            <c:spPr>
              <a:noFill/>
              <a:ln w="33255">
                <a:noFill/>
              </a:ln>
            </c:spPr>
            <c:txPr>
              <a:bodyPr/>
              <a:lstStyle/>
              <a:p>
                <a:pPr>
                  <a:defRPr sz="1473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Val val="1"/>
          </c:dLbls>
          <c:cat>
            <c:strRef>
              <c:f>'%grao'!$L$20:$L$23</c:f>
              <c:strCache>
                <c:ptCount val="4"/>
                <c:pt idx="0">
                  <c:v>5o corte</c:v>
                </c:pt>
                <c:pt idx="1">
                  <c:v>6o corte</c:v>
                </c:pt>
                <c:pt idx="2">
                  <c:v>7o corte</c:v>
                </c:pt>
                <c:pt idx="3">
                  <c:v>8o corte</c:v>
                </c:pt>
              </c:strCache>
            </c:strRef>
          </c:cat>
          <c:val>
            <c:numRef>
              <c:f>'%grao'!$M$20:$M$23</c:f>
              <c:numCache>
                <c:formatCode>0.0</c:formatCode>
                <c:ptCount val="4"/>
                <c:pt idx="0">
                  <c:v>32.441600000000001</c:v>
                </c:pt>
                <c:pt idx="1">
                  <c:v>36.554099999999998</c:v>
                </c:pt>
                <c:pt idx="2">
                  <c:v>38.127000000000002</c:v>
                </c:pt>
                <c:pt idx="3">
                  <c:v>43.3825</c:v>
                </c:pt>
              </c:numCache>
            </c:numRef>
          </c:val>
        </c:ser>
        <c:shape val="box"/>
        <c:axId val="112614016"/>
        <c:axId val="112624000"/>
        <c:axId val="0"/>
      </c:bar3DChart>
      <c:catAx>
        <c:axId val="112614016"/>
        <c:scaling>
          <c:orientation val="minMax"/>
        </c:scaling>
        <c:axPos val="b"/>
        <c:numFmt formatCode="General" sourceLinked="1"/>
        <c:tickLblPos val="low"/>
        <c:spPr>
          <a:ln w="41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12624000"/>
        <c:crosses val="autoZero"/>
        <c:auto val="1"/>
        <c:lblAlgn val="ctr"/>
        <c:lblOffset val="100"/>
        <c:tickLblSkip val="1"/>
        <c:tickMarkSkip val="1"/>
      </c:catAx>
      <c:valAx>
        <c:axId val="11262400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7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Porcentagem de grãos na planta (% MS)</a:t>
                </a:r>
              </a:p>
            </c:rich>
          </c:tx>
          <c:layout>
            <c:manualLayout>
              <c:xMode val="edge"/>
              <c:yMode val="edge"/>
              <c:x val="2.351313969571231E-2"/>
              <c:y val="0.16369047619047625"/>
            </c:manualLayout>
          </c:layout>
          <c:spPr>
            <a:noFill/>
            <a:ln w="33255">
              <a:noFill/>
            </a:ln>
          </c:spPr>
        </c:title>
        <c:numFmt formatCode="0.0" sourceLinked="1"/>
        <c:tickLblPos val="nextTo"/>
        <c:spPr>
          <a:ln w="41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12614016"/>
        <c:crosses val="autoZero"/>
        <c:crossBetween val="between"/>
      </c:valAx>
      <c:spPr>
        <a:noFill/>
        <a:ln w="33255">
          <a:noFill/>
        </a:ln>
      </c:spPr>
    </c:plotArea>
    <c:plotVisOnly val="1"/>
    <c:dispBlanksAs val="gap"/>
  </c:chart>
  <c:spPr>
    <a:solidFill>
      <a:srgbClr val="FFFFFF"/>
    </a:solidFill>
    <a:ln w="4157">
      <a:solidFill>
        <a:srgbClr val="000000"/>
      </a:solidFill>
      <a:prstDash val="solid"/>
    </a:ln>
  </c:spPr>
  <c:txPr>
    <a:bodyPr/>
    <a:lstStyle/>
    <a:p>
      <a:pPr>
        <a:defRPr sz="147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hPercent val="47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gradFill rotWithShape="0">
          <a:gsLst>
            <a:gs pos="0">
              <a:srgbClr val="C0C0C0">
                <a:gamma/>
                <a:shade val="76078"/>
                <a:invGamma/>
              </a:srgbClr>
            </a:gs>
            <a:gs pos="50000">
              <a:srgbClr val="C0C0C0"/>
            </a:gs>
            <a:gs pos="100000">
              <a:srgbClr val="C0C0C0">
                <a:gamma/>
                <a:shade val="76078"/>
                <a:invGamma/>
              </a:srgbClr>
            </a:gs>
          </a:gsLst>
          <a:lin ang="2700000" scaled="1"/>
        </a:gradFill>
        <a:ln w="12700">
          <a:solidFill>
            <a:srgbClr val="808080"/>
          </a:solidFill>
          <a:prstDash val="solid"/>
        </a:ln>
      </c:spPr>
    </c:sideWall>
    <c:backWall>
      <c:spPr>
        <a:gradFill rotWithShape="0">
          <a:gsLst>
            <a:gs pos="0">
              <a:srgbClr val="C0C0C0">
                <a:gamma/>
                <a:shade val="76078"/>
                <a:invGamma/>
              </a:srgbClr>
            </a:gs>
            <a:gs pos="50000">
              <a:srgbClr val="C0C0C0"/>
            </a:gs>
            <a:gs pos="100000">
              <a:srgbClr val="C0C0C0">
                <a:gamma/>
                <a:shade val="76078"/>
                <a:invGamma/>
              </a:srgbClr>
            </a:gs>
          </a:gsLst>
          <a:lin ang="2700000" scaled="1"/>
        </a:gra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389380530973451"/>
          <c:y val="2.7439024390243906E-2"/>
          <c:w val="0.86135693215339271"/>
          <c:h val="0.75914634146341464"/>
        </c:manualLayout>
      </c:layout>
      <c:bar3DChart>
        <c:barDir val="col"/>
        <c:grouping val="clustered"/>
        <c:ser>
          <c:idx val="1"/>
          <c:order val="0"/>
          <c:spPr>
            <a:gradFill rotWithShape="0">
              <a:gsLst>
                <a:gs pos="0">
                  <a:srgbClr val="FFCC00"/>
                </a:gs>
                <a:gs pos="50000">
                  <a:srgbClr val="FFCC00">
                    <a:gamma/>
                    <a:tint val="43922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1969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3308537496354063E-2"/>
                  <c:y val="-2.7395983182290952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a</a:t>
                    </a:r>
                  </a:p>
                </c:rich>
              </c:tx>
            </c:dLbl>
            <c:dLbl>
              <c:idx val="1"/>
              <c:layout>
                <c:manualLayout>
                  <c:x val="1.6092369345755513E-2"/>
                  <c:y val="-2.5320429544697917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b</a:t>
                    </a:r>
                  </a:p>
                </c:rich>
              </c:tx>
            </c:dLbl>
            <c:dLbl>
              <c:idx val="2"/>
              <c:layout>
                <c:manualLayout>
                  <c:x val="9.4198685717316304E-3"/>
                  <c:y val="-2.950760479114805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c</a:t>
                    </a:r>
                  </a:p>
                </c:rich>
              </c:tx>
            </c:dLbl>
            <c:dLbl>
              <c:idx val="3"/>
              <c:layout>
                <c:manualLayout>
                  <c:x val="1.5760228509536817E-2"/>
                  <c:y val="-3.0918249370942633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d</a:t>
                    </a:r>
                  </a:p>
                </c:rich>
              </c:tx>
            </c:dLbl>
            <c:dLbl>
              <c:idx val="4"/>
              <c:layout>
                <c:manualLayout>
                  <c:x val="1.411928159787653E-2"/>
                  <c:y val="-2.5589955396567582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d</a:t>
                    </a:r>
                  </a:p>
                </c:rich>
              </c:tx>
            </c:dLbl>
            <c:dLbl>
              <c:idx val="5"/>
              <c:layout>
                <c:manualLayout>
                  <c:x val="1.1003308912256272E-2"/>
                  <c:y val="-2.5191433080960987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e</a:t>
                    </a:r>
                  </a:p>
                </c:rich>
              </c:tx>
            </c:dLbl>
            <c:spPr>
              <a:noFill/>
              <a:ln w="39390">
                <a:noFill/>
              </a:ln>
            </c:spPr>
            <c:txPr>
              <a:bodyPr/>
              <a:lstStyle/>
              <a:p>
                <a:pPr>
                  <a:defRPr sz="1706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Val val="1"/>
          </c:dLbls>
          <c:cat>
            <c:numRef>
              <c:f>DVIVMS!$E$14:$E$19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</c:numCache>
            </c:numRef>
          </c:cat>
          <c:val>
            <c:numRef>
              <c:f>DVIVMS!$F$14:$F$19</c:f>
              <c:numCache>
                <c:formatCode>0.0</c:formatCode>
                <c:ptCount val="6"/>
                <c:pt idx="0">
                  <c:v>99.074200000000005</c:v>
                </c:pt>
                <c:pt idx="1">
                  <c:v>98.314600000000027</c:v>
                </c:pt>
                <c:pt idx="2">
                  <c:v>97.588700000000003</c:v>
                </c:pt>
                <c:pt idx="3">
                  <c:v>96.71710000000003</c:v>
                </c:pt>
                <c:pt idx="4">
                  <c:v>96.815000000000012</c:v>
                </c:pt>
                <c:pt idx="5">
                  <c:v>96.392099999999999</c:v>
                </c:pt>
              </c:numCache>
            </c:numRef>
          </c:val>
        </c:ser>
        <c:dLbls>
          <c:showVal val="1"/>
        </c:dLbls>
        <c:shape val="box"/>
        <c:axId val="81086720"/>
        <c:axId val="81097088"/>
        <c:axId val="0"/>
      </c:bar3DChart>
      <c:catAx>
        <c:axId val="810867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70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Corte</a:t>
                </a:r>
              </a:p>
            </c:rich>
          </c:tx>
          <c:layout>
            <c:manualLayout>
              <c:xMode val="edge"/>
              <c:yMode val="edge"/>
              <c:x val="0.50294985250737512"/>
              <c:y val="0.86890243902439046"/>
            </c:manualLayout>
          </c:layout>
          <c:spPr>
            <a:noFill/>
            <a:ln w="39390">
              <a:noFill/>
            </a:ln>
          </c:spPr>
        </c:title>
        <c:numFmt formatCode="General" sourceLinked="1"/>
        <c:tickLblPos val="low"/>
        <c:spPr>
          <a:ln w="492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0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1097088"/>
        <c:crosses val="autoZero"/>
        <c:auto val="1"/>
        <c:lblAlgn val="ctr"/>
        <c:lblOffset val="100"/>
        <c:tickLblSkip val="1"/>
        <c:tickMarkSkip val="1"/>
      </c:catAx>
      <c:valAx>
        <c:axId val="81097088"/>
        <c:scaling>
          <c:orientation val="minMax"/>
          <c:min val="92"/>
        </c:scaling>
        <c:axPos val="l"/>
        <c:title>
          <c:tx>
            <c:rich>
              <a:bodyPr/>
              <a:lstStyle/>
              <a:p>
                <a:pPr>
                  <a:defRPr sz="170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DVIVMS do grão (%)</a:t>
                </a:r>
              </a:p>
            </c:rich>
          </c:tx>
          <c:layout>
            <c:manualLayout>
              <c:xMode val="edge"/>
              <c:yMode val="edge"/>
              <c:x val="7.2271386430678472E-2"/>
              <c:y val="0.21951219512195133"/>
            </c:manualLayout>
          </c:layout>
          <c:spPr>
            <a:noFill/>
            <a:ln w="39390">
              <a:noFill/>
            </a:ln>
          </c:spPr>
        </c:title>
        <c:numFmt formatCode="0.0" sourceLinked="1"/>
        <c:tickLblPos val="nextTo"/>
        <c:spPr>
          <a:ln w="492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0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1086720"/>
        <c:crosses val="autoZero"/>
        <c:crossBetween val="between"/>
      </c:valAx>
      <c:spPr>
        <a:noFill/>
        <a:ln w="39390">
          <a:noFill/>
        </a:ln>
      </c:spPr>
    </c:plotArea>
    <c:plotVisOnly val="1"/>
    <c:dispBlanksAs val="gap"/>
  </c:chart>
  <c:spPr>
    <a:solidFill>
      <a:srgbClr val="FFFFFF"/>
    </a:solidFill>
    <a:ln w="4924">
      <a:solidFill>
        <a:srgbClr val="000000"/>
      </a:solidFill>
      <a:prstDash val="solid"/>
    </a:ln>
  </c:spPr>
  <c:txPr>
    <a:bodyPr/>
    <a:lstStyle/>
    <a:p>
      <a:pPr>
        <a:defRPr sz="170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hPercent val="42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gradFill rotWithShape="0">
          <a:gsLst>
            <a:gs pos="0">
              <a:srgbClr val="C0C0C0">
                <a:gamma/>
                <a:shade val="86275"/>
                <a:invGamma/>
              </a:srgbClr>
            </a:gs>
            <a:gs pos="50000">
              <a:srgbClr val="C0C0C0"/>
            </a:gs>
            <a:gs pos="100000">
              <a:srgbClr val="C0C0C0">
                <a:gamma/>
                <a:shade val="86275"/>
                <a:invGamma/>
              </a:srgbClr>
            </a:gs>
          </a:gsLst>
          <a:lin ang="2700000" scaled="1"/>
        </a:gradFill>
        <a:ln w="12700">
          <a:solidFill>
            <a:srgbClr val="808080"/>
          </a:solidFill>
          <a:prstDash val="solid"/>
        </a:ln>
      </c:spPr>
    </c:sideWall>
    <c:backWall>
      <c:spPr>
        <a:gradFill rotWithShape="0">
          <a:gsLst>
            <a:gs pos="0">
              <a:srgbClr val="C0C0C0">
                <a:gamma/>
                <a:shade val="86275"/>
                <a:invGamma/>
              </a:srgbClr>
            </a:gs>
            <a:gs pos="50000">
              <a:srgbClr val="C0C0C0"/>
            </a:gs>
            <a:gs pos="100000">
              <a:srgbClr val="C0C0C0">
                <a:gamma/>
                <a:shade val="86275"/>
                <a:invGamma/>
              </a:srgbClr>
            </a:gs>
          </a:gsLst>
          <a:lin ang="2700000" scaled="1"/>
        </a:gra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091922005571036"/>
          <c:y val="2.9032258064516148E-2"/>
          <c:w val="0.85515320334261835"/>
          <c:h val="0.76129032258064533"/>
        </c:manualLayout>
      </c:layout>
      <c:bar3DChart>
        <c:barDir val="col"/>
        <c:grouping val="clustered"/>
        <c:ser>
          <c:idx val="1"/>
          <c:order val="0"/>
          <c:spPr>
            <a:gradFill rotWithShape="0">
              <a:gsLst>
                <a:gs pos="0">
                  <a:srgbClr val="99CC00"/>
                </a:gs>
                <a:gs pos="50000">
                  <a:srgbClr val="99CC00">
                    <a:gamma/>
                    <a:tint val="63529"/>
                    <a:invGamma/>
                  </a:srgbClr>
                </a:gs>
                <a:gs pos="100000">
                  <a:srgbClr val="99CC00"/>
                </a:gs>
              </a:gsLst>
              <a:lin ang="2700000" scaled="1"/>
            </a:gradFill>
            <a:ln w="18131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3577046486033086E-2"/>
                  <c:y val="-4.079935815686566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e</a:t>
                    </a:r>
                  </a:p>
                </c:rich>
              </c:tx>
            </c:dLbl>
            <c:dLbl>
              <c:idx val="1"/>
              <c:layout>
                <c:manualLayout>
                  <c:x val="1.0929106799350767E-2"/>
                  <c:y val="-2.234590425925935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d</a:t>
                    </a:r>
                  </a:p>
                </c:rich>
              </c:tx>
            </c:dLbl>
            <c:dLbl>
              <c:idx val="2"/>
              <c:layout>
                <c:manualLayout>
                  <c:x val="1.1927525906070382E-2"/>
                  <c:y val="-3.0423980620220101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c</a:t>
                    </a:r>
                  </a:p>
                </c:rich>
              </c:tx>
            </c:dLbl>
            <c:dLbl>
              <c:idx val="3"/>
              <c:layout>
                <c:manualLayout>
                  <c:x val="1.5382633220453509E-2"/>
                  <c:y val="-3.1693325963465517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b</a:t>
                    </a:r>
                  </a:p>
                </c:rich>
              </c:tx>
            </c:dLbl>
            <c:dLbl>
              <c:idx val="4"/>
              <c:layout>
                <c:manualLayout>
                  <c:x val="1.1341935873603966E-2"/>
                  <c:y val="-2.4561881996386446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a</a:t>
                    </a:r>
                  </a:p>
                </c:rich>
              </c:tx>
            </c:dLbl>
            <c:dLbl>
              <c:idx val="5"/>
              <c:layout>
                <c:manualLayout>
                  <c:x val="1.4265129000887873E-2"/>
                  <c:y val="-2.3781236344743214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a</a:t>
                    </a:r>
                  </a:p>
                </c:rich>
              </c:tx>
            </c:dLbl>
            <c:spPr>
              <a:noFill/>
              <a:ln w="36261">
                <a:noFill/>
              </a:ln>
            </c:spPr>
            <c:txPr>
              <a:bodyPr/>
              <a:lstStyle/>
              <a:p>
                <a:pPr>
                  <a:defRPr sz="1463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Val val="1"/>
          </c:dLbls>
          <c:cat>
            <c:numRef>
              <c:f>PMSD!$C$7:$C$12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</c:numCache>
            </c:numRef>
          </c:cat>
          <c:val>
            <c:numRef>
              <c:f>PMSD!$D$7:$D$12</c:f>
              <c:numCache>
                <c:formatCode>0</c:formatCode>
                <c:ptCount val="6"/>
                <c:pt idx="0">
                  <c:v>3302.29</c:v>
                </c:pt>
                <c:pt idx="1">
                  <c:v>5131.1200000000017</c:v>
                </c:pt>
                <c:pt idx="2">
                  <c:v>6351</c:v>
                </c:pt>
                <c:pt idx="3">
                  <c:v>7490</c:v>
                </c:pt>
                <c:pt idx="4">
                  <c:v>8526.44</c:v>
                </c:pt>
                <c:pt idx="5">
                  <c:v>8922.08</c:v>
                </c:pt>
              </c:numCache>
            </c:numRef>
          </c:val>
        </c:ser>
        <c:dLbls>
          <c:showVal val="1"/>
        </c:dLbls>
        <c:shape val="box"/>
        <c:axId val="81298560"/>
        <c:axId val="81300480"/>
        <c:axId val="0"/>
      </c:bar3DChart>
      <c:catAx>
        <c:axId val="812985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6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Corte</a:t>
                </a:r>
              </a:p>
            </c:rich>
          </c:tx>
          <c:layout>
            <c:manualLayout>
              <c:xMode val="edge"/>
              <c:yMode val="edge"/>
              <c:x val="0.5097493036211701"/>
              <c:y val="0.8774193548387097"/>
            </c:manualLayout>
          </c:layout>
          <c:spPr>
            <a:noFill/>
            <a:ln w="36261">
              <a:noFill/>
            </a:ln>
          </c:spPr>
        </c:title>
        <c:numFmt formatCode="General" sourceLinked="1"/>
        <c:tickLblPos val="low"/>
        <c:spPr>
          <a:ln w="453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6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1300480"/>
        <c:crosses val="autoZero"/>
        <c:auto val="1"/>
        <c:lblAlgn val="ctr"/>
        <c:lblOffset val="100"/>
        <c:tickLblSkip val="1"/>
        <c:tickMarkSkip val="1"/>
      </c:catAx>
      <c:valAx>
        <c:axId val="8130048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6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Produção de MS digestível do grão (kg MS/ha)</a:t>
                </a:r>
              </a:p>
            </c:rich>
          </c:tx>
          <c:layout>
            <c:manualLayout>
              <c:xMode val="edge"/>
              <c:yMode val="edge"/>
              <c:x val="7.1030640668523673E-2"/>
              <c:y val="0.13870967741935483"/>
            </c:manualLayout>
          </c:layout>
          <c:spPr>
            <a:noFill/>
            <a:ln w="36261">
              <a:noFill/>
            </a:ln>
          </c:spPr>
        </c:title>
        <c:numFmt formatCode="0" sourceLinked="1"/>
        <c:tickLblPos val="nextTo"/>
        <c:spPr>
          <a:ln w="453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6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1298560"/>
        <c:crosses val="autoZero"/>
        <c:crossBetween val="between"/>
      </c:valAx>
      <c:spPr>
        <a:noFill/>
        <a:ln w="36261">
          <a:noFill/>
        </a:ln>
      </c:spPr>
    </c:plotArea>
    <c:plotVisOnly val="1"/>
    <c:dispBlanksAs val="gap"/>
  </c:chart>
  <c:spPr>
    <a:solidFill>
      <a:srgbClr val="FFFFFF"/>
    </a:solidFill>
    <a:ln w="4533">
      <a:solidFill>
        <a:srgbClr val="000000"/>
      </a:solidFill>
      <a:prstDash val="solid"/>
    </a:ln>
  </c:spPr>
  <c:txPr>
    <a:bodyPr/>
    <a:lstStyle/>
    <a:p>
      <a:pPr>
        <a:defRPr sz="146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2937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t-BR" sz="1877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PESO VOLUMÉTRICO E GRÃOS BOIANTES</a:t>
            </a:r>
          </a:p>
          <a:p>
            <a:pPr>
              <a:defRPr sz="2937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t-BR" sz="1721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Safrinha 2003 - Média dos cultivares em três ambientes</a:t>
            </a:r>
          </a:p>
        </c:rich>
      </c:tx>
      <c:layout>
        <c:manualLayout>
          <c:xMode val="edge"/>
          <c:yMode val="edge"/>
          <c:x val="0.1591695501730104"/>
          <c:y val="2.017937219730943E-2"/>
        </c:manualLayout>
      </c:layout>
      <c:spPr>
        <a:noFill/>
        <a:ln w="39739">
          <a:noFill/>
        </a:ln>
      </c:spPr>
    </c:title>
    <c:plotArea>
      <c:layout>
        <c:manualLayout>
          <c:layoutTarget val="inner"/>
          <c:xMode val="edge"/>
          <c:yMode val="edge"/>
          <c:x val="0.13148788927335639"/>
          <c:y val="0.26457399103139012"/>
          <c:w val="0.76124567474048488"/>
          <c:h val="0.6165919282511213"/>
        </c:manualLayout>
      </c:layout>
      <c:lineChart>
        <c:grouping val="standard"/>
        <c:ser>
          <c:idx val="1"/>
          <c:order val="0"/>
          <c:tx>
            <c:strRef>
              <c:f>Plan1!$B$3</c:f>
              <c:strCache>
                <c:ptCount val="1"/>
                <c:pt idx="0">
                  <c:v>Peso volumétrico</c:v>
                </c:pt>
              </c:strCache>
            </c:strRef>
          </c:tx>
          <c:spPr>
            <a:ln w="39739">
              <a:solidFill>
                <a:srgbClr val="FF00FF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Plan1!$A$4:$A$45</c:f>
              <c:strCache>
                <c:ptCount val="42"/>
                <c:pt idx="0">
                  <c:v>30K75</c:v>
                </c:pt>
                <c:pt idx="1">
                  <c:v>A 2560</c:v>
                </c:pt>
                <c:pt idx="2">
                  <c:v>AG 7000</c:v>
                </c:pt>
                <c:pt idx="3">
                  <c:v>Pointer</c:v>
                </c:pt>
                <c:pt idx="4">
                  <c:v>BRS 1001</c:v>
                </c:pt>
                <c:pt idx="5">
                  <c:v>AG 7575</c:v>
                </c:pt>
                <c:pt idx="6">
                  <c:v>Exceler</c:v>
                </c:pt>
                <c:pt idx="7">
                  <c:v>Master</c:v>
                </c:pt>
                <c:pt idx="8">
                  <c:v>AGN 32M43</c:v>
                </c:pt>
                <c:pt idx="9">
                  <c:v>BRS 3003</c:v>
                </c:pt>
                <c:pt idx="10">
                  <c:v>AGN 34A11</c:v>
                </c:pt>
                <c:pt idx="11">
                  <c:v>DAS 9560</c:v>
                </c:pt>
                <c:pt idx="12">
                  <c:v>CD 305</c:v>
                </c:pt>
                <c:pt idx="13">
                  <c:v>AS 3466 TOP</c:v>
                </c:pt>
                <c:pt idx="14">
                  <c:v>Brava</c:v>
                </c:pt>
                <c:pt idx="15">
                  <c:v>AGN 30A00</c:v>
                </c:pt>
                <c:pt idx="16">
                  <c:v>XB 7011</c:v>
                </c:pt>
                <c:pt idx="17">
                  <c:v>Valent</c:v>
                </c:pt>
                <c:pt idx="18">
                  <c:v>Garra</c:v>
                </c:pt>
                <c:pt idx="19">
                  <c:v>A 4450</c:v>
                </c:pt>
                <c:pt idx="20">
                  <c:v>CD 306</c:v>
                </c:pt>
                <c:pt idx="21">
                  <c:v>DG 501</c:v>
                </c:pt>
                <c:pt idx="22">
                  <c:v>DKB 747</c:v>
                </c:pt>
                <c:pt idx="23">
                  <c:v>DAS 2C 599</c:v>
                </c:pt>
                <c:pt idx="24">
                  <c:v>Fort</c:v>
                </c:pt>
                <c:pt idx="25">
                  <c:v>BRS 1010</c:v>
                </c:pt>
                <c:pt idx="26">
                  <c:v>XB 7012</c:v>
                </c:pt>
                <c:pt idx="27">
                  <c:v>DKB 350</c:v>
                </c:pt>
                <c:pt idx="28">
                  <c:v>CD 307</c:v>
                </c:pt>
                <c:pt idx="29">
                  <c:v>AGN 32M31</c:v>
                </c:pt>
                <c:pt idx="30">
                  <c:v>DKB 466</c:v>
                </c:pt>
                <c:pt idx="31">
                  <c:v>DKB 333B</c:v>
                </c:pt>
                <c:pt idx="32">
                  <c:v>AS 1548</c:v>
                </c:pt>
                <c:pt idx="33">
                  <c:v>AS 3430</c:v>
                </c:pt>
                <c:pt idx="34">
                  <c:v>DAS CO 32</c:v>
                </c:pt>
                <c:pt idx="35">
                  <c:v>30F98</c:v>
                </c:pt>
                <c:pt idx="36">
                  <c:v>DAS 2C 522</c:v>
                </c:pt>
                <c:pt idx="37">
                  <c:v>Tork</c:v>
                </c:pt>
                <c:pt idx="38">
                  <c:v>DKB 390</c:v>
                </c:pt>
                <c:pt idx="39">
                  <c:v>A 2555</c:v>
                </c:pt>
                <c:pt idx="40">
                  <c:v>DAS 8480</c:v>
                </c:pt>
                <c:pt idx="41">
                  <c:v>DAS 2C 577</c:v>
                </c:pt>
              </c:strCache>
            </c:strRef>
          </c:cat>
          <c:val>
            <c:numRef>
              <c:f>Plan1!$B$4:$B$45</c:f>
              <c:numCache>
                <c:formatCode>0</c:formatCode>
                <c:ptCount val="42"/>
                <c:pt idx="0">
                  <c:v>858.71888888888918</c:v>
                </c:pt>
                <c:pt idx="1">
                  <c:v>851.60777777777821</c:v>
                </c:pt>
                <c:pt idx="2">
                  <c:v>848.06333333333339</c:v>
                </c:pt>
                <c:pt idx="3">
                  <c:v>847.93</c:v>
                </c:pt>
                <c:pt idx="4">
                  <c:v>846.38555555555558</c:v>
                </c:pt>
                <c:pt idx="5">
                  <c:v>842.96333333333325</c:v>
                </c:pt>
                <c:pt idx="6">
                  <c:v>839.38555555555558</c:v>
                </c:pt>
                <c:pt idx="7">
                  <c:v>837.07444444444445</c:v>
                </c:pt>
                <c:pt idx="8">
                  <c:v>836.70777777777812</c:v>
                </c:pt>
                <c:pt idx="9">
                  <c:v>833.37444444444429</c:v>
                </c:pt>
                <c:pt idx="10">
                  <c:v>833.31888888888886</c:v>
                </c:pt>
                <c:pt idx="11">
                  <c:v>833.14111111111106</c:v>
                </c:pt>
                <c:pt idx="12">
                  <c:v>833.07444444444445</c:v>
                </c:pt>
                <c:pt idx="13">
                  <c:v>833.0188888888888</c:v>
                </c:pt>
                <c:pt idx="14">
                  <c:v>832.17444444444459</c:v>
                </c:pt>
                <c:pt idx="15">
                  <c:v>831.47444444444443</c:v>
                </c:pt>
                <c:pt idx="16">
                  <c:v>830.68555555555565</c:v>
                </c:pt>
                <c:pt idx="17">
                  <c:v>829.17444444444459</c:v>
                </c:pt>
                <c:pt idx="18">
                  <c:v>827.5188888888888</c:v>
                </c:pt>
                <c:pt idx="19">
                  <c:v>826.09666666666692</c:v>
                </c:pt>
                <c:pt idx="20">
                  <c:v>825.74111111111108</c:v>
                </c:pt>
                <c:pt idx="21">
                  <c:v>825.13</c:v>
                </c:pt>
                <c:pt idx="22">
                  <c:v>823.31888888888886</c:v>
                </c:pt>
                <c:pt idx="23">
                  <c:v>823.08555555555552</c:v>
                </c:pt>
                <c:pt idx="24">
                  <c:v>822.97444444444443</c:v>
                </c:pt>
                <c:pt idx="25">
                  <c:v>821.06333333333339</c:v>
                </c:pt>
                <c:pt idx="26">
                  <c:v>820.36333333333334</c:v>
                </c:pt>
                <c:pt idx="27">
                  <c:v>819.99666666666678</c:v>
                </c:pt>
                <c:pt idx="28">
                  <c:v>818.53</c:v>
                </c:pt>
                <c:pt idx="29">
                  <c:v>818.18555555555565</c:v>
                </c:pt>
                <c:pt idx="30">
                  <c:v>816.75222222222226</c:v>
                </c:pt>
                <c:pt idx="31">
                  <c:v>816.47444444444443</c:v>
                </c:pt>
                <c:pt idx="32">
                  <c:v>815.67444444444459</c:v>
                </c:pt>
                <c:pt idx="33">
                  <c:v>814.85222222222183</c:v>
                </c:pt>
                <c:pt idx="34">
                  <c:v>813.21888888888918</c:v>
                </c:pt>
                <c:pt idx="35">
                  <c:v>810.93</c:v>
                </c:pt>
                <c:pt idx="36">
                  <c:v>806.87444444444441</c:v>
                </c:pt>
                <c:pt idx="37">
                  <c:v>805.55222222222199</c:v>
                </c:pt>
                <c:pt idx="38">
                  <c:v>805.11888888888882</c:v>
                </c:pt>
                <c:pt idx="39">
                  <c:v>804.26333333333355</c:v>
                </c:pt>
                <c:pt idx="40">
                  <c:v>795.34111111111099</c:v>
                </c:pt>
                <c:pt idx="41">
                  <c:v>766.9411111111109</c:v>
                </c:pt>
              </c:numCache>
            </c:numRef>
          </c:val>
        </c:ser>
        <c:marker val="1"/>
        <c:axId val="81697408"/>
        <c:axId val="81704064"/>
      </c:lineChart>
      <c:lineChart>
        <c:grouping val="standard"/>
        <c:ser>
          <c:idx val="0"/>
          <c:order val="1"/>
          <c:tx>
            <c:strRef>
              <c:f>Plan1!$C$3</c:f>
              <c:strCache>
                <c:ptCount val="1"/>
                <c:pt idx="0">
                  <c:v>Grãos boiantes</c:v>
                </c:pt>
              </c:strCache>
            </c:strRef>
          </c:tx>
          <c:spPr>
            <a:ln w="39739">
              <a:solidFill>
                <a:srgbClr val="00008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Plan1!$A$4:$A$45</c:f>
              <c:strCache>
                <c:ptCount val="42"/>
                <c:pt idx="0">
                  <c:v>30K75</c:v>
                </c:pt>
                <c:pt idx="1">
                  <c:v>A 2560</c:v>
                </c:pt>
                <c:pt idx="2">
                  <c:v>AG 7000</c:v>
                </c:pt>
                <c:pt idx="3">
                  <c:v>Pointer</c:v>
                </c:pt>
                <c:pt idx="4">
                  <c:v>BRS 1001</c:v>
                </c:pt>
                <c:pt idx="5">
                  <c:v>AG 7575</c:v>
                </c:pt>
                <c:pt idx="6">
                  <c:v>Exceler</c:v>
                </c:pt>
                <c:pt idx="7">
                  <c:v>Master</c:v>
                </c:pt>
                <c:pt idx="8">
                  <c:v>AGN 32M43</c:v>
                </c:pt>
                <c:pt idx="9">
                  <c:v>BRS 3003</c:v>
                </c:pt>
                <c:pt idx="10">
                  <c:v>AGN 34A11</c:v>
                </c:pt>
                <c:pt idx="11">
                  <c:v>DAS 9560</c:v>
                </c:pt>
                <c:pt idx="12">
                  <c:v>CD 305</c:v>
                </c:pt>
                <c:pt idx="13">
                  <c:v>AS 3466 TOP</c:v>
                </c:pt>
                <c:pt idx="14">
                  <c:v>Brava</c:v>
                </c:pt>
                <c:pt idx="15">
                  <c:v>AGN 30A00</c:v>
                </c:pt>
                <c:pt idx="16">
                  <c:v>XB 7011</c:v>
                </c:pt>
                <c:pt idx="17">
                  <c:v>Valent</c:v>
                </c:pt>
                <c:pt idx="18">
                  <c:v>Garra</c:v>
                </c:pt>
                <c:pt idx="19">
                  <c:v>A 4450</c:v>
                </c:pt>
                <c:pt idx="20">
                  <c:v>CD 306</c:v>
                </c:pt>
                <c:pt idx="21">
                  <c:v>DG 501</c:v>
                </c:pt>
                <c:pt idx="22">
                  <c:v>DKB 747</c:v>
                </c:pt>
                <c:pt idx="23">
                  <c:v>DAS 2C 599</c:v>
                </c:pt>
                <c:pt idx="24">
                  <c:v>Fort</c:v>
                </c:pt>
                <c:pt idx="25">
                  <c:v>BRS 1010</c:v>
                </c:pt>
                <c:pt idx="26">
                  <c:v>XB 7012</c:v>
                </c:pt>
                <c:pt idx="27">
                  <c:v>DKB 350</c:v>
                </c:pt>
                <c:pt idx="28">
                  <c:v>CD 307</c:v>
                </c:pt>
                <c:pt idx="29">
                  <c:v>AGN 32M31</c:v>
                </c:pt>
                <c:pt idx="30">
                  <c:v>DKB 466</c:v>
                </c:pt>
                <c:pt idx="31">
                  <c:v>DKB 333B</c:v>
                </c:pt>
                <c:pt idx="32">
                  <c:v>AS 1548</c:v>
                </c:pt>
                <c:pt idx="33">
                  <c:v>AS 3430</c:v>
                </c:pt>
                <c:pt idx="34">
                  <c:v>DAS CO 32</c:v>
                </c:pt>
                <c:pt idx="35">
                  <c:v>30F98</c:v>
                </c:pt>
                <c:pt idx="36">
                  <c:v>DAS 2C 522</c:v>
                </c:pt>
                <c:pt idx="37">
                  <c:v>Tork</c:v>
                </c:pt>
                <c:pt idx="38">
                  <c:v>DKB 390</c:v>
                </c:pt>
                <c:pt idx="39">
                  <c:v>A 2555</c:v>
                </c:pt>
                <c:pt idx="40">
                  <c:v>DAS 8480</c:v>
                </c:pt>
                <c:pt idx="41">
                  <c:v>DAS 2C 577</c:v>
                </c:pt>
              </c:strCache>
            </c:strRef>
          </c:cat>
          <c:val>
            <c:numRef>
              <c:f>Plan1!$C$4:$C$45</c:f>
              <c:numCache>
                <c:formatCode>0</c:formatCode>
                <c:ptCount val="42"/>
                <c:pt idx="0">
                  <c:v>2.6666666666666665</c:v>
                </c:pt>
                <c:pt idx="1">
                  <c:v>1.5555555555555558</c:v>
                </c:pt>
                <c:pt idx="2">
                  <c:v>0.33333333333333331</c:v>
                </c:pt>
                <c:pt idx="3">
                  <c:v>0.61111111111111138</c:v>
                </c:pt>
                <c:pt idx="4">
                  <c:v>1.3888888888888891</c:v>
                </c:pt>
                <c:pt idx="5">
                  <c:v>1.555555555555556</c:v>
                </c:pt>
                <c:pt idx="6">
                  <c:v>2.5555555555555554</c:v>
                </c:pt>
                <c:pt idx="7">
                  <c:v>3.2222222222222232</c:v>
                </c:pt>
                <c:pt idx="8">
                  <c:v>5</c:v>
                </c:pt>
                <c:pt idx="9">
                  <c:v>4.1111111111111116</c:v>
                </c:pt>
                <c:pt idx="10">
                  <c:v>4.1111111111111116</c:v>
                </c:pt>
                <c:pt idx="11">
                  <c:v>1.2222222222222219</c:v>
                </c:pt>
                <c:pt idx="12">
                  <c:v>2.2222222222222219</c:v>
                </c:pt>
                <c:pt idx="13">
                  <c:v>1.3333333333333333</c:v>
                </c:pt>
                <c:pt idx="14">
                  <c:v>4.666666666666667</c:v>
                </c:pt>
                <c:pt idx="15">
                  <c:v>3.6666666666666665</c:v>
                </c:pt>
                <c:pt idx="16">
                  <c:v>3.1111111111111112</c:v>
                </c:pt>
                <c:pt idx="17">
                  <c:v>7</c:v>
                </c:pt>
                <c:pt idx="18">
                  <c:v>3.6666666666666665</c:v>
                </c:pt>
                <c:pt idx="19">
                  <c:v>5.666666666666667</c:v>
                </c:pt>
                <c:pt idx="20">
                  <c:v>10</c:v>
                </c:pt>
                <c:pt idx="21">
                  <c:v>11</c:v>
                </c:pt>
                <c:pt idx="22">
                  <c:v>4.2777777777777777</c:v>
                </c:pt>
                <c:pt idx="23">
                  <c:v>2.6111111111111112</c:v>
                </c:pt>
                <c:pt idx="24">
                  <c:v>7</c:v>
                </c:pt>
                <c:pt idx="25">
                  <c:v>7.9444444444444438</c:v>
                </c:pt>
                <c:pt idx="26">
                  <c:v>4</c:v>
                </c:pt>
                <c:pt idx="27">
                  <c:v>2.4444444444444438</c:v>
                </c:pt>
                <c:pt idx="28">
                  <c:v>6.7777777777777777</c:v>
                </c:pt>
                <c:pt idx="29">
                  <c:v>6.5555555555555536</c:v>
                </c:pt>
                <c:pt idx="30">
                  <c:v>5.5</c:v>
                </c:pt>
                <c:pt idx="31">
                  <c:v>4</c:v>
                </c:pt>
                <c:pt idx="32">
                  <c:v>9.8888888888888875</c:v>
                </c:pt>
                <c:pt idx="33">
                  <c:v>3.3333333333333335</c:v>
                </c:pt>
                <c:pt idx="34">
                  <c:v>4.9444444444444438</c:v>
                </c:pt>
                <c:pt idx="35">
                  <c:v>8</c:v>
                </c:pt>
                <c:pt idx="36">
                  <c:v>18.166666666666668</c:v>
                </c:pt>
                <c:pt idx="37">
                  <c:v>3.5</c:v>
                </c:pt>
                <c:pt idx="38">
                  <c:v>32.6111111111111</c:v>
                </c:pt>
                <c:pt idx="39">
                  <c:v>3.4444444444444438</c:v>
                </c:pt>
                <c:pt idx="40">
                  <c:v>14.777777777777775</c:v>
                </c:pt>
                <c:pt idx="41">
                  <c:v>81.555555555555529</c:v>
                </c:pt>
              </c:numCache>
            </c:numRef>
          </c:val>
        </c:ser>
        <c:marker val="1"/>
        <c:axId val="81705984"/>
        <c:axId val="81712256"/>
      </c:lineChart>
      <c:catAx>
        <c:axId val="81697408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4967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5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1704064"/>
        <c:crosses val="autoZero"/>
        <c:lblAlgn val="ctr"/>
        <c:lblOffset val="100"/>
        <c:tickLblSkip val="1"/>
        <c:tickMarkSkip val="1"/>
      </c:catAx>
      <c:valAx>
        <c:axId val="81704064"/>
        <c:scaling>
          <c:orientation val="minMax"/>
          <c:max val="890"/>
        </c:scaling>
        <c:axPos val="l"/>
        <c:majorGridlines>
          <c:spPr>
            <a:ln w="4967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g L-1</a:t>
                </a:r>
              </a:p>
            </c:rich>
          </c:tx>
          <c:layout>
            <c:manualLayout>
              <c:xMode val="edge"/>
              <c:yMode val="edge"/>
              <c:x val="6.2283737024221492E-2"/>
              <c:y val="0.17488789237668168"/>
            </c:manualLayout>
          </c:layout>
          <c:spPr>
            <a:noFill/>
            <a:ln w="39739">
              <a:noFill/>
            </a:ln>
          </c:spPr>
        </c:title>
        <c:numFmt formatCode="0" sourceLinked="1"/>
        <c:majorTickMark val="cross"/>
        <c:tickLblPos val="nextTo"/>
        <c:spPr>
          <a:ln w="49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6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1697408"/>
        <c:crosses val="autoZero"/>
        <c:crossBetween val="between"/>
      </c:valAx>
      <c:catAx>
        <c:axId val="8170598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56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% grãos</a:t>
                </a:r>
              </a:p>
            </c:rich>
          </c:tx>
          <c:layout>
            <c:manualLayout>
              <c:xMode val="edge"/>
              <c:yMode val="edge"/>
              <c:x val="0.86159169550173031"/>
              <c:y val="0.17488789237668168"/>
            </c:manualLayout>
          </c:layout>
          <c:spPr>
            <a:noFill/>
            <a:ln w="39739">
              <a:noFill/>
            </a:ln>
          </c:spPr>
        </c:title>
        <c:tickLblPos val="none"/>
        <c:crossAx val="81712256"/>
        <c:crosses val="autoZero"/>
        <c:lblAlgn val="ctr"/>
        <c:lblOffset val="100"/>
      </c:catAx>
      <c:valAx>
        <c:axId val="81712256"/>
        <c:scaling>
          <c:orientation val="minMax"/>
          <c:max val="100"/>
        </c:scaling>
        <c:axPos val="r"/>
        <c:numFmt formatCode="0" sourceLinked="1"/>
        <c:majorTickMark val="cross"/>
        <c:tickLblPos val="nextTo"/>
        <c:spPr>
          <a:ln w="49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6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1705984"/>
        <c:crosses val="max"/>
        <c:crossBetween val="between"/>
      </c:valAx>
      <c:spPr>
        <a:noFill/>
        <a:ln w="1987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508650519031142"/>
          <c:y val="0.1278026905829597"/>
          <c:w val="0.49826989619377171"/>
          <c:h val="9.8654708520179449E-2"/>
        </c:manualLayout>
      </c:layout>
      <c:spPr>
        <a:solidFill>
          <a:srgbClr val="FFFFFF"/>
        </a:solidFill>
        <a:ln w="39739">
          <a:noFill/>
        </a:ln>
      </c:spPr>
      <c:txPr>
        <a:bodyPr/>
        <a:lstStyle/>
        <a:p>
          <a:pPr>
            <a:defRPr sz="1439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56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txPr>
        <a:bodyPr/>
        <a:lstStyle/>
        <a:p>
          <a:pPr>
            <a:defRPr sz="2400"/>
          </a:pPr>
          <a:endParaRPr lang="pt-BR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Plan1!$B$3</c:f>
              <c:strCache>
                <c:ptCount val="1"/>
                <c:pt idx="0">
                  <c:v>Consumo MS, kg/d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9281044304986792E-2"/>
                  <c:y val="-4.0360357611836532E-2"/>
                </c:manualLayout>
              </c:layout>
              <c:showVal val="1"/>
            </c:dLbl>
            <c:dLbl>
              <c:idx val="1"/>
              <c:layout>
                <c:manualLayout>
                  <c:x val="2.4888887659238742E-2"/>
                  <c:y val="-5.0450447014795514E-2"/>
                </c:manualLayout>
              </c:layout>
              <c:showVal val="1"/>
            </c:dLbl>
            <c:dLbl>
              <c:idx val="2"/>
              <c:layout>
                <c:manualLayout>
                  <c:x val="2.3424835443989402E-2"/>
                  <c:y val="-3.834233973124451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Plan1!$C$2:$E$2</c:f>
              <c:strCache>
                <c:ptCount val="3"/>
                <c:pt idx="0">
                  <c:v>Silagem de milho</c:v>
                </c:pt>
                <c:pt idx="1">
                  <c:v>Sil milho + Sil cana</c:v>
                </c:pt>
                <c:pt idx="2">
                  <c:v>Silagem de cana</c:v>
                </c:pt>
              </c:strCache>
            </c:strRef>
          </c:cat>
          <c:val>
            <c:numRef>
              <c:f>Plan1!$C$3:$E$3</c:f>
              <c:numCache>
                <c:formatCode>General</c:formatCode>
                <c:ptCount val="3"/>
                <c:pt idx="0">
                  <c:v>21.779999999999987</c:v>
                </c:pt>
                <c:pt idx="1">
                  <c:v>22.27</c:v>
                </c:pt>
                <c:pt idx="2">
                  <c:v>22.47</c:v>
                </c:pt>
              </c:numCache>
            </c:numRef>
          </c:val>
        </c:ser>
        <c:dLbls>
          <c:showVal val="1"/>
        </c:dLbls>
        <c:shape val="box"/>
        <c:axId val="49508736"/>
        <c:axId val="49510272"/>
        <c:axId val="0"/>
      </c:bar3DChart>
      <c:catAx>
        <c:axId val="4950873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49510272"/>
        <c:crosses val="autoZero"/>
        <c:auto val="1"/>
        <c:lblAlgn val="ctr"/>
        <c:lblOffset val="100"/>
      </c:catAx>
      <c:valAx>
        <c:axId val="49510272"/>
        <c:scaling>
          <c:orientation val="minMax"/>
          <c:min val="1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49508736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Plan1!$B$6</c:f>
              <c:strCache>
                <c:ptCount val="1"/>
                <c:pt idx="0">
                  <c:v>Leite3,5%G, kg/d</c:v>
                </c:pt>
              </c:strCache>
            </c:strRef>
          </c:tx>
          <c:dLbls>
            <c:dLbl>
              <c:idx val="0"/>
              <c:layout>
                <c:manualLayout>
                  <c:x val="1.3176469937244037E-2"/>
                  <c:y val="-1.4126125164142725E-2"/>
                </c:manualLayout>
              </c:layout>
              <c:showVal val="1"/>
            </c:dLbl>
            <c:dLbl>
              <c:idx val="1"/>
              <c:layout>
                <c:manualLayout>
                  <c:x val="1.1712417721994698E-2"/>
                  <c:y val="-1.6144143044734563E-2"/>
                </c:manualLayout>
              </c:layout>
              <c:showVal val="1"/>
            </c:dLbl>
            <c:dLbl>
              <c:idx val="2"/>
              <c:layout>
                <c:manualLayout>
                  <c:x val="1.0248365506745362E-2"/>
                  <c:y val="-1.210810728355090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Plan1!$C$2:$E$2</c:f>
              <c:strCache>
                <c:ptCount val="3"/>
                <c:pt idx="0">
                  <c:v>Silagem de milho</c:v>
                </c:pt>
                <c:pt idx="1">
                  <c:v>Sil milho + Sil cana</c:v>
                </c:pt>
                <c:pt idx="2">
                  <c:v>Silagem de cana</c:v>
                </c:pt>
              </c:strCache>
            </c:strRef>
          </c:cat>
          <c:val>
            <c:numRef>
              <c:f>Plan1!$C$6:$E$6</c:f>
              <c:numCache>
                <c:formatCode>General</c:formatCode>
                <c:ptCount val="3"/>
                <c:pt idx="0">
                  <c:v>28.53</c:v>
                </c:pt>
                <c:pt idx="1">
                  <c:v>27.59</c:v>
                </c:pt>
                <c:pt idx="2">
                  <c:v>27.41</c:v>
                </c:pt>
              </c:numCache>
            </c:numRef>
          </c:val>
        </c:ser>
        <c:dLbls>
          <c:showVal val="1"/>
        </c:dLbls>
        <c:shape val="box"/>
        <c:axId val="49534848"/>
        <c:axId val="49536384"/>
        <c:axId val="0"/>
      </c:bar3DChart>
      <c:catAx>
        <c:axId val="4953484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49536384"/>
        <c:crosses val="autoZero"/>
        <c:auto val="1"/>
        <c:lblAlgn val="ctr"/>
        <c:lblOffset val="100"/>
      </c:catAx>
      <c:valAx>
        <c:axId val="49536384"/>
        <c:scaling>
          <c:orientation val="minMax"/>
          <c:min val="10"/>
        </c:scaling>
        <c:axPos val="l"/>
        <c:majorGridlines/>
        <c:numFmt formatCode="General" sourceLinked="1"/>
        <c:tickLblPos val="nextTo"/>
        <c:crossAx val="49534848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NDF Digestiblity</c:v>
                </c:pt>
              </c:strCache>
            </c:strRef>
          </c:tx>
          <c:cat>
            <c:strRef>
              <c:f>Sheet1!$A$2:$A$21</c:f>
              <c:strCache>
                <c:ptCount val="20"/>
                <c:pt idx="0">
                  <c:v>&lt;42</c:v>
                </c:pt>
                <c:pt idx="1">
                  <c:v>44</c:v>
                </c:pt>
                <c:pt idx="2">
                  <c:v>46</c:v>
                </c:pt>
                <c:pt idx="3">
                  <c:v>48</c:v>
                </c:pt>
                <c:pt idx="4">
                  <c:v>50</c:v>
                </c:pt>
                <c:pt idx="5">
                  <c:v>52</c:v>
                </c:pt>
                <c:pt idx="6">
                  <c:v>54</c:v>
                </c:pt>
                <c:pt idx="7">
                  <c:v>56</c:v>
                </c:pt>
                <c:pt idx="8">
                  <c:v>58</c:v>
                </c:pt>
                <c:pt idx="9">
                  <c:v>60</c:v>
                </c:pt>
                <c:pt idx="10">
                  <c:v>62</c:v>
                </c:pt>
                <c:pt idx="11">
                  <c:v>64</c:v>
                </c:pt>
                <c:pt idx="12">
                  <c:v>66</c:v>
                </c:pt>
                <c:pt idx="13">
                  <c:v>68</c:v>
                </c:pt>
                <c:pt idx="14">
                  <c:v>70</c:v>
                </c:pt>
                <c:pt idx="15">
                  <c:v>72</c:v>
                </c:pt>
                <c:pt idx="16">
                  <c:v>74</c:v>
                </c:pt>
                <c:pt idx="17">
                  <c:v>76</c:v>
                </c:pt>
                <c:pt idx="18">
                  <c:v>78</c:v>
                </c:pt>
                <c:pt idx="19">
                  <c:v>&gt;78</c:v>
                </c:pt>
              </c:strCache>
            </c:strRef>
          </c:cat>
          <c:val>
            <c:numRef>
              <c:f>Sheet1!$B$2:$B$21</c:f>
              <c:numCache>
                <c:formatCode>0%</c:formatCode>
                <c:ptCount val="20"/>
                <c:pt idx="0">
                  <c:v>5.9179101323075724E-4</c:v>
                </c:pt>
                <c:pt idx="1">
                  <c:v>1.1835820264615323E-3</c:v>
                </c:pt>
                <c:pt idx="2">
                  <c:v>3.6775584393625611E-3</c:v>
                </c:pt>
                <c:pt idx="3">
                  <c:v>8.5386989051866261E-3</c:v>
                </c:pt>
                <c:pt idx="4">
                  <c:v>2.2826224796043453E-2</c:v>
                </c:pt>
                <c:pt idx="5">
                  <c:v>5.3261191190768067E-2</c:v>
                </c:pt>
                <c:pt idx="6">
                  <c:v>8.9656338504461031E-2</c:v>
                </c:pt>
                <c:pt idx="7">
                  <c:v>0.12131715771230495</c:v>
                </c:pt>
                <c:pt idx="8">
                  <c:v>0.14769412858773398</c:v>
                </c:pt>
                <c:pt idx="9">
                  <c:v>0.13002493976412904</c:v>
                </c:pt>
                <c:pt idx="10">
                  <c:v>9.5066999196856086E-2</c:v>
                </c:pt>
                <c:pt idx="11">
                  <c:v>6.2222597962548587E-2</c:v>
                </c:pt>
                <c:pt idx="12">
                  <c:v>4.6751490045229924E-2</c:v>
                </c:pt>
                <c:pt idx="13">
                  <c:v>4.5398824872131413E-2</c:v>
                </c:pt>
                <c:pt idx="14">
                  <c:v>5.0724943991207722E-2</c:v>
                </c:pt>
                <c:pt idx="15">
                  <c:v>5.2796212537515909E-2</c:v>
                </c:pt>
                <c:pt idx="16">
                  <c:v>4.0157247326372762E-2</c:v>
                </c:pt>
                <c:pt idx="17">
                  <c:v>2.0924039396373172E-2</c:v>
                </c:pt>
                <c:pt idx="18">
                  <c:v>5.6220146256921854E-3</c:v>
                </c:pt>
                <c:pt idx="19">
                  <c:v>1.5640191063955842E-3</c:v>
                </c:pt>
              </c:numCache>
            </c:numRef>
          </c:val>
        </c:ser>
        <c:shape val="cylinder"/>
        <c:axId val="115614848"/>
        <c:axId val="115616768"/>
        <c:axId val="0"/>
      </c:bar3DChart>
      <c:catAx>
        <c:axId val="115614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Digestibilidade</a:t>
                </a:r>
                <a:r>
                  <a:rPr lang="en-US" baseline="0" dirty="0" smtClean="0"/>
                  <a:t> de FDN (30 </a:t>
                </a:r>
                <a:r>
                  <a:rPr lang="en-US" baseline="0" dirty="0" err="1" smtClean="0"/>
                  <a:t>horas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15616768"/>
        <c:crosses val="autoZero"/>
        <c:auto val="1"/>
        <c:lblAlgn val="ctr"/>
        <c:lblOffset val="100"/>
      </c:catAx>
      <c:valAx>
        <c:axId val="1156167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Porcentagem</a:t>
                </a:r>
                <a:r>
                  <a:rPr lang="en-US" baseline="0" dirty="0" smtClean="0"/>
                  <a:t> de </a:t>
                </a:r>
                <a:r>
                  <a:rPr lang="en-US" baseline="0" dirty="0" err="1" smtClean="0"/>
                  <a:t>amostras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239305613114161E-2"/>
              <c:y val="0.20492125984251974"/>
            </c:manualLayout>
          </c:layout>
        </c:title>
        <c:numFmt formatCode="0%" sourceLinked="1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156148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% NDT</c:v>
                </c:pt>
              </c:strCache>
            </c:strRef>
          </c:tx>
          <c:spPr>
            <a:solidFill>
              <a:srgbClr val="C00000"/>
            </a:solidFill>
          </c:spPr>
          <c:dLbls>
            <c:showVal val="1"/>
          </c:dLbls>
          <c:val>
            <c:numRef>
              <c:f>Plan1!$B$2:$B$11</c:f>
              <c:numCache>
                <c:formatCode>General</c:formatCode>
                <c:ptCount val="10"/>
                <c:pt idx="0">
                  <c:v>73</c:v>
                </c:pt>
                <c:pt idx="1">
                  <c:v>72</c:v>
                </c:pt>
                <c:pt idx="2">
                  <c:v>75</c:v>
                </c:pt>
                <c:pt idx="3">
                  <c:v>71</c:v>
                </c:pt>
                <c:pt idx="4">
                  <c:v>73</c:v>
                </c:pt>
                <c:pt idx="5">
                  <c:v>72</c:v>
                </c:pt>
                <c:pt idx="6">
                  <c:v>70</c:v>
                </c:pt>
                <c:pt idx="7">
                  <c:v>74</c:v>
                </c:pt>
                <c:pt idx="8">
                  <c:v>71</c:v>
                </c:pt>
                <c:pt idx="9">
                  <c:v>73</c:v>
                </c:pt>
              </c:numCache>
            </c:numRef>
          </c:val>
        </c:ser>
        <c:axId val="64040960"/>
        <c:axId val="64042880"/>
      </c:barChart>
      <c:catAx>
        <c:axId val="64040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Produtores</a:t>
                </a:r>
              </a:p>
            </c:rich>
          </c:tx>
          <c:layout/>
        </c:title>
        <c:tickLblPos val="nextTo"/>
        <c:spPr>
          <a:ln>
            <a:solidFill>
              <a:sysClr val="windowText" lastClr="000000"/>
            </a:solidFill>
          </a:ln>
        </c:spPr>
        <c:crossAx val="64042880"/>
        <c:crosses val="autoZero"/>
        <c:auto val="1"/>
        <c:lblAlgn val="ctr"/>
        <c:lblOffset val="100"/>
      </c:catAx>
      <c:valAx>
        <c:axId val="64042880"/>
        <c:scaling>
          <c:orientation val="minMax"/>
          <c:max val="76"/>
          <c:min val="66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NDT (% MS)</a:t>
                </a:r>
              </a:p>
            </c:rich>
          </c:tx>
          <c:layout>
            <c:manualLayout>
              <c:xMode val="edge"/>
              <c:yMode val="edge"/>
              <c:x val="2.0512820512820565E-2"/>
              <c:y val="0.30249914412872303"/>
            </c:manualLayout>
          </c:layout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64040960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</c:chart>
  <c:spPr>
    <a:noFill/>
    <a:ln>
      <a:noFill/>
    </a:ln>
  </c:spPr>
  <c:txPr>
    <a:bodyPr/>
    <a:lstStyle/>
    <a:p>
      <a:pPr>
        <a:defRPr sz="14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Plan1!$C$1</c:f>
              <c:strCache>
                <c:ptCount val="1"/>
                <c:pt idx="0">
                  <c:v>% FDN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showVal val="1"/>
          </c:dLbls>
          <c:val>
            <c:numRef>
              <c:f>Plan1!$C$2:$C$11</c:f>
              <c:numCache>
                <c:formatCode>General</c:formatCode>
                <c:ptCount val="10"/>
                <c:pt idx="0">
                  <c:v>36</c:v>
                </c:pt>
                <c:pt idx="1">
                  <c:v>41</c:v>
                </c:pt>
                <c:pt idx="2">
                  <c:v>39</c:v>
                </c:pt>
                <c:pt idx="3">
                  <c:v>39</c:v>
                </c:pt>
                <c:pt idx="4">
                  <c:v>47</c:v>
                </c:pt>
                <c:pt idx="5">
                  <c:v>40</c:v>
                </c:pt>
                <c:pt idx="6">
                  <c:v>46</c:v>
                </c:pt>
                <c:pt idx="7">
                  <c:v>42</c:v>
                </c:pt>
                <c:pt idx="8">
                  <c:v>39</c:v>
                </c:pt>
                <c:pt idx="9">
                  <c:v>39</c:v>
                </c:pt>
              </c:numCache>
            </c:numRef>
          </c:val>
        </c:ser>
        <c:axId val="64067072"/>
        <c:axId val="64068992"/>
      </c:barChart>
      <c:catAx>
        <c:axId val="640670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Produtores</a:t>
                </a:r>
              </a:p>
            </c:rich>
          </c:tx>
          <c:layout/>
        </c:title>
        <c:tickLblPos val="nextTo"/>
        <c:spPr>
          <a:ln>
            <a:solidFill>
              <a:sysClr val="windowText" lastClr="000000"/>
            </a:solidFill>
          </a:ln>
        </c:spPr>
        <c:crossAx val="64068992"/>
        <c:crosses val="autoZero"/>
        <c:auto val="1"/>
        <c:lblAlgn val="ctr"/>
        <c:lblOffset val="100"/>
      </c:catAx>
      <c:valAx>
        <c:axId val="64068992"/>
        <c:scaling>
          <c:orientation val="minMax"/>
          <c:max val="50"/>
          <c:min val="3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FDN (% MS)</a:t>
                </a:r>
              </a:p>
            </c:rich>
          </c:tx>
          <c:layout>
            <c:manualLayout>
              <c:xMode val="edge"/>
              <c:yMode val="edge"/>
              <c:x val="1.282051282051282E-2"/>
              <c:y val="0.29902088325915943"/>
            </c:manualLayout>
          </c:layout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64067072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</c:chart>
  <c:spPr>
    <a:noFill/>
    <a:ln>
      <a:noFill/>
    </a:ln>
  </c:spPr>
  <c:txPr>
    <a:bodyPr/>
    <a:lstStyle/>
    <a:p>
      <a:pPr>
        <a:defRPr sz="14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718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Relação entre linha do leite e % de matéria seca da planta</a:t>
            </a:r>
          </a:p>
        </c:rich>
      </c:tx>
      <c:layout>
        <c:manualLayout>
          <c:xMode val="edge"/>
          <c:yMode val="edge"/>
          <c:x val="0.11190476190476191"/>
          <c:y val="3.4482758620689655E-2"/>
        </c:manualLayout>
      </c:layout>
      <c:spPr>
        <a:noFill/>
        <a:ln w="36372">
          <a:noFill/>
        </a:ln>
      </c:spPr>
    </c:title>
    <c:plotArea>
      <c:layout>
        <c:manualLayout>
          <c:layoutTarget val="inner"/>
          <c:xMode val="edge"/>
          <c:yMode val="edge"/>
          <c:x val="0.15000000000000005"/>
          <c:y val="0.24827586206896551"/>
          <c:w val="0.79523809523809541"/>
          <c:h val="0.47931034482758633"/>
        </c:manualLayout>
      </c:layout>
      <c:scatterChart>
        <c:scatterStyle val="lineMarker"/>
        <c:ser>
          <c:idx val="0"/>
          <c:order val="0"/>
          <c:spPr>
            <a:ln w="40918">
              <a:noFill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36372">
                <a:solidFill>
                  <a:srgbClr val="000000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-7.694689147002691E-2"/>
                  <c:y val="0.12916740500450155"/>
                </c:manualLayout>
              </c:layout>
              <c:numFmt formatCode="General" sourceLinked="0"/>
              <c:spPr>
                <a:noFill/>
                <a:ln w="36372">
                  <a:noFill/>
                </a:ln>
              </c:spPr>
              <c:txPr>
                <a:bodyPr/>
                <a:lstStyle/>
                <a:p>
                  <a:pPr>
                    <a:defRPr sz="1146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</c:trendlineLbl>
          </c:trendline>
          <c:xVal>
            <c:numRef>
              <c:f>Plan3!$A$2:$A$73</c:f>
              <c:numCache>
                <c:formatCode>General</c:formatCode>
                <c:ptCount val="72"/>
                <c:pt idx="0">
                  <c:v>0.5</c:v>
                </c:pt>
                <c:pt idx="1">
                  <c:v>0.69000000000000017</c:v>
                </c:pt>
                <c:pt idx="2">
                  <c:v>0.64000000000000024</c:v>
                </c:pt>
                <c:pt idx="3">
                  <c:v>0.75000000000000022</c:v>
                </c:pt>
                <c:pt idx="4">
                  <c:v>0.61000000000000021</c:v>
                </c:pt>
                <c:pt idx="5">
                  <c:v>0.79</c:v>
                </c:pt>
                <c:pt idx="6">
                  <c:v>0.58000000000000007</c:v>
                </c:pt>
                <c:pt idx="7">
                  <c:v>0.64000000000000024</c:v>
                </c:pt>
                <c:pt idx="8">
                  <c:v>0.65000000000000024</c:v>
                </c:pt>
                <c:pt idx="9">
                  <c:v>0.75000000000000022</c:v>
                </c:pt>
                <c:pt idx="10">
                  <c:v>0.74000000000000021</c:v>
                </c:pt>
                <c:pt idx="11">
                  <c:v>0.65000000000000024</c:v>
                </c:pt>
                <c:pt idx="12">
                  <c:v>0.5</c:v>
                </c:pt>
                <c:pt idx="13">
                  <c:v>0.75000000000000022</c:v>
                </c:pt>
                <c:pt idx="14">
                  <c:v>0.67000000000000026</c:v>
                </c:pt>
                <c:pt idx="15">
                  <c:v>0.75000000000000022</c:v>
                </c:pt>
                <c:pt idx="16">
                  <c:v>0.64000000000000024</c:v>
                </c:pt>
                <c:pt idx="17">
                  <c:v>0.7300000000000002</c:v>
                </c:pt>
                <c:pt idx="18">
                  <c:v>0.5</c:v>
                </c:pt>
                <c:pt idx="19">
                  <c:v>0.55000000000000004</c:v>
                </c:pt>
                <c:pt idx="20">
                  <c:v>0.68</c:v>
                </c:pt>
                <c:pt idx="21">
                  <c:v>0.67000000000000026</c:v>
                </c:pt>
                <c:pt idx="22">
                  <c:v>0.55000000000000004</c:v>
                </c:pt>
                <c:pt idx="23">
                  <c:v>0.8</c:v>
                </c:pt>
                <c:pt idx="24">
                  <c:v>0.58000000000000007</c:v>
                </c:pt>
                <c:pt idx="25">
                  <c:v>0.61000000000000021</c:v>
                </c:pt>
                <c:pt idx="26">
                  <c:v>0.65000000000000024</c:v>
                </c:pt>
                <c:pt idx="27">
                  <c:v>0.75000000000000022</c:v>
                </c:pt>
                <c:pt idx="28">
                  <c:v>0.55000000000000004</c:v>
                </c:pt>
                <c:pt idx="29">
                  <c:v>0.70000000000000018</c:v>
                </c:pt>
                <c:pt idx="30">
                  <c:v>0.58000000000000007</c:v>
                </c:pt>
                <c:pt idx="31">
                  <c:v>0.83000000000000018</c:v>
                </c:pt>
                <c:pt idx="32">
                  <c:v>0.61000000000000021</c:v>
                </c:pt>
                <c:pt idx="33">
                  <c:v>0.67000000000000026</c:v>
                </c:pt>
                <c:pt idx="34">
                  <c:v>0.75000000000000022</c:v>
                </c:pt>
                <c:pt idx="35">
                  <c:v>0.7200000000000002</c:v>
                </c:pt>
                <c:pt idx="36">
                  <c:v>0.5</c:v>
                </c:pt>
                <c:pt idx="37">
                  <c:v>0.92</c:v>
                </c:pt>
                <c:pt idx="38">
                  <c:v>0.59</c:v>
                </c:pt>
                <c:pt idx="39">
                  <c:v>0.67000000000000026</c:v>
                </c:pt>
                <c:pt idx="40">
                  <c:v>0.75000000000000022</c:v>
                </c:pt>
                <c:pt idx="41">
                  <c:v>0.68</c:v>
                </c:pt>
                <c:pt idx="42">
                  <c:v>0.67000000000000026</c:v>
                </c:pt>
                <c:pt idx="43">
                  <c:v>0.75000000000000022</c:v>
                </c:pt>
                <c:pt idx="44">
                  <c:v>0.62000000000000022</c:v>
                </c:pt>
                <c:pt idx="45">
                  <c:v>0.5</c:v>
                </c:pt>
                <c:pt idx="46">
                  <c:v>0.75000000000000022</c:v>
                </c:pt>
                <c:pt idx="47">
                  <c:v>0.68</c:v>
                </c:pt>
                <c:pt idx="48">
                  <c:v>0.5</c:v>
                </c:pt>
                <c:pt idx="49">
                  <c:v>0.5</c:v>
                </c:pt>
                <c:pt idx="50">
                  <c:v>0.62000000000000022</c:v>
                </c:pt>
                <c:pt idx="51">
                  <c:v>0.5</c:v>
                </c:pt>
                <c:pt idx="52">
                  <c:v>0.66000000000000025</c:v>
                </c:pt>
                <c:pt idx="53">
                  <c:v>0.55000000000000004</c:v>
                </c:pt>
                <c:pt idx="54">
                  <c:v>0.58000000000000007</c:v>
                </c:pt>
                <c:pt idx="55">
                  <c:v>0.75000000000000022</c:v>
                </c:pt>
                <c:pt idx="56">
                  <c:v>0.7300000000000002</c:v>
                </c:pt>
                <c:pt idx="57">
                  <c:v>0.58000000000000007</c:v>
                </c:pt>
                <c:pt idx="58">
                  <c:v>1</c:v>
                </c:pt>
                <c:pt idx="59">
                  <c:v>0.6000000000000002</c:v>
                </c:pt>
                <c:pt idx="60">
                  <c:v>0.58000000000000007</c:v>
                </c:pt>
                <c:pt idx="61">
                  <c:v>1</c:v>
                </c:pt>
                <c:pt idx="62">
                  <c:v>0.54</c:v>
                </c:pt>
                <c:pt idx="63">
                  <c:v>0.58000000000000007</c:v>
                </c:pt>
                <c:pt idx="64">
                  <c:v>0.75000000000000022</c:v>
                </c:pt>
                <c:pt idx="65">
                  <c:v>0.55000000000000004</c:v>
                </c:pt>
                <c:pt idx="66">
                  <c:v>0.67000000000000026</c:v>
                </c:pt>
                <c:pt idx="67">
                  <c:v>0.55000000000000004</c:v>
                </c:pt>
                <c:pt idx="68">
                  <c:v>0.64000000000000024</c:v>
                </c:pt>
                <c:pt idx="69">
                  <c:v>0.58000000000000007</c:v>
                </c:pt>
                <c:pt idx="70">
                  <c:v>0.67000000000000026</c:v>
                </c:pt>
                <c:pt idx="71">
                  <c:v>0.67000000000000026</c:v>
                </c:pt>
              </c:numCache>
            </c:numRef>
          </c:xVal>
          <c:yVal>
            <c:numRef>
              <c:f>Plan3!$B$2:$B$73</c:f>
              <c:numCache>
                <c:formatCode>General</c:formatCode>
                <c:ptCount val="72"/>
                <c:pt idx="0">
                  <c:v>34.92</c:v>
                </c:pt>
                <c:pt idx="1">
                  <c:v>45.75</c:v>
                </c:pt>
                <c:pt idx="2">
                  <c:v>28</c:v>
                </c:pt>
                <c:pt idx="3">
                  <c:v>43.85</c:v>
                </c:pt>
                <c:pt idx="4">
                  <c:v>35.730000000000011</c:v>
                </c:pt>
                <c:pt idx="5">
                  <c:v>37.64</c:v>
                </c:pt>
                <c:pt idx="6">
                  <c:v>39.32</c:v>
                </c:pt>
                <c:pt idx="7">
                  <c:v>44.33</c:v>
                </c:pt>
                <c:pt idx="8">
                  <c:v>25.54</c:v>
                </c:pt>
                <c:pt idx="9">
                  <c:v>44.790000000000013</c:v>
                </c:pt>
                <c:pt idx="10">
                  <c:v>53.35</c:v>
                </c:pt>
                <c:pt idx="11">
                  <c:v>23.62</c:v>
                </c:pt>
                <c:pt idx="12">
                  <c:v>41.91</c:v>
                </c:pt>
                <c:pt idx="13">
                  <c:v>53.41</c:v>
                </c:pt>
                <c:pt idx="14">
                  <c:v>30.87</c:v>
                </c:pt>
                <c:pt idx="15">
                  <c:v>42.17</c:v>
                </c:pt>
                <c:pt idx="16">
                  <c:v>41.58</c:v>
                </c:pt>
                <c:pt idx="17">
                  <c:v>26.150000000000006</c:v>
                </c:pt>
                <c:pt idx="18">
                  <c:v>45.64</c:v>
                </c:pt>
                <c:pt idx="19">
                  <c:v>35.020000000000003</c:v>
                </c:pt>
                <c:pt idx="20">
                  <c:v>38.260000000000012</c:v>
                </c:pt>
                <c:pt idx="21">
                  <c:v>63.06</c:v>
                </c:pt>
                <c:pt idx="22">
                  <c:v>34.07</c:v>
                </c:pt>
                <c:pt idx="23">
                  <c:v>45.03</c:v>
                </c:pt>
                <c:pt idx="24">
                  <c:v>38.160000000000011</c:v>
                </c:pt>
                <c:pt idx="25">
                  <c:v>40.5</c:v>
                </c:pt>
                <c:pt idx="26">
                  <c:v>28.89</c:v>
                </c:pt>
                <c:pt idx="27">
                  <c:v>46.620000000000012</c:v>
                </c:pt>
                <c:pt idx="28">
                  <c:v>46.82</c:v>
                </c:pt>
                <c:pt idx="29">
                  <c:v>37.230000000000011</c:v>
                </c:pt>
                <c:pt idx="30">
                  <c:v>33.96</c:v>
                </c:pt>
                <c:pt idx="31">
                  <c:v>55.660000000000011</c:v>
                </c:pt>
                <c:pt idx="32">
                  <c:v>25.68</c:v>
                </c:pt>
                <c:pt idx="33">
                  <c:v>39.36</c:v>
                </c:pt>
                <c:pt idx="34">
                  <c:v>46.690000000000012</c:v>
                </c:pt>
                <c:pt idx="35">
                  <c:v>28.86</c:v>
                </c:pt>
                <c:pt idx="36">
                  <c:v>36.03</c:v>
                </c:pt>
                <c:pt idx="37">
                  <c:v>58.31</c:v>
                </c:pt>
                <c:pt idx="38">
                  <c:v>24.1</c:v>
                </c:pt>
                <c:pt idx="39">
                  <c:v>39</c:v>
                </c:pt>
                <c:pt idx="40">
                  <c:v>50.59</c:v>
                </c:pt>
                <c:pt idx="41">
                  <c:v>36.620000000000012</c:v>
                </c:pt>
                <c:pt idx="42">
                  <c:v>41.14</c:v>
                </c:pt>
                <c:pt idx="43">
                  <c:v>48.89</c:v>
                </c:pt>
                <c:pt idx="44">
                  <c:v>25.06</c:v>
                </c:pt>
                <c:pt idx="45">
                  <c:v>37.68</c:v>
                </c:pt>
                <c:pt idx="46">
                  <c:v>52.41</c:v>
                </c:pt>
                <c:pt idx="47">
                  <c:v>34.36</c:v>
                </c:pt>
                <c:pt idx="48">
                  <c:v>37.68</c:v>
                </c:pt>
                <c:pt idx="49">
                  <c:v>34.32</c:v>
                </c:pt>
                <c:pt idx="50">
                  <c:v>25.95</c:v>
                </c:pt>
                <c:pt idx="51">
                  <c:v>34.92</c:v>
                </c:pt>
                <c:pt idx="52">
                  <c:v>39.57</c:v>
                </c:pt>
                <c:pt idx="53">
                  <c:v>26.5</c:v>
                </c:pt>
                <c:pt idx="54">
                  <c:v>42.65</c:v>
                </c:pt>
                <c:pt idx="55">
                  <c:v>56.45</c:v>
                </c:pt>
                <c:pt idx="56">
                  <c:v>33.74</c:v>
                </c:pt>
                <c:pt idx="57">
                  <c:v>38.4</c:v>
                </c:pt>
                <c:pt idx="58">
                  <c:v>51.75</c:v>
                </c:pt>
                <c:pt idx="59">
                  <c:v>22.67</c:v>
                </c:pt>
                <c:pt idx="60">
                  <c:v>38.44</c:v>
                </c:pt>
                <c:pt idx="61">
                  <c:v>50.42</c:v>
                </c:pt>
                <c:pt idx="62">
                  <c:v>25.54</c:v>
                </c:pt>
                <c:pt idx="63">
                  <c:v>37.790000000000013</c:v>
                </c:pt>
                <c:pt idx="64">
                  <c:v>50.94</c:v>
                </c:pt>
                <c:pt idx="65">
                  <c:v>22.259999999999994</c:v>
                </c:pt>
                <c:pt idx="66">
                  <c:v>46.660000000000011</c:v>
                </c:pt>
                <c:pt idx="67">
                  <c:v>40.950000000000003</c:v>
                </c:pt>
                <c:pt idx="68">
                  <c:v>26.36</c:v>
                </c:pt>
                <c:pt idx="69">
                  <c:v>39.54</c:v>
                </c:pt>
                <c:pt idx="70">
                  <c:v>42.08</c:v>
                </c:pt>
                <c:pt idx="71">
                  <c:v>30.67</c:v>
                </c:pt>
              </c:numCache>
            </c:numRef>
          </c:yVal>
        </c:ser>
        <c:axId val="111604096"/>
        <c:axId val="111606016"/>
      </c:scatterChart>
      <c:valAx>
        <c:axId val="111604096"/>
        <c:scaling>
          <c:orientation val="minMax"/>
          <c:min val="0.45"/>
        </c:scaling>
        <c:axPos val="b"/>
        <c:title>
          <c:tx>
            <c:rich>
              <a:bodyPr/>
              <a:lstStyle/>
              <a:p>
                <a:pPr>
                  <a:defRPr sz="15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Linha do leite</a:t>
                </a:r>
              </a:p>
            </c:rich>
          </c:tx>
          <c:layout>
            <c:manualLayout>
              <c:xMode val="edge"/>
              <c:yMode val="edge"/>
              <c:x val="0.42619047619047634"/>
              <c:y val="0.83103448275862069"/>
            </c:manualLayout>
          </c:layout>
          <c:spPr>
            <a:noFill/>
            <a:ln w="36372">
              <a:noFill/>
            </a:ln>
          </c:spPr>
        </c:title>
        <c:numFmt formatCode="General" sourceLinked="1"/>
        <c:majorTickMark val="cross"/>
        <c:tickLblPos val="nextTo"/>
        <c:spPr>
          <a:ln w="45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3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11606016"/>
        <c:crosses val="autoZero"/>
        <c:crossBetween val="midCat"/>
      </c:valAx>
      <c:valAx>
        <c:axId val="111606016"/>
        <c:scaling>
          <c:orientation val="minMax"/>
          <c:min val="15"/>
        </c:scaling>
        <c:axPos val="l"/>
        <c:title>
          <c:tx>
            <c:rich>
              <a:bodyPr/>
              <a:lstStyle/>
              <a:p>
                <a:pPr>
                  <a:defRPr sz="15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%MS da planta</a:t>
                </a:r>
              </a:p>
            </c:rich>
          </c:tx>
          <c:layout>
            <c:manualLayout>
              <c:xMode val="edge"/>
              <c:yMode val="edge"/>
              <c:x val="1.9047619047619056E-2"/>
              <c:y val="0.29655172413793102"/>
            </c:manualLayout>
          </c:layout>
          <c:spPr>
            <a:noFill/>
            <a:ln w="36372">
              <a:noFill/>
            </a:ln>
          </c:spPr>
        </c:title>
        <c:numFmt formatCode="General" sourceLinked="1"/>
        <c:majorTickMark val="cross"/>
        <c:tickLblPos val="nextTo"/>
        <c:spPr>
          <a:ln w="45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3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11604096"/>
        <c:crosses val="autoZero"/>
        <c:crossBetween val="midCat"/>
        <c:majorUnit val="10"/>
      </c:valAx>
      <c:spPr>
        <a:noFill/>
        <a:ln w="36372">
          <a:noFill/>
        </a:ln>
      </c:spPr>
    </c:plotArea>
    <c:plotVisOnly val="1"/>
    <c:dispBlanksAs val="gap"/>
  </c:chart>
  <c:spPr>
    <a:solidFill>
      <a:srgbClr val="FFFFFF"/>
    </a:solidFill>
    <a:ln w="4546">
      <a:solidFill>
        <a:srgbClr val="000000"/>
      </a:solidFill>
      <a:prstDash val="solid"/>
    </a:ln>
  </c:spPr>
  <c:txPr>
    <a:bodyPr/>
    <a:lstStyle/>
    <a:p>
      <a:pPr>
        <a:defRPr sz="114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0171306209850109"/>
          <c:y val="0.1"/>
          <c:w val="0.81370449678800916"/>
          <c:h val="0.73018867924528352"/>
        </c:manualLayout>
      </c:layou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Leite por acre</c:v>
                </c:pt>
              </c:strCache>
            </c:strRef>
          </c:tx>
          <c:spPr>
            <a:ln w="22578">
              <a:solidFill>
                <a:srgbClr val="FFFF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Sheet1!$A$2:$A$10</c:f>
              <c:strCache>
                <c:ptCount val="9"/>
                <c:pt idx="0">
                  <c:v>Jul 11 V11</c:v>
                </c:pt>
                <c:pt idx="1">
                  <c:v>Jul 21 V14</c:v>
                </c:pt>
                <c:pt idx="2">
                  <c:v>Jul 31 R1</c:v>
                </c:pt>
                <c:pt idx="3">
                  <c:v>Aug 10 R2</c:v>
                </c:pt>
                <c:pt idx="4">
                  <c:v>Aug 20 R3</c:v>
                </c:pt>
                <c:pt idx="5">
                  <c:v>Aug 30 R4</c:v>
                </c:pt>
                <c:pt idx="6">
                  <c:v>Sep 10 R5</c:v>
                </c:pt>
                <c:pt idx="7">
                  <c:v>Sep 21 R5.5</c:v>
                </c:pt>
                <c:pt idx="8">
                  <c:v>Oct 5 R5.8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1900</c:v>
                </c:pt>
                <c:pt idx="1">
                  <c:v>3800</c:v>
                </c:pt>
                <c:pt idx="2">
                  <c:v>5000</c:v>
                </c:pt>
                <c:pt idx="3">
                  <c:v>5500</c:v>
                </c:pt>
                <c:pt idx="4">
                  <c:v>3700</c:v>
                </c:pt>
                <c:pt idx="5">
                  <c:v>6500</c:v>
                </c:pt>
                <c:pt idx="6">
                  <c:v>13400</c:v>
                </c:pt>
                <c:pt idx="7">
                  <c:v>16300</c:v>
                </c:pt>
                <c:pt idx="8">
                  <c:v>18800</c:v>
                </c:pt>
              </c:numCache>
            </c:numRef>
          </c:val>
        </c:ser>
        <c:marker val="1"/>
        <c:axId val="112026752"/>
        <c:axId val="112028672"/>
      </c:lineChar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Leite por t MS</c:v>
                </c:pt>
              </c:strCache>
            </c:strRef>
          </c:tx>
          <c:spPr>
            <a:ln w="22578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Sheet1!$A$2:$A$10</c:f>
              <c:strCache>
                <c:ptCount val="9"/>
                <c:pt idx="0">
                  <c:v>Jul 11 V11</c:v>
                </c:pt>
                <c:pt idx="1">
                  <c:v>Jul 21 V14</c:v>
                </c:pt>
                <c:pt idx="2">
                  <c:v>Jul 31 R1</c:v>
                </c:pt>
                <c:pt idx="3">
                  <c:v>Aug 10 R2</c:v>
                </c:pt>
                <c:pt idx="4">
                  <c:v>Aug 20 R3</c:v>
                </c:pt>
                <c:pt idx="5">
                  <c:v>Aug 30 R4</c:v>
                </c:pt>
                <c:pt idx="6">
                  <c:v>Sep 10 R5</c:v>
                </c:pt>
                <c:pt idx="7">
                  <c:v>Sep 21 R5.5</c:v>
                </c:pt>
                <c:pt idx="8">
                  <c:v>Oct 5 R5.8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1700</c:v>
                </c:pt>
                <c:pt idx="1">
                  <c:v>1700</c:v>
                </c:pt>
                <c:pt idx="2">
                  <c:v>1300</c:v>
                </c:pt>
                <c:pt idx="3">
                  <c:v>1100</c:v>
                </c:pt>
                <c:pt idx="4">
                  <c:v>700</c:v>
                </c:pt>
                <c:pt idx="5">
                  <c:v>1000</c:v>
                </c:pt>
                <c:pt idx="6">
                  <c:v>1700</c:v>
                </c:pt>
                <c:pt idx="7">
                  <c:v>1900</c:v>
                </c:pt>
                <c:pt idx="8">
                  <c:v>2300</c:v>
                </c:pt>
              </c:numCache>
            </c:numRef>
          </c:val>
        </c:ser>
        <c:marker val="1"/>
        <c:axId val="112030464"/>
        <c:axId val="112032000"/>
      </c:lineChart>
      <c:catAx>
        <c:axId val="112026752"/>
        <c:scaling>
          <c:orientation val="minMax"/>
        </c:scaling>
        <c:axPos val="b"/>
        <c:numFmt formatCode="General" sourceLinked="1"/>
        <c:majorTickMark val="in"/>
        <c:tickLblPos val="nextTo"/>
        <c:spPr>
          <a:ln w="282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12028672"/>
        <c:crosses val="autoZero"/>
        <c:lblAlgn val="ctr"/>
        <c:lblOffset val="100"/>
        <c:tickLblSkip val="1"/>
        <c:tickMarkSkip val="1"/>
      </c:catAx>
      <c:valAx>
        <c:axId val="112028672"/>
        <c:scaling>
          <c:orientation val="minMax"/>
          <c:max val="24000"/>
          <c:min val="0"/>
        </c:scaling>
        <c:axPos val="l"/>
        <c:majorGridlines>
          <c:spPr>
            <a:ln w="2822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in"/>
        <c:minorTickMark val="in"/>
        <c:tickLblPos val="nextTo"/>
        <c:spPr>
          <a:ln w="282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12026752"/>
        <c:crosses val="autoZero"/>
        <c:crossBetween val="midCat"/>
        <c:majorUnit val="5000"/>
        <c:minorUnit val="1000"/>
      </c:valAx>
      <c:catAx>
        <c:axId val="112030464"/>
        <c:scaling>
          <c:orientation val="minMax"/>
        </c:scaling>
        <c:delete val="1"/>
        <c:axPos val="b"/>
        <c:tickLblPos val="none"/>
        <c:crossAx val="112032000"/>
        <c:crosses val="autoZero"/>
        <c:auto val="1"/>
        <c:lblAlgn val="ctr"/>
        <c:lblOffset val="100"/>
      </c:catAx>
      <c:valAx>
        <c:axId val="112032000"/>
        <c:scaling>
          <c:orientation val="minMax"/>
          <c:max val="2400"/>
          <c:min val="0"/>
        </c:scaling>
        <c:axPos val="r"/>
        <c:numFmt formatCode="General" sourceLinked="1"/>
        <c:majorTickMark val="in"/>
        <c:minorTickMark val="in"/>
        <c:tickLblPos val="nextTo"/>
        <c:spPr>
          <a:ln w="282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12030464"/>
        <c:crosses val="max"/>
        <c:crossBetween val="midCat"/>
      </c:valAx>
      <c:spPr>
        <a:noFill/>
        <a:ln w="2257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7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7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</c:legendEntry>
      <c:layout>
        <c:manualLayout>
          <c:xMode val="edge"/>
          <c:yMode val="edge"/>
          <c:x val="0.68843683083511753"/>
          <c:y val="0.5641509433962264"/>
          <c:w val="0.22591006423982871"/>
          <c:h val="0.17547169811320754"/>
        </c:manualLayout>
      </c:layout>
      <c:spPr>
        <a:noFill/>
        <a:ln w="2822">
          <a:solidFill>
            <a:schemeClr val="tx1"/>
          </a:solidFill>
          <a:prstDash val="solid"/>
        </a:ln>
      </c:spPr>
      <c:txPr>
        <a:bodyPr/>
        <a:lstStyle/>
        <a:p>
          <a:pPr>
            <a:defRPr sz="169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pt-BR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hPercent val="47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gradFill rotWithShape="0">
          <a:gsLst>
            <a:gs pos="0">
              <a:srgbClr val="C0C0C0">
                <a:gamma/>
                <a:shade val="76078"/>
                <a:invGamma/>
              </a:srgbClr>
            </a:gs>
            <a:gs pos="50000">
              <a:srgbClr val="C0C0C0"/>
            </a:gs>
            <a:gs pos="100000">
              <a:srgbClr val="C0C0C0">
                <a:gamma/>
                <a:shade val="76078"/>
                <a:invGamma/>
              </a:srgbClr>
            </a:gs>
          </a:gsLst>
          <a:lin ang="2700000" scaled="1"/>
        </a:gradFill>
        <a:ln w="12700">
          <a:solidFill>
            <a:srgbClr val="808080"/>
          </a:solidFill>
          <a:prstDash val="solid"/>
        </a:ln>
      </c:spPr>
    </c:sideWall>
    <c:backWall>
      <c:spPr>
        <a:gradFill rotWithShape="0">
          <a:gsLst>
            <a:gs pos="0">
              <a:srgbClr val="C0C0C0">
                <a:gamma/>
                <a:shade val="76078"/>
                <a:invGamma/>
              </a:srgbClr>
            </a:gs>
            <a:gs pos="50000">
              <a:srgbClr val="C0C0C0"/>
            </a:gs>
            <a:gs pos="100000">
              <a:srgbClr val="C0C0C0">
                <a:gamma/>
                <a:shade val="76078"/>
                <a:invGamma/>
              </a:srgbClr>
            </a:gs>
          </a:gsLst>
          <a:lin ang="2700000" scaled="1"/>
        </a:gra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559322033898305"/>
          <c:y val="2.6162790697674427E-2"/>
          <c:w val="0.85028248587570598"/>
          <c:h val="0.86046511627906974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6981">
              <a:solidFill>
                <a:srgbClr val="000000"/>
              </a:solidFill>
              <a:prstDash val="solid"/>
            </a:ln>
          </c:spPr>
          <c:dPt>
            <c:idx val="0"/>
            <c:spPr>
              <a:gradFill rotWithShape="0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6981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gradFill rotWithShape="0">
                <a:gsLst>
                  <a:gs pos="0">
                    <a:srgbClr val="993366">
                      <a:gamma/>
                      <a:shade val="46275"/>
                      <a:invGamma/>
                    </a:srgbClr>
                  </a:gs>
                  <a:gs pos="50000">
                    <a:srgbClr val="993366"/>
                  </a:gs>
                  <a:gs pos="100000">
                    <a:srgbClr val="993366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6981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gradFill rotWithShape="0">
                <a:gsLst>
                  <a:gs pos="0">
                    <a:srgbClr val="33CCCC">
                      <a:gamma/>
                      <a:shade val="46275"/>
                      <a:invGamma/>
                    </a:srgbClr>
                  </a:gs>
                  <a:gs pos="50000">
                    <a:srgbClr val="33CCCC"/>
                  </a:gs>
                  <a:gs pos="100000">
                    <a:srgbClr val="33CCCC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6981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gradFill rotWithShape="0">
                <a:gsLst>
                  <a:gs pos="0">
                    <a:srgbClr val="CC99FF">
                      <a:gamma/>
                      <a:shade val="46275"/>
                      <a:invGamma/>
                    </a:srgbClr>
                  </a:gs>
                  <a:gs pos="5000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6981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gradFill rotWithShape="0">
                <a:gsLst>
                  <a:gs pos="0">
                    <a:srgbClr val="339966">
                      <a:gamma/>
                      <a:shade val="46275"/>
                      <a:invGamma/>
                    </a:srgbClr>
                  </a:gs>
                  <a:gs pos="50000">
                    <a:srgbClr val="339966"/>
                  </a:gs>
                  <a:gs pos="100000">
                    <a:srgbClr val="339966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6981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gradFill rotWithShape="0">
                <a:gsLst>
                  <a:gs pos="0">
                    <a:srgbClr val="3366FF">
                      <a:gamma/>
                      <a:shade val="46275"/>
                      <a:invGamma/>
                    </a:srgbClr>
                  </a:gs>
                  <a:gs pos="5000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6981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3418970689747388E-2"/>
                  <c:y val="-1.4780980354803007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41,9a</a:t>
                    </a:r>
                  </a:p>
                </c:rich>
              </c:tx>
            </c:dLbl>
            <c:dLbl>
              <c:idx val="1"/>
              <c:layout>
                <c:manualLayout>
                  <c:x val="1.3340079329971397E-2"/>
                  <c:y val="-1.8620954876786725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35,9b</a:t>
                    </a:r>
                  </a:p>
                </c:rich>
              </c:tx>
            </c:dLbl>
            <c:dLbl>
              <c:idx val="2"/>
              <c:layout>
                <c:manualLayout>
                  <c:x val="1.8910905484319646E-2"/>
                  <c:y val="-1.5184763111969694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36,7b</a:t>
                    </a:r>
                  </a:p>
                </c:rich>
              </c:tx>
            </c:dLbl>
            <c:dLbl>
              <c:idx val="3"/>
              <c:layout>
                <c:manualLayout>
                  <c:x val="1.8832014124543706E-2"/>
                  <c:y val="-2.9675725223711046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35,8b</a:t>
                    </a:r>
                  </a:p>
                </c:rich>
              </c:tx>
            </c:dLbl>
            <c:dLbl>
              <c:idx val="4"/>
              <c:layout>
                <c:manualLayout>
                  <c:x val="2.016566273340762E-2"/>
                  <c:y val="-2.2461765824945783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36,9b</a:t>
                    </a:r>
                  </a:p>
                </c:rich>
              </c:tx>
            </c:dLbl>
            <c:dLbl>
              <c:idx val="5"/>
              <c:layout>
                <c:manualLayout>
                  <c:x val="2.1499200752162724E-2"/>
                  <c:y val="-3.1446510678022351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38,6b</a:t>
                    </a:r>
                  </a:p>
                </c:rich>
              </c:tx>
            </c:dLbl>
            <c:spPr>
              <a:noFill/>
              <a:ln w="33961">
                <a:noFill/>
              </a:ln>
            </c:spPr>
            <c:txPr>
              <a:bodyPr/>
              <a:lstStyle/>
              <a:p>
                <a:pPr>
                  <a:defRPr sz="1538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Val val="1"/>
          </c:dLbls>
          <c:cat>
            <c:strRef>
              <c:f>'%grao'!$L$5:$L$10</c:f>
              <c:strCache>
                <c:ptCount val="6"/>
                <c:pt idx="0">
                  <c:v>CO 32</c:v>
                </c:pt>
                <c:pt idx="1">
                  <c:v>AG 5011</c:v>
                </c:pt>
                <c:pt idx="2">
                  <c:v>P 3041</c:v>
                </c:pt>
                <c:pt idx="3">
                  <c:v>DKB 333B</c:v>
                </c:pt>
                <c:pt idx="4">
                  <c:v>AG 1051</c:v>
                </c:pt>
                <c:pt idx="5">
                  <c:v>Z 8550</c:v>
                </c:pt>
              </c:strCache>
            </c:strRef>
          </c:cat>
          <c:val>
            <c:numRef>
              <c:f>'%grao'!$M$5:$M$10</c:f>
              <c:numCache>
                <c:formatCode>0.0</c:formatCode>
                <c:ptCount val="6"/>
                <c:pt idx="0">
                  <c:v>41.943100000000001</c:v>
                </c:pt>
                <c:pt idx="1">
                  <c:v>35.862000000000002</c:v>
                </c:pt>
                <c:pt idx="2">
                  <c:v>36.730100000000014</c:v>
                </c:pt>
                <c:pt idx="3">
                  <c:v>35.786100000000012</c:v>
                </c:pt>
                <c:pt idx="4">
                  <c:v>36.871600000000001</c:v>
                </c:pt>
                <c:pt idx="5">
                  <c:v>38.564800000000005</c:v>
                </c:pt>
              </c:numCache>
            </c:numRef>
          </c:val>
        </c:ser>
        <c:shape val="box"/>
        <c:axId val="112521600"/>
        <c:axId val="112523136"/>
        <c:axId val="0"/>
      </c:bar3DChart>
      <c:catAx>
        <c:axId val="112521600"/>
        <c:scaling>
          <c:orientation val="minMax"/>
        </c:scaling>
        <c:axPos val="b"/>
        <c:numFmt formatCode="General" sourceLinked="1"/>
        <c:tickLblPos val="low"/>
        <c:spPr>
          <a:ln w="424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3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12523136"/>
        <c:crosses val="autoZero"/>
        <c:auto val="1"/>
        <c:lblAlgn val="ctr"/>
        <c:lblOffset val="100"/>
        <c:tickLblSkip val="1"/>
        <c:tickMarkSkip val="1"/>
      </c:catAx>
      <c:valAx>
        <c:axId val="112523136"/>
        <c:scaling>
          <c:orientation val="minMax"/>
          <c:max val="45"/>
          <c:min val="20"/>
        </c:scaling>
        <c:axPos val="l"/>
        <c:title>
          <c:tx>
            <c:rich>
              <a:bodyPr/>
              <a:lstStyle/>
              <a:p>
                <a:pPr>
                  <a:defRPr sz="153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Porcentagem de grãos na planta 
(% MS)</a:t>
                </a:r>
              </a:p>
            </c:rich>
          </c:tx>
          <c:layout>
            <c:manualLayout>
              <c:xMode val="edge"/>
              <c:yMode val="edge"/>
              <c:x val="1.6949152542372881E-2"/>
              <c:y val="0.15697674418604657"/>
            </c:manualLayout>
          </c:layout>
          <c:spPr>
            <a:noFill/>
            <a:ln w="33961">
              <a:noFill/>
            </a:ln>
          </c:spPr>
        </c:title>
        <c:numFmt formatCode="0.0" sourceLinked="1"/>
        <c:tickLblPos val="nextTo"/>
        <c:spPr>
          <a:ln w="424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3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12521600"/>
        <c:crosses val="autoZero"/>
        <c:crossBetween val="between"/>
      </c:valAx>
      <c:spPr>
        <a:noFill/>
        <a:ln w="33961">
          <a:noFill/>
        </a:ln>
      </c:spPr>
    </c:plotArea>
    <c:plotVisOnly val="1"/>
    <c:dispBlanksAs val="gap"/>
  </c:chart>
  <c:spPr>
    <a:solidFill>
      <a:srgbClr val="FFFFFF"/>
    </a:solidFill>
    <a:ln w="4245">
      <a:solidFill>
        <a:srgbClr val="000000"/>
      </a:solidFill>
      <a:prstDash val="solid"/>
    </a:ln>
  </c:spPr>
  <c:txPr>
    <a:bodyPr/>
    <a:lstStyle/>
    <a:p>
      <a:pPr>
        <a:defRPr sz="153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</cdr:x>
      <cdr:y>0.0215</cdr:y>
    </cdr:from>
    <cdr:to>
      <cdr:x>0.256</cdr:x>
      <cdr:y>0.078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5653" y="108537"/>
          <a:ext cx="2161813" cy="2852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36576" tIns="36576" rIns="36576" bIns="36576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1800" b="0" i="0" u="none" strike="noStrike" baseline="0">
              <a:solidFill>
                <a:srgbClr val="000000"/>
              </a:solidFill>
              <a:latin typeface="Arial"/>
              <a:cs typeface="Arial"/>
            </a:rPr>
            <a:t>Leite por acre (lb/A)</a:t>
          </a:r>
        </a:p>
      </cdr:txBody>
    </cdr:sp>
  </cdr:relSizeAnchor>
  <cdr:relSizeAnchor xmlns:cdr="http://schemas.openxmlformats.org/drawingml/2006/chartDrawing">
    <cdr:from>
      <cdr:x>0.751</cdr:x>
      <cdr:y>0.0215</cdr:y>
    </cdr:from>
    <cdr:to>
      <cdr:x>0.977</cdr:x>
      <cdr:y>0.078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81159" y="108537"/>
          <a:ext cx="2010575" cy="2852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36576" tIns="36576" rIns="36576" bIns="36576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1800" b="0" i="0" u="none" strike="noStrike" baseline="0">
              <a:solidFill>
                <a:srgbClr val="000000"/>
              </a:solidFill>
              <a:latin typeface="Arial"/>
              <a:cs typeface="Arial"/>
            </a:rPr>
            <a:t>Leite por t MS(lb/t)</a:t>
          </a:r>
        </a:p>
      </cdr:txBody>
    </cdr:sp>
  </cdr:relSizeAnchor>
  <cdr:relSizeAnchor xmlns:cdr="http://schemas.openxmlformats.org/drawingml/2006/chartDrawing">
    <cdr:from>
      <cdr:x>0.392</cdr:x>
      <cdr:y>0.7515</cdr:y>
    </cdr:from>
    <cdr:to>
      <cdr:x>0.60725</cdr:x>
      <cdr:y>0.812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87369" y="3793760"/>
          <a:ext cx="1914940" cy="3054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1800" b="0" i="0" u="none" strike="noStrike" baseline="0">
              <a:solidFill>
                <a:srgbClr val="000000"/>
              </a:solidFill>
              <a:latin typeface="Arial"/>
              <a:cs typeface="Arial"/>
            </a:rPr>
            <a:t>Data de Colheita</a:t>
          </a:r>
        </a:p>
      </cdr:txBody>
    </cdr:sp>
  </cdr:relSizeAnchor>
  <cdr:relSizeAnchor xmlns:cdr="http://schemas.openxmlformats.org/drawingml/2006/chartDrawing">
    <cdr:from>
      <cdr:x>0.31</cdr:x>
      <cdr:y>0.061</cdr:y>
    </cdr:from>
    <cdr:to>
      <cdr:x>0.566</cdr:x>
      <cdr:y>0.18925</cdr:y>
    </cdr:to>
    <cdr:sp macro="" textlink="">
      <cdr:nvSpPr>
        <cdr:cNvPr id="103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57869" y="307943"/>
          <a:ext cx="2277465" cy="6474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900" b="0" i="0" u="none" strike="noStrike" baseline="0">
              <a:solidFill>
                <a:srgbClr val="000000"/>
              </a:solidFill>
              <a:latin typeface="Arial"/>
              <a:cs typeface="Arial"/>
            </a:rPr>
            <a:t>Pioneer 3578</a:t>
          </a:r>
        </a:p>
        <a:p xmlns:a="http://schemas.openxmlformats.org/drawingml/2006/main">
          <a:pPr algn="l" rtl="0">
            <a:defRPr sz="1000"/>
          </a:pPr>
          <a:r>
            <a:rPr lang="pt-BR" sz="1900" b="0" i="0" u="none" strike="noStrike" baseline="0">
              <a:solidFill>
                <a:srgbClr val="000000"/>
              </a:solidFill>
              <a:latin typeface="Arial"/>
              <a:cs typeface="Arial"/>
            </a:rPr>
            <a:t>Arlington, WI - 1993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721C3-E2DF-48B5-ACE9-85E04E048932}" type="datetimeFigureOut">
              <a:rPr lang="pt-BR" smtClean="0"/>
              <a:pPr/>
              <a:t>22/10/2012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38CC8-D7A7-4CD0-9F6A-02C9AFA80B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FDN milho: 50%</a:t>
            </a:r>
          </a:p>
          <a:p>
            <a:r>
              <a:rPr lang="pt-BR" dirty="0" smtClean="0"/>
              <a:t>FDN</a:t>
            </a:r>
            <a:r>
              <a:rPr lang="pt-BR" baseline="0" dirty="0" smtClean="0"/>
              <a:t> cana: 52%</a:t>
            </a:r>
          </a:p>
          <a:p>
            <a:r>
              <a:rPr lang="pt-BR" baseline="0" dirty="0" err="1" smtClean="0"/>
              <a:t>eFDN</a:t>
            </a:r>
            <a:r>
              <a:rPr lang="pt-BR" baseline="0" dirty="0" smtClean="0"/>
              <a:t> milho: 50%</a:t>
            </a:r>
          </a:p>
          <a:p>
            <a:r>
              <a:rPr lang="pt-BR" baseline="0" dirty="0" err="1" smtClean="0"/>
              <a:t>eFDN</a:t>
            </a:r>
            <a:r>
              <a:rPr lang="pt-BR" baseline="0" dirty="0" smtClean="0"/>
              <a:t> cana: 62%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B472-8592-4624-821C-B81DAEDE7D96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1306C-BDCE-4B4D-835F-BC8BAA114E2A}" type="slidenum">
              <a:rPr lang="pt-BR"/>
              <a:pPr/>
              <a:t>30</a:t>
            </a:fld>
            <a:endParaRPr lang="pt-BR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DB828-B5D9-4B1C-970D-6ED78EEF4F4B}" type="slidenum">
              <a:rPr lang="pt-BR" smtClean="0"/>
              <a:pPr/>
              <a:t>37</a:t>
            </a:fld>
            <a:endParaRPr lang="pt-B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4C4DA-0846-4BA7-AFC9-EFD678F2E392}" type="slidenum">
              <a:rPr lang="pt-BR" smtClean="0"/>
              <a:pPr/>
              <a:t>38</a:t>
            </a:fld>
            <a:endParaRPr lang="pt-BR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367AD-F4F1-4564-AF8B-651D4AA9F24F}" type="slidenum">
              <a:rPr lang="pt-BR" smtClean="0"/>
              <a:pPr/>
              <a:t>39</a:t>
            </a:fld>
            <a:endParaRPr lang="pt-B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D8BD7-FFF6-46C6-9FD2-FC3C780579B5}" type="slidenum">
              <a:rPr lang="pt-BR" smtClean="0"/>
              <a:pPr/>
              <a:t>59</a:t>
            </a:fld>
            <a:endParaRPr lang="pt-BR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581E49AE-4A2A-EC4D-82B2-1083CD52B18C}" type="slidenum">
              <a:rPr lang="pt-BR"/>
              <a:pPr eaLnBrk="1" hangingPunct="1"/>
              <a:t>75</a:t>
            </a:fld>
            <a:endParaRPr lang="pt-BR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8CC8-D7A7-4CD0-9F6A-02C9AFA80B1F}" type="slidenum">
              <a:rPr lang="pt-BR" smtClean="0"/>
              <a:pPr/>
              <a:t>94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C8A-BCBB-428F-82E6-9E840EACC22C}" type="datetimeFigureOut">
              <a:rPr lang="pt-BR" smtClean="0"/>
              <a:pPr/>
              <a:t>22/10/2012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8FCE-75D1-4C91-8E20-C686A8AD91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C8A-BCBB-428F-82E6-9E840EACC22C}" type="datetimeFigureOut">
              <a:rPr lang="pt-BR" smtClean="0"/>
              <a:pPr/>
              <a:t>22/10/2012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8FCE-75D1-4C91-8E20-C686A8AD91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C8A-BCBB-428F-82E6-9E840EACC22C}" type="datetimeFigureOut">
              <a:rPr lang="pt-BR" smtClean="0"/>
              <a:pPr/>
              <a:t>22/10/2012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8FCE-75D1-4C91-8E20-C686A8AD91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878" y="228600"/>
            <a:ext cx="6907388" cy="1162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52878" y="1828800"/>
            <a:ext cx="33866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011" y="1828800"/>
            <a:ext cx="33866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1879" y="228600"/>
            <a:ext cx="7289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B8ABB2-87F1-427B-B53A-DC29F923109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C8A-BCBB-428F-82E6-9E840EACC22C}" type="datetimeFigureOut">
              <a:rPr lang="pt-BR" smtClean="0"/>
              <a:pPr/>
              <a:t>22/10/2012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8FCE-75D1-4C91-8E20-C686A8AD91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C8A-BCBB-428F-82E6-9E840EACC22C}" type="datetimeFigureOut">
              <a:rPr lang="pt-BR" smtClean="0"/>
              <a:pPr/>
              <a:t>22/10/2012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8FCE-75D1-4C91-8E20-C686A8AD91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C8A-BCBB-428F-82E6-9E840EACC22C}" type="datetimeFigureOut">
              <a:rPr lang="pt-BR" smtClean="0"/>
              <a:pPr/>
              <a:t>22/10/2012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8FCE-75D1-4C91-8E20-C686A8AD91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C8A-BCBB-428F-82E6-9E840EACC22C}" type="datetimeFigureOut">
              <a:rPr lang="pt-BR" smtClean="0"/>
              <a:pPr/>
              <a:t>22/10/2012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8FCE-75D1-4C91-8E20-C686A8AD91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C8A-BCBB-428F-82E6-9E840EACC22C}" type="datetimeFigureOut">
              <a:rPr lang="pt-BR" smtClean="0"/>
              <a:pPr/>
              <a:t>22/10/2012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8FCE-75D1-4C91-8E20-C686A8AD91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C8A-BCBB-428F-82E6-9E840EACC22C}" type="datetimeFigureOut">
              <a:rPr lang="pt-BR" smtClean="0"/>
              <a:pPr/>
              <a:t>22/10/2012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8FCE-75D1-4C91-8E20-C686A8AD91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C8A-BCBB-428F-82E6-9E840EACC22C}" type="datetimeFigureOut">
              <a:rPr lang="pt-BR" smtClean="0"/>
              <a:pPr/>
              <a:t>22/10/2012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8FCE-75D1-4C91-8E20-C686A8AD91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C8A-BCBB-428F-82E6-9E840EACC22C}" type="datetimeFigureOut">
              <a:rPr lang="pt-BR" smtClean="0"/>
              <a:pPr/>
              <a:t>22/10/2012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8FCE-75D1-4C91-8E20-C686A8AD91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B2C8A-BCBB-428F-82E6-9E840EACC22C}" type="datetimeFigureOut">
              <a:rPr lang="pt-BR" smtClean="0"/>
              <a:pPr/>
              <a:t>22/10/2012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8FCE-75D1-4C91-8E20-C686A8AD91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Planilha_do_Microsoft_Office_Excel_97-20031.xls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o_Microsoft_Office_Word_97_-_20032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o_Microsoft_Office_Word_97_-_20033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0.emf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o_Microsoft_Office_Word_97_-_2003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jpeg"/><Relationship Id="rId4" Type="http://schemas.openxmlformats.org/officeDocument/2006/relationships/oleObject" Target="../embeddings/Documento_do_Microsoft_Office_Word_97_-_20035.doc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o_Microsoft_Office_Word_97_-_20036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dio.jpg"/>
          <p:cNvPicPr>
            <a:picLocks noChangeAspect="1"/>
          </p:cNvPicPr>
          <p:nvPr/>
        </p:nvPicPr>
        <p:blipFill>
          <a:blip r:embed="rId2" cstate="print"/>
          <a:srcRect t="5487"/>
          <a:stretch>
            <a:fillRect/>
          </a:stretch>
        </p:blipFill>
        <p:spPr>
          <a:xfrm>
            <a:off x="0" y="-27384"/>
            <a:ext cx="9144000" cy="6970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3478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</a:rPr>
              <a:t>nussio@usp.br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634" y="752475"/>
            <a:ext cx="8576733" cy="947738"/>
          </a:xfrm>
        </p:spPr>
        <p:txBody>
          <a:bodyPr/>
          <a:lstStyle/>
          <a:p>
            <a:pPr>
              <a:defRPr/>
            </a:pPr>
            <a:r>
              <a:rPr lang="pt-BR" sz="2800" i="0" dirty="0" smtClean="0">
                <a:effectLst/>
                <a:latin typeface="+mn-lt"/>
              </a:rPr>
              <a:t>Tabela 1 - Parâmetros agronômicos e nutricionais de volumosos suplementares</a:t>
            </a:r>
            <a:endParaRPr lang="pt-BR" sz="2800" i="0" dirty="0">
              <a:effectLst/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504" y="2133600"/>
          <a:ext cx="8864555" cy="3421533"/>
        </p:xfrm>
        <a:graphic>
          <a:graphicData uri="http://schemas.openxmlformats.org/drawingml/2006/table">
            <a:tbl>
              <a:tblPr/>
              <a:tblGrid>
                <a:gridCol w="3070225"/>
                <a:gridCol w="1089254"/>
                <a:gridCol w="1058596"/>
                <a:gridCol w="1417476"/>
                <a:gridCol w="1141313"/>
                <a:gridCol w="1087691"/>
              </a:tblGrid>
              <a:tr h="516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Parâmetros</a:t>
                      </a:r>
                      <a:endParaRPr lang="pt-BR" sz="2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Silagem 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milho</a:t>
                      </a:r>
                      <a:endParaRPr lang="pt-BR" sz="2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Silagem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sorgo</a:t>
                      </a:r>
                      <a:endParaRPr lang="pt-BR" sz="2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Silagem 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anzânia</a:t>
                      </a:r>
                      <a:endParaRPr lang="pt-BR" sz="2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Cana 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fresca</a:t>
                      </a:r>
                      <a:endParaRPr lang="pt-BR" sz="2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Silagem 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cana</a:t>
                      </a:r>
                      <a:endParaRPr lang="pt-BR" sz="2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Produtividade (t MV/ha)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Produtividade (t MS/ha)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13,0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13,2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20,0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25,2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25,2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% MS forragem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NDT 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PB 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8,7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9,4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228600"/>
            <a:ext cx="8892480" cy="1162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400" b="1" i="0" dirty="0" smtClean="0">
                <a:effectLst/>
                <a:cs typeface="Arial" pitchFamily="34" charset="0"/>
              </a:rPr>
              <a:t>Simulação de custos e lucro sobre custo alimentar gerados por rações compostas por diferentes volumosos para bovinos leiteiros</a:t>
            </a:r>
            <a:endParaRPr lang="pt-BR" sz="2400" b="1" i="0" dirty="0">
              <a:effectLst/>
              <a:cs typeface="Arial" pitchFamily="34" charset="0"/>
            </a:endParaRP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283634" y="1773238"/>
            <a:ext cx="864023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400" dirty="0">
                <a:latin typeface="+mj-lt"/>
                <a:cs typeface="Arial" pitchFamily="34" charset="0"/>
              </a:rPr>
              <a:t> </a:t>
            </a:r>
            <a:r>
              <a:rPr lang="pt-BR" sz="2400" dirty="0" smtClean="0">
                <a:latin typeface="+mj-lt"/>
                <a:cs typeface="Arial" pitchFamily="34" charset="0"/>
              </a:rPr>
              <a:t>Vacas Holandesas</a:t>
            </a:r>
          </a:p>
          <a:p>
            <a:pPr>
              <a:buFont typeface="Arial" charset="0"/>
              <a:buChar char="•"/>
            </a:pPr>
            <a:r>
              <a:rPr lang="pt-BR" sz="2400" dirty="0">
                <a:latin typeface="+mj-lt"/>
                <a:cs typeface="Arial" pitchFamily="34" charset="0"/>
              </a:rPr>
              <a:t> </a:t>
            </a:r>
            <a:r>
              <a:rPr lang="pt-BR" sz="2400" dirty="0" smtClean="0">
                <a:latin typeface="+mj-lt"/>
                <a:cs typeface="Arial" pitchFamily="34" charset="0"/>
              </a:rPr>
              <a:t>Produção de leite – 30 kg/dia</a:t>
            </a:r>
          </a:p>
          <a:p>
            <a:pPr>
              <a:buFont typeface="Arial" charset="0"/>
              <a:buChar char="•"/>
            </a:pPr>
            <a:r>
              <a:rPr lang="pt-BR" sz="2400" dirty="0">
                <a:latin typeface="+mj-lt"/>
                <a:cs typeface="Arial" pitchFamily="34" charset="0"/>
              </a:rPr>
              <a:t> </a:t>
            </a:r>
            <a:r>
              <a:rPr lang="pt-BR" sz="2400" dirty="0" smtClean="0">
                <a:latin typeface="+mj-lt"/>
                <a:cs typeface="Arial" pitchFamily="34" charset="0"/>
              </a:rPr>
              <a:t>FDN efetivo – 27,5% MS</a:t>
            </a:r>
            <a:endParaRPr lang="pt-BR" sz="2400" dirty="0">
              <a:latin typeface="+mj-lt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2400" dirty="0" smtClean="0">
                <a:latin typeface="+mj-lt"/>
                <a:cs typeface="Arial" pitchFamily="34" charset="0"/>
              </a:rPr>
              <a:t>Para </a:t>
            </a:r>
            <a:r>
              <a:rPr lang="pt-BR" sz="2400" dirty="0">
                <a:latin typeface="+mj-lt"/>
                <a:cs typeface="Arial" pitchFamily="34" charset="0"/>
              </a:rPr>
              <a:t>o balanceamento das rações utilizou-se das seguintes fontes de ingredientes concentrados: 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+mj-lt"/>
                <a:cs typeface="Arial" pitchFamily="34" charset="0"/>
              </a:rPr>
              <a:t> milho moído (fonte energética) (R$450/t </a:t>
            </a:r>
            <a:r>
              <a:rPr lang="pt-BR" sz="2400" dirty="0" smtClean="0">
                <a:latin typeface="+mj-lt"/>
                <a:cs typeface="Arial" pitchFamily="34" charset="0"/>
              </a:rPr>
              <a:t>em 2011</a:t>
            </a:r>
            <a:r>
              <a:rPr lang="pt-BR" sz="2400" dirty="0">
                <a:latin typeface="+mj-lt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+mj-lt"/>
                <a:cs typeface="Arial" pitchFamily="34" charset="0"/>
              </a:rPr>
              <a:t> polpa cítrica peletizada (fonte energética) (R$360/t </a:t>
            </a:r>
            <a:r>
              <a:rPr lang="pt-BR" sz="2400" dirty="0" smtClean="0">
                <a:latin typeface="+mj-lt"/>
                <a:cs typeface="Arial" pitchFamily="34" charset="0"/>
              </a:rPr>
              <a:t>em 2011</a:t>
            </a:r>
            <a:r>
              <a:rPr lang="pt-BR" sz="2400" dirty="0">
                <a:latin typeface="+mj-lt"/>
                <a:cs typeface="Arial" pitchFamily="34" charset="0"/>
              </a:rPr>
              <a:t>), 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+mj-lt"/>
                <a:cs typeface="Arial" pitchFamily="34" charset="0"/>
              </a:rPr>
              <a:t>farelo de </a:t>
            </a:r>
            <a:r>
              <a:rPr lang="pt-BR" sz="2400" dirty="0" smtClean="0">
                <a:latin typeface="+mj-lt"/>
                <a:cs typeface="Arial" pitchFamily="34" charset="0"/>
              </a:rPr>
              <a:t>soja (fonte </a:t>
            </a:r>
            <a:r>
              <a:rPr lang="pt-BR" sz="2400" dirty="0">
                <a:latin typeface="+mj-lt"/>
                <a:cs typeface="Arial" pitchFamily="34" charset="0"/>
              </a:rPr>
              <a:t>protéica) (</a:t>
            </a:r>
            <a:r>
              <a:rPr lang="pt-BR" sz="2400" dirty="0" smtClean="0">
                <a:latin typeface="+mj-lt"/>
                <a:cs typeface="Arial" pitchFamily="34" charset="0"/>
              </a:rPr>
              <a:t>R$800/t em 2011</a:t>
            </a:r>
            <a:r>
              <a:rPr lang="pt-BR" sz="2400" dirty="0">
                <a:latin typeface="+mj-lt"/>
                <a:cs typeface="Arial" pitchFamily="34" charset="0"/>
              </a:rPr>
              <a:t>), uréia (R$940 em </a:t>
            </a:r>
            <a:r>
              <a:rPr lang="pt-BR" sz="2400" dirty="0" smtClean="0">
                <a:latin typeface="+mj-lt"/>
                <a:cs typeface="Arial" pitchFamily="34" charset="0"/>
              </a:rPr>
              <a:t>2011</a:t>
            </a:r>
            <a:r>
              <a:rPr lang="pt-BR" sz="2400" dirty="0">
                <a:latin typeface="+mj-lt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+mj-lt"/>
                <a:cs typeface="Arial" pitchFamily="34" charset="0"/>
              </a:rPr>
              <a:t> premix mineral-vitamínico (</a:t>
            </a:r>
            <a:r>
              <a:rPr lang="pt-BR" sz="2400" dirty="0" smtClean="0">
                <a:latin typeface="+mj-lt"/>
                <a:cs typeface="Arial" pitchFamily="34" charset="0"/>
              </a:rPr>
              <a:t>R$2000/t </a:t>
            </a:r>
            <a:r>
              <a:rPr lang="pt-BR" sz="2400" dirty="0">
                <a:latin typeface="+mj-lt"/>
                <a:cs typeface="Arial" pitchFamily="34" charset="0"/>
              </a:rPr>
              <a:t>em </a:t>
            </a:r>
            <a:r>
              <a:rPr lang="pt-BR" sz="2400" dirty="0" smtClean="0">
                <a:latin typeface="+mj-lt"/>
                <a:cs typeface="Arial" pitchFamily="34" charset="0"/>
              </a:rPr>
              <a:t>2011)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228600"/>
            <a:ext cx="8576733" cy="1162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400" i="0" dirty="0" smtClean="0">
                <a:effectLst/>
                <a:latin typeface="+mn-lt"/>
              </a:rPr>
              <a:t>Simulação de custos e lucro sobre custo alimentar gerados por rações compostas por diferentes volumosos para vacas leiteiras confinadas</a:t>
            </a:r>
            <a:endParaRPr lang="pt-BR" sz="2400" i="0" dirty="0">
              <a:effectLst/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0134" y="1412776"/>
          <a:ext cx="8704968" cy="4820834"/>
        </p:xfrm>
        <a:graphic>
          <a:graphicData uri="http://schemas.openxmlformats.org/drawingml/2006/table">
            <a:tbl>
              <a:tblPr/>
              <a:tblGrid>
                <a:gridCol w="4805142"/>
                <a:gridCol w="1467658"/>
                <a:gridCol w="1340565"/>
                <a:gridCol w="1091603"/>
              </a:tblGrid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Variável</a:t>
                      </a:r>
                      <a:endParaRPr lang="pt-BR" sz="20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Silagem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milho</a:t>
                      </a:r>
                      <a:endParaRPr lang="pt-BR" sz="20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Silagem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cana</a:t>
                      </a:r>
                      <a:endParaRPr lang="pt-BR" sz="20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Cana</a:t>
                      </a:r>
                      <a:endParaRPr lang="pt-BR" sz="20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Custo do volumoso (R$/t MV)</a:t>
                      </a: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99,49</a:t>
                      </a: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61,43</a:t>
                      </a: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28,54</a:t>
                      </a: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% volumoso na ração (% MS)</a:t>
                      </a: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55,00</a:t>
                      </a: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42,00</a:t>
                      </a: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46,00</a:t>
                      </a: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Produção de leite predita (kg/d)</a:t>
                      </a:r>
                      <a:r>
                        <a:rPr lang="pt-BR" sz="2000" baseline="30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1</a:t>
                      </a:r>
                      <a:endParaRPr lang="pt-BR" sz="20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30,0</a:t>
                      </a: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30,0</a:t>
                      </a: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30,0</a:t>
                      </a: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Custo da ração (R$/kg MS)</a:t>
                      </a: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0,488</a:t>
                      </a: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0,490</a:t>
                      </a: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0,423</a:t>
                      </a: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Custo alimentar por litro de leite (R$/L)</a:t>
                      </a: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0,325</a:t>
                      </a: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0,327</a:t>
                      </a: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0,282</a:t>
                      </a: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Receita sobre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custo alimentar</a:t>
                      </a:r>
                      <a:r>
                        <a:rPr lang="pt-BR" sz="2000" b="1" baseline="300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(R$/L)</a:t>
                      </a:r>
                      <a:endParaRPr lang="pt-BR" sz="20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0,575</a:t>
                      </a:r>
                      <a:endParaRPr lang="pt-BR" sz="20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0,573</a:t>
                      </a:r>
                      <a:endParaRPr lang="pt-BR" sz="20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0,618</a:t>
                      </a:r>
                      <a:endParaRPr lang="pt-BR" sz="20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Receita/receita da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sil. milho (%)</a:t>
                      </a:r>
                      <a:endParaRPr lang="pt-BR" sz="20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100,00</a:t>
                      </a:r>
                      <a:endParaRPr lang="pt-BR" sz="20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99,65</a:t>
                      </a:r>
                      <a:endParaRPr lang="pt-BR" sz="20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107,48</a:t>
                      </a:r>
                      <a:endParaRPr lang="pt-BR" sz="20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6198403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aseline="30000" dirty="0"/>
              <a:t>1</a:t>
            </a:r>
            <a:r>
              <a:rPr lang="pt-BR" sz="1600" dirty="0"/>
              <a:t> Consumo de matéria seca = 20,0 kg MS/d</a:t>
            </a:r>
          </a:p>
          <a:p>
            <a:r>
              <a:rPr lang="pt-BR" sz="1600" baseline="30000" dirty="0"/>
              <a:t>2</a:t>
            </a:r>
            <a:r>
              <a:rPr lang="pt-BR" sz="1600" dirty="0"/>
              <a:t> Inclui apenas o custo da ração; Preço do leite = R$ 0,90</a:t>
            </a:r>
          </a:p>
          <a:p>
            <a:endParaRPr lang="pt-BR" sz="1600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3"/>
          <p:cNvSpPr txBox="1">
            <a:spLocks noChangeArrowheads="1"/>
          </p:cNvSpPr>
          <p:nvPr/>
        </p:nvSpPr>
        <p:spPr bwMode="auto">
          <a:xfrm>
            <a:off x="347134" y="1049338"/>
            <a:ext cx="8449733" cy="15327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pt-BR" sz="2400" b="1" dirty="0">
                <a:effectLst/>
              </a:rPr>
              <a:t>Projeção de receita líquida (RL) na engorda de bovinos recendo rações com diferentes volumosos balanceadas para atingir GPD 1,25 kg/dia</a:t>
            </a:r>
            <a:endParaRPr lang="en-US" sz="2400" b="1" dirty="0">
              <a:effectLst/>
            </a:endParaRPr>
          </a:p>
        </p:txBody>
      </p:sp>
      <p:graphicFrame>
        <p:nvGraphicFramePr>
          <p:cNvPr id="410669" name="Group 45"/>
          <p:cNvGraphicFramePr>
            <a:graphicFrameLocks noGrp="1"/>
          </p:cNvGraphicFramePr>
          <p:nvPr>
            <p:ph/>
          </p:nvPr>
        </p:nvGraphicFramePr>
        <p:xfrm>
          <a:off x="347134" y="2635251"/>
          <a:ext cx="8458200" cy="2910015"/>
        </p:xfrm>
        <a:graphic>
          <a:graphicData uri="http://schemas.openxmlformats.org/drawingml/2006/table">
            <a:tbl>
              <a:tblPr/>
              <a:tblGrid>
                <a:gridCol w="3072738"/>
                <a:gridCol w="1800200"/>
                <a:gridCol w="1944216"/>
                <a:gridCol w="1641046"/>
              </a:tblGrid>
              <a:tr h="938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Volumoso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(R$/t MS ração)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RL</a:t>
                      </a: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(R$/ha/ano)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(R$/@)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Silagem de milho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132,76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3.801,39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Cana-de-açúcar</a:t>
                      </a: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171,80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17.590,14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129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Silagem de cana-de-açúcar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148,65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15.220,14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407" name="Rectangle 46"/>
          <p:cNvSpPr>
            <a:spLocks noChangeArrowheads="1"/>
          </p:cNvSpPr>
          <p:nvPr/>
        </p:nvSpPr>
        <p:spPr bwMode="auto">
          <a:xfrm>
            <a:off x="603956" y="339725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 dirty="0">
                <a:effectLst/>
              </a:rPr>
              <a:t>Comparação de volumosos</a:t>
            </a:r>
            <a:endParaRPr lang="pt-BR" sz="3600" b="1" dirty="0">
              <a:effectLst/>
              <a:latin typeface="Times New Roman" pitchFamily="18" charset="0"/>
            </a:endParaRPr>
          </a:p>
        </p:txBody>
      </p:sp>
      <p:pic>
        <p:nvPicPr>
          <p:cNvPr id="10140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uxograma: Extrair 4"/>
          <p:cNvSpPr/>
          <p:nvPr/>
        </p:nvSpPr>
        <p:spPr>
          <a:xfrm>
            <a:off x="2339752" y="3717032"/>
            <a:ext cx="4032448" cy="2376264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riângulo isósceles 19"/>
          <p:cNvSpPr/>
          <p:nvPr/>
        </p:nvSpPr>
        <p:spPr>
          <a:xfrm>
            <a:off x="3347864" y="3717032"/>
            <a:ext cx="2016224" cy="11521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/>
          <p:cNvSpPr/>
          <p:nvPr/>
        </p:nvSpPr>
        <p:spPr>
          <a:xfrm>
            <a:off x="4355976" y="5013176"/>
            <a:ext cx="2016224" cy="1080120"/>
          </a:xfrm>
          <a:prstGeom prst="triangle">
            <a:avLst>
              <a:gd name="adj" fmla="val 5587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luxograma: Processo 2"/>
          <p:cNvSpPr/>
          <p:nvPr/>
        </p:nvSpPr>
        <p:spPr>
          <a:xfrm>
            <a:off x="2915816" y="548680"/>
            <a:ext cx="2880320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Fluxograma: Decisão 3"/>
          <p:cNvSpPr/>
          <p:nvPr/>
        </p:nvSpPr>
        <p:spPr>
          <a:xfrm>
            <a:off x="3059832" y="1988840"/>
            <a:ext cx="2592288" cy="129614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953152" y="62068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FONTES DE VOLUMOSOS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738384" y="237349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DECISÃO</a:t>
            </a:r>
            <a:endParaRPr lang="pt-BR" sz="2400" b="1" dirty="0"/>
          </a:p>
        </p:txBody>
      </p:sp>
      <p:cxnSp>
        <p:nvCxnSpPr>
          <p:cNvPr id="9" name="Conector de seta reta 8"/>
          <p:cNvCxnSpPr/>
          <p:nvPr/>
        </p:nvCxnSpPr>
        <p:spPr>
          <a:xfrm>
            <a:off x="4355976" y="16288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ta para a direita 9"/>
          <p:cNvSpPr/>
          <p:nvPr/>
        </p:nvSpPr>
        <p:spPr>
          <a:xfrm rot="5400000">
            <a:off x="4202244" y="1664804"/>
            <a:ext cx="288032" cy="2160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 rot="5400000">
            <a:off x="4232724" y="3415856"/>
            <a:ext cx="288032" cy="2160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50216" y="40068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CUSTO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483768" y="57332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PRODUÇÃO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491608" y="57759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BALACEAMENTO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779912" y="49411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LOGÍSTICA</a:t>
            </a:r>
            <a:endParaRPr lang="pt-BR" b="1" dirty="0"/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395536" y="2564904"/>
          <a:ext cx="8560653" cy="1798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75269"/>
                <a:gridCol w="1347624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t-BR" sz="2000" dirty="0" err="1" smtClean="0"/>
                        <a:t>Sil</a:t>
                      </a:r>
                      <a:r>
                        <a:rPr lang="pt-BR" sz="2000" dirty="0" smtClean="0"/>
                        <a:t> Cana</a:t>
                      </a:r>
                      <a:endParaRPr lang="pt-BR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Cana</a:t>
                      </a:r>
                      <a:endParaRPr lang="pt-BR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Cana + </a:t>
                      </a:r>
                      <a:r>
                        <a:rPr lang="pt-BR" sz="2000" dirty="0" err="1" smtClean="0"/>
                        <a:t>Sil</a:t>
                      </a:r>
                      <a:r>
                        <a:rPr lang="pt-BR" sz="2000" baseline="0" dirty="0" smtClean="0"/>
                        <a:t> Milho</a:t>
                      </a:r>
                      <a:endParaRPr lang="pt-BR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t-BR" sz="2000" dirty="0" err="1" smtClean="0"/>
                        <a:t>Sil</a:t>
                      </a:r>
                      <a:r>
                        <a:rPr lang="pt-BR" sz="2000" dirty="0" smtClean="0"/>
                        <a:t> Milho</a:t>
                      </a:r>
                      <a:endParaRPr lang="pt-BR" sz="2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IMS</a:t>
                      </a:r>
                      <a:endParaRPr lang="pt-BR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23,5</a:t>
                      </a:r>
                      <a:r>
                        <a:rPr lang="pt-BR" sz="2000" baseline="30000" dirty="0" smtClean="0"/>
                        <a:t>a</a:t>
                      </a:r>
                      <a:endParaRPr lang="pt-BR" sz="2000" baseline="30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22,3</a:t>
                      </a:r>
                      <a:r>
                        <a:rPr lang="pt-BR" sz="2000" baseline="30000" dirty="0" smtClean="0"/>
                        <a:t>b</a:t>
                      </a:r>
                      <a:endParaRPr lang="pt-BR" sz="2000" baseline="30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23,5</a:t>
                      </a:r>
                      <a:r>
                        <a:rPr lang="pt-BR" sz="2000" baseline="30000" dirty="0" smtClean="0"/>
                        <a:t>a</a:t>
                      </a:r>
                      <a:endParaRPr lang="pt-BR" sz="2000" baseline="30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21,3</a:t>
                      </a:r>
                      <a:r>
                        <a:rPr lang="pt-BR" sz="2000" baseline="30000" dirty="0" smtClean="0"/>
                        <a:t>c</a:t>
                      </a:r>
                      <a:endParaRPr lang="pt-BR" sz="2000" baseline="30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Produção leite,</a:t>
                      </a:r>
                      <a:r>
                        <a:rPr lang="pt-BR" sz="2000" baseline="0" dirty="0" smtClean="0"/>
                        <a:t> kg/dia</a:t>
                      </a:r>
                      <a:endParaRPr lang="pt-BR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24,4</a:t>
                      </a:r>
                      <a:endParaRPr lang="pt-BR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24,6</a:t>
                      </a:r>
                      <a:endParaRPr lang="pt-BR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25,2</a:t>
                      </a:r>
                      <a:endParaRPr lang="pt-BR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25,5</a:t>
                      </a:r>
                      <a:endParaRPr lang="pt-BR" sz="20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61156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292080" y="486916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/>
              <a:t>Fonte:  Adaptado de Queiroz (2006)</a:t>
            </a:r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23528" y="1556792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Tabela </a:t>
            </a:r>
            <a:r>
              <a:rPr lang="pt-BR" sz="2400" dirty="0" smtClean="0"/>
              <a:t>. Desempenho de animais e composição do leite de vacas alimentadas com ração contendo diferentes fontes de volumosos</a:t>
            </a:r>
            <a:endParaRPr lang="pt-BR" sz="2400" dirty="0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tx1"/>
                </a:solidFill>
              </a:rPr>
              <a:t>Desempenho cana- Leite</a:t>
            </a:r>
            <a:endParaRPr lang="pt-BR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tx1"/>
                </a:solidFill>
              </a:rPr>
              <a:t>Ingredientes das rações - Leite</a:t>
            </a:r>
            <a:endParaRPr lang="pt-BR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874242"/>
          <a:ext cx="8229600" cy="3337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Sil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agem de </a:t>
                      </a:r>
                      <a:r>
                        <a:rPr lang="pt-BR" sz="2000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Milho</a:t>
                      </a:r>
                      <a:endParaRPr lang="pt-BR" sz="20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Silagem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 </a:t>
                      </a:r>
                      <a:r>
                        <a:rPr lang="pt-BR" sz="2000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Cana</a:t>
                      </a:r>
                      <a:endParaRPr lang="pt-BR" sz="20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Sil</a:t>
                      </a:r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milho + </a:t>
                      </a:r>
                      <a:r>
                        <a:rPr lang="pt-BR" sz="200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Sil</a:t>
                      </a:r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cana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latin typeface="+mn-lt"/>
                        </a:rPr>
                        <a:t>Silagem de Cana</a:t>
                      </a:r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latin typeface="+mn-lt"/>
                        </a:rPr>
                        <a:t>39,2%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latin typeface="+mn-lt"/>
                        </a:rPr>
                        <a:t>19,6%</a:t>
                      </a:r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latin typeface="+mn-lt"/>
                        </a:rPr>
                        <a:t>Silagem de Milho</a:t>
                      </a:r>
                      <a:r>
                        <a:rPr lang="pt-BR" sz="2000" u="none" strike="noStrike" baseline="0" dirty="0" smtClean="0">
                          <a:latin typeface="+mn-lt"/>
                        </a:rPr>
                        <a:t> </a:t>
                      </a:r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strike="noStrike" dirty="0" smtClean="0">
                          <a:latin typeface="+mn-lt"/>
                        </a:rPr>
                        <a:t>50,0%</a:t>
                      </a:r>
                      <a:endParaRPr lang="pt-BR" sz="2000" b="0" i="0" u="none" strike="noStrike" dirty="0" smtClean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latin typeface="+mn-lt"/>
                        </a:rPr>
                        <a:t>25,0%</a:t>
                      </a:r>
                      <a:endParaRPr lang="pt-BR" sz="2000" b="0" i="0" u="none" strike="noStrike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latin typeface="+mn-lt"/>
                        </a:rPr>
                        <a:t>Milho</a:t>
                      </a:r>
                      <a:endParaRPr lang="pt-BR" sz="2000" b="0" i="0" u="none" strike="noStrike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latin typeface="+mn-lt"/>
                        </a:rPr>
                        <a:t>13,8%</a:t>
                      </a:r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dirty="0" smtClean="0">
                          <a:latin typeface="+mn-lt"/>
                        </a:rPr>
                        <a:t>22,1%</a:t>
                      </a:r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latin typeface="+mn-lt"/>
                        </a:rPr>
                        <a:t>17,9%</a:t>
                      </a:r>
                      <a:endParaRPr lang="pt-BR" sz="2000" b="0" i="0" u="none" strike="noStrike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latin typeface="+mn-lt"/>
                        </a:rPr>
                        <a:t>Mineral</a:t>
                      </a:r>
                      <a:endParaRPr lang="pt-BR" sz="2000" b="0" i="0" u="none" strike="noStrike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latin typeface="+mn-lt"/>
                        </a:rPr>
                        <a:t>2,3%</a:t>
                      </a:r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dirty="0" smtClean="0">
                          <a:latin typeface="+mn-lt"/>
                        </a:rPr>
                        <a:t>2,3%</a:t>
                      </a:r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latin typeface="+mn-lt"/>
                        </a:rPr>
                        <a:t>2,3%</a:t>
                      </a:r>
                      <a:endParaRPr lang="pt-BR" sz="2000" b="0" i="0" u="none" strike="noStrike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latin typeface="+mn-lt"/>
                        </a:rPr>
                        <a:t>F.Soja</a:t>
                      </a:r>
                      <a:endParaRPr lang="pt-BR" sz="2000" b="0" i="0" u="none" strike="noStrike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latin typeface="+mn-lt"/>
                        </a:rPr>
                        <a:t>20,9%</a:t>
                      </a:r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dirty="0" smtClean="0">
                          <a:latin typeface="+mn-lt"/>
                        </a:rPr>
                        <a:t>23,4%</a:t>
                      </a:r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latin typeface="+mn-lt"/>
                        </a:rPr>
                        <a:t>22,2%</a:t>
                      </a:r>
                      <a:endParaRPr lang="pt-BR" sz="2000" b="0" i="0" u="none" strike="noStrike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latin typeface="+mn-lt"/>
                        </a:rPr>
                        <a:t>Polpa Cítrica</a:t>
                      </a:r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latin typeface="+mn-lt"/>
                        </a:rPr>
                        <a:t>13,0%</a:t>
                      </a:r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dirty="0" smtClean="0">
                          <a:latin typeface="+mn-lt"/>
                        </a:rPr>
                        <a:t>13,0%</a:t>
                      </a:r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latin typeface="+mn-lt"/>
                        </a:rPr>
                        <a:t>13,0%</a:t>
                      </a:r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err="1" smtClean="0">
                          <a:latin typeface="+mn-lt"/>
                        </a:rPr>
                        <a:t>eFDN</a:t>
                      </a:r>
                      <a:r>
                        <a:rPr lang="pt-BR" sz="2000" b="0" i="0" u="none" strike="noStrike" dirty="0" smtClean="0">
                          <a:latin typeface="+mn-lt"/>
                        </a:rPr>
                        <a:t> forragem</a:t>
                      </a:r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latin typeface="+mn-lt"/>
                        </a:rPr>
                        <a:t>1</a:t>
                      </a:r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dirty="0" smtClean="0">
                          <a:latin typeface="+mn-lt"/>
                        </a:rPr>
                        <a:t>1,2</a:t>
                      </a:r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err="1" smtClean="0">
                          <a:latin typeface="+mn-lt"/>
                        </a:rPr>
                        <a:t>eFDN</a:t>
                      </a:r>
                      <a:r>
                        <a:rPr lang="pt-BR" sz="2000" b="0" i="0" u="none" strike="noStrike" dirty="0" smtClean="0">
                          <a:latin typeface="+mn-lt"/>
                        </a:rPr>
                        <a:t>, % MS </a:t>
                      </a:r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latin typeface="+mn-lt"/>
                        </a:rPr>
                        <a:t>25,61%</a:t>
                      </a:r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dirty="0" smtClean="0">
                          <a:latin typeface="+mn-lt"/>
                        </a:rPr>
                        <a:t>25,85%</a:t>
                      </a:r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latin typeface="+mn-lt"/>
                        </a:rPr>
                        <a:t>25,88%</a:t>
                      </a:r>
                      <a:endParaRPr lang="pt-B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39552" y="5301208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Dietas </a:t>
            </a:r>
            <a:r>
              <a:rPr lang="pt-BR" sz="2800" dirty="0" err="1" smtClean="0"/>
              <a:t>iso</a:t>
            </a:r>
            <a:r>
              <a:rPr lang="pt-BR" sz="2800" dirty="0" smtClean="0"/>
              <a:t> </a:t>
            </a:r>
            <a:r>
              <a:rPr lang="pt-BR" sz="2800" dirty="0" err="1" smtClean="0"/>
              <a:t>eFDN</a:t>
            </a:r>
            <a:endParaRPr lang="pt-BR" sz="2800" dirty="0" smtClean="0"/>
          </a:p>
          <a:p>
            <a:endParaRPr lang="pt-BR" sz="2800" dirty="0" smtClean="0"/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467544" y="57332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de Sá Neto (2012) no prelo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179512" y="188640"/>
          <a:ext cx="4481293" cy="4010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"/>
          <p:cNvGraphicFramePr>
            <a:graphicFrameLocks noGrp="1"/>
          </p:cNvGraphicFramePr>
          <p:nvPr/>
        </p:nvGraphicFramePr>
        <p:xfrm>
          <a:off x="4644008" y="2132856"/>
          <a:ext cx="4499992" cy="4010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95536" y="53012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de Sá Neto (2012) no prelo</a:t>
            </a:r>
            <a:endParaRPr lang="pt-BR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1556792"/>
            <a:ext cx="91440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Custo do nutriente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volumoso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625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667" y="115889"/>
            <a:ext cx="8964789" cy="936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 do Nutriente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55222" y="1247776"/>
            <a:ext cx="8833556" cy="8602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pt-BR" sz="2000" dirty="0">
                <a:latin typeface="+mj-lt"/>
              </a:rPr>
              <a:t>Custo de produção de NDT em função da produtividade de MS de volumoso suplementar (silagem de milho)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451588" name="Group 4"/>
          <p:cNvGraphicFramePr>
            <a:graphicFrameLocks noGrp="1"/>
          </p:cNvGraphicFramePr>
          <p:nvPr/>
        </p:nvGraphicFramePr>
        <p:xfrm>
          <a:off x="220134" y="2276475"/>
          <a:ext cx="8703733" cy="3537148"/>
        </p:xfrm>
        <a:graphic>
          <a:graphicData uri="http://schemas.openxmlformats.org/drawingml/2006/table">
            <a:tbl>
              <a:tblPr/>
              <a:tblGrid>
                <a:gridCol w="390878"/>
                <a:gridCol w="1976966"/>
                <a:gridCol w="1087967"/>
                <a:gridCol w="767644"/>
                <a:gridCol w="770467"/>
                <a:gridCol w="702733"/>
                <a:gridCol w="705556"/>
                <a:gridCol w="766233"/>
                <a:gridCol w="769056"/>
                <a:gridCol w="766233"/>
              </a:tblGrid>
              <a:tr h="180975">
                <a:tc row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SILAGEM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vert="eaVert"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Produtividade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(t MS/ha)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R$/t MS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NDT (%) 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R$/t NDT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12,0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276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394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406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425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460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502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552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613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14,5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228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326</a:t>
                      </a: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335</a:t>
                      </a: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351</a:t>
                      </a: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380</a:t>
                      </a: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415</a:t>
                      </a: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456</a:t>
                      </a: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507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17,0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195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279</a:t>
                      </a: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287</a:t>
                      </a: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300</a:t>
                      </a: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325</a:t>
                      </a: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355</a:t>
                      </a: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390</a:t>
                      </a: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433</a:t>
                      </a: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GRÃO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vert="eaVert" anchor="ctr" anchorCtr="1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R$/saca (60 kg)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88% MS, 85% NDT – R$/t NDT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535</a:t>
                      </a: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557</a:t>
                      </a: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579</a:t>
                      </a: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602</a:t>
                      </a:r>
                    </a:p>
                  </a:txBody>
                  <a:tcPr marL="80000" marR="80000" marT="46800" marB="46800" anchor="ctr" anchorCtr="1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624</a:t>
                      </a:r>
                    </a:p>
                  </a:txBody>
                  <a:tcPr marL="80000" marR="80000" marT="46800" marB="46800" anchor="ctr" anchorCtr="1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646</a:t>
                      </a:r>
                    </a:p>
                  </a:txBody>
                  <a:tcPr marL="80000" marR="8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837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01" y="2786063"/>
            <a:ext cx="8513233" cy="1928812"/>
          </a:xfrm>
        </p:spPr>
        <p:txBody>
          <a:bodyPr anchor="ctr">
            <a:norm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Tomada de decisão na escolha de milho </a:t>
            </a:r>
            <a:b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silagem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4667" y="4941168"/>
            <a:ext cx="6738056" cy="1511300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130000"/>
              </a:lnSpc>
              <a:tabLst>
                <a:tab pos="0" algn="l"/>
              </a:tabLst>
            </a:pPr>
            <a:r>
              <a:rPr lang="pt-BR" sz="8000" b="1" dirty="0" smtClean="0">
                <a:solidFill>
                  <a:schemeClr val="tx1"/>
                </a:solidFill>
              </a:rPr>
              <a:t>João Luiz </a:t>
            </a:r>
            <a:r>
              <a:rPr lang="pt-BR" sz="8000" b="1" dirty="0" err="1" smtClean="0">
                <a:solidFill>
                  <a:schemeClr val="tx1"/>
                </a:solidFill>
              </a:rPr>
              <a:t>Pratti</a:t>
            </a:r>
            <a:r>
              <a:rPr lang="pt-BR" sz="8000" b="1" dirty="0" smtClean="0">
                <a:solidFill>
                  <a:schemeClr val="tx1"/>
                </a:solidFill>
              </a:rPr>
              <a:t> Daniel</a:t>
            </a:r>
          </a:p>
          <a:p>
            <a:pPr algn="r">
              <a:lnSpc>
                <a:spcPct val="130000"/>
              </a:lnSpc>
              <a:tabLst>
                <a:tab pos="0" algn="l"/>
              </a:tabLst>
            </a:pPr>
            <a:r>
              <a:rPr lang="pt-BR" sz="8000" b="1" dirty="0" err="1" smtClean="0">
                <a:solidFill>
                  <a:schemeClr val="tx1"/>
                </a:solidFill>
              </a:rPr>
              <a:t>Maity</a:t>
            </a:r>
            <a:r>
              <a:rPr lang="pt-BR" sz="8000" b="1" dirty="0" smtClean="0">
                <a:solidFill>
                  <a:schemeClr val="tx1"/>
                </a:solidFill>
              </a:rPr>
              <a:t> </a:t>
            </a:r>
            <a:r>
              <a:rPr lang="pt-BR" sz="8000" b="1" dirty="0" err="1" smtClean="0">
                <a:solidFill>
                  <a:schemeClr val="tx1"/>
                </a:solidFill>
              </a:rPr>
              <a:t>Zopollatto</a:t>
            </a:r>
            <a:endParaRPr lang="pt-BR" sz="8000" b="1" dirty="0" smtClean="0">
              <a:solidFill>
                <a:schemeClr val="tx1"/>
              </a:solidFill>
            </a:endParaRPr>
          </a:p>
          <a:p>
            <a:pPr algn="r">
              <a:lnSpc>
                <a:spcPct val="130000"/>
              </a:lnSpc>
              <a:tabLst>
                <a:tab pos="0" algn="l"/>
              </a:tabLst>
            </a:pPr>
            <a:r>
              <a:rPr lang="pt-BR" sz="8000" b="1" dirty="0" smtClean="0">
                <a:solidFill>
                  <a:schemeClr val="tx1"/>
                </a:solidFill>
              </a:rPr>
              <a:t>Luiz Gustavo Nussio</a:t>
            </a:r>
            <a:endParaRPr lang="pt-BR" sz="8000" b="1" i="0" dirty="0" smtClean="0">
              <a:solidFill>
                <a:schemeClr val="tx1"/>
              </a:solidFill>
              <a:effectLst/>
            </a:endParaRPr>
          </a:p>
          <a:p>
            <a:pPr>
              <a:lnSpc>
                <a:spcPct val="110000"/>
              </a:lnSpc>
              <a:tabLst>
                <a:tab pos="0" algn="l"/>
              </a:tabLst>
            </a:pPr>
            <a:endParaRPr lang="pt-BR" sz="8000" b="1" i="0" dirty="0" smtClean="0">
              <a:solidFill>
                <a:schemeClr val="tx1"/>
              </a:solidFill>
              <a:effectLst/>
            </a:endParaRPr>
          </a:p>
          <a:p>
            <a:pPr>
              <a:lnSpc>
                <a:spcPct val="110000"/>
              </a:lnSpc>
              <a:tabLst>
                <a:tab pos="0" algn="l"/>
              </a:tabLst>
            </a:pPr>
            <a:r>
              <a:rPr lang="pt-BR" sz="8000" b="1" dirty="0" smtClean="0">
                <a:solidFill>
                  <a:schemeClr val="tx1"/>
                </a:solidFill>
              </a:rPr>
              <a:t>Chapecó</a:t>
            </a:r>
            <a:r>
              <a:rPr lang="pt-BR" sz="8000" b="1" i="0" dirty="0" smtClean="0">
                <a:solidFill>
                  <a:schemeClr val="tx1"/>
                </a:solidFill>
                <a:effectLst/>
              </a:rPr>
              <a:t>, Abril - 2012</a:t>
            </a:r>
          </a:p>
        </p:txBody>
      </p:sp>
      <p:pic>
        <p:nvPicPr>
          <p:cNvPr id="8806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71438"/>
            <a:ext cx="98010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Rectangle 14"/>
          <p:cNvSpPr>
            <a:spLocks noChangeArrowheads="1"/>
          </p:cNvSpPr>
          <p:nvPr/>
        </p:nvSpPr>
        <p:spPr bwMode="auto">
          <a:xfrm>
            <a:off x="1071034" y="142875"/>
            <a:ext cx="6802966" cy="215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tabLst>
                <a:tab pos="0" algn="l"/>
              </a:tabLst>
            </a:pPr>
            <a:r>
              <a:rPr lang="pt-BR" sz="2400" b="1" dirty="0"/>
              <a:t>Universidade de São Paulo</a:t>
            </a:r>
          </a:p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tabLst>
                <a:tab pos="0" algn="l"/>
              </a:tabLst>
            </a:pPr>
            <a:r>
              <a:rPr lang="pt-BR" sz="2200" b="1" dirty="0"/>
              <a:t>Escola Superior de Agricultura “Luiz de Queiroz”</a:t>
            </a:r>
          </a:p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tabLst>
                <a:tab pos="0" algn="l"/>
              </a:tabLst>
            </a:pPr>
            <a:r>
              <a:rPr lang="pt-BR" sz="2200" b="1" dirty="0"/>
              <a:t>Departamento de Zootecnia</a:t>
            </a:r>
          </a:p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tabLst>
                <a:tab pos="0" algn="l"/>
              </a:tabLst>
            </a:pPr>
            <a:endParaRPr lang="pt-BR" sz="2200" b="1" dirty="0"/>
          </a:p>
        </p:txBody>
      </p:sp>
      <p:pic>
        <p:nvPicPr>
          <p:cNvPr id="88070" name="Imagem 5" descr="logo do grupo maior.jpg"/>
          <p:cNvPicPr>
            <a:picLocks noChangeAspect="1"/>
          </p:cNvPicPr>
          <p:nvPr/>
        </p:nvPicPr>
        <p:blipFill>
          <a:blip r:embed="rId4" cstate="print"/>
          <a:srcRect l="20313" t="8333" r="19531" b="9375"/>
          <a:stretch>
            <a:fillRect/>
          </a:stretch>
        </p:blipFill>
        <p:spPr bwMode="auto">
          <a:xfrm>
            <a:off x="7596336" y="142875"/>
            <a:ext cx="142066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5" name="Picture 8" descr="logo_ESALQ_2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6264276"/>
            <a:ext cx="43815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99592" y="692698"/>
          <a:ext cx="7416825" cy="4920542"/>
        </p:xfrm>
        <a:graphic>
          <a:graphicData uri="http://schemas.openxmlformats.org/drawingml/2006/table">
            <a:tbl>
              <a:tblPr/>
              <a:tblGrid>
                <a:gridCol w="1938476"/>
                <a:gridCol w="1565243"/>
                <a:gridCol w="1956553"/>
                <a:gridCol w="1956553"/>
              </a:tblGrid>
              <a:tr h="5964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latin typeface="+mj-lt"/>
                        </a:rPr>
                        <a:t>Ganho de peso (kg/d)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latin typeface="+mj-lt"/>
                        </a:rPr>
                        <a:t>NDT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36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%Forragem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latin typeface="+mj-lt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latin typeface="+mj-lt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latin typeface="+mj-lt"/>
                        </a:rPr>
                        <a:t>1,42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1,47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latin typeface="+mj-lt"/>
                        </a:rPr>
                        <a:t>1,52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1,34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latin typeface="+mj-lt"/>
                        </a:rPr>
                        <a:t>1,42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latin typeface="+mj-lt"/>
                        </a:rPr>
                        <a:t>1,49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1,24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1,36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latin typeface="+mj-lt"/>
                        </a:rPr>
                        <a:t>1,46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036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latin typeface="+mj-lt"/>
                        </a:rPr>
                        <a:t>Consumo de matéria-seca (kg/d)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latin typeface="+mj-lt"/>
                        </a:rPr>
                        <a:t>NDT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%Forragem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latin typeface="+mj-lt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latin typeface="+mj-lt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latin typeface="+mj-lt"/>
                        </a:rPr>
                        <a:t>9,01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latin typeface="+mj-lt"/>
                        </a:rPr>
                        <a:t>8,94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8,86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9,12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latin typeface="+mj-lt"/>
                        </a:rPr>
                        <a:t>9,02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8,91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9,21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latin typeface="+mj-lt"/>
                        </a:rPr>
                        <a:t>9,10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latin typeface="+mj-lt"/>
                        </a:rPr>
                        <a:t>8,97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27584" y="530120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NRC – Gado de Corte (1996)</a:t>
            </a:r>
          </a:p>
          <a:p>
            <a:r>
              <a:rPr lang="pt-BR" dirty="0" smtClean="0"/>
              <a:t>Nelore, PM= 350-500 kg PV, Silagem milho (R$330, t MS</a:t>
            </a:r>
            <a:r>
              <a:rPr lang="pt-BR" baseline="30000" dirty="0" smtClean="0"/>
              <a:t>-1</a:t>
            </a:r>
            <a:r>
              <a:rPr lang="pt-BR" dirty="0" smtClean="0"/>
              <a:t>), Milho grão </a:t>
            </a:r>
          </a:p>
          <a:p>
            <a:r>
              <a:rPr lang="pt-BR" dirty="0" smtClean="0"/>
              <a:t>(R$ 455 – 568, t MS</a:t>
            </a:r>
            <a:r>
              <a:rPr lang="pt-BR" baseline="30000" dirty="0" smtClean="0"/>
              <a:t>-1</a:t>
            </a:r>
            <a:r>
              <a:rPr lang="pt-BR" dirty="0" smtClean="0"/>
              <a:t>), </a:t>
            </a:r>
            <a:r>
              <a:rPr lang="pt-BR" dirty="0" err="1" smtClean="0"/>
              <a:t>Uréia</a:t>
            </a:r>
            <a:r>
              <a:rPr lang="pt-BR" dirty="0" smtClean="0"/>
              <a:t> (R$1500, t MS</a:t>
            </a:r>
            <a:r>
              <a:rPr lang="pt-BR" baseline="30000" dirty="0" smtClean="0"/>
              <a:t>-1</a:t>
            </a:r>
            <a:r>
              <a:rPr lang="pt-BR" dirty="0" smtClean="0"/>
              <a:t>), Mineral (R$2000, t MS</a:t>
            </a:r>
            <a:r>
              <a:rPr lang="pt-BR" baseline="30000" dirty="0" smtClean="0"/>
              <a:t>-1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9552" y="26064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Tabela. Efeito da qualidade e da inclusão da silagem de milho na dieta no desempenho de bovinos de corte em confinamento</a:t>
            </a:r>
            <a:endParaRPr lang="pt-BR" sz="2000" b="1" dirty="0"/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5" name="Picture 8" descr="logo_ESALQ_2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6264276"/>
            <a:ext cx="43815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827584" y="535200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NRC – Gado de Corte (1996)</a:t>
            </a:r>
          </a:p>
          <a:p>
            <a:r>
              <a:rPr lang="pt-BR" dirty="0" smtClean="0"/>
              <a:t>Nelore, PM= 350-500 kg PV, Silagem milho (R$330, t MS</a:t>
            </a:r>
            <a:r>
              <a:rPr lang="pt-BR" baseline="30000" dirty="0" smtClean="0"/>
              <a:t>-1</a:t>
            </a:r>
            <a:r>
              <a:rPr lang="pt-BR" dirty="0" smtClean="0"/>
              <a:t>), Milho grão </a:t>
            </a:r>
          </a:p>
          <a:p>
            <a:r>
              <a:rPr lang="pt-BR" dirty="0" smtClean="0"/>
              <a:t>(R$ 455 – 568, t MS</a:t>
            </a:r>
            <a:r>
              <a:rPr lang="pt-BR" baseline="30000" dirty="0" smtClean="0"/>
              <a:t>-1</a:t>
            </a:r>
            <a:r>
              <a:rPr lang="pt-BR" dirty="0" smtClean="0"/>
              <a:t>), </a:t>
            </a:r>
            <a:r>
              <a:rPr lang="pt-BR" dirty="0" err="1" smtClean="0"/>
              <a:t>Uréia</a:t>
            </a:r>
            <a:r>
              <a:rPr lang="pt-BR" dirty="0" smtClean="0"/>
              <a:t> (R$1500, t MS</a:t>
            </a:r>
            <a:r>
              <a:rPr lang="pt-BR" baseline="30000" dirty="0" smtClean="0"/>
              <a:t>-1</a:t>
            </a:r>
            <a:r>
              <a:rPr lang="pt-BR" dirty="0" smtClean="0"/>
              <a:t>), Mineral (R$2000, t MS</a:t>
            </a:r>
            <a:r>
              <a:rPr lang="pt-BR" baseline="30000" dirty="0" smtClean="0"/>
              <a:t>-1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9552" y="11663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Tabela. Efeito da qualidade e da inclusão da silagem de milho no lucro por arroba em função do preço de aquisição do milho grão</a:t>
            </a:r>
            <a:endParaRPr lang="pt-BR" sz="20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683568" y="836712"/>
          <a:ext cx="7416825" cy="4419600"/>
        </p:xfrm>
        <a:graphic>
          <a:graphicData uri="http://schemas.openxmlformats.org/drawingml/2006/table">
            <a:tbl>
              <a:tblPr/>
              <a:tblGrid>
                <a:gridCol w="1594067"/>
                <a:gridCol w="1274282"/>
                <a:gridCol w="1274282"/>
                <a:gridCol w="1592851"/>
                <a:gridCol w="1681343"/>
              </a:tblGrid>
              <a:tr h="283231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latin typeface="+mj-lt"/>
                        </a:rPr>
                        <a:t>Lucro/@ - Milho R$24/saco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latin typeface="+mj-lt"/>
                        </a:rPr>
                        <a:t>NDT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%Forragem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latin typeface="+mj-lt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latin typeface="+mj-lt"/>
                        </a:rPr>
                        <a:t> R$     5,4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 R$      9,1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 R$    12,4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1" u="none" strike="noStrike" dirty="0">
                          <a:latin typeface="+mj-lt"/>
                        </a:rPr>
                        <a:t> R$         6,98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latin typeface="+mj-lt"/>
                        </a:rPr>
                        <a:t> R$      0,8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latin typeface="+mj-lt"/>
                        </a:rPr>
                        <a:t> R$     7,0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latin typeface="+mj-lt"/>
                        </a:rPr>
                        <a:t> R$    12,2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1" u="none" strike="noStrike" dirty="0">
                          <a:latin typeface="+mj-lt"/>
                        </a:rPr>
                        <a:t> R$        11,42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-R$     4,8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 R$      4,6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latin typeface="+mj-lt"/>
                        </a:rPr>
                        <a:t> R$    11,7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1" u="none" strike="noStrike" dirty="0">
                          <a:latin typeface="+mj-lt"/>
                        </a:rPr>
                        <a:t> R$        16,42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1" u="none" strike="noStrike" dirty="0">
                          <a:latin typeface="+mj-lt"/>
                        </a:rPr>
                        <a:t> R$      10,18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1" u="none" strike="noStrike" dirty="0">
                          <a:latin typeface="+mj-lt"/>
                        </a:rPr>
                        <a:t> R$        4,52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1" u="none" strike="noStrike" dirty="0">
                          <a:latin typeface="+mj-lt"/>
                        </a:rPr>
                        <a:t> R$        0,74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1" u="none" strike="noStrike" dirty="0">
                          <a:latin typeface="+mj-lt"/>
                        </a:rPr>
                        <a:t> R$        17,16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646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31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latin typeface="+mj-lt"/>
                        </a:rPr>
                        <a:t>Lucro/@ - Milho R$30/saco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NDT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%Forragem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latin typeface="+mj-lt"/>
                        </a:rPr>
                        <a:t>-R$     9,9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-R$     5,5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-R$     1,7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1" u="none" strike="noStrike" dirty="0">
                          <a:latin typeface="+mj-lt"/>
                        </a:rPr>
                        <a:t> R$         8,19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-R$    13,6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latin typeface="+mj-lt"/>
                        </a:rPr>
                        <a:t>-R$     6,3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-R$     0,4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1" u="none" strike="noStrike" dirty="0">
                          <a:latin typeface="+mj-lt"/>
                        </a:rPr>
                        <a:t> R$        13,17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-R$    18,0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latin typeface="+mj-lt"/>
                        </a:rPr>
                        <a:t>-R$     7,3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latin typeface="+mj-lt"/>
                        </a:rPr>
                        <a:t> R$     0,7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1" u="none" strike="noStrike" dirty="0">
                          <a:latin typeface="+mj-lt"/>
                        </a:rPr>
                        <a:t> R$        18,66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1" u="none" strike="noStrike" dirty="0">
                          <a:latin typeface="+mj-lt"/>
                        </a:rPr>
                        <a:t> R$        8,09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1" u="none" strike="noStrike" dirty="0">
                          <a:latin typeface="+mj-lt"/>
                        </a:rPr>
                        <a:t> R$        1,82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1" u="none" strike="noStrike" dirty="0">
                          <a:latin typeface="+mj-lt"/>
                        </a:rPr>
                        <a:t>-R$        2,38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1" u="none" strike="noStrike" dirty="0">
                          <a:latin typeface="+mj-lt"/>
                        </a:rPr>
                        <a:t> R$        16,28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752600"/>
          <a:ext cx="8305799" cy="3733800"/>
        </p:xfrm>
        <a:graphic>
          <a:graphicData uri="http://schemas.openxmlformats.org/drawingml/2006/table">
            <a:tbl>
              <a:tblPr/>
              <a:tblGrid>
                <a:gridCol w="3343266"/>
                <a:gridCol w="1719394"/>
                <a:gridCol w="1604735"/>
                <a:gridCol w="1638404"/>
              </a:tblGrid>
              <a:tr h="7742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Item                          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N.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amostras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Média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Desvio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Padrão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Teor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MS (%)    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31,29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Proteina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Bruta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(%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MS)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7,27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Lignina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(%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MS)         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4,93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FDA (%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31,22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4,73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FDN (%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55,63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6,62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Amido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(%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22,25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NDT</a:t>
                      </a:r>
                      <a:r>
                        <a:rPr lang="en-US" sz="2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obs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(%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63,44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>
            <a:off x="107504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Valor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n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utritivo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lang="en-US" sz="4400" noProof="0" dirty="0" smtClean="0">
                <a:latin typeface="+mj-lt"/>
                <a:ea typeface="+mj-ea"/>
                <a:cs typeface="+mj-cs"/>
              </a:rPr>
              <a:t>s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ilagens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de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milho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em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amostras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coletadas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no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Brasil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5638800"/>
            <a:ext cx="683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err="1" smtClean="0"/>
              <a:t>Fonte</a:t>
            </a:r>
            <a:r>
              <a:rPr lang="en-US" dirty="0"/>
              <a:t>: </a:t>
            </a:r>
            <a:r>
              <a:rPr lang="pt-BR" dirty="0" smtClean="0"/>
              <a:t>Composição Química e Bromatológica de Alimentos (CQBAL 3.0)</a:t>
            </a:r>
            <a:endParaRPr lang="en-US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536" y="1412776"/>
          <a:ext cx="8003231" cy="4176464"/>
        </p:xfrm>
        <a:graphic>
          <a:graphicData uri="http://schemas.openxmlformats.org/drawingml/2006/table">
            <a:tbl>
              <a:tblPr/>
              <a:tblGrid>
                <a:gridCol w="3168352"/>
                <a:gridCol w="1696947"/>
                <a:gridCol w="1617893"/>
                <a:gridCol w="1456104"/>
                <a:gridCol w="63935"/>
              </a:tblGrid>
              <a:tr h="7742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Variável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Média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Máxima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Mínima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29.97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46.80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11.90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11.39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2.79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FDA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30.28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65.10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FDN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48.98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72.80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23.61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LIG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3.77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N-NH3/NT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37.76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NDT (ESTIMADO)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63.58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72.29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39.00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6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NDT (ESTIMADO WEISS)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65.73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69.62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59.96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>
            <a:off x="107504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Valor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n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utritivo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lang="en-US" sz="4400" noProof="0" dirty="0" smtClean="0">
                <a:latin typeface="+mj-lt"/>
                <a:ea typeface="+mj-ea"/>
                <a:cs typeface="+mj-cs"/>
              </a:rPr>
              <a:t>s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ilagens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de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milho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em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amostras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coletadas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no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Brasil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/>
          <p:nvPr/>
        </p:nvSpPr>
        <p:spPr>
          <a:xfrm>
            <a:off x="1619672" y="5879013"/>
            <a:ext cx="74083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err="1" smtClean="0"/>
              <a:t>Fonte</a:t>
            </a:r>
            <a:r>
              <a:rPr lang="en-US" dirty="0"/>
              <a:t>: </a:t>
            </a:r>
            <a:r>
              <a:rPr lang="pt-BR" dirty="0" smtClean="0"/>
              <a:t>Laboratório de </a:t>
            </a:r>
            <a:r>
              <a:rPr lang="pt-BR" dirty="0" err="1" smtClean="0"/>
              <a:t>Bromatologia</a:t>
            </a:r>
            <a:r>
              <a:rPr lang="pt-BR" dirty="0" smtClean="0"/>
              <a:t>- Departamento de Zootecnia ESALQ/USP</a:t>
            </a:r>
          </a:p>
          <a:p>
            <a:pPr lvl="0" algn="ctr">
              <a:spcBef>
                <a:spcPct val="0"/>
              </a:spcBef>
              <a:defRPr/>
            </a:pPr>
            <a:r>
              <a:rPr lang="pt-BR" dirty="0" smtClean="0"/>
              <a:t>269 amostras analisadas entre 2004 e 2012</a:t>
            </a:r>
          </a:p>
          <a:p>
            <a:pPr lvl="0" algn="ctr">
              <a:spcBef>
                <a:spcPct val="0"/>
              </a:spcBef>
              <a:defRPr/>
            </a:pPr>
            <a:endParaRPr lang="en-US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467544" y="5661248"/>
            <a:ext cx="7920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0" y="5111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dirty="0" err="1" smtClean="0"/>
              <a:t>Reflexão</a:t>
            </a:r>
            <a:endParaRPr lang="en-US" sz="4400" b="1" dirty="0"/>
          </a:p>
        </p:txBody>
      </p:sp>
      <p:sp>
        <p:nvSpPr>
          <p:cNvPr id="187436" name="Rectangle 44"/>
          <p:cNvSpPr>
            <a:spLocks noChangeArrowheads="1"/>
          </p:cNvSpPr>
          <p:nvPr/>
        </p:nvSpPr>
        <p:spPr bwMode="auto">
          <a:xfrm>
            <a:off x="381000" y="3124200"/>
            <a:ext cx="8382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60000"/>
              </a:lnSpc>
            </a:pPr>
            <a:r>
              <a:rPr lang="en-US" sz="3200" b="1" dirty="0"/>
              <a:t>“</a:t>
            </a:r>
            <a:r>
              <a:rPr lang="en-US" sz="3200" b="1" dirty="0" err="1"/>
              <a:t>Aquilo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que</a:t>
            </a:r>
            <a:r>
              <a:rPr lang="en-US" sz="3200" b="1" dirty="0"/>
              <a:t> </a:t>
            </a:r>
            <a:r>
              <a:rPr lang="en-US" sz="3200" b="1" dirty="0" err="1"/>
              <a:t>pensamos</a:t>
            </a:r>
            <a:r>
              <a:rPr lang="en-US" sz="3200" b="1" dirty="0"/>
              <a:t> </a:t>
            </a:r>
            <a:r>
              <a:rPr lang="en-US" sz="3200" b="1" dirty="0" err="1"/>
              <a:t>muda</a:t>
            </a:r>
            <a:r>
              <a:rPr lang="en-US" sz="3200" b="1" dirty="0"/>
              <a:t> </a:t>
            </a:r>
            <a:r>
              <a:rPr lang="en-US" sz="3200" b="1" dirty="0" err="1"/>
              <a:t>todos</a:t>
            </a:r>
            <a:r>
              <a:rPr lang="en-US" sz="3200" b="1" dirty="0"/>
              <a:t> </a:t>
            </a:r>
            <a:r>
              <a:rPr lang="en-US" sz="3200" b="1" dirty="0" err="1"/>
              <a:t>os</a:t>
            </a:r>
            <a:r>
              <a:rPr lang="en-US" sz="3200" b="1" dirty="0"/>
              <a:t> </a:t>
            </a:r>
            <a:r>
              <a:rPr lang="en-US" sz="3200" b="1" dirty="0" err="1"/>
              <a:t>dias</a:t>
            </a:r>
            <a:r>
              <a:rPr lang="en-US" sz="3200" b="1" dirty="0"/>
              <a:t>, </a:t>
            </a:r>
            <a:r>
              <a:rPr lang="en-US" sz="3200" b="1" dirty="0" err="1"/>
              <a:t>mas</a:t>
            </a:r>
            <a:r>
              <a:rPr lang="en-US" sz="3200" b="1" dirty="0"/>
              <a:t> a </a:t>
            </a:r>
            <a:r>
              <a:rPr lang="en-US" sz="3200" b="1" dirty="0" err="1"/>
              <a:t>maneira</a:t>
            </a:r>
            <a:r>
              <a:rPr lang="en-US" sz="3200" b="1" dirty="0"/>
              <a:t> de </a:t>
            </a:r>
            <a:r>
              <a:rPr lang="en-US" sz="3200" b="1" dirty="0" err="1"/>
              <a:t>pensar</a:t>
            </a:r>
            <a:r>
              <a:rPr lang="en-US" sz="3200" b="1" dirty="0"/>
              <a:t> </a:t>
            </a:r>
            <a:r>
              <a:rPr lang="en-US" sz="3200" b="1" dirty="0" err="1"/>
              <a:t>não</a:t>
            </a:r>
            <a:r>
              <a:rPr lang="en-US" sz="3200" b="1" dirty="0"/>
              <a:t> tem se </a:t>
            </a:r>
            <a:r>
              <a:rPr lang="en-US" sz="3200" b="1" dirty="0" err="1"/>
              <a:t>alterado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milhares</a:t>
            </a:r>
            <a:r>
              <a:rPr lang="en-US" sz="3200" b="1" dirty="0"/>
              <a:t> de </a:t>
            </a:r>
            <a:r>
              <a:rPr lang="en-US" sz="3200" b="1" dirty="0" err="1"/>
              <a:t>anos</a:t>
            </a:r>
            <a:r>
              <a:rPr lang="en-US" sz="3200" b="1" dirty="0"/>
              <a:t>”</a:t>
            </a:r>
            <a:br>
              <a:rPr lang="en-US" sz="3200" b="1" dirty="0"/>
            </a:br>
            <a:r>
              <a:rPr lang="en-US" sz="3200" b="1" dirty="0"/>
              <a:t>                                           </a:t>
            </a:r>
            <a:r>
              <a:rPr lang="en-US" sz="3200" b="1" dirty="0" err="1"/>
              <a:t>Leamnson</a:t>
            </a:r>
            <a:r>
              <a:rPr lang="en-US" sz="3200" b="1" dirty="0"/>
              <a:t>, 2001</a:t>
            </a:r>
          </a:p>
        </p:txBody>
      </p:sp>
      <p:pic>
        <p:nvPicPr>
          <p:cNvPr id="187437" name="Picture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75" y="0"/>
            <a:ext cx="428625" cy="627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1" y="1752600"/>
          <a:ext cx="8991599" cy="4156594"/>
        </p:xfrm>
        <a:graphic>
          <a:graphicData uri="http://schemas.openxmlformats.org/drawingml/2006/table">
            <a:tbl>
              <a:tblPr/>
              <a:tblGrid>
                <a:gridCol w="2971800"/>
                <a:gridCol w="1360516"/>
                <a:gridCol w="1373234"/>
                <a:gridCol w="934698"/>
                <a:gridCol w="949304"/>
                <a:gridCol w="1402047"/>
              </a:tblGrid>
              <a:tr h="77424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Item                          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N. 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amostras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Média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Amplitude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Desvio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Padrão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Teor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MS (%)    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209026    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33,74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23,72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43,76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10,02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Proteina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Bruta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(% </a:t>
                      </a:r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MS)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201011    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8,25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7,22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9,28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Lignina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(% </a:t>
                      </a:r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MS)         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164101    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3,32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2,63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4,01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0,69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FDA (% </a:t>
                      </a:r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198126    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25,94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21,88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30,01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4,07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FDN (% </a:t>
                      </a:r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206484    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43,88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37,90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49,85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5,97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Amido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(% </a:t>
                      </a:r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166545    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31,60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24,03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39,16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7,56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NDT (% </a:t>
                      </a:r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198966    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70,60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66,48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74,72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4,12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94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Amostras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analisadas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no per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íodo de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maio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 2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000 à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abril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 2011.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107504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Valor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n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utritivo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lang="en-US" sz="4400" noProof="0" dirty="0" smtClean="0">
                <a:latin typeface="+mj-lt"/>
                <a:ea typeface="+mj-ea"/>
                <a:cs typeface="+mj-cs"/>
              </a:rPr>
              <a:t>s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ilagens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de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milho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em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amostras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coletadas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nos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EUA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8683" y="6488668"/>
            <a:ext cx="399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err="1" smtClean="0"/>
              <a:t>Fonte</a:t>
            </a:r>
            <a:r>
              <a:rPr lang="en-US" dirty="0"/>
              <a:t>: Dairy One Cooperative </a:t>
            </a:r>
            <a:r>
              <a:rPr lang="en-US" dirty="0" smtClean="0"/>
              <a:t>Inc, 2011</a:t>
            </a:r>
            <a:endParaRPr lang="en-US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3651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Distribuição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d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igestibilidade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i="1" dirty="0" err="1" smtClean="0">
                <a:latin typeface="+mj-lt"/>
                <a:ea typeface="+mj-ea"/>
                <a:cs typeface="+mj-cs"/>
              </a:rPr>
              <a:t>i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 vitro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FDN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noProof="0" dirty="0" err="1">
                <a:latin typeface="+mj-lt"/>
                <a:ea typeface="+mj-ea"/>
                <a:cs typeface="+mj-cs"/>
              </a:rPr>
              <a:t>a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mostras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s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ilagem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m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ilho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228600" y="1066800"/>
          <a:ext cx="8686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886200" y="6488668"/>
            <a:ext cx="5038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err="1" smtClean="0"/>
              <a:t>Fonte</a:t>
            </a:r>
            <a:r>
              <a:rPr lang="en-US" dirty="0"/>
              <a:t>: Cumberland Valley Analytical </a:t>
            </a:r>
            <a:r>
              <a:rPr lang="en-US" dirty="0" smtClean="0"/>
              <a:t>Services, 2011</a:t>
            </a:r>
            <a:r>
              <a:rPr lang="en-US" dirty="0"/>
              <a:t>.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Top 10 - Concurso de silagem 2011 - Fundação ABC</a:t>
            </a:r>
            <a:endParaRPr lang="en-US" sz="28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981944" y="1255360"/>
          <a:ext cx="6696744" cy="5120640"/>
        </p:xfrm>
        <a:graphic>
          <a:graphicData uri="http://schemas.openxmlformats.org/drawingml/2006/table">
            <a:tbl>
              <a:tblPr/>
              <a:tblGrid>
                <a:gridCol w="2232248"/>
                <a:gridCol w="2232248"/>
                <a:gridCol w="2232248"/>
              </a:tblGrid>
              <a:tr h="373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Produtor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NDT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FDN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Média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72,4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40,8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8" name="Picture 4" descr="Concurso Silag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821" y="5661248"/>
            <a:ext cx="1209675" cy="1114425"/>
          </a:xfrm>
          <a:prstGeom prst="rect">
            <a:avLst/>
          </a:prstGeom>
          <a:noFill/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251520" y="764704"/>
          <a:ext cx="48245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/>
          <p:nvPr/>
        </p:nvGraphicFramePr>
        <p:xfrm>
          <a:off x="3923928" y="3789040"/>
          <a:ext cx="4830316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4" descr="Concurso Silag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45224"/>
            <a:ext cx="1209675" cy="1114425"/>
          </a:xfrm>
          <a:prstGeom prst="rect">
            <a:avLst/>
          </a:prstGeom>
          <a:noFill/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79512" y="11663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 10 - Concurso de silagem 2011 - Fundação ABC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uxograma: Extrair 4"/>
          <p:cNvSpPr/>
          <p:nvPr/>
        </p:nvSpPr>
        <p:spPr>
          <a:xfrm>
            <a:off x="2339752" y="3717032"/>
            <a:ext cx="4032448" cy="2376264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riângulo isósceles 19"/>
          <p:cNvSpPr/>
          <p:nvPr/>
        </p:nvSpPr>
        <p:spPr>
          <a:xfrm>
            <a:off x="3347864" y="3717032"/>
            <a:ext cx="2016224" cy="11521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/>
          <p:cNvSpPr/>
          <p:nvPr/>
        </p:nvSpPr>
        <p:spPr>
          <a:xfrm>
            <a:off x="4355976" y="5013176"/>
            <a:ext cx="2016224" cy="1080120"/>
          </a:xfrm>
          <a:prstGeom prst="triangle">
            <a:avLst>
              <a:gd name="adj" fmla="val 5587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luxograma: Processo 2"/>
          <p:cNvSpPr/>
          <p:nvPr/>
        </p:nvSpPr>
        <p:spPr>
          <a:xfrm>
            <a:off x="2915816" y="548680"/>
            <a:ext cx="2880320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Fluxograma: Decisão 3"/>
          <p:cNvSpPr/>
          <p:nvPr/>
        </p:nvSpPr>
        <p:spPr>
          <a:xfrm>
            <a:off x="3059832" y="1988840"/>
            <a:ext cx="2592288" cy="129614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953152" y="62068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FONTES DE VOLUMOSOS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738384" y="237349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DECISÃO</a:t>
            </a:r>
            <a:endParaRPr lang="pt-BR" sz="2400" b="1" dirty="0"/>
          </a:p>
        </p:txBody>
      </p:sp>
      <p:cxnSp>
        <p:nvCxnSpPr>
          <p:cNvPr id="9" name="Conector de seta reta 8"/>
          <p:cNvCxnSpPr/>
          <p:nvPr/>
        </p:nvCxnSpPr>
        <p:spPr>
          <a:xfrm>
            <a:off x="4355976" y="16288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ta para a direita 9"/>
          <p:cNvSpPr/>
          <p:nvPr/>
        </p:nvSpPr>
        <p:spPr>
          <a:xfrm rot="5400000">
            <a:off x="4202244" y="1664804"/>
            <a:ext cx="288032" cy="2160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 rot="5400000">
            <a:off x="4232724" y="3415856"/>
            <a:ext cx="288032" cy="2160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50216" y="40068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CUSTO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483768" y="57332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PRODUÇÃO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491608" y="57759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BALACEAMENTO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779912" y="49411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LOGÍSTICA</a:t>
            </a:r>
            <a:endParaRPr lang="pt-BR" b="1" dirty="0"/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Processo 2"/>
          <p:cNvSpPr/>
          <p:nvPr/>
        </p:nvSpPr>
        <p:spPr>
          <a:xfrm>
            <a:off x="2915816" y="548680"/>
            <a:ext cx="2880320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Fluxograma: Decisão 3"/>
          <p:cNvSpPr/>
          <p:nvPr/>
        </p:nvSpPr>
        <p:spPr>
          <a:xfrm>
            <a:off x="3059832" y="1988840"/>
            <a:ext cx="2592288" cy="129614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luxograma: Extrair 4"/>
          <p:cNvSpPr/>
          <p:nvPr/>
        </p:nvSpPr>
        <p:spPr>
          <a:xfrm>
            <a:off x="2339752" y="3717032"/>
            <a:ext cx="4032448" cy="237626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953152" y="62068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FONTES DE VOLUMOSOS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738384" y="237349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DECISÃO</a:t>
            </a:r>
            <a:endParaRPr lang="pt-BR" sz="2400" b="1" dirty="0"/>
          </a:p>
        </p:txBody>
      </p:sp>
      <p:cxnSp>
        <p:nvCxnSpPr>
          <p:cNvPr id="9" name="Conector de seta reta 8"/>
          <p:cNvCxnSpPr/>
          <p:nvPr/>
        </p:nvCxnSpPr>
        <p:spPr>
          <a:xfrm>
            <a:off x="4355976" y="16288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ta para a direita 9"/>
          <p:cNvSpPr/>
          <p:nvPr/>
        </p:nvSpPr>
        <p:spPr>
          <a:xfrm rot="5400000">
            <a:off x="4202244" y="1664804"/>
            <a:ext cx="288032" cy="2160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 rot="5400000">
            <a:off x="4232724" y="3415856"/>
            <a:ext cx="288032" cy="2160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50216" y="40068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CUSTO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483768" y="57332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PRODUÇÃO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427984" y="57332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BALACEAMENTO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779912" y="49411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LOGÍSTICA</a:t>
            </a:r>
            <a:endParaRPr lang="pt-BR" b="1" dirty="0"/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Oval 2"/>
          <p:cNvSpPr>
            <a:spLocks noChangeArrowheads="1"/>
          </p:cNvSpPr>
          <p:nvPr/>
        </p:nvSpPr>
        <p:spPr bwMode="auto">
          <a:xfrm>
            <a:off x="8229600" y="5334000"/>
            <a:ext cx="609600" cy="5334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 i="0">
              <a:latin typeface="Arial" charset="0"/>
            </a:endParaRPr>
          </a:p>
        </p:txBody>
      </p:sp>
      <p:sp>
        <p:nvSpPr>
          <p:cNvPr id="307203" name="Oval 3"/>
          <p:cNvSpPr>
            <a:spLocks noChangeArrowheads="1"/>
          </p:cNvSpPr>
          <p:nvPr/>
        </p:nvSpPr>
        <p:spPr bwMode="auto">
          <a:xfrm>
            <a:off x="228600" y="5334000"/>
            <a:ext cx="609600" cy="533400"/>
          </a:xfrm>
          <a:prstGeom prst="ellipse">
            <a:avLst/>
          </a:prstGeom>
          <a:solidFill>
            <a:srgbClr val="FF5050"/>
          </a:solidFill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 i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250825" y="0"/>
            <a:ext cx="88931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t-BR" sz="3200" b="1" i="0" dirty="0">
                <a:latin typeface="Arial Black" pitchFamily="34" charset="0"/>
              </a:rPr>
              <a:t>Prêmio silagem alto padrão </a:t>
            </a:r>
          </a:p>
          <a:p>
            <a:pPr algn="ctr" eaLnBrk="0" hangingPunct="0"/>
            <a:r>
              <a:rPr lang="pt-BR" sz="3200" b="1" i="0" dirty="0">
                <a:latin typeface="Arial Black" pitchFamily="34" charset="0"/>
              </a:rPr>
              <a:t>Diagnóstico da silagem</a:t>
            </a:r>
          </a:p>
        </p:txBody>
      </p:sp>
      <p:cxnSp>
        <p:nvCxnSpPr>
          <p:cNvPr id="307206" name="AutoShape 6"/>
          <p:cNvCxnSpPr>
            <a:cxnSpLocks noChangeShapeType="1"/>
          </p:cNvCxnSpPr>
          <p:nvPr/>
        </p:nvCxnSpPr>
        <p:spPr bwMode="auto">
          <a:xfrm>
            <a:off x="990600" y="5638800"/>
            <a:ext cx="7086600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8229600" y="5043488"/>
            <a:ext cx="60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pt-BR" sz="5600" i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</a:t>
            </a:r>
            <a:endParaRPr lang="pt-BR" sz="5600" i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914400" y="5181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pt-BR" sz="2400" b="1" i="0">
                <a:latin typeface="Arial" charset="0"/>
              </a:rPr>
              <a:t>36</a:t>
            </a: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7620000" y="5181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pt-BR" sz="2400" b="1" i="0">
                <a:latin typeface="Arial" charset="0"/>
              </a:rPr>
              <a:t>12</a:t>
            </a:r>
          </a:p>
        </p:txBody>
      </p:sp>
      <p:sp>
        <p:nvSpPr>
          <p:cNvPr id="307210" name="Line 10"/>
          <p:cNvSpPr>
            <a:spLocks noChangeShapeType="1"/>
          </p:cNvSpPr>
          <p:nvPr/>
        </p:nvSpPr>
        <p:spPr bwMode="auto">
          <a:xfrm>
            <a:off x="44196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4191000" y="5105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pt-BR" sz="2400" b="1" i="0">
                <a:latin typeface="Arial" charset="0"/>
              </a:rPr>
              <a:t>24</a:t>
            </a: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250825" y="5229225"/>
            <a:ext cx="360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pt-BR" sz="4400" b="1" i="0">
                <a:solidFill>
                  <a:schemeClr val="bg1"/>
                </a:solidFill>
                <a:latin typeface="Arial" charset="0"/>
              </a:rPr>
              <a:t>+</a:t>
            </a:r>
          </a:p>
        </p:txBody>
      </p:sp>
      <p:pic>
        <p:nvPicPr>
          <p:cNvPr id="30721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5375" y="0"/>
            <a:ext cx="428625" cy="627063"/>
          </a:xfrm>
          <a:prstGeom prst="rect">
            <a:avLst/>
          </a:prstGeom>
          <a:noFill/>
        </p:spPr>
      </p:pic>
      <p:sp>
        <p:nvSpPr>
          <p:cNvPr id="307214" name="AutoShape 14"/>
          <p:cNvSpPr>
            <a:spLocks noChangeArrowheads="1"/>
          </p:cNvSpPr>
          <p:nvPr/>
        </p:nvSpPr>
        <p:spPr bwMode="auto">
          <a:xfrm>
            <a:off x="2266950" y="5661025"/>
            <a:ext cx="360363" cy="647700"/>
          </a:xfrm>
          <a:prstGeom prst="upArrow">
            <a:avLst>
              <a:gd name="adj1" fmla="val 50000"/>
              <a:gd name="adj2" fmla="val 44934"/>
            </a:avLst>
          </a:prstGeom>
          <a:solidFill>
            <a:schemeClr val="tx1"/>
          </a:solidFill>
          <a:ln w="12700" cap="sq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1906588" y="4987925"/>
            <a:ext cx="1152525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400" i="0"/>
              <a:t>27,5</a:t>
            </a:r>
          </a:p>
        </p:txBody>
      </p:sp>
      <p:graphicFrame>
        <p:nvGraphicFramePr>
          <p:cNvPr id="307204" name="Object 4"/>
          <p:cNvGraphicFramePr>
            <a:graphicFrameLocks noChangeAspect="1"/>
          </p:cNvGraphicFramePr>
          <p:nvPr/>
        </p:nvGraphicFramePr>
        <p:xfrm>
          <a:off x="34925" y="1185945"/>
          <a:ext cx="9109075" cy="3611480"/>
        </p:xfrm>
        <a:graphic>
          <a:graphicData uri="http://schemas.openxmlformats.org/presentationml/2006/ole">
            <p:oleObj spid="_x0000_s1026" name="Worksheet" r:id="rId5" imgW="6153184" imgH="211468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 descr="A:\Ceres Esal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488" y="6096000"/>
            <a:ext cx="428625" cy="533400"/>
          </a:xfrm>
          <a:prstGeom prst="rect">
            <a:avLst/>
          </a:prstGeom>
          <a:noFill/>
        </p:spPr>
      </p:pic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1524000" y="26670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400" b="1">
                <a:solidFill>
                  <a:schemeClr val="tx2"/>
                </a:solidFill>
                <a:latin typeface="Arial" charset="0"/>
              </a:rPr>
              <a:t>Ponto de Colheita</a:t>
            </a:r>
          </a:p>
        </p:txBody>
      </p:sp>
      <p:pic>
        <p:nvPicPr>
          <p:cNvPr id="4" name="Picture 1" descr="H:\Confinamento Lucas do Rio Verde\0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95936" y="1484263"/>
            <a:ext cx="5148064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dirty="0" err="1" smtClean="0"/>
              <a:t>Pontos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Críticos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Qualidade</a:t>
            </a:r>
            <a:r>
              <a:rPr lang="en-US" sz="4400" b="1" dirty="0" smtClean="0"/>
              <a:t> de </a:t>
            </a:r>
            <a:r>
              <a:rPr lang="en-US" sz="4400" b="1" dirty="0" err="1" smtClean="0"/>
              <a:t>Forragem</a:t>
            </a:r>
            <a:endParaRPr lang="en-US" sz="4400" b="1" dirty="0" smtClean="0"/>
          </a:p>
          <a:p>
            <a:pPr algn="ctr"/>
            <a:endParaRPr lang="en-US" sz="4400" b="1" dirty="0" smtClean="0"/>
          </a:p>
          <a:p>
            <a:pPr algn="ctr"/>
            <a:endParaRPr lang="en-US" sz="4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98463" y="228600"/>
            <a:ext cx="87439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pt-BR" sz="4400" b="1" dirty="0"/>
              <a:t>Equilíbrio </a:t>
            </a:r>
            <a:r>
              <a:rPr lang="pt-BR" sz="4400" b="1" dirty="0" err="1"/>
              <a:t>Agro-nutricional</a:t>
            </a:r>
            <a:endParaRPr lang="pt-BR" sz="4400" b="1" dirty="0"/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1074738" y="1447800"/>
          <a:ext cx="7467600" cy="4343400"/>
        </p:xfrm>
        <a:graphic>
          <a:graphicData uri="http://schemas.openxmlformats.org/presentationml/2006/ole">
            <p:oleObj spid="_x0000_s2050" name="Clip" r:id="rId3" imgW="4762440" imgH="3504600" progId="">
              <p:embed/>
            </p:oleObj>
          </a:graphicData>
        </a:graphic>
      </p:graphicFrame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846638" y="1981200"/>
            <a:ext cx="4295775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 typeface="Monotype Sorts" pitchFamily="2" charset="2"/>
              <a:buNone/>
            </a:pPr>
            <a:r>
              <a:rPr lang="pt-BR" sz="2800"/>
              <a:t> 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379538" y="4648200"/>
            <a:ext cx="2667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chemeClr val="accent1"/>
                </a:solidFill>
                <a:latin typeface="Arial" charset="0"/>
              </a:rPr>
              <a:t>Produtividade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103938" y="4662488"/>
            <a:ext cx="20574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chemeClr val="accent1"/>
                </a:solidFill>
                <a:latin typeface="Arial" charset="0"/>
              </a:rPr>
              <a:t>Qualidade</a:t>
            </a:r>
          </a:p>
        </p:txBody>
      </p:sp>
      <p:pic>
        <p:nvPicPr>
          <p:cNvPr id="33802" name="Picture 10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4887" y="0"/>
            <a:ext cx="519113" cy="76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228600"/>
            <a:ext cx="8610600" cy="1143000"/>
          </a:xfrm>
        </p:spPr>
        <p:txBody>
          <a:bodyPr/>
          <a:lstStyle/>
          <a:p>
            <a:r>
              <a:rPr lang="pt-BR" sz="3200" b="1" dirty="0">
                <a:latin typeface="Arial" charset="0"/>
              </a:rPr>
              <a:t>Contribuição das estruturas morfológicas em plantas de milho para silagem</a:t>
            </a:r>
            <a:endParaRPr lang="pt-BR" b="1" dirty="0">
              <a:latin typeface="Arial" charset="0"/>
            </a:endParaRPr>
          </a:p>
        </p:txBody>
      </p:sp>
      <p:graphicFrame>
        <p:nvGraphicFramePr>
          <p:cNvPr id="248835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323850" y="1295400"/>
          <a:ext cx="8362950" cy="4838700"/>
        </p:xfrm>
        <a:graphic>
          <a:graphicData uri="http://schemas.openxmlformats.org/presentationml/2006/ole">
            <p:oleObj spid="_x0000_s3074" name="Documento" r:id="rId3" imgW="8386920" imgH="5307120" progId="Word.Document.8">
              <p:embed/>
            </p:oleObj>
          </a:graphicData>
        </a:graphic>
      </p:graphicFrame>
      <p:sp>
        <p:nvSpPr>
          <p:cNvPr id="248848" name="Text Box 16"/>
          <p:cNvSpPr txBox="1">
            <a:spLocks noChangeArrowheads="1"/>
          </p:cNvSpPr>
          <p:nvPr/>
        </p:nvSpPr>
        <p:spPr bwMode="auto">
          <a:xfrm>
            <a:off x="5334000" y="2819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accent1"/>
                </a:solidFill>
                <a:latin typeface="Arial" charset="0"/>
              </a:rPr>
              <a:t>43,6</a:t>
            </a:r>
            <a:endParaRPr lang="pt-BR"/>
          </a:p>
        </p:txBody>
      </p:sp>
      <p:sp>
        <p:nvSpPr>
          <p:cNvPr id="248849" name="Text Box 17"/>
          <p:cNvSpPr txBox="1">
            <a:spLocks noChangeArrowheads="1"/>
          </p:cNvSpPr>
          <p:nvPr/>
        </p:nvSpPr>
        <p:spPr bwMode="auto">
          <a:xfrm>
            <a:off x="7696200" y="2819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accent1"/>
                </a:solidFill>
                <a:latin typeface="Arial" charset="0"/>
              </a:rPr>
              <a:t>65,9</a:t>
            </a:r>
            <a:endParaRPr lang="pt-BR" b="1">
              <a:latin typeface="Arial" charset="0"/>
            </a:endParaRPr>
          </a:p>
        </p:txBody>
      </p:sp>
      <p:sp>
        <p:nvSpPr>
          <p:cNvPr id="248850" name="Text Box 18"/>
          <p:cNvSpPr txBox="1">
            <a:spLocks noChangeArrowheads="1"/>
          </p:cNvSpPr>
          <p:nvPr/>
        </p:nvSpPr>
        <p:spPr bwMode="auto">
          <a:xfrm>
            <a:off x="7696200" y="4114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accent1"/>
                </a:solidFill>
                <a:latin typeface="Arial" charset="0"/>
              </a:rPr>
              <a:t>34,0</a:t>
            </a:r>
            <a:endParaRPr lang="pt-BR"/>
          </a:p>
        </p:txBody>
      </p:sp>
      <p:sp>
        <p:nvSpPr>
          <p:cNvPr id="248851" name="Text Box 19"/>
          <p:cNvSpPr txBox="1">
            <a:spLocks noChangeArrowheads="1"/>
          </p:cNvSpPr>
          <p:nvPr/>
        </p:nvSpPr>
        <p:spPr bwMode="auto">
          <a:xfrm>
            <a:off x="457200" y="62484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latin typeface="Arial" charset="0"/>
              </a:rPr>
              <a:t>Adaptado ESALQ/IAC (2001) e CAETANO (2001)</a:t>
            </a:r>
            <a:endParaRPr lang="pt-BR" sz="2000">
              <a:latin typeface="Arial" charset="0"/>
            </a:endParaRPr>
          </a:p>
        </p:txBody>
      </p:sp>
      <p:sp>
        <p:nvSpPr>
          <p:cNvPr id="248853" name="AutoShape 21"/>
          <p:cNvSpPr>
            <a:spLocks/>
          </p:cNvSpPr>
          <p:nvPr/>
        </p:nvSpPr>
        <p:spPr bwMode="auto">
          <a:xfrm>
            <a:off x="5334000" y="3200400"/>
            <a:ext cx="76200" cy="609600"/>
          </a:xfrm>
          <a:prstGeom prst="rightBracket">
            <a:avLst>
              <a:gd name="adj" fmla="val 6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8854" name="AutoShape 22"/>
          <p:cNvSpPr>
            <a:spLocks/>
          </p:cNvSpPr>
          <p:nvPr/>
        </p:nvSpPr>
        <p:spPr bwMode="auto">
          <a:xfrm>
            <a:off x="7696200" y="3276600"/>
            <a:ext cx="76200" cy="533400"/>
          </a:xfrm>
          <a:prstGeom prst="rightBracket">
            <a:avLst>
              <a:gd name="adj" fmla="val 5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8855" name="AutoShape 23"/>
          <p:cNvSpPr>
            <a:spLocks/>
          </p:cNvSpPr>
          <p:nvPr/>
        </p:nvSpPr>
        <p:spPr bwMode="auto">
          <a:xfrm>
            <a:off x="7696200" y="4343400"/>
            <a:ext cx="76200" cy="1066800"/>
          </a:xfrm>
          <a:prstGeom prst="rightBracket">
            <a:avLst>
              <a:gd name="adj" fmla="val 1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248856" name="Picture 24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4887" y="0"/>
            <a:ext cx="519113" cy="76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-36512" y="404664"/>
            <a:ext cx="87439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pt-BR" sz="4400" b="1" dirty="0">
                <a:latin typeface="Arial" charset="0"/>
              </a:rPr>
              <a:t>Modelo para Maximização da Função Valor Nutritivo</a:t>
            </a: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3352800" y="3429000"/>
          <a:ext cx="2133600" cy="1828800"/>
        </p:xfrm>
        <a:graphic>
          <a:graphicData uri="http://schemas.openxmlformats.org/presentationml/2006/ole">
            <p:oleObj spid="_x0000_s4098" name="Clip" r:id="rId3" imgW="5357520" imgH="3992040" progId="">
              <p:embed/>
            </p:oleObj>
          </a:graphicData>
        </a:graphic>
      </p:graphicFrame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209800" y="2605088"/>
            <a:ext cx="20574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latin typeface="Arial" charset="0"/>
              </a:rPr>
              <a:t>% Grãos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267200" y="2133600"/>
            <a:ext cx="3200400" cy="1160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latin typeface="Arial" charset="0"/>
              </a:rPr>
              <a:t>Valor Nutritivo </a:t>
            </a:r>
          </a:p>
          <a:p>
            <a:pPr algn="ctr">
              <a:spcBef>
                <a:spcPct val="50000"/>
              </a:spcBef>
            </a:pPr>
            <a:r>
              <a:rPr lang="pt-BR" sz="2800" b="1">
                <a:latin typeface="Arial" charset="0"/>
              </a:rPr>
              <a:t> haste + folhas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971800" y="5576888"/>
            <a:ext cx="39624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latin typeface="Arial" charset="0"/>
              </a:rPr>
              <a:t>Máxima [Energia]</a:t>
            </a:r>
          </a:p>
        </p:txBody>
      </p:sp>
      <p:pic>
        <p:nvPicPr>
          <p:cNvPr id="66567" name="Picture 7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228600" y="838200"/>
            <a:ext cx="87439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pt-BR" sz="4400" b="1" dirty="0">
                <a:latin typeface="Arial" charset="0"/>
              </a:rPr>
              <a:t>Modelo para Maximização da Função Valor Nutritivo</a:t>
            </a:r>
          </a:p>
        </p:txBody>
      </p:sp>
      <p:graphicFrame>
        <p:nvGraphicFramePr>
          <p:cNvPr id="249859" name="Object 3"/>
          <p:cNvGraphicFramePr>
            <a:graphicFrameLocks noChangeAspect="1"/>
          </p:cNvGraphicFramePr>
          <p:nvPr/>
        </p:nvGraphicFramePr>
        <p:xfrm>
          <a:off x="3352800" y="3429000"/>
          <a:ext cx="2133600" cy="1828800"/>
        </p:xfrm>
        <a:graphic>
          <a:graphicData uri="http://schemas.openxmlformats.org/presentationml/2006/ole">
            <p:oleObj spid="_x0000_s9218" name="Clip" r:id="rId3" imgW="5357520" imgH="3992040" progId="">
              <p:embed/>
            </p:oleObj>
          </a:graphicData>
        </a:graphic>
      </p:graphicFrame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381000" y="2605088"/>
            <a:ext cx="38862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latin typeface="Arial" charset="0"/>
              </a:rPr>
              <a:t>% amido x Dig. amido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2971800" y="5576888"/>
            <a:ext cx="39624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latin typeface="Arial" charset="0"/>
              </a:rPr>
              <a:t>Máxima [Energia]</a:t>
            </a: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4876800" y="25908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latin typeface="Arial" charset="0"/>
              </a:rPr>
              <a:t>% FDN x Dig. FDN</a:t>
            </a:r>
          </a:p>
        </p:txBody>
      </p:sp>
      <p:pic>
        <p:nvPicPr>
          <p:cNvPr id="249865" name="Picture 9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eaLnBrk="1" hangingPunct="1"/>
            <a:r>
              <a:rPr lang="pt-BR" sz="4400" b="1" dirty="0" smtClean="0"/>
              <a:t>Índices de produtividade</a:t>
            </a:r>
          </a:p>
          <a:p>
            <a:pPr eaLnBrk="1" hangingPunct="1">
              <a:buFont typeface="Wingdings" pitchFamily="2" charset="2"/>
              <a:buNone/>
            </a:pPr>
            <a:endParaRPr lang="pt-BR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pt-BR" sz="3200" dirty="0" smtClean="0"/>
              <a:t>            Produção de MS x DVIVMS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 rot="5400000">
            <a:off x="3852069" y="3140050"/>
            <a:ext cx="1079500" cy="649288"/>
          </a:xfrm>
          <a:custGeom>
            <a:avLst/>
            <a:gdLst>
              <a:gd name="T0" fmla="*/ 809625 w 21600"/>
              <a:gd name="T1" fmla="*/ 0 h 21600"/>
              <a:gd name="T2" fmla="*/ 0 w 21600"/>
              <a:gd name="T3" fmla="*/ 324644 h 21600"/>
              <a:gd name="T4" fmla="*/ 809625 w 21600"/>
              <a:gd name="T5" fmla="*/ 649288 h 21600"/>
              <a:gd name="T6" fmla="*/ 1079500 w 21600"/>
              <a:gd name="T7" fmla="*/ 3246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55875" y="4292600"/>
            <a:ext cx="3743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3200" b="1">
              <a:solidFill>
                <a:srgbClr val="FFCC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3200" b="1"/>
              <a:t>PMSD (kg/ha)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627313" y="4724400"/>
            <a:ext cx="3529012" cy="12969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7" name="Picture 9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ChangeArrowheads="1"/>
          </p:cNvSpPr>
          <p:nvPr/>
        </p:nvSpPr>
        <p:spPr bwMode="auto">
          <a:xfrm>
            <a:off x="1771650" y="1624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099" name="Rectangle 1027"/>
          <p:cNvSpPr>
            <a:spLocks noChangeArrowheads="1"/>
          </p:cNvSpPr>
          <p:nvPr/>
        </p:nvSpPr>
        <p:spPr bwMode="auto">
          <a:xfrm>
            <a:off x="1766888" y="1671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4100" name="Picture 1028" descr="aild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1700"/>
            <a:ext cx="91440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1029"/>
          <p:cNvSpPr txBox="1">
            <a:spLocks noChangeArrowheads="1"/>
          </p:cNvSpPr>
          <p:nvPr/>
        </p:nvSpPr>
        <p:spPr bwMode="auto">
          <a:xfrm>
            <a:off x="2514600" y="2286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Tahoma" pitchFamily="34" charset="0"/>
              </a:rPr>
              <a:t>LOCAIS DA EXPERIMENTAÇÃO</a:t>
            </a:r>
          </a:p>
        </p:txBody>
      </p:sp>
      <p:sp>
        <p:nvSpPr>
          <p:cNvPr id="4102" name="Oval 1030"/>
          <p:cNvSpPr>
            <a:spLocks noChangeArrowheads="1"/>
          </p:cNvSpPr>
          <p:nvPr/>
        </p:nvSpPr>
        <p:spPr bwMode="auto">
          <a:xfrm>
            <a:off x="3276600" y="1676400"/>
            <a:ext cx="228600" cy="228600"/>
          </a:xfrm>
          <a:prstGeom prst="ellipse">
            <a:avLst/>
          </a:prstGeom>
          <a:solidFill>
            <a:srgbClr val="0505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1">
              <a:latin typeface="Tahoma" pitchFamily="34" charset="0"/>
            </a:endParaRPr>
          </a:p>
        </p:txBody>
      </p:sp>
      <p:sp>
        <p:nvSpPr>
          <p:cNvPr id="4103" name="Oval 1031"/>
          <p:cNvSpPr>
            <a:spLocks noChangeArrowheads="1"/>
          </p:cNvSpPr>
          <p:nvPr/>
        </p:nvSpPr>
        <p:spPr bwMode="auto">
          <a:xfrm>
            <a:off x="4953000" y="4953000"/>
            <a:ext cx="228600" cy="228600"/>
          </a:xfrm>
          <a:prstGeom prst="ellipse">
            <a:avLst/>
          </a:prstGeom>
          <a:solidFill>
            <a:srgbClr val="0505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1">
              <a:latin typeface="Tahoma" pitchFamily="34" charset="0"/>
            </a:endParaRPr>
          </a:p>
        </p:txBody>
      </p:sp>
      <p:sp>
        <p:nvSpPr>
          <p:cNvPr id="4104" name="Oval 1032"/>
          <p:cNvSpPr>
            <a:spLocks noChangeArrowheads="1"/>
          </p:cNvSpPr>
          <p:nvPr/>
        </p:nvSpPr>
        <p:spPr bwMode="auto">
          <a:xfrm>
            <a:off x="6011863" y="2624138"/>
            <a:ext cx="228600" cy="228600"/>
          </a:xfrm>
          <a:prstGeom prst="ellipse">
            <a:avLst/>
          </a:prstGeom>
          <a:solidFill>
            <a:srgbClr val="0505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1">
              <a:latin typeface="Tahoma" pitchFamily="34" charset="0"/>
            </a:endParaRPr>
          </a:p>
        </p:txBody>
      </p:sp>
      <p:sp>
        <p:nvSpPr>
          <p:cNvPr id="4105" name="Text Box 1034"/>
          <p:cNvSpPr txBox="1">
            <a:spLocks noChangeArrowheads="1"/>
          </p:cNvSpPr>
          <p:nvPr/>
        </p:nvSpPr>
        <p:spPr bwMode="auto">
          <a:xfrm>
            <a:off x="1131888" y="1531938"/>
            <a:ext cx="236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430DEF"/>
                </a:solidFill>
              </a:rPr>
              <a:t>Votuporanga</a:t>
            </a:r>
          </a:p>
        </p:txBody>
      </p:sp>
      <p:sp>
        <p:nvSpPr>
          <p:cNvPr id="4106" name="Text Box 1035"/>
          <p:cNvSpPr txBox="1">
            <a:spLocks noChangeArrowheads="1"/>
          </p:cNvSpPr>
          <p:nvPr/>
        </p:nvSpPr>
        <p:spPr bwMode="auto">
          <a:xfrm>
            <a:off x="4800600" y="2514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530CF0"/>
                </a:solidFill>
              </a:rPr>
              <a:t>Mococa</a:t>
            </a:r>
          </a:p>
        </p:txBody>
      </p:sp>
      <p:sp>
        <p:nvSpPr>
          <p:cNvPr id="4107" name="Text Box 1036"/>
          <p:cNvSpPr txBox="1">
            <a:spLocks noChangeArrowheads="1"/>
          </p:cNvSpPr>
          <p:nvPr/>
        </p:nvSpPr>
        <p:spPr bwMode="auto">
          <a:xfrm>
            <a:off x="4343400" y="4572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430DEF"/>
                </a:solidFill>
              </a:rPr>
              <a:t>Tatuí</a:t>
            </a:r>
          </a:p>
        </p:txBody>
      </p:sp>
      <p:sp>
        <p:nvSpPr>
          <p:cNvPr id="4108" name="Oval 1038"/>
          <p:cNvSpPr>
            <a:spLocks noChangeArrowheads="1"/>
          </p:cNvSpPr>
          <p:nvPr/>
        </p:nvSpPr>
        <p:spPr bwMode="auto">
          <a:xfrm>
            <a:off x="2182813" y="2336800"/>
            <a:ext cx="228600" cy="228600"/>
          </a:xfrm>
          <a:prstGeom prst="ellipse">
            <a:avLst/>
          </a:prstGeom>
          <a:solidFill>
            <a:srgbClr val="0505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1">
              <a:latin typeface="Tahoma" pitchFamily="34" charset="0"/>
            </a:endParaRPr>
          </a:p>
        </p:txBody>
      </p:sp>
      <p:sp>
        <p:nvSpPr>
          <p:cNvPr id="4109" name="Text Box 1039"/>
          <p:cNvSpPr txBox="1">
            <a:spLocks noChangeArrowheads="1"/>
          </p:cNvSpPr>
          <p:nvPr/>
        </p:nvSpPr>
        <p:spPr bwMode="auto">
          <a:xfrm>
            <a:off x="2066925" y="2395538"/>
            <a:ext cx="236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430DEF"/>
                </a:solidFill>
              </a:rPr>
              <a:t>Andradina</a:t>
            </a:r>
          </a:p>
        </p:txBody>
      </p:sp>
      <p:sp>
        <p:nvSpPr>
          <p:cNvPr id="4110" name="Text Box 19"/>
          <p:cNvSpPr txBox="1">
            <a:spLocks noChangeArrowheads="1"/>
          </p:cNvSpPr>
          <p:nvPr/>
        </p:nvSpPr>
        <p:spPr bwMode="auto">
          <a:xfrm>
            <a:off x="2195513" y="595536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000000"/>
                </a:solidFill>
              </a:rPr>
              <a:t>Locais – Safra 2010/11</a:t>
            </a:r>
          </a:p>
        </p:txBody>
      </p:sp>
      <p:sp>
        <p:nvSpPr>
          <p:cNvPr id="4111" name="Text Box 1034"/>
          <p:cNvSpPr txBox="1">
            <a:spLocks noChangeArrowheads="1"/>
          </p:cNvSpPr>
          <p:nvPr/>
        </p:nvSpPr>
        <p:spPr bwMode="auto">
          <a:xfrm>
            <a:off x="3643313" y="2143125"/>
            <a:ext cx="236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430DEF"/>
                </a:solidFill>
              </a:rPr>
              <a:t>Pindorama</a:t>
            </a:r>
          </a:p>
        </p:txBody>
      </p:sp>
      <p:sp>
        <p:nvSpPr>
          <p:cNvPr id="4112" name="Oval 1030"/>
          <p:cNvSpPr>
            <a:spLocks noChangeArrowheads="1"/>
          </p:cNvSpPr>
          <p:nvPr/>
        </p:nvSpPr>
        <p:spPr bwMode="auto">
          <a:xfrm>
            <a:off x="4143375" y="2071688"/>
            <a:ext cx="228600" cy="228600"/>
          </a:xfrm>
          <a:prstGeom prst="ellipse">
            <a:avLst/>
          </a:prstGeom>
          <a:solidFill>
            <a:srgbClr val="0505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1">
              <a:latin typeface="Tahoma" pitchFamily="34" charset="0"/>
            </a:endParaRPr>
          </a:p>
        </p:txBody>
      </p:sp>
      <p:pic>
        <p:nvPicPr>
          <p:cNvPr id="17" name="Picture 1027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88640"/>
            <a:ext cx="519113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logo APTA simp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19800"/>
            <a:ext cx="106838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619844"/>
            <a:ext cx="88169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049463"/>
            <a:ext cx="6958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7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4887" y="0"/>
            <a:ext cx="519113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9" descr="logo APTA simp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19800"/>
            <a:ext cx="106838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928464"/>
            <a:ext cx="8991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27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4887" y="0"/>
            <a:ext cx="519113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6"/>
          <p:cNvSpPr txBox="1">
            <a:spLocks noChangeArrowheads="1"/>
          </p:cNvSpPr>
          <p:nvPr/>
        </p:nvSpPr>
        <p:spPr bwMode="auto">
          <a:xfrm>
            <a:off x="2370667" y="381000"/>
            <a:ext cx="42672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</a:t>
            </a:r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2302933" y="1371600"/>
            <a:ext cx="4607278" cy="19812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2800" b="1" dirty="0"/>
              <a:t>GERENCIAMENTO</a:t>
            </a:r>
          </a:p>
          <a:p>
            <a:pPr algn="ctr" eaLnBrk="0" hangingPunct="0">
              <a:defRPr/>
            </a:pPr>
            <a:r>
              <a:rPr lang="pt-BR" sz="2800" b="1" dirty="0"/>
              <a:t>do</a:t>
            </a:r>
          </a:p>
          <a:p>
            <a:pPr algn="ctr" eaLnBrk="0" hangingPunct="0">
              <a:defRPr/>
            </a:pPr>
            <a:r>
              <a:rPr lang="pt-BR" sz="2800" b="1" dirty="0"/>
              <a:t>RISCO</a:t>
            </a:r>
            <a:endParaRPr lang="pt-BR" sz="2400" b="1" dirty="0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883356" y="3657600"/>
            <a:ext cx="2232378" cy="2590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r>
              <a:rPr lang="pt-BR" sz="2800" dirty="0"/>
              <a:t> Milho</a:t>
            </a:r>
          </a:p>
          <a:p>
            <a:pPr eaLnBrk="0" hangingPunct="0">
              <a:buFontTx/>
              <a:buChar char="•"/>
              <a:defRPr/>
            </a:pPr>
            <a:r>
              <a:rPr lang="pt-BR" sz="2800" dirty="0"/>
              <a:t> Sorgo</a:t>
            </a:r>
          </a:p>
          <a:p>
            <a:pPr eaLnBrk="0" hangingPunct="0">
              <a:buFontTx/>
              <a:buChar char="•"/>
              <a:defRPr/>
            </a:pPr>
            <a:r>
              <a:rPr lang="pt-BR" sz="2800" dirty="0"/>
              <a:t> Girassol</a:t>
            </a:r>
          </a:p>
          <a:p>
            <a:pPr eaLnBrk="0" hangingPunct="0">
              <a:buFontTx/>
              <a:buChar char="•"/>
              <a:defRPr/>
            </a:pPr>
            <a:r>
              <a:rPr lang="pt-BR" sz="2800" dirty="0"/>
              <a:t> Alfafa</a:t>
            </a:r>
          </a:p>
          <a:p>
            <a:pPr eaLnBrk="0" hangingPunct="0">
              <a:buFontTx/>
              <a:buChar char="•"/>
              <a:defRPr/>
            </a:pPr>
            <a:r>
              <a:rPr lang="pt-BR" sz="2800" dirty="0"/>
              <a:t> Aveia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556956" y="3657600"/>
            <a:ext cx="3045178" cy="2514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2800" dirty="0"/>
              <a:t> Cana-de-açúcar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2800" dirty="0"/>
              <a:t> Silagem capim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2800" dirty="0"/>
              <a:t> Feno de gramínea</a:t>
            </a:r>
            <a:endParaRPr lang="pt-BR" sz="2400" dirty="0"/>
          </a:p>
        </p:txBody>
      </p:sp>
      <p:sp>
        <p:nvSpPr>
          <p:cNvPr id="62480" name="AutoShape 16"/>
          <p:cNvSpPr>
            <a:spLocks noChangeArrowheads="1"/>
          </p:cNvSpPr>
          <p:nvPr/>
        </p:nvSpPr>
        <p:spPr bwMode="auto">
          <a:xfrm>
            <a:off x="3318933" y="3429000"/>
            <a:ext cx="745067" cy="1524000"/>
          </a:xfrm>
          <a:prstGeom prst="curvedLeftArrow">
            <a:avLst>
              <a:gd name="adj1" fmla="val 36364"/>
              <a:gd name="adj2" fmla="val 72727"/>
              <a:gd name="adj3" fmla="val 33333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pt-BR" dirty="0"/>
          </a:p>
        </p:txBody>
      </p:sp>
      <p:sp>
        <p:nvSpPr>
          <p:cNvPr id="62481" name="AutoShape 17"/>
          <p:cNvSpPr>
            <a:spLocks noChangeArrowheads="1"/>
          </p:cNvSpPr>
          <p:nvPr/>
        </p:nvSpPr>
        <p:spPr bwMode="auto">
          <a:xfrm>
            <a:off x="4538134" y="3429000"/>
            <a:ext cx="880533" cy="1524000"/>
          </a:xfrm>
          <a:prstGeom prst="curvedRightArrow">
            <a:avLst>
              <a:gd name="adj1" fmla="val 30769"/>
              <a:gd name="adj2" fmla="val 61538"/>
              <a:gd name="adj3" fmla="val 33333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pt-BR" dirty="0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6773333" y="990600"/>
            <a:ext cx="22352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2800" b="1" dirty="0"/>
              <a:t>Produtividade</a:t>
            </a:r>
            <a:endParaRPr lang="pt-BR" sz="2400" b="1" dirty="0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67733" y="990600"/>
            <a:ext cx="2302933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2800" b="1" dirty="0"/>
              <a:t>Qualidade</a:t>
            </a:r>
            <a:endParaRPr lang="pt-BR" sz="2400" b="1" dirty="0"/>
          </a:p>
        </p:txBody>
      </p:sp>
      <p:pic>
        <p:nvPicPr>
          <p:cNvPr id="9319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4356100" y="1844675"/>
            <a:ext cx="0" cy="2879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4572000" y="1916113"/>
            <a:ext cx="0" cy="34575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500563" y="1557338"/>
            <a:ext cx="0" cy="36004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7413" name="Picture 6" descr="DSC023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886150" y="4874384"/>
            <a:ext cx="5222354" cy="193899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dirty="0"/>
              <a:t>Comparação de Cultivares Transgênicos </a:t>
            </a:r>
            <a:r>
              <a:rPr lang="pt-BR" sz="4000" dirty="0" err="1"/>
              <a:t>Bt</a:t>
            </a:r>
            <a:r>
              <a:rPr lang="pt-BR" sz="4000" dirty="0"/>
              <a:t> e Convencionais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266700"/>
            <a:ext cx="8577263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588224" y="62280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Duarte, A.P .(2010)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96863"/>
            <a:ext cx="8929688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588224" y="62280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Duarte, A.P .(2010)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44488"/>
            <a:ext cx="8472488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588224" y="62280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Duarte, A.P .(2010)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50825"/>
            <a:ext cx="8650288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588224" y="62280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Duarte, A.P .(2010)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285750"/>
            <a:ext cx="87788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15913"/>
            <a:ext cx="878205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588224" y="63000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Duarte, A.P .(2010)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solidFill>
                  <a:schemeClr val="tx2"/>
                </a:solidFill>
                <a:latin typeface="Arial" charset="0"/>
              </a:rPr>
              <a:t>Evolução na “Linha de Leite”do grão</a:t>
            </a:r>
          </a:p>
        </p:txBody>
      </p:sp>
      <p:pic>
        <p:nvPicPr>
          <p:cNvPr id="535555" name="Picture 3" descr="A:\LLE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848600" cy="3841750"/>
          </a:xfrm>
          <a:prstGeom prst="rect">
            <a:avLst/>
          </a:prstGeom>
          <a:noFill/>
        </p:spPr>
      </p:pic>
      <p:pic>
        <p:nvPicPr>
          <p:cNvPr id="4" name="Picture 9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0800" y="50800"/>
          <a:ext cx="9042400" cy="67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9987" name="Picture 1027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88640"/>
            <a:ext cx="519113" cy="76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260648"/>
            <a:ext cx="8820472" cy="10347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1882" tIns="50941" rIns="101882" bIns="50941" anchor="ctr"/>
          <a:lstStyle/>
          <a:p>
            <a:pPr algn="ctr"/>
            <a:r>
              <a:rPr lang="en-US" sz="2800" dirty="0" err="1">
                <a:latin typeface="Arial" charset="0"/>
              </a:rPr>
              <a:t>Variações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observadas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em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produtividade</a:t>
            </a:r>
            <a:r>
              <a:rPr lang="en-US" sz="2800" dirty="0">
                <a:latin typeface="Arial" charset="0"/>
              </a:rPr>
              <a:t> e valor </a:t>
            </a:r>
            <a:r>
              <a:rPr lang="en-US" sz="2800" dirty="0" err="1">
                <a:latin typeface="Arial" charset="0"/>
              </a:rPr>
              <a:t>nutritivo</a:t>
            </a:r>
            <a:r>
              <a:rPr lang="en-US" sz="2800" dirty="0">
                <a:latin typeface="Arial" charset="0"/>
              </a:rPr>
              <a:t> de </a:t>
            </a:r>
            <a:r>
              <a:rPr lang="en-US" sz="2800" dirty="0" err="1">
                <a:latin typeface="Arial" charset="0"/>
              </a:rPr>
              <a:t>híbridos</a:t>
            </a:r>
            <a:r>
              <a:rPr lang="en-US" sz="2800" dirty="0">
                <a:latin typeface="Arial" charset="0"/>
              </a:rPr>
              <a:t> de </a:t>
            </a:r>
            <a:r>
              <a:rPr lang="en-US" sz="2800" dirty="0" err="1">
                <a:latin typeface="Arial" charset="0"/>
              </a:rPr>
              <a:t>milho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para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silagem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durante</a:t>
            </a:r>
            <a:r>
              <a:rPr lang="en-US" sz="2800" dirty="0">
                <a:latin typeface="Arial" charset="0"/>
              </a:rPr>
              <a:t> o </a:t>
            </a:r>
            <a:r>
              <a:rPr lang="en-US" sz="2800" dirty="0" err="1">
                <a:latin typeface="Arial" charset="0"/>
              </a:rPr>
              <a:t>desenvolvimento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cultura</a:t>
            </a:r>
            <a:r>
              <a:rPr lang="en-US" sz="2800" dirty="0">
                <a:latin typeface="Arial" charset="0"/>
              </a:rPr>
              <a:t>.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03200" y="1498600"/>
          <a:ext cx="88900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202632" y="6400800"/>
            <a:ext cx="52578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Joseph G. Lauer - </a:t>
            </a:r>
            <a:r>
              <a:rPr lang="en-US" sz="1600" b="1" i="1" dirty="0"/>
              <a:t>University of Wisconsin</a:t>
            </a:r>
            <a:endParaRPr lang="pt-BR" sz="1600" b="1" i="1" dirty="0"/>
          </a:p>
        </p:txBody>
      </p:sp>
      <p:pic>
        <p:nvPicPr>
          <p:cNvPr id="34821" name="Picture 5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3"/>
          <p:cNvSpPr>
            <a:spLocks noGrp="1" noChangeArrowheads="1"/>
          </p:cNvSpPr>
          <p:nvPr>
            <p:ph type="title"/>
          </p:nvPr>
        </p:nvSpPr>
        <p:spPr>
          <a:xfrm>
            <a:off x="730956" y="476251"/>
            <a:ext cx="6784622" cy="625475"/>
          </a:xfrm>
        </p:spPr>
        <p:txBody>
          <a:bodyPr>
            <a:normAutofit fontScale="90000"/>
          </a:bodyPr>
          <a:lstStyle/>
          <a:p>
            <a:r>
              <a:rPr lang="pt-BR" sz="36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APTIDÃO AGRÍCOLA</a:t>
            </a:r>
          </a:p>
        </p:txBody>
      </p:sp>
      <p:sp>
        <p:nvSpPr>
          <p:cNvPr id="94211" name="Rectangle 4"/>
          <p:cNvSpPr>
            <a:spLocks noChangeArrowheads="1"/>
          </p:cNvSpPr>
          <p:nvPr/>
        </p:nvSpPr>
        <p:spPr bwMode="auto">
          <a:xfrm>
            <a:off x="730956" y="1412875"/>
            <a:ext cx="7828844" cy="467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indent="266700" eaLnBrk="0" hangingPunct="0">
              <a:lnSpc>
                <a:spcPct val="1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800" b="1" dirty="0">
                <a:latin typeface="+mj-lt"/>
              </a:rPr>
              <a:t>Topografia;</a:t>
            </a:r>
          </a:p>
          <a:p>
            <a:pPr indent="266700" eaLnBrk="0" hangingPunct="0">
              <a:lnSpc>
                <a:spcPct val="1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800" b="1" dirty="0">
                <a:latin typeface="+mj-lt"/>
              </a:rPr>
              <a:t> Fertilidade;</a:t>
            </a:r>
          </a:p>
          <a:p>
            <a:pPr indent="266700" eaLnBrk="0" hangingPunct="0">
              <a:lnSpc>
                <a:spcPct val="1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800" b="1" dirty="0">
                <a:latin typeface="+mj-lt"/>
              </a:rPr>
              <a:t> Drenagem;</a:t>
            </a:r>
          </a:p>
          <a:p>
            <a:pPr indent="266700" eaLnBrk="0" hangingPunct="0">
              <a:lnSpc>
                <a:spcPct val="1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800" b="1" dirty="0">
                <a:latin typeface="+mj-lt"/>
              </a:rPr>
              <a:t> Logística operacional;</a:t>
            </a:r>
          </a:p>
          <a:p>
            <a:pPr indent="266700" eaLnBrk="0" hangingPunct="0">
              <a:lnSpc>
                <a:spcPct val="1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800" b="1" dirty="0">
                <a:latin typeface="+mj-lt"/>
              </a:rPr>
              <a:t> Recursos humanos</a:t>
            </a:r>
            <a:r>
              <a:rPr lang="pt-BR" sz="2800" b="1" dirty="0">
                <a:latin typeface="+mj-lt"/>
                <a:sym typeface="Wingdings" pitchFamily="2" charset="2"/>
              </a:rPr>
              <a:t>;</a:t>
            </a:r>
          </a:p>
        </p:txBody>
      </p:sp>
      <p:pic>
        <p:nvPicPr>
          <p:cNvPr id="942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A:\Ceres Esal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488" y="6096000"/>
            <a:ext cx="428625" cy="533400"/>
          </a:xfrm>
          <a:prstGeom prst="rect">
            <a:avLst/>
          </a:prstGeom>
          <a:noFill/>
        </p:spPr>
      </p:pic>
      <p:pic>
        <p:nvPicPr>
          <p:cNvPr id="288771" name="Picture 3" descr="C:\Apresentações\Fotos\Volumosos\Silagem Milho\Cultura de mil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2763" y="1905000"/>
            <a:ext cx="3043237" cy="4572000"/>
          </a:xfrm>
          <a:prstGeom prst="rect">
            <a:avLst/>
          </a:prstGeom>
          <a:noFill/>
        </p:spPr>
      </p:pic>
      <p:pic>
        <p:nvPicPr>
          <p:cNvPr id="288772" name="Picture 4" descr="C:\Apresentações\Fotos\Volumosos\Silagem Milho\espiga milho ponto colhei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"/>
            <a:ext cx="3043238" cy="4572000"/>
          </a:xfrm>
          <a:prstGeom prst="rect">
            <a:avLst/>
          </a:prstGeom>
          <a:noFill/>
        </p:spPr>
      </p:pic>
      <p:pic>
        <p:nvPicPr>
          <p:cNvPr id="288773" name="Picture 5" descr="C:\Apresentações\Fotos\Volumosos\Milho em pé no pontocóp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0763" y="381000"/>
            <a:ext cx="3043237" cy="4572000"/>
          </a:xfrm>
          <a:prstGeom prst="rect">
            <a:avLst/>
          </a:prstGeom>
          <a:noFill/>
        </p:spPr>
      </p:pic>
      <p:sp>
        <p:nvSpPr>
          <p:cNvPr id="288774" name="Text Box 6"/>
          <p:cNvSpPr txBox="1">
            <a:spLocks noChangeArrowheads="1"/>
          </p:cNvSpPr>
          <p:nvPr/>
        </p:nvSpPr>
        <p:spPr bwMode="auto">
          <a:xfrm>
            <a:off x="3581400" y="762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4038600" y="7762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latin typeface="Arial" charset="0"/>
              </a:rPr>
              <a:t>Milho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 descr="A:\Ceres Esal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488" y="6096000"/>
            <a:ext cx="428625" cy="533400"/>
          </a:xfrm>
          <a:prstGeom prst="rect">
            <a:avLst/>
          </a:prstGeom>
          <a:noFill/>
        </p:spPr>
      </p:pic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1524000" y="26670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400" b="1">
                <a:solidFill>
                  <a:schemeClr val="tx2"/>
                </a:solidFill>
                <a:latin typeface="Arial" charset="0"/>
              </a:rPr>
              <a:t>Ponto de Colheita</a:t>
            </a:r>
          </a:p>
        </p:txBody>
      </p:sp>
      <p:pic>
        <p:nvPicPr>
          <p:cNvPr id="4" name="Picture 1" descr="H:\Confinamento Lucas do Rio Verde\0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 descr="A:\Ceres Esal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488" y="6096000"/>
            <a:ext cx="428625" cy="533400"/>
          </a:xfrm>
          <a:prstGeom prst="rect">
            <a:avLst/>
          </a:prstGeom>
          <a:noFill/>
        </p:spPr>
      </p:pic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1524000" y="26670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400" b="1">
                <a:solidFill>
                  <a:schemeClr val="tx2"/>
                </a:solidFill>
                <a:latin typeface="Arial" charset="0"/>
              </a:rPr>
              <a:t>Ponto de Colheita</a:t>
            </a:r>
          </a:p>
        </p:txBody>
      </p:sp>
      <p:pic>
        <p:nvPicPr>
          <p:cNvPr id="423938" name="Picture 2" descr="H:\Confinamento Lucas do Rio Verde\0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 descr="C:\WINDOWS\Desktop\slides\Droughtcorn5.F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4267200" cy="3198813"/>
          </a:xfrm>
          <a:prstGeom prst="rect">
            <a:avLst/>
          </a:prstGeom>
          <a:noFill/>
        </p:spPr>
      </p:pic>
      <p:pic>
        <p:nvPicPr>
          <p:cNvPr id="277507" name="Picture 3" descr="C:\WINDOWS\Desktop\slides\Droughtcorn1.F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588" y="2133600"/>
            <a:ext cx="4572000" cy="3200400"/>
          </a:xfrm>
          <a:prstGeom prst="rect">
            <a:avLst/>
          </a:prstGeom>
          <a:noFill/>
        </p:spPr>
      </p:pic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1517650" y="5562600"/>
            <a:ext cx="191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2"/>
                </a:solidFill>
                <a:latin typeface="Arial" charset="0"/>
              </a:rPr>
              <a:t>34% MS</a:t>
            </a:r>
            <a:endParaRPr lang="pt-BR" sz="3600">
              <a:latin typeface="Arial" charset="0"/>
            </a:endParaRPr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6013450" y="5530850"/>
            <a:ext cx="191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2"/>
                </a:solidFill>
                <a:latin typeface="Arial" charset="0"/>
              </a:rPr>
              <a:t>28% MS</a:t>
            </a:r>
            <a:endParaRPr lang="pt-BR" sz="3600">
              <a:latin typeface="Arial" charset="0"/>
            </a:endParaRPr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609600" y="381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>
                <a:solidFill>
                  <a:schemeClr val="tx2"/>
                </a:solidFill>
                <a:latin typeface="Arial" charset="0"/>
              </a:rPr>
              <a:t>Aspecto visual - Falsa Impressão!</a:t>
            </a:r>
          </a:p>
        </p:txBody>
      </p:sp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457200" y="640080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 err="1">
                <a:solidFill>
                  <a:schemeClr val="tx2"/>
                </a:solidFill>
              </a:rPr>
              <a:t>Kung</a:t>
            </a:r>
            <a:r>
              <a:rPr lang="pt-BR" sz="2800" dirty="0">
                <a:solidFill>
                  <a:schemeClr val="tx2"/>
                </a:solidFill>
              </a:rPr>
              <a:t>, 1999</a:t>
            </a:r>
            <a:endParaRPr lang="pt-BR" sz="2800" dirty="0"/>
          </a:p>
        </p:txBody>
      </p:sp>
      <p:pic>
        <p:nvPicPr>
          <p:cNvPr id="277512" name="Picture 8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4888" y="6096000"/>
            <a:ext cx="519112" cy="76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250825" y="5157788"/>
            <a:ext cx="8569325" cy="146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pt-BR" sz="2400" b="1" dirty="0"/>
              <a:t>Figura 3 -</a:t>
            </a:r>
            <a:r>
              <a:rPr lang="pt-BR" sz="2400" dirty="0"/>
              <a:t> Alteração dos teores de MS da planta dos híbridos de milho para silagem ao longo das idades de corte nas safras 2002 e 2003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pt-BR" sz="2400" dirty="0"/>
          </a:p>
        </p:txBody>
      </p:sp>
      <p:pic>
        <p:nvPicPr>
          <p:cNvPr id="40963" name="Picture 10"/>
          <p:cNvPicPr>
            <a:picLocks noChangeAspect="1" noChangeArrowheads="1"/>
          </p:cNvPicPr>
          <p:nvPr/>
        </p:nvPicPr>
        <p:blipFill>
          <a:blip r:embed="rId2" cstate="print"/>
          <a:srcRect l="3340"/>
          <a:stretch>
            <a:fillRect/>
          </a:stretch>
        </p:blipFill>
        <p:spPr bwMode="auto">
          <a:xfrm>
            <a:off x="180975" y="1268413"/>
            <a:ext cx="89281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11"/>
          <p:cNvSpPr>
            <a:spLocks noChangeArrowheads="1"/>
          </p:cNvSpPr>
          <p:nvPr/>
        </p:nvSpPr>
        <p:spPr bwMode="auto">
          <a:xfrm>
            <a:off x="4730750" y="1484313"/>
            <a:ext cx="2303463" cy="20161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5" name="Picture 9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588224" y="60119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Zopollatto</a:t>
            </a:r>
            <a:r>
              <a:rPr lang="pt-BR" dirty="0" smtClean="0"/>
              <a:t>, M .(2002)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107950" y="5129213"/>
            <a:ext cx="8893175" cy="6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pt-BR" sz="2400" b="1" dirty="0"/>
              <a:t>Figura 5 - </a:t>
            </a:r>
            <a:r>
              <a:rPr lang="pt-BR" sz="2400" dirty="0"/>
              <a:t>Perfil de produção de MS da planta inteira dos híbridos de milho para silagem ao longo do tempo, nas safras 2002 e 2003</a:t>
            </a: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4859338" y="1125538"/>
            <a:ext cx="2303462" cy="236061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5" name="Picture 9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588224" y="60840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Zopollatto</a:t>
            </a:r>
            <a:r>
              <a:rPr lang="pt-BR" dirty="0" smtClean="0"/>
              <a:t>, M .(2002)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989" name="Group 133"/>
          <p:cNvGraphicFramePr>
            <a:graphicFrameLocks noGrp="1"/>
          </p:cNvGraphicFramePr>
          <p:nvPr/>
        </p:nvGraphicFramePr>
        <p:xfrm>
          <a:off x="107950" y="1988840"/>
          <a:ext cx="8896350" cy="2008168"/>
        </p:xfrm>
        <a:graphic>
          <a:graphicData uri="http://schemas.openxmlformats.org/drawingml/2006/table">
            <a:tbl>
              <a:tblPr/>
              <a:tblGrid>
                <a:gridCol w="690563"/>
                <a:gridCol w="782637"/>
                <a:gridCol w="890588"/>
                <a:gridCol w="976312"/>
                <a:gridCol w="976313"/>
                <a:gridCol w="968375"/>
                <a:gridCol w="976312"/>
                <a:gridCol w="976313"/>
                <a:gridCol w="890587"/>
                <a:gridCol w="768350"/>
              </a:tblGrid>
              <a:tr h="5020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Safra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Cortes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EPM</a:t>
                      </a:r>
                      <a:r>
                        <a:rPr kumimoji="0" lang="pt-B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04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2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2002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9.784</a:t>
                      </a:r>
                      <a:r>
                        <a:rPr kumimoji="0" lang="pt-B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10.038</a:t>
                      </a:r>
                      <a:r>
                        <a:rPr kumimoji="0" lang="pt-B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12.234</a:t>
                      </a:r>
                      <a:r>
                        <a:rPr kumimoji="0" lang="pt-B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Bd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14.458</a:t>
                      </a:r>
                      <a:r>
                        <a:rPr kumimoji="0" lang="pt-B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Bc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15.165</a:t>
                      </a:r>
                      <a:r>
                        <a:rPr kumimoji="0" lang="pt-BR" sz="1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Bc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17.673</a:t>
                      </a:r>
                      <a:r>
                        <a:rPr kumimoji="0" lang="pt-BR" sz="1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Bb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17.488</a:t>
                      </a:r>
                      <a:r>
                        <a:rPr kumimoji="0" lang="pt-BR" sz="1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Bb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19.360</a:t>
                      </a:r>
                      <a:r>
                        <a:rPr kumimoji="0" lang="pt-BR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610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2003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9.586</a:t>
                      </a:r>
                      <a:r>
                        <a:rPr kumimoji="0" lang="pt-BR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15.522</a:t>
                      </a:r>
                      <a:r>
                        <a:rPr kumimoji="0" lang="pt-B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Ad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16.445</a:t>
                      </a:r>
                      <a:r>
                        <a:rPr kumimoji="0" lang="pt-B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Ad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19.004</a:t>
                      </a:r>
                      <a:r>
                        <a:rPr kumimoji="0" lang="pt-B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Ac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20.761</a:t>
                      </a:r>
                      <a:r>
                        <a:rPr kumimoji="0" lang="pt-B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Ab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21.326</a:t>
                      </a:r>
                      <a:r>
                        <a:rPr kumimoji="0" lang="pt-B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Ab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20.860</a:t>
                      </a:r>
                      <a:r>
                        <a:rPr kumimoji="0" lang="pt-BR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606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3046" name="Text Box 134"/>
          <p:cNvSpPr txBox="1">
            <a:spLocks noChangeArrowheads="1"/>
          </p:cNvSpPr>
          <p:nvPr/>
        </p:nvSpPr>
        <p:spPr bwMode="auto">
          <a:xfrm>
            <a:off x="106363" y="548680"/>
            <a:ext cx="84260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/>
              <a:t>Tabela </a:t>
            </a:r>
            <a:r>
              <a:rPr lang="pt-BR" sz="2400" b="1" dirty="0" smtClean="0"/>
              <a:t>-</a:t>
            </a:r>
            <a:r>
              <a:rPr lang="pt-BR" sz="2400" dirty="0" smtClean="0"/>
              <a:t> </a:t>
            </a:r>
            <a:r>
              <a:rPr lang="pt-BR" sz="2400" dirty="0"/>
              <a:t>Produção média de MS (kg/ha) da planta ao longo dos cortes nas safras 2002 e 2003 </a:t>
            </a:r>
          </a:p>
        </p:txBody>
      </p:sp>
      <p:sp>
        <p:nvSpPr>
          <p:cNvPr id="43047" name="Text Box 135"/>
          <p:cNvSpPr txBox="1">
            <a:spLocks noChangeArrowheads="1"/>
          </p:cNvSpPr>
          <p:nvPr/>
        </p:nvSpPr>
        <p:spPr bwMode="auto">
          <a:xfrm>
            <a:off x="107950" y="4097338"/>
            <a:ext cx="8839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aseline="30000" dirty="0"/>
              <a:t>1</a:t>
            </a:r>
            <a:r>
              <a:rPr lang="pt-BR" dirty="0"/>
              <a:t>EPM – erro padrão da média.</a:t>
            </a:r>
          </a:p>
          <a:p>
            <a:r>
              <a:rPr lang="pt-BR" dirty="0"/>
              <a:t> Médias seguidas de letras diferentes, maiúscula na coluna ou minúscula na linha, diferem entre </a:t>
            </a:r>
          </a:p>
          <a:p>
            <a:r>
              <a:rPr lang="pt-BR" dirty="0"/>
              <a:t> si estatisticamente pelo teste t de </a:t>
            </a:r>
            <a:r>
              <a:rPr lang="pt-BR" dirty="0" err="1"/>
              <a:t>Student</a:t>
            </a:r>
            <a:r>
              <a:rPr lang="pt-BR" dirty="0"/>
              <a:t> (P&lt;0,05).</a:t>
            </a:r>
          </a:p>
        </p:txBody>
      </p:sp>
      <p:sp>
        <p:nvSpPr>
          <p:cNvPr id="43048" name="Rectangle 136"/>
          <p:cNvSpPr>
            <a:spLocks noChangeArrowheads="1"/>
          </p:cNvSpPr>
          <p:nvPr/>
        </p:nvSpPr>
        <p:spPr bwMode="auto">
          <a:xfrm>
            <a:off x="3492500" y="3016250"/>
            <a:ext cx="2808288" cy="9366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588224" y="55892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Zopollatto</a:t>
            </a:r>
            <a:r>
              <a:rPr lang="pt-BR" dirty="0" smtClean="0"/>
              <a:t>, M .(2002)</a:t>
            </a:r>
            <a:endParaRPr lang="pt-BR" dirty="0"/>
          </a:p>
        </p:txBody>
      </p:sp>
      <p:pic>
        <p:nvPicPr>
          <p:cNvPr id="8" name="Picture 9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91440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71438" y="4941888"/>
            <a:ext cx="8893175" cy="6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pt-BR" sz="2400" b="1" dirty="0"/>
              <a:t>Figura 7 - </a:t>
            </a:r>
            <a:r>
              <a:rPr lang="pt-BR" sz="2400" dirty="0"/>
              <a:t>Curvas de produção de grãos dos híbridos de milho para silagem ao longo da idade da planta, nas safras 2002 e 2003</a:t>
            </a: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4932363" y="1296988"/>
            <a:ext cx="2232025" cy="20161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588224" y="59399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Zopollatto</a:t>
            </a:r>
            <a:r>
              <a:rPr lang="pt-BR" dirty="0" smtClean="0"/>
              <a:t>, M .(2002)</a:t>
            </a:r>
            <a:endParaRPr lang="pt-BR" dirty="0"/>
          </a:p>
        </p:txBody>
      </p:sp>
      <p:pic>
        <p:nvPicPr>
          <p:cNvPr id="6" name="Picture 9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latin typeface="Arial" charset="0"/>
              </a:rPr>
              <a:t>Acúmulo de MS </a:t>
            </a:r>
            <a:r>
              <a:rPr lang="pt-BR" sz="4000" b="1" dirty="0" err="1">
                <a:latin typeface="Arial" charset="0"/>
              </a:rPr>
              <a:t>vs</a:t>
            </a:r>
            <a:r>
              <a:rPr lang="pt-BR" sz="4000" b="1" dirty="0">
                <a:latin typeface="Arial" charset="0"/>
              </a:rPr>
              <a:t> Maturidade</a:t>
            </a:r>
            <a:endParaRPr lang="pt-BR" dirty="0"/>
          </a:p>
        </p:txBody>
      </p:sp>
      <p:graphicFrame>
        <p:nvGraphicFramePr>
          <p:cNvPr id="246787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533400" y="2038350"/>
          <a:ext cx="7943850" cy="4667250"/>
        </p:xfrm>
        <a:graphic>
          <a:graphicData uri="http://schemas.openxmlformats.org/presentationml/2006/ole">
            <p:oleObj spid="_x0000_s6146" name="Document" r:id="rId3" imgW="7970400" imgH="4683465" progId="Word.Document.8">
              <p:embed/>
            </p:oleObj>
          </a:graphicData>
        </a:graphic>
      </p:graphicFrame>
      <p:sp>
        <p:nvSpPr>
          <p:cNvPr id="246790" name="Line 6"/>
          <p:cNvSpPr>
            <a:spLocks noChangeShapeType="1"/>
          </p:cNvSpPr>
          <p:nvPr/>
        </p:nvSpPr>
        <p:spPr bwMode="auto">
          <a:xfrm>
            <a:off x="762000" y="28956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6791" name="Line 7"/>
          <p:cNvSpPr>
            <a:spLocks noChangeShapeType="1"/>
          </p:cNvSpPr>
          <p:nvPr/>
        </p:nvSpPr>
        <p:spPr bwMode="auto">
          <a:xfrm>
            <a:off x="762000" y="19050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6792" name="Line 8"/>
          <p:cNvSpPr>
            <a:spLocks noChangeShapeType="1"/>
          </p:cNvSpPr>
          <p:nvPr/>
        </p:nvSpPr>
        <p:spPr bwMode="auto">
          <a:xfrm>
            <a:off x="762000" y="50292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6794" name="Text Box 10"/>
          <p:cNvSpPr txBox="1">
            <a:spLocks noChangeArrowheads="1"/>
          </p:cNvSpPr>
          <p:nvPr/>
        </p:nvSpPr>
        <p:spPr bwMode="auto">
          <a:xfrm>
            <a:off x="609600" y="5181600"/>
            <a:ext cx="624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/>
              <a:t>Fonte: ESALQ/IAC 2001</a:t>
            </a:r>
            <a:endParaRPr lang="pt-BR"/>
          </a:p>
        </p:txBody>
      </p:sp>
      <p:pic>
        <p:nvPicPr>
          <p:cNvPr id="246796" name="Picture 12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6588224" y="55892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Nussio, L.G (2002)</a:t>
            </a:r>
            <a:endParaRPr lang="pt-B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logo APTA simp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19800"/>
            <a:ext cx="106838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636838"/>
            <a:ext cx="732313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9350" y="222250"/>
            <a:ext cx="666273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7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188640"/>
            <a:ext cx="519113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48267" y="5334000"/>
            <a:ext cx="6908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b="1" i="0" dirty="0" smtClean="0">
                <a:latin typeface="Arial" charset="0"/>
              </a:rPr>
              <a:t/>
            </a:r>
            <a:br>
              <a:rPr lang="pt-BR" b="1" i="0" dirty="0" smtClean="0">
                <a:latin typeface="Arial" charset="0"/>
              </a:rPr>
            </a:br>
            <a:endParaRPr lang="pt-BR" sz="5400" b="1" dirty="0" smtClean="0">
              <a:latin typeface="Arial" charset="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95733" cy="5715000"/>
          </a:xfrm>
        </p:spPr>
        <p:txBody>
          <a:bodyPr/>
          <a:lstStyle/>
          <a:p>
            <a:pPr algn="just">
              <a:buFont typeface="Monotype Sorts" pitchFamily="2" charset="2"/>
              <a:buNone/>
              <a:defRPr/>
            </a:pPr>
            <a:r>
              <a:rPr lang="pt-BR" i="0" dirty="0" smtClean="0"/>
              <a:t>	</a:t>
            </a:r>
            <a:endParaRPr lang="pt-BR" b="1" i="0" dirty="0" smtClean="0"/>
          </a:p>
        </p:txBody>
      </p:sp>
      <p:pic>
        <p:nvPicPr>
          <p:cNvPr id="95236" name="Picture 5" descr="Preparo solo mor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7267" y="157164"/>
            <a:ext cx="5486400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Text Box 6"/>
          <p:cNvSpPr txBox="1">
            <a:spLocks noChangeArrowheads="1"/>
          </p:cNvSpPr>
          <p:nvPr/>
        </p:nvSpPr>
        <p:spPr bwMode="auto">
          <a:xfrm>
            <a:off x="1837267" y="3789040"/>
            <a:ext cx="5486400" cy="2443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sz="2800" b="1" dirty="0"/>
              <a:t> Erosão/Degradação das glebas;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sz="2800" b="1" dirty="0"/>
              <a:t> Produtividade decrescente;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sz="2800" b="1" dirty="0"/>
              <a:t> Baixo valor nutritivo na forragem;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sz="2800" b="1" dirty="0"/>
              <a:t> Elevado custo do nutriente.</a:t>
            </a:r>
          </a:p>
        </p:txBody>
      </p:sp>
      <p:pic>
        <p:nvPicPr>
          <p:cNvPr id="9523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71438" y="5013325"/>
            <a:ext cx="8893175" cy="98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pt-BR" sz="2400" b="1" dirty="0"/>
              <a:t>Figura 9 - </a:t>
            </a:r>
            <a:r>
              <a:rPr lang="pt-BR" sz="2400" dirty="0"/>
              <a:t>Comportamento da porcentagem de colmo dos híbridos de milho para silagem ao longo das idades de corte nas safras 2002 e 2003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866775"/>
            <a:ext cx="9144000" cy="4075113"/>
            <a:chOff x="0" y="546"/>
            <a:chExt cx="5760" cy="2567"/>
          </a:xfrm>
        </p:grpSpPr>
        <p:pic>
          <p:nvPicPr>
            <p:cNvPr id="4915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46"/>
              <a:ext cx="5760" cy="2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57" name="Rectangle 7"/>
            <p:cNvSpPr>
              <a:spLocks noChangeArrowheads="1"/>
            </p:cNvSpPr>
            <p:nvPr/>
          </p:nvSpPr>
          <p:spPr bwMode="auto">
            <a:xfrm>
              <a:off x="2980" y="718"/>
              <a:ext cx="1488" cy="1270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8" name="Picture 12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6588224" y="58679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Zopollatto</a:t>
            </a:r>
            <a:r>
              <a:rPr lang="pt-BR" dirty="0" smtClean="0"/>
              <a:t>, M .(2002)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3138"/>
            <a:ext cx="91440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71438" y="5200650"/>
            <a:ext cx="90725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pt-BR" sz="2400" b="1">
                <a:solidFill>
                  <a:srgbClr val="FFCC00"/>
                </a:solidFill>
              </a:rPr>
              <a:t>Figura 13 - </a:t>
            </a:r>
            <a:r>
              <a:rPr lang="pt-BR" sz="2400"/>
              <a:t>Comportamento da porcentagem de folhas verdes dos híbridos de milho para silagem ao longo das idades de corte nas safras 2002 e 2003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932363" y="1211263"/>
            <a:ext cx="2232025" cy="20161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5" name="Picture 12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588224" y="60393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Zopollatto</a:t>
            </a:r>
            <a:r>
              <a:rPr lang="pt-BR" dirty="0" smtClean="0"/>
              <a:t>, M .(2002)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71438" y="5273675"/>
            <a:ext cx="8893175" cy="6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pt-BR" sz="2400" b="1" dirty="0"/>
              <a:t>Figura 17 - </a:t>
            </a:r>
            <a:r>
              <a:rPr lang="pt-BR" sz="2400" dirty="0"/>
              <a:t>Comportamento da porcentagem de grãos dos híbridos de milho para silagem ao longo das idades de corte </a:t>
            </a:r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4787900" y="1196975"/>
            <a:ext cx="2303463" cy="236061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5" name="Picture 12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588224" y="60393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Zopollatto</a:t>
            </a:r>
            <a:r>
              <a:rPr lang="pt-BR" dirty="0" smtClean="0"/>
              <a:t>, M .(2002)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85"/>
          <p:cNvSpPr txBox="1">
            <a:spLocks noChangeArrowheads="1"/>
          </p:cNvSpPr>
          <p:nvPr/>
        </p:nvSpPr>
        <p:spPr bwMode="auto">
          <a:xfrm>
            <a:off x="107950" y="5419725"/>
            <a:ext cx="896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b="1" dirty="0"/>
              <a:t>Figura 18 - </a:t>
            </a:r>
            <a:r>
              <a:rPr lang="pt-BR" sz="2400" dirty="0"/>
              <a:t>Porcentagem média de grãos dos híbridos de milho para silagem</a:t>
            </a:r>
          </a:p>
        </p:txBody>
      </p:sp>
      <p:graphicFrame>
        <p:nvGraphicFramePr>
          <p:cNvPr id="6" name="Object 87"/>
          <p:cNvGraphicFramePr>
            <a:graphicFrameLocks noChangeAspect="1"/>
          </p:cNvGraphicFramePr>
          <p:nvPr/>
        </p:nvGraphicFramePr>
        <p:xfrm>
          <a:off x="50800" y="890588"/>
          <a:ext cx="9042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2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588224" y="60393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Zopollatto</a:t>
            </a:r>
            <a:r>
              <a:rPr lang="pt-BR" dirty="0" smtClean="0"/>
              <a:t>, M .(2002)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74"/>
          <p:cNvSpPr txBox="1">
            <a:spLocks noChangeArrowheads="1"/>
          </p:cNvSpPr>
          <p:nvPr/>
        </p:nvSpPr>
        <p:spPr bwMode="auto">
          <a:xfrm>
            <a:off x="250825" y="5348288"/>
            <a:ext cx="763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/>
              <a:t>Figura 19 - </a:t>
            </a:r>
            <a:r>
              <a:rPr lang="pt-BR" sz="2400" dirty="0"/>
              <a:t>Porcentagem média de grãos ao longo dos cortes</a:t>
            </a:r>
          </a:p>
        </p:txBody>
      </p:sp>
      <p:graphicFrame>
        <p:nvGraphicFramePr>
          <p:cNvPr id="7" name="Object 76"/>
          <p:cNvGraphicFramePr>
            <a:graphicFrameLocks noChangeAspect="1"/>
          </p:cNvGraphicFramePr>
          <p:nvPr/>
        </p:nvGraphicFramePr>
        <p:xfrm>
          <a:off x="50800" y="1003300"/>
          <a:ext cx="9042400" cy="421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0" name="Rectangle 77"/>
          <p:cNvSpPr>
            <a:spLocks noChangeArrowheads="1"/>
          </p:cNvSpPr>
          <p:nvPr/>
        </p:nvSpPr>
        <p:spPr bwMode="auto">
          <a:xfrm>
            <a:off x="1835150" y="1412875"/>
            <a:ext cx="3168650" cy="3240088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5" name="Picture 12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588224" y="60393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Zopollatto</a:t>
            </a:r>
            <a:r>
              <a:rPr lang="pt-BR" dirty="0" smtClean="0"/>
              <a:t>, M .(2002)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3925"/>
            <a:ext cx="91440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1438" y="5084763"/>
            <a:ext cx="9072562" cy="98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pt-BR" sz="2400" b="1" dirty="0"/>
              <a:t>Figura 23 - </a:t>
            </a:r>
            <a:r>
              <a:rPr lang="pt-BR" sz="2400" dirty="0"/>
              <a:t>Comportamento do teor de FDN digestível da planta nos híbridos de milho para silagem ao longo das idades de corte nas safras 2002 e 2003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716463" y="1341438"/>
            <a:ext cx="2376487" cy="208756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5" name="Picture 12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588224" y="60393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Zopollatto</a:t>
            </a:r>
            <a:r>
              <a:rPr lang="pt-BR" dirty="0" smtClean="0"/>
              <a:t>, M .(2002)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91440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71438" y="4941888"/>
            <a:ext cx="9072562" cy="6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pt-BR" sz="2400" b="1" dirty="0"/>
              <a:t>Figura 25 - </a:t>
            </a:r>
            <a:r>
              <a:rPr lang="pt-BR" sz="2400" dirty="0"/>
              <a:t>Comportamento do teor de amido da planta nos híbridos de milho para silagem ao longo das idades de corte nas safras 2002 e 2003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716463" y="1125538"/>
            <a:ext cx="2376487" cy="187166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5" name="Picture 12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588224" y="60393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Zopollatto</a:t>
            </a:r>
            <a:r>
              <a:rPr lang="pt-BR" dirty="0" smtClean="0"/>
              <a:t>, M .(2002)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1538"/>
            <a:ext cx="9144000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71438" y="5057775"/>
            <a:ext cx="9072562" cy="6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pt-BR" sz="2400" b="1" dirty="0"/>
              <a:t>Figura 26 - </a:t>
            </a:r>
            <a:r>
              <a:rPr lang="pt-BR" sz="2400" dirty="0"/>
              <a:t>Comportamento da DVIVMS da planta nos híbridos de milho para silagem ao longo das idades de corte nas safras 2002 e 2003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643438" y="1341438"/>
            <a:ext cx="2449512" cy="187166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5" name="Picture 12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588224" y="60393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Zopollatto</a:t>
            </a:r>
            <a:r>
              <a:rPr lang="pt-BR" dirty="0" smtClean="0"/>
              <a:t>, M .(2002)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71438" y="5057775"/>
            <a:ext cx="9072562" cy="6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pt-BR" sz="2400" b="1" dirty="0"/>
              <a:t>Figura 27 - </a:t>
            </a:r>
            <a:r>
              <a:rPr lang="pt-BR" sz="2400" dirty="0"/>
              <a:t>Comportamento da PMSD da planta nos híbridos de milho para silagem ao longo das idades de corte nas safras 2002 e 2003</a:t>
            </a:r>
          </a:p>
        </p:txBody>
      </p:sp>
      <p:sp>
        <p:nvSpPr>
          <p:cNvPr id="69636" name="Rectangle 6"/>
          <p:cNvSpPr>
            <a:spLocks noChangeArrowheads="1"/>
          </p:cNvSpPr>
          <p:nvPr/>
        </p:nvSpPr>
        <p:spPr bwMode="auto">
          <a:xfrm>
            <a:off x="4932363" y="1196975"/>
            <a:ext cx="2232025" cy="230346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5" name="Picture 12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588224" y="60393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Zopollatto</a:t>
            </a:r>
            <a:r>
              <a:rPr lang="pt-BR" dirty="0" smtClean="0"/>
              <a:t>, M .(2002)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9938"/>
            <a:ext cx="9144000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71438" y="5084763"/>
            <a:ext cx="9072562" cy="98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pt-BR" sz="2400" b="1" dirty="0"/>
              <a:t>Figura 29 - </a:t>
            </a:r>
            <a:r>
              <a:rPr lang="pt-BR" sz="2400" dirty="0"/>
              <a:t>Comportamento do teor de FDN digestível do colmo nos híbridos de milho para silagem ao longo das idades de corte nas safras 2002 e 2003</a:t>
            </a:r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4643438" y="1268413"/>
            <a:ext cx="2449512" cy="20891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5" name="Picture 12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588224" y="60393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Zopollatto</a:t>
            </a:r>
            <a:r>
              <a:rPr lang="pt-BR" dirty="0" smtClean="0"/>
              <a:t>, M .(2002)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600" b="1" i="0" dirty="0" smtClean="0">
                <a:effectLst/>
                <a:latin typeface="+mn-lt"/>
              </a:rPr>
              <a:t>CUSTOS DE PRODUÇÃO DE VOLUMOSOS SUPLEMENTARES</a:t>
            </a:r>
            <a:endParaRPr lang="pt-BR" sz="4600" b="1" i="0" dirty="0">
              <a:effectLst/>
              <a:latin typeface="+mn-lt"/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00"/>
            <a:ext cx="9144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71438" y="5129213"/>
            <a:ext cx="9072562" cy="6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pt-BR" sz="2400" b="1" dirty="0"/>
              <a:t>Figura 31 - </a:t>
            </a:r>
            <a:r>
              <a:rPr lang="pt-BR" sz="2400" dirty="0"/>
              <a:t>Comportamento da DVIVMS do colmo nos híbridos de milho para silagem ao longo das idades de corte nas safras 2002 e 2003</a:t>
            </a:r>
          </a:p>
        </p:txBody>
      </p:sp>
      <p:sp>
        <p:nvSpPr>
          <p:cNvPr id="72708" name="Rectangle 6"/>
          <p:cNvSpPr>
            <a:spLocks noChangeArrowheads="1"/>
          </p:cNvSpPr>
          <p:nvPr/>
        </p:nvSpPr>
        <p:spPr bwMode="auto">
          <a:xfrm>
            <a:off x="4572000" y="1312863"/>
            <a:ext cx="2447925" cy="243363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5" name="Picture 12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588224" y="60393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Zopollatto</a:t>
            </a:r>
            <a:r>
              <a:rPr lang="pt-BR" dirty="0" smtClean="0"/>
              <a:t>, M .(2002)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2338"/>
            <a:ext cx="9144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71438" y="5129213"/>
            <a:ext cx="9072562" cy="6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pt-BR" sz="2400" b="1" dirty="0"/>
              <a:t>Figura 34 </a:t>
            </a:r>
            <a:r>
              <a:rPr lang="pt-BR" sz="2400" b="1" dirty="0">
                <a:solidFill>
                  <a:srgbClr val="FFCC00"/>
                </a:solidFill>
              </a:rPr>
              <a:t>- </a:t>
            </a:r>
            <a:r>
              <a:rPr lang="pt-BR" sz="2400" dirty="0"/>
              <a:t>Comportamento do teor de amido do grão nos híbridos de milho para silagem ao longo das idades de corte na safra 2003</a:t>
            </a:r>
          </a:p>
        </p:txBody>
      </p:sp>
      <p:sp>
        <p:nvSpPr>
          <p:cNvPr id="76804" name="Rectangle 6"/>
          <p:cNvSpPr>
            <a:spLocks noChangeArrowheads="1"/>
          </p:cNvSpPr>
          <p:nvPr/>
        </p:nvSpPr>
        <p:spPr bwMode="auto">
          <a:xfrm>
            <a:off x="3362325" y="1168400"/>
            <a:ext cx="4017963" cy="237648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5" name="Picture 12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588224" y="60393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Zopollatto</a:t>
            </a:r>
            <a:r>
              <a:rPr lang="pt-BR" dirty="0" smtClean="0"/>
              <a:t>, M .(2002)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5675"/>
            <a:ext cx="91440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71438" y="5200650"/>
            <a:ext cx="9072562" cy="6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pt-BR" sz="2400" b="1" dirty="0"/>
              <a:t>Figura 36 - </a:t>
            </a:r>
            <a:r>
              <a:rPr lang="pt-BR" sz="2400" dirty="0"/>
              <a:t>Comportamento da DVIVMS do grão nos híbridos de milho para silagem ao longo das idades de corte na safra 2003</a:t>
            </a:r>
          </a:p>
        </p:txBody>
      </p:sp>
      <p:sp>
        <p:nvSpPr>
          <p:cNvPr id="77828" name="Rectangle 6"/>
          <p:cNvSpPr>
            <a:spLocks noChangeArrowheads="1"/>
          </p:cNvSpPr>
          <p:nvPr/>
        </p:nvSpPr>
        <p:spPr bwMode="auto">
          <a:xfrm>
            <a:off x="3422650" y="1570038"/>
            <a:ext cx="3957638" cy="187166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5" name="Picture 12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588224" y="60393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Zopollatto</a:t>
            </a:r>
            <a:r>
              <a:rPr lang="pt-BR" dirty="0" smtClean="0"/>
              <a:t>, M .(2002)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61"/>
          <p:cNvSpPr txBox="1">
            <a:spLocks noChangeArrowheads="1"/>
          </p:cNvSpPr>
          <p:nvPr/>
        </p:nvSpPr>
        <p:spPr bwMode="auto">
          <a:xfrm>
            <a:off x="250825" y="5635625"/>
            <a:ext cx="903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/>
              <a:t>Figura 38 - </a:t>
            </a:r>
            <a:r>
              <a:rPr lang="pt-BR" sz="2400" dirty="0"/>
              <a:t>Teor médio da DVIVMS do grão ao longo dos cortes</a:t>
            </a:r>
          </a:p>
        </p:txBody>
      </p:sp>
      <p:graphicFrame>
        <p:nvGraphicFramePr>
          <p:cNvPr id="7" name="Object 63"/>
          <p:cNvGraphicFramePr>
            <a:graphicFrameLocks noChangeAspect="1"/>
          </p:cNvGraphicFramePr>
          <p:nvPr/>
        </p:nvGraphicFramePr>
        <p:xfrm>
          <a:off x="-488899" y="693738"/>
          <a:ext cx="10048204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Rectangle 64"/>
          <p:cNvSpPr>
            <a:spLocks noChangeArrowheads="1"/>
          </p:cNvSpPr>
          <p:nvPr/>
        </p:nvSpPr>
        <p:spPr bwMode="auto">
          <a:xfrm>
            <a:off x="2771775" y="1027113"/>
            <a:ext cx="3455988" cy="3455987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5" name="Picture 12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588224" y="60393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Zopollatto</a:t>
            </a:r>
            <a:r>
              <a:rPr lang="pt-BR" dirty="0" smtClean="0"/>
              <a:t>, M .(2002)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75"/>
          <p:cNvSpPr txBox="1">
            <a:spLocks noChangeArrowheads="1"/>
          </p:cNvSpPr>
          <p:nvPr/>
        </p:nvSpPr>
        <p:spPr bwMode="auto">
          <a:xfrm>
            <a:off x="73025" y="5270500"/>
            <a:ext cx="9036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/>
              <a:t>Figura 40 - </a:t>
            </a:r>
            <a:r>
              <a:rPr lang="pt-BR" sz="2400" dirty="0"/>
              <a:t>Produção média de MS digestível (kg/ha) do grão ao longo dos cortes</a:t>
            </a:r>
          </a:p>
        </p:txBody>
      </p:sp>
      <p:graphicFrame>
        <p:nvGraphicFramePr>
          <p:cNvPr id="7" name="Object 78"/>
          <p:cNvGraphicFramePr>
            <a:graphicFrameLocks noChangeAspect="1"/>
          </p:cNvGraphicFramePr>
          <p:nvPr/>
        </p:nvGraphicFramePr>
        <p:xfrm>
          <a:off x="-342443" y="969963"/>
          <a:ext cx="9787293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0" name="Rectangle 79"/>
          <p:cNvSpPr>
            <a:spLocks noChangeArrowheads="1"/>
          </p:cNvSpPr>
          <p:nvPr/>
        </p:nvSpPr>
        <p:spPr bwMode="auto">
          <a:xfrm>
            <a:off x="2771775" y="1341438"/>
            <a:ext cx="3455988" cy="2951162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5" name="Picture 12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588224" y="60393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Zopollatto</a:t>
            </a:r>
            <a:r>
              <a:rPr lang="pt-BR" dirty="0" smtClean="0"/>
              <a:t>, M .(2002)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1120970"/>
              </p:ext>
            </p:extLst>
          </p:nvPr>
        </p:nvGraphicFramePr>
        <p:xfrm>
          <a:off x="0" y="1557338"/>
          <a:ext cx="9144000" cy="3531236"/>
        </p:xfrm>
        <a:graphic>
          <a:graphicData uri="http://schemas.openxmlformats.org/drawingml/2006/table">
            <a:tbl>
              <a:tblPr/>
              <a:tblGrid>
                <a:gridCol w="2268538"/>
                <a:gridCol w="1387475"/>
                <a:gridCol w="1828800"/>
                <a:gridCol w="1830387"/>
                <a:gridCol w="18288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Matéria seca</a:t>
                      </a: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27%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31%</a:t>
                      </a:r>
                      <a:endParaRPr kumimoji="0" 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35%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39%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MS </a:t>
                      </a: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kg/ha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14.680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16.180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17.660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21.050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FDN </a:t>
                      </a: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%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53,7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49,1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46,6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41,2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NDT </a:t>
                      </a: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%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67,6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68,3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66,5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70,2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*Leite </a:t>
                      </a: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kg/</a:t>
                      </a: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ha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19.930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22.552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24.045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31.238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*Carne kg/ha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1.900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2.159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2.171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3.042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</a:tr>
            </a:tbl>
          </a:graphicData>
        </a:graphic>
      </p:graphicFrame>
      <p:sp>
        <p:nvSpPr>
          <p:cNvPr id="48167" name="Rectangle 41"/>
          <p:cNvSpPr>
            <a:spLocks noChangeArrowheads="1"/>
          </p:cNvSpPr>
          <p:nvPr/>
        </p:nvSpPr>
        <p:spPr bwMode="auto">
          <a:xfrm>
            <a:off x="492280" y="5656412"/>
            <a:ext cx="2777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pt-BR" sz="2400" dirty="0"/>
              <a:t>Pereira </a:t>
            </a:r>
            <a:r>
              <a:rPr lang="pt-BR" sz="2400" dirty="0" err="1"/>
              <a:t>et</a:t>
            </a:r>
            <a:r>
              <a:rPr lang="pt-BR" sz="2400" dirty="0"/>
              <a:t> al. (2010). </a:t>
            </a:r>
          </a:p>
        </p:txBody>
      </p:sp>
      <p:sp>
        <p:nvSpPr>
          <p:cNvPr id="48168" name="Rectangle 42"/>
          <p:cNvSpPr>
            <a:spLocks noChangeArrowheads="1"/>
          </p:cNvSpPr>
          <p:nvPr/>
        </p:nvSpPr>
        <p:spPr bwMode="auto">
          <a:xfrm>
            <a:off x="0" y="237321"/>
            <a:ext cx="80283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sz="2800" b="1" dirty="0" smtClean="0"/>
              <a:t>Produção e valor nutritivo de silagens de milho com alteração do teor de MS na colheita</a:t>
            </a:r>
            <a:endParaRPr lang="pt-BR" sz="2800" b="1" dirty="0"/>
          </a:p>
        </p:txBody>
      </p:sp>
      <p:sp>
        <p:nvSpPr>
          <p:cNvPr id="48169" name="Rectangle 41"/>
          <p:cNvSpPr>
            <a:spLocks noChangeArrowheads="1"/>
          </p:cNvSpPr>
          <p:nvPr/>
        </p:nvSpPr>
        <p:spPr bwMode="auto">
          <a:xfrm>
            <a:off x="-20257" y="5245071"/>
            <a:ext cx="14184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pt-BR" sz="2000" dirty="0"/>
              <a:t>* </a:t>
            </a:r>
            <a:r>
              <a:rPr lang="pt-BR" sz="2000" dirty="0" smtClean="0"/>
              <a:t>simulação</a:t>
            </a:r>
            <a:endParaRPr lang="pt-BR" sz="2000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9491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410" name="Picture 2" descr="A:\MVC-01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529411" name="Picture 3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548680"/>
            <a:ext cx="519113" cy="762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403648" y="1211268"/>
            <a:ext cx="633670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600" dirty="0" smtClean="0"/>
              <a:t>FLINT</a:t>
            </a:r>
            <a:endParaRPr lang="pt-B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8" name="Picture 2" descr="A:\MVC-02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531459" name="Picture 3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260648"/>
            <a:ext cx="519112" cy="762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899592" y="1124744"/>
            <a:ext cx="741682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600" dirty="0" smtClean="0"/>
              <a:t>DENT</a:t>
            </a:r>
            <a:endParaRPr lang="pt-B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775" y="1892300"/>
            <a:ext cx="2930525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588" y="1879600"/>
            <a:ext cx="2843212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1034"/>
          <p:cNvSpPr txBox="1">
            <a:spLocks noChangeArrowheads="1"/>
          </p:cNvSpPr>
          <p:nvPr/>
        </p:nvSpPr>
        <p:spPr bwMode="auto">
          <a:xfrm>
            <a:off x="827584" y="473075"/>
            <a:ext cx="75608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/>
              <a:t>PERCENTAGEM DE GRÃOS BOIANTES Solução de Nitrato de Sódio Densidade 1,25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588224" y="60393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Duarte, A.P .(2010)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190500" y="52388"/>
          <a:ext cx="8661400" cy="669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7" name="Text Box 10"/>
          <p:cNvSpPr txBox="1">
            <a:spLocks noChangeArrowheads="1"/>
          </p:cNvSpPr>
          <p:nvPr/>
        </p:nvSpPr>
        <p:spPr bwMode="auto">
          <a:xfrm>
            <a:off x="6858000" y="2362200"/>
            <a:ext cx="10668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sz="1200">
                <a:solidFill>
                  <a:schemeClr val="accent2"/>
                </a:solidFill>
              </a:rPr>
              <a:t>DAS 2C577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sz="1200">
                <a:solidFill>
                  <a:schemeClr val="accent2"/>
                </a:solidFill>
              </a:rPr>
              <a:t>DAS 8480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sz="1200">
                <a:solidFill>
                  <a:schemeClr val="accent2"/>
                </a:solidFill>
              </a:rPr>
              <a:t>A 2555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sz="1200">
                <a:solidFill>
                  <a:schemeClr val="accent2"/>
                </a:solidFill>
              </a:rPr>
              <a:t>DKB 390</a:t>
            </a:r>
          </a:p>
        </p:txBody>
      </p:sp>
      <p:sp>
        <p:nvSpPr>
          <p:cNvPr id="1028" name="Text Box 11"/>
          <p:cNvSpPr txBox="1">
            <a:spLocks noChangeArrowheads="1"/>
          </p:cNvSpPr>
          <p:nvPr/>
        </p:nvSpPr>
        <p:spPr bwMode="auto">
          <a:xfrm>
            <a:off x="3352800" y="35052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r = -0,58**</a:t>
            </a:r>
          </a:p>
        </p:txBody>
      </p:sp>
      <p:sp>
        <p:nvSpPr>
          <p:cNvPr id="1029" name="CaixaDeTexto 4"/>
          <p:cNvSpPr txBox="1">
            <a:spLocks noChangeArrowheads="1"/>
          </p:cNvSpPr>
          <p:nvPr/>
        </p:nvSpPr>
        <p:spPr bwMode="auto">
          <a:xfrm>
            <a:off x="5786438" y="6429375"/>
            <a:ext cx="2714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Fonte:  Duarte et al., RBMS,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5496" y="357188"/>
            <a:ext cx="86868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3200" dirty="0" err="1">
                <a:latin typeface="+mn-lt"/>
                <a:ea typeface="+mj-ea"/>
                <a:cs typeface="+mj-cs"/>
              </a:rPr>
              <a:t>Custos</a:t>
            </a:r>
            <a:r>
              <a:rPr lang="en-US" sz="3200" dirty="0">
                <a:latin typeface="+mn-lt"/>
                <a:ea typeface="+mj-ea"/>
                <a:cs typeface="+mj-cs"/>
              </a:rPr>
              <a:t> de </a:t>
            </a:r>
            <a:r>
              <a:rPr lang="en-US" sz="3200" dirty="0" err="1">
                <a:latin typeface="+mn-lt"/>
                <a:ea typeface="+mj-ea"/>
                <a:cs typeface="+mj-cs"/>
              </a:rPr>
              <a:t>produção</a:t>
            </a:r>
            <a:r>
              <a:rPr lang="en-US" sz="3200" dirty="0">
                <a:latin typeface="+mn-lt"/>
                <a:ea typeface="+mj-ea"/>
                <a:cs typeface="+mj-cs"/>
              </a:rPr>
              <a:t> de </a:t>
            </a:r>
            <a:r>
              <a:rPr lang="en-US" sz="3200" dirty="0" err="1">
                <a:latin typeface="+mn-lt"/>
                <a:ea typeface="+mj-ea"/>
                <a:cs typeface="+mj-cs"/>
              </a:rPr>
              <a:t>volumosos</a:t>
            </a:r>
            <a:r>
              <a:rPr lang="en-US" sz="3200" dirty="0">
                <a:latin typeface="+mn-lt"/>
                <a:ea typeface="+mj-ea"/>
                <a:cs typeface="+mj-cs"/>
              </a:rPr>
              <a:t> </a:t>
            </a:r>
            <a:r>
              <a:rPr lang="en-US" sz="3200" dirty="0" err="1">
                <a:latin typeface="+mn-lt"/>
                <a:ea typeface="+mj-ea"/>
                <a:cs typeface="+mj-cs"/>
              </a:rPr>
              <a:t>suplementares</a:t>
            </a:r>
            <a:endParaRPr lang="pt-BR" sz="3200" dirty="0"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335" y="1124744"/>
          <a:ext cx="8988780" cy="4752180"/>
        </p:xfrm>
        <a:graphic>
          <a:graphicData uri="http://schemas.openxmlformats.org/drawingml/2006/table">
            <a:tbl>
              <a:tblPr/>
              <a:tblGrid>
                <a:gridCol w="1886615"/>
                <a:gridCol w="675143"/>
                <a:gridCol w="675143"/>
                <a:gridCol w="886029"/>
                <a:gridCol w="1080228"/>
                <a:gridCol w="675143"/>
                <a:gridCol w="578044"/>
                <a:gridCol w="675143"/>
                <a:gridCol w="578044"/>
                <a:gridCol w="675143"/>
                <a:gridCol w="604105"/>
              </a:tblGrid>
              <a:tr h="7854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Parâmetros</a:t>
                      </a:r>
                      <a:endParaRPr lang="pt-BR" sz="1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Sil.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milho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Sil.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sorgo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Sil.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tanzânia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Cana 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mecanizada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Cana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manual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Sil. Cana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mecanizada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20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Formação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Manutenção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Planta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Soca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Planta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Soca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Planta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Soca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4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Insumos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2010,02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1745,72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1569,97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1513,00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2379,42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601,50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2379,42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601,50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2379,42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601,50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34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Investimentos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171,91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171,91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694,66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-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-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169,84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34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Preparo do solo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225,44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225,44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59,84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-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164,69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-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164,69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-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164,69</a:t>
                      </a:r>
                      <a:endParaRPr lang="pt-BR" sz="1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-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34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Plantio e tratos culturais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145,70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145,70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62,13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23,95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668,06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99,75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668,06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99,75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668,06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99,75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34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Colheita e ensilagem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842,79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928,53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1102,35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541,50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1410,18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1238,50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34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Descarga e distribuição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661,59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661,59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1122,34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509,12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509,12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1040,40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34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Aditivação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-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-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-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-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-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13,17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34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TOTAL (R$/ha)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4057,44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3878,88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4402,33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2379,60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3248,28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3790,88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34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TOTAL (R$/t MV)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99,49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88,16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67,73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28,54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38,95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61,43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34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TOTAL (R$/t MS)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310,92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293,85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338,64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95,12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129,84</a:t>
                      </a:r>
                      <a:endParaRPr lang="pt-BR"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204,77</a:t>
                      </a:r>
                      <a:endParaRPr lang="pt-BR" sz="1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71500" y="192088"/>
            <a:ext cx="77866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DENSIDADE DOS GRÃOS </a:t>
            </a:r>
            <a:r>
              <a:rPr lang="pt-B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EM </a:t>
            </a:r>
          </a:p>
          <a:p>
            <a:pPr algn="ctr">
              <a:defRPr/>
            </a:pPr>
            <a:r>
              <a:rPr lang="pt-B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CULTIVARES </a:t>
            </a:r>
            <a:r>
              <a:rPr lang="pt-B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DE MILHO EM 2009/10</a:t>
            </a:r>
          </a:p>
        </p:txBody>
      </p:sp>
      <p:sp>
        <p:nvSpPr>
          <p:cNvPr id="9219" name="CaixaDeTexto 10"/>
          <p:cNvSpPr txBox="1">
            <a:spLocks noChangeArrowheads="1"/>
          </p:cNvSpPr>
          <p:nvPr/>
        </p:nvSpPr>
        <p:spPr bwMode="auto">
          <a:xfrm>
            <a:off x="2500313" y="6572250"/>
            <a:ext cx="6143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/>
              <a:t>Fonte: ESALQ/IAC/APTA , Média de 3 locais: Mococa, Tatuí e Votuporanga</a:t>
            </a:r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811213"/>
            <a:ext cx="780256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588224" y="60393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Duarte, A.P .(2010)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533400" y="5638800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chemeClr val="accent1"/>
                </a:solidFill>
                <a:cs typeface="Times New Roman" pitchFamily="18" charset="0"/>
              </a:rPr>
              <a:t>Evolução da digestibilidade do amido em função do estádio de maturação e da origem genética do endosperma do grão (Flint ou Dent) segundo JOHNSON (1999).</a:t>
            </a:r>
            <a:endParaRPr lang="pt-BR" sz="2000" b="1">
              <a:solidFill>
                <a:schemeClr val="accent1"/>
              </a:solidFill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153400" cy="5280025"/>
          </a:xfrm>
          <a:prstGeom prst="rect">
            <a:avLst/>
          </a:prstGeom>
          <a:noFill/>
        </p:spPr>
      </p:pic>
      <p:pic>
        <p:nvPicPr>
          <p:cNvPr id="74758" name="Picture 6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HIBRIDOS DE MILHO</a:t>
            </a:r>
            <a:br>
              <a:rPr lang="en-US" b="1" dirty="0" smtClean="0"/>
            </a:br>
            <a:r>
              <a:rPr lang="en-US" sz="2200" b="1" dirty="0" smtClean="0"/>
              <a:t>TIPO DE ENDOSPERMA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301625" y="2866082"/>
          <a:ext cx="8504240" cy="27127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26060"/>
                <a:gridCol w="2126060"/>
                <a:gridCol w="2126060"/>
                <a:gridCol w="212606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Híbrido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Pastoso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½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Linha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do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leite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Maturidade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fisiológica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smtClean="0"/>
                        <a:t>Flint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/>
                        <a:t>59,9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/>
                        <a:t>67,0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/>
                        <a:t>72,4</a:t>
                      </a:r>
                      <a:endParaRPr lang="pt-BR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smtClean="0"/>
                        <a:t>Dent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/>
                        <a:t>38,2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/>
                        <a:t>46,9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/>
                        <a:t>47,9</a:t>
                      </a:r>
                      <a:endParaRPr lang="pt-BR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85720" y="1871481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Proporção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endosperma</a:t>
            </a:r>
            <a:r>
              <a:rPr lang="en-US" sz="2400" dirty="0" smtClean="0"/>
              <a:t> </a:t>
            </a:r>
            <a:r>
              <a:rPr lang="en-US" sz="2400" dirty="0" err="1" smtClean="0"/>
              <a:t>vítreo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diferentes</a:t>
            </a:r>
            <a:r>
              <a:rPr lang="en-US" sz="2400" dirty="0" smtClean="0"/>
              <a:t> </a:t>
            </a:r>
            <a:r>
              <a:rPr lang="en-US" sz="2400" dirty="0" err="1" smtClean="0"/>
              <a:t>estádios</a:t>
            </a:r>
            <a:r>
              <a:rPr lang="en-US" sz="2400" dirty="0" smtClean="0"/>
              <a:t> de </a:t>
            </a:r>
            <a:r>
              <a:rPr lang="en-US" sz="2400" dirty="0" err="1" smtClean="0"/>
              <a:t>desenvolvimento</a:t>
            </a:r>
            <a:r>
              <a:rPr lang="en-US" sz="2400" dirty="0" smtClean="0"/>
              <a:t> do </a:t>
            </a:r>
            <a:r>
              <a:rPr lang="en-US" sz="2400" dirty="0" err="1" smtClean="0"/>
              <a:t>grão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híbridos</a:t>
            </a:r>
            <a:r>
              <a:rPr lang="en-US" sz="2400" dirty="0" smtClean="0"/>
              <a:t> Flint e Dent</a:t>
            </a:r>
          </a:p>
          <a:p>
            <a:pPr algn="ctr"/>
            <a:endParaRPr lang="en-US" sz="24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5857884" y="5854503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Pereira et al. (2004) </a:t>
            </a:r>
            <a:endParaRPr lang="pt-BR" dirty="0" smtClean="0"/>
          </a:p>
          <a:p>
            <a:pPr algn="r"/>
            <a:endParaRPr lang="pt-BR" dirty="0"/>
          </a:p>
        </p:txBody>
      </p:sp>
      <p:pic>
        <p:nvPicPr>
          <p:cNvPr id="7" name="Picture 6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381000" y="6019800"/>
            <a:ext cx="8153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1200" b="1">
                <a:solidFill>
                  <a:schemeClr val="accent1"/>
                </a:solidFill>
                <a:cs typeface="Times New Roman" pitchFamily="18" charset="0"/>
              </a:rPr>
              <a:t>A = Fração Rapidamente degradável, B = Fração lentamente degradável, C = Taxa de degradação. </a:t>
            </a:r>
            <a:endParaRPr lang="en-US" sz="1200" b="1">
              <a:solidFill>
                <a:schemeClr val="accent1"/>
              </a:solidFill>
              <a:cs typeface="Times New Roman" pitchFamily="18" charset="0"/>
            </a:endParaRPr>
          </a:p>
          <a:p>
            <a:pPr algn="just"/>
            <a:r>
              <a:rPr lang="pt-BR" sz="1200" b="1" baseline="30000">
                <a:solidFill>
                  <a:schemeClr val="accent1"/>
                </a:solidFill>
                <a:cs typeface="Times New Roman" pitchFamily="18" charset="0"/>
              </a:rPr>
              <a:t>1</a:t>
            </a:r>
            <a:r>
              <a:rPr lang="pt-BR" sz="1200" b="1">
                <a:solidFill>
                  <a:schemeClr val="accent1"/>
                </a:solidFill>
                <a:cs typeface="Times New Roman" pitchFamily="18" charset="0"/>
              </a:rPr>
              <a:t>- Degradabilidade efetiva, calculada pela equação a+bc/(c+k), onde k = taxa de fluxo ruminal (valor assumido de 0,05/h). </a:t>
            </a:r>
            <a:endParaRPr lang="en-US" sz="1200" b="1">
              <a:solidFill>
                <a:schemeClr val="accent1"/>
              </a:solidFill>
              <a:cs typeface="Times New Roman" pitchFamily="18" charset="0"/>
            </a:endParaRPr>
          </a:p>
          <a:p>
            <a:pPr algn="just"/>
            <a:r>
              <a:rPr lang="en-US" sz="1200" b="1">
                <a:cs typeface="Times New Roman" pitchFamily="18" charset="0"/>
              </a:rPr>
              <a:t>Fonte: PHILIPPEAU e MICHALET-DOREAU (1998)</a:t>
            </a:r>
            <a:endParaRPr lang="pt-BR" sz="1200" b="1"/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79512" y="228600"/>
            <a:ext cx="82024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1800" b="1" dirty="0">
                <a:latin typeface="Arial" charset="0"/>
                <a:cs typeface="Times New Roman" pitchFamily="18" charset="0"/>
              </a:rPr>
              <a:t>Influência da preparação da amostra, do genótipo e do método conservação sobre a taxa e a extensão de degradação </a:t>
            </a:r>
            <a:r>
              <a:rPr lang="pt-BR" sz="1800" b="1" dirty="0" err="1">
                <a:latin typeface="Arial" charset="0"/>
                <a:cs typeface="Times New Roman" pitchFamily="18" charset="0"/>
              </a:rPr>
              <a:t>ruminal</a:t>
            </a:r>
            <a:r>
              <a:rPr lang="pt-BR" sz="1800" b="1" dirty="0">
                <a:latin typeface="Arial" charset="0"/>
                <a:cs typeface="Times New Roman" pitchFamily="18" charset="0"/>
              </a:rPr>
              <a:t> </a:t>
            </a:r>
            <a:r>
              <a:rPr lang="pt-BR" sz="1800" b="1" i="1" dirty="0">
                <a:latin typeface="Arial" charset="0"/>
                <a:cs typeface="Times New Roman" pitchFamily="18" charset="0"/>
              </a:rPr>
              <a:t>in </a:t>
            </a:r>
            <a:r>
              <a:rPr lang="pt-BR" sz="1800" b="1" i="1" dirty="0" err="1">
                <a:latin typeface="Arial" charset="0"/>
                <a:cs typeface="Times New Roman" pitchFamily="18" charset="0"/>
              </a:rPr>
              <a:t>situ</a:t>
            </a:r>
            <a:r>
              <a:rPr lang="pt-BR" sz="1800" b="1" dirty="0">
                <a:latin typeface="Arial" charset="0"/>
                <a:cs typeface="Times New Roman" pitchFamily="18" charset="0"/>
              </a:rPr>
              <a:t> da matéria seca (MS) do grão de milho</a:t>
            </a:r>
            <a:endParaRPr lang="pt-BR" sz="2000" b="1" dirty="0"/>
          </a:p>
        </p:txBody>
      </p:sp>
      <p:graphicFrame>
        <p:nvGraphicFramePr>
          <p:cNvPr id="191492" name="Object 4"/>
          <p:cNvGraphicFramePr>
            <a:graphicFrameLocks noChangeAspect="1"/>
          </p:cNvGraphicFramePr>
          <p:nvPr/>
        </p:nvGraphicFramePr>
        <p:xfrm>
          <a:off x="338138" y="1066800"/>
          <a:ext cx="9567862" cy="6400800"/>
        </p:xfrm>
        <a:graphic>
          <a:graphicData uri="http://schemas.openxmlformats.org/presentationml/2006/ole">
            <p:oleObj spid="_x0000_s8194" name="Document" r:id="rId3" imgW="7733798" imgH="5029068" progId="Word.Document.8">
              <p:embed/>
            </p:oleObj>
          </a:graphicData>
        </a:graphic>
      </p:graphicFrame>
      <p:pic>
        <p:nvPicPr>
          <p:cNvPr id="191493" name="Picture 5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5" name="Text Box 1029"/>
          <p:cNvSpPr txBox="1">
            <a:spLocks noChangeArrowheads="1"/>
          </p:cNvSpPr>
          <p:nvPr/>
        </p:nvSpPr>
        <p:spPr bwMode="auto">
          <a:xfrm>
            <a:off x="533400" y="954088"/>
            <a:ext cx="82296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3600">
                <a:latin typeface="Arial" charset="0"/>
              </a:rPr>
              <a:t>Resultados preliminares de trabalhos em curso tem revelado tendência de maior DVIVMS e do FDN da porção vegetativa de plantas Flint, fato que poderá compensar a menor DVIVamido e da MS da fração grãos.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3600">
                <a:latin typeface="Arial" charset="0"/>
              </a:rPr>
              <a:t>Com isso o valor nutritivo de plantas Flint e Dent poderiam ser pouco diferentes.</a:t>
            </a:r>
          </a:p>
        </p:txBody>
      </p:sp>
      <p:pic>
        <p:nvPicPr>
          <p:cNvPr id="250886" name="Picture 1030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ALTURA DE CORTE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82988" y="5902488"/>
            <a:ext cx="8503920" cy="455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 err="1" smtClean="0"/>
              <a:t>Fonte</a:t>
            </a:r>
            <a:r>
              <a:rPr lang="en-US" sz="1400" dirty="0" smtClean="0"/>
              <a:t>: </a:t>
            </a:r>
            <a:r>
              <a:rPr lang="en-US" sz="1400" dirty="0" err="1" smtClean="0"/>
              <a:t>Adaptado</a:t>
            </a:r>
            <a:r>
              <a:rPr lang="en-US" sz="1400" dirty="0" smtClean="0"/>
              <a:t> de </a:t>
            </a:r>
            <a:r>
              <a:rPr lang="en-US" sz="1400" dirty="0" err="1" smtClean="0"/>
              <a:t>Restle</a:t>
            </a:r>
            <a:r>
              <a:rPr lang="en-US" sz="1400" dirty="0" smtClean="0"/>
              <a:t> et al. (2002) </a:t>
            </a:r>
            <a:endParaRPr lang="pt-BR" sz="1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57224" y="1785923"/>
          <a:ext cx="7572429" cy="4071968"/>
        </p:xfrm>
        <a:graphic>
          <a:graphicData uri="http://schemas.openxmlformats.org/drawingml/2006/table">
            <a:tbl>
              <a:tblPr/>
              <a:tblGrid>
                <a:gridCol w="3830071"/>
                <a:gridCol w="1871179"/>
                <a:gridCol w="1871179"/>
              </a:tblGrid>
              <a:tr h="4011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Variável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Altura de corte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11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cm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 cm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357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MS,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35,69</a:t>
                      </a:r>
                      <a:r>
                        <a:rPr lang="pt-BR" sz="24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33,31</a:t>
                      </a:r>
                      <a:r>
                        <a:rPr lang="pt-BR" sz="24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1179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FDN,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47,8a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41,47b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1179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DVIVMO,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58,6b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66,67a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1179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ED, Mcal/kg 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2,583b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2,929a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1179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Produção MS, kg/ha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1179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CMS, kg/dia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1179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GPD. Kg/dia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1179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CA, CMS/GPD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6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ALTURA DE CORTE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616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Wu and Roth (2005)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11 </a:t>
            </a:r>
            <a:r>
              <a:rPr lang="en-US" sz="2400" dirty="0" err="1" smtClean="0"/>
              <a:t>estudos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 err="1" smtClean="0"/>
              <a:t>corte</a:t>
            </a:r>
            <a:r>
              <a:rPr lang="en-US" sz="2400" dirty="0" smtClean="0"/>
              <a:t> </a:t>
            </a:r>
            <a:r>
              <a:rPr lang="en-US" sz="2400" dirty="0" err="1" smtClean="0"/>
              <a:t>baixo</a:t>
            </a:r>
            <a:r>
              <a:rPr lang="en-US" sz="2400" dirty="0" smtClean="0"/>
              <a:t> (17,8 cm) x </a:t>
            </a:r>
            <a:r>
              <a:rPr lang="en-US" sz="2400" dirty="0" err="1" smtClean="0"/>
              <a:t>corte</a:t>
            </a:r>
            <a:r>
              <a:rPr lang="en-US" sz="2400" dirty="0" smtClean="0"/>
              <a:t> alto (48,2 cm)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4282" y="3143248"/>
            <a:ext cx="4714908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50021"/>
              </a:buClr>
              <a:buSzPct val="85000"/>
              <a:buFont typeface="Wingdings" pitchFamily="2" charset="2"/>
              <a:buChar char="ê"/>
            </a:pPr>
            <a:r>
              <a:rPr lang="en-US" sz="2800" dirty="0" smtClean="0">
                <a:solidFill>
                  <a:prstClr val="black"/>
                </a:solidFill>
                <a:sym typeface="Wingdings"/>
              </a:rPr>
              <a:t> FDA</a:t>
            </a:r>
            <a:r>
              <a:rPr lang="en-US" sz="2800" dirty="0" smtClean="0">
                <a:solidFill>
                  <a:prstClr val="black"/>
                </a:solidFill>
              </a:rPr>
              <a:t> (-10.2%)</a:t>
            </a:r>
          </a:p>
          <a:p>
            <a:pPr marL="274320" lvl="0" indent="-274320">
              <a:spcBef>
                <a:spcPct val="20000"/>
              </a:spcBef>
              <a:buClr>
                <a:srgbClr val="A50021"/>
              </a:buClr>
              <a:buSzPct val="85000"/>
              <a:buFont typeface="Wingdings" pitchFamily="2" charset="2"/>
              <a:buChar char="ê"/>
            </a:pPr>
            <a:r>
              <a:rPr lang="en-US" sz="2800" dirty="0" smtClean="0">
                <a:solidFill>
                  <a:prstClr val="black"/>
                </a:solidFill>
              </a:rPr>
              <a:t> FDN (-7.4%)</a:t>
            </a:r>
          </a:p>
          <a:p>
            <a:pPr marL="274320" lvl="0" indent="-274320">
              <a:spcBef>
                <a:spcPct val="20000"/>
              </a:spcBef>
              <a:buClr>
                <a:srgbClr val="A50021"/>
              </a:buClr>
              <a:buSzPct val="85000"/>
              <a:buFont typeface="Wingdings" pitchFamily="2" charset="2"/>
              <a:buChar char="ê"/>
            </a:pPr>
            <a:r>
              <a:rPr lang="en-US" sz="2800" dirty="0" smtClean="0">
                <a:solidFill>
                  <a:prstClr val="black"/>
                </a:solidFill>
              </a:rPr>
              <a:t> Prod. de </a:t>
            </a:r>
            <a:r>
              <a:rPr lang="en-US" sz="2800" dirty="0" err="1" smtClean="0">
                <a:solidFill>
                  <a:prstClr val="black"/>
                </a:solidFill>
              </a:rPr>
              <a:t>forragem</a:t>
            </a:r>
            <a:r>
              <a:rPr lang="en-US" sz="2800" dirty="0" smtClean="0">
                <a:solidFill>
                  <a:prstClr val="black"/>
                </a:solidFill>
              </a:rPr>
              <a:t> (-7.4%)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857752" y="3143248"/>
            <a:ext cx="4357718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50021"/>
              </a:buClr>
              <a:buSzPct val="85000"/>
              <a:buFont typeface="Wingdings" pitchFamily="2" charset="2"/>
              <a:buChar char="é"/>
            </a:pPr>
            <a:r>
              <a:rPr lang="en-US" sz="2800" dirty="0" smtClean="0">
                <a:solidFill>
                  <a:prstClr val="black"/>
                </a:solidFill>
              </a:rPr>
              <a:t>MS(+6%)</a:t>
            </a:r>
          </a:p>
          <a:p>
            <a:pPr marL="274320" lvl="0" indent="-274320">
              <a:spcBef>
                <a:spcPct val="20000"/>
              </a:spcBef>
              <a:buClr>
                <a:srgbClr val="A50021"/>
              </a:buClr>
              <a:buSzPct val="85000"/>
              <a:buFont typeface="Wingdings" pitchFamily="2" charset="2"/>
              <a:buChar char="é"/>
            </a:pPr>
            <a:r>
              <a:rPr lang="en-US" sz="2800" dirty="0" smtClean="0">
                <a:solidFill>
                  <a:prstClr val="black"/>
                </a:solidFill>
              </a:rPr>
              <a:t>PB (+2%)</a:t>
            </a:r>
          </a:p>
          <a:p>
            <a:pPr marL="274320" lvl="0" indent="-274320">
              <a:spcBef>
                <a:spcPct val="20000"/>
              </a:spcBef>
              <a:buClr>
                <a:srgbClr val="A50021"/>
              </a:buClr>
              <a:buSzPct val="85000"/>
              <a:buFont typeface="Wingdings" pitchFamily="2" charset="2"/>
              <a:buChar char="é"/>
            </a:pP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Amido</a:t>
            </a:r>
            <a:r>
              <a:rPr lang="en-US" sz="2800" dirty="0" smtClean="0">
                <a:solidFill>
                  <a:prstClr val="black"/>
                </a:solidFill>
              </a:rPr>
              <a:t> (+5.9%), </a:t>
            </a:r>
          </a:p>
          <a:p>
            <a:pPr marL="274320" lvl="0" indent="-274320">
              <a:spcBef>
                <a:spcPct val="20000"/>
              </a:spcBef>
              <a:buClr>
                <a:srgbClr val="A50021"/>
              </a:buClr>
              <a:buSzPct val="85000"/>
              <a:buFont typeface="Wingdings" pitchFamily="2" charset="2"/>
              <a:buChar char="é"/>
            </a:pPr>
            <a:r>
              <a:rPr lang="en-US" sz="2800" dirty="0" smtClean="0">
                <a:solidFill>
                  <a:prstClr val="black"/>
                </a:solidFill>
              </a:rPr>
              <a:t>FDN </a:t>
            </a:r>
            <a:r>
              <a:rPr lang="en-US" sz="2800" dirty="0" err="1" smtClean="0">
                <a:solidFill>
                  <a:prstClr val="black"/>
                </a:solidFill>
              </a:rPr>
              <a:t>digestível</a:t>
            </a:r>
            <a:r>
              <a:rPr lang="en-US" sz="2800" dirty="0" smtClean="0">
                <a:solidFill>
                  <a:prstClr val="black"/>
                </a:solidFill>
              </a:rPr>
              <a:t> (+4.7%)</a:t>
            </a:r>
          </a:p>
          <a:p>
            <a:pPr marL="274320" lvl="0" indent="-274320">
              <a:spcBef>
                <a:spcPct val="20000"/>
              </a:spcBef>
              <a:buClr>
                <a:srgbClr val="A50021"/>
              </a:buClr>
              <a:buSzPct val="85000"/>
              <a:buFont typeface="Wingdings" pitchFamily="2" charset="2"/>
              <a:buChar char="é"/>
            </a:pPr>
            <a:r>
              <a:rPr lang="en-US" sz="2800" dirty="0" err="1" smtClean="0">
                <a:solidFill>
                  <a:prstClr val="black"/>
                </a:solidFill>
              </a:rPr>
              <a:t>Dig.da</a:t>
            </a:r>
            <a:r>
              <a:rPr lang="en-US" sz="2800" dirty="0" smtClean="0">
                <a:solidFill>
                  <a:prstClr val="black"/>
                </a:solidFill>
              </a:rPr>
              <a:t> MS (+2.5%)</a:t>
            </a:r>
            <a:endParaRPr lang="pt-BR" sz="2800" dirty="0" smtClean="0"/>
          </a:p>
          <a:p>
            <a:endParaRPr lang="pt-BR" sz="2800" dirty="0"/>
          </a:p>
        </p:txBody>
      </p:sp>
      <p:pic>
        <p:nvPicPr>
          <p:cNvPr id="6" name="Picture 6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ALTURA DE CORTE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40112" y="5929330"/>
            <a:ext cx="850392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err="1" smtClean="0"/>
              <a:t>Fonte</a:t>
            </a:r>
            <a:r>
              <a:rPr lang="en-US" sz="1800" dirty="0" smtClean="0"/>
              <a:t>: </a:t>
            </a:r>
            <a:r>
              <a:rPr lang="en-US" sz="1800" dirty="0" err="1" smtClean="0"/>
              <a:t>Adaptado</a:t>
            </a:r>
            <a:r>
              <a:rPr lang="en-US" sz="1800" dirty="0" smtClean="0"/>
              <a:t> de Kung et al. (2008)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14346" y="1857359"/>
          <a:ext cx="7429553" cy="4071970"/>
        </p:xfrm>
        <a:graphic>
          <a:graphicData uri="http://schemas.openxmlformats.org/drawingml/2006/table">
            <a:tbl>
              <a:tblPr/>
              <a:tblGrid>
                <a:gridCol w="4273635"/>
                <a:gridCol w="1577959"/>
                <a:gridCol w="1577959"/>
              </a:tblGrid>
              <a:tr h="6773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Variável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Altura de corte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94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10-15 cm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46-51 cm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307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Amido,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29,74b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31,73a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9307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FDN,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42,91a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39,57b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50128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Produção de MS, t/ha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20,9b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9307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CMS, kg/dia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35807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Produção </a:t>
                      </a: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leite, kg/dia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6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>
              <a:buFont typeface="Monotype Sorts" pitchFamily="2" charset="2"/>
              <a:buNone/>
              <a:defRPr/>
            </a:pPr>
            <a:r>
              <a:rPr lang="pt-BR" sz="2800" i="0" dirty="0" smtClean="0"/>
              <a:t>	</a:t>
            </a:r>
            <a:endParaRPr lang="pt-BR" sz="2800" b="1" i="0" dirty="0" smtClean="0"/>
          </a:p>
        </p:txBody>
      </p:sp>
      <p:sp>
        <p:nvSpPr>
          <p:cNvPr id="187395" name="Text Box 4"/>
          <p:cNvSpPr>
            <a:spLocks noGrp="1" noChangeArrowheads="1"/>
          </p:cNvSpPr>
          <p:nvPr>
            <p:ph type="title"/>
          </p:nvPr>
        </p:nvSpPr>
        <p:spPr>
          <a:xfrm>
            <a:off x="771879" y="692150"/>
            <a:ext cx="7384344" cy="698500"/>
          </a:xfrm>
        </p:spPr>
        <p:txBody>
          <a:bodyPr>
            <a:noAutofit/>
          </a:bodyPr>
          <a:lstStyle/>
          <a:p>
            <a:r>
              <a:rPr lang="pt-BR" sz="40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</a:t>
            </a:r>
          </a:p>
        </p:txBody>
      </p:sp>
      <p:sp>
        <p:nvSpPr>
          <p:cNvPr id="187396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7924800" cy="4154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/>
              <a:t> Exploração de maior produtividade por área e menor consumo de energia nos sistemas de produção é chave para maior economia e sustentabilidade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/>
              <a:t> A cultura de milho para silagem somente se justifica caso alcance alto valor nutritivo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/>
              <a:t> Híbridos melhores para produção de silagem resultam da sinergia entre alta porcentagem de grãos e colmo de maior valor nutritivo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/>
              <a:t> O Brasil dispõe de bom material genético para produção de silagem de milho de qualidade.</a:t>
            </a:r>
          </a:p>
          <a:p>
            <a:pPr algn="just"/>
            <a:endParaRPr lang="pt-BR" sz="2400" dirty="0"/>
          </a:p>
        </p:txBody>
      </p:sp>
      <p:pic>
        <p:nvPicPr>
          <p:cNvPr id="18739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dio.jpg"/>
          <p:cNvPicPr>
            <a:picLocks noChangeAspect="1"/>
          </p:cNvPicPr>
          <p:nvPr/>
        </p:nvPicPr>
        <p:blipFill>
          <a:blip r:embed="rId2" cstate="print"/>
          <a:srcRect t="5487"/>
          <a:stretch>
            <a:fillRect/>
          </a:stretch>
        </p:blipFill>
        <p:spPr>
          <a:xfrm>
            <a:off x="0" y="-27384"/>
            <a:ext cx="9144000" cy="6970388"/>
          </a:xfrm>
          <a:prstGeom prst="rect">
            <a:avLst/>
          </a:prstGeom>
        </p:spPr>
      </p:pic>
      <p:sp>
        <p:nvSpPr>
          <p:cNvPr id="203786" name="Rectangle 10"/>
          <p:cNvSpPr>
            <a:spLocks noGrp="1" noChangeArrowheads="1"/>
          </p:cNvSpPr>
          <p:nvPr>
            <p:ph type="title"/>
          </p:nvPr>
        </p:nvSpPr>
        <p:spPr>
          <a:xfrm>
            <a:off x="2627489" y="332656"/>
            <a:ext cx="4176889" cy="854075"/>
          </a:xfrm>
          <a:ln w="57150"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OBRIGADO</a:t>
            </a:r>
          </a:p>
        </p:txBody>
      </p:sp>
      <p:pic>
        <p:nvPicPr>
          <p:cNvPr id="188420" name="Picture 7" descr="logomarca_ESALQ_2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1" y="52388"/>
            <a:ext cx="6477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2" name="Espaço Reservado para Conteúdo 3" descr="logo do grupo maio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9296" t="6285" r="18594" b="7777"/>
          <a:stretch>
            <a:fillRect/>
          </a:stretch>
        </p:blipFill>
        <p:spPr>
          <a:xfrm>
            <a:off x="7661566" y="5256503"/>
            <a:ext cx="1460500" cy="1643062"/>
          </a:xfrm>
        </p:spPr>
      </p:pic>
      <p:sp>
        <p:nvSpPr>
          <p:cNvPr id="6" name="TextBox 5"/>
          <p:cNvSpPr txBox="1"/>
          <p:nvPr/>
        </p:nvSpPr>
        <p:spPr>
          <a:xfrm>
            <a:off x="0" y="633478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j-lt"/>
              </a:rPr>
              <a:t>nussio@usp.br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222" y="115888"/>
            <a:ext cx="8833556" cy="1066800"/>
          </a:xfrm>
        </p:spPr>
        <p:txBody>
          <a:bodyPr/>
          <a:lstStyle/>
          <a:p>
            <a:pPr algn="ctr"/>
            <a:r>
              <a:rPr lang="pt-BR" sz="3200" b="1" i="0" dirty="0" smtClean="0">
                <a:effectLst/>
              </a:rPr>
              <a:t>Componentes do custo na produção de </a:t>
            </a:r>
            <a:br>
              <a:rPr lang="pt-BR" sz="3200" b="1" i="0" dirty="0" smtClean="0">
                <a:effectLst/>
              </a:rPr>
            </a:br>
            <a:r>
              <a:rPr lang="pt-BR" sz="3200" b="1" i="0" dirty="0" smtClean="0">
                <a:effectLst/>
              </a:rPr>
              <a:t>silagem de milho</a:t>
            </a:r>
          </a:p>
        </p:txBody>
      </p:sp>
      <p:pic>
        <p:nvPicPr>
          <p:cNvPr id="18329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" name="Gráfico 2"/>
          <p:cNvGraphicFramePr/>
          <p:nvPr/>
        </p:nvGraphicFramePr>
        <p:xfrm>
          <a:off x="795580" y="1340768"/>
          <a:ext cx="766485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7500" t="10395" r="28244" b="11531"/>
          <a:stretch>
            <a:fillRect/>
          </a:stretch>
        </p:blipFill>
        <p:spPr bwMode="auto">
          <a:xfrm>
            <a:off x="2483768" y="332656"/>
            <a:ext cx="417646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5138" t="9450" r="32378" b="16841"/>
          <a:stretch>
            <a:fillRect/>
          </a:stretch>
        </p:blipFill>
        <p:spPr bwMode="auto">
          <a:xfrm>
            <a:off x="2195736" y="260647"/>
            <a:ext cx="4536504" cy="64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483768" y="5805264"/>
            <a:ext cx="6192688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				        	Valor nutritivo 					similar</a:t>
            </a:r>
          </a:p>
          <a:p>
            <a:r>
              <a:rPr lang="pt-BR" dirty="0" smtClean="0"/>
              <a:t>					Atual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9272" t="14175" r="29425" b="9281"/>
          <a:stretch>
            <a:fillRect/>
          </a:stretch>
        </p:blipFill>
        <p:spPr bwMode="auto">
          <a:xfrm>
            <a:off x="2267744" y="116632"/>
            <a:ext cx="4320480" cy="660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0" y="0"/>
            <a:ext cx="508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555776" y="2505670"/>
            <a:ext cx="6192688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				        silagem milho:cana</a:t>
            </a:r>
          </a:p>
          <a:p>
            <a:r>
              <a:rPr lang="pt-BR" dirty="0" smtClean="0"/>
              <a:t>					</a:t>
            </a:r>
            <a:r>
              <a:rPr lang="pt-BR" dirty="0" err="1" smtClean="0"/>
              <a:t>Custo~</a:t>
            </a:r>
            <a:r>
              <a:rPr lang="pt-BR" dirty="0" smtClean="0"/>
              <a:t>2:1</a:t>
            </a:r>
          </a:p>
          <a:p>
            <a:r>
              <a:rPr lang="pt-BR" dirty="0" smtClean="0"/>
              <a:t>					Atual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55776" y="3861048"/>
            <a:ext cx="6192688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				        cana melhor retorno 				        econômico/</a:t>
            </a:r>
            <a:r>
              <a:rPr lang="pt-BR" dirty="0" err="1" smtClean="0"/>
              <a:t>alq</a:t>
            </a:r>
            <a:endParaRPr lang="pt-BR" dirty="0" smtClean="0"/>
          </a:p>
          <a:p>
            <a:r>
              <a:rPr lang="pt-BR" dirty="0" smtClean="0"/>
              <a:t>					Atual</a:t>
            </a:r>
          </a:p>
          <a:p>
            <a:r>
              <a:rPr lang="pt-BR" dirty="0" smtClean="0"/>
              <a:t>					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228600" y="838200"/>
            <a:ext cx="87439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pt-BR" sz="4400" b="1">
                <a:solidFill>
                  <a:schemeClr val="accent1"/>
                </a:solidFill>
                <a:latin typeface="Arial" charset="0"/>
              </a:rPr>
              <a:t>MILK 2000</a:t>
            </a:r>
            <a:br>
              <a:rPr lang="pt-BR" sz="4400" b="1">
                <a:solidFill>
                  <a:schemeClr val="accent1"/>
                </a:solidFill>
                <a:latin typeface="Arial" charset="0"/>
              </a:rPr>
            </a:br>
            <a:r>
              <a:rPr lang="pt-BR" sz="3200" b="1">
                <a:solidFill>
                  <a:schemeClr val="accent1"/>
                </a:solidFill>
                <a:latin typeface="Arial" charset="0"/>
              </a:rPr>
              <a:t>Avaliação de Milho para Silagem</a:t>
            </a:r>
            <a:br>
              <a:rPr lang="pt-BR" sz="3200" b="1">
                <a:solidFill>
                  <a:schemeClr val="accent1"/>
                </a:solidFill>
                <a:latin typeface="Arial" charset="0"/>
              </a:rPr>
            </a:br>
            <a:r>
              <a:rPr lang="pt-BR" sz="3200" b="1">
                <a:solidFill>
                  <a:schemeClr val="accent1"/>
                </a:solidFill>
                <a:latin typeface="Arial" charset="0"/>
              </a:rPr>
              <a:t>Sistema Schwab-Shaver</a:t>
            </a:r>
            <a:endParaRPr lang="pt-BR" sz="4400" b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533400" y="2574925"/>
            <a:ext cx="80772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latin typeface="Arial Narrow" pitchFamily="34" charset="0"/>
              </a:rPr>
              <a:t>NE</a:t>
            </a:r>
            <a:r>
              <a:rPr lang="pt-BR" sz="2000" b="1" baseline="-25000">
                <a:latin typeface="Arial Narrow" pitchFamily="34" charset="0"/>
              </a:rPr>
              <a:t>L</a:t>
            </a:r>
            <a:r>
              <a:rPr lang="pt-BR" sz="2000" b="1">
                <a:latin typeface="Arial Narrow" pitchFamily="34" charset="0"/>
              </a:rPr>
              <a:t> (Mcal/kg) = (( DIG</a:t>
            </a:r>
            <a:r>
              <a:rPr lang="pt-BR" sz="2000" b="1" baseline="-25000">
                <a:latin typeface="Arial Narrow" pitchFamily="34" charset="0"/>
              </a:rPr>
              <a:t>PB</a:t>
            </a:r>
            <a:r>
              <a:rPr lang="pt-BR" sz="2000" b="1">
                <a:latin typeface="Arial Narrow" pitchFamily="34" charset="0"/>
              </a:rPr>
              <a:t> + DIG</a:t>
            </a:r>
            <a:r>
              <a:rPr lang="pt-BR" sz="2000" b="1" baseline="-25000">
                <a:latin typeface="Arial Narrow" pitchFamily="34" charset="0"/>
              </a:rPr>
              <a:t>AG </a:t>
            </a:r>
            <a:r>
              <a:rPr lang="pt-BR" sz="2000" b="1">
                <a:latin typeface="Arial Narrow" pitchFamily="34" charset="0"/>
              </a:rPr>
              <a:t>+ DIG</a:t>
            </a:r>
            <a:r>
              <a:rPr lang="pt-BR" sz="2000" b="1" baseline="-25000">
                <a:latin typeface="Arial Narrow" pitchFamily="34" charset="0"/>
              </a:rPr>
              <a:t>amido </a:t>
            </a:r>
            <a:r>
              <a:rPr lang="pt-BR" sz="2000" b="1">
                <a:latin typeface="Arial Narrow" pitchFamily="34" charset="0"/>
              </a:rPr>
              <a:t>+ DIG</a:t>
            </a:r>
            <a:r>
              <a:rPr lang="pt-BR" sz="2000" b="1" baseline="-25000">
                <a:latin typeface="Arial Narrow" pitchFamily="34" charset="0"/>
              </a:rPr>
              <a:t>A+AO</a:t>
            </a:r>
            <a:r>
              <a:rPr lang="pt-BR" sz="2000" b="1">
                <a:latin typeface="Arial Narrow" pitchFamily="34" charset="0"/>
              </a:rPr>
              <a:t> + DIG</a:t>
            </a:r>
            <a:r>
              <a:rPr lang="pt-BR" sz="2000" b="1" baseline="-25000">
                <a:latin typeface="Arial Narrow" pitchFamily="34" charset="0"/>
              </a:rPr>
              <a:t>FDN</a:t>
            </a:r>
            <a:r>
              <a:rPr lang="pt-BR" sz="2000" b="1">
                <a:latin typeface="Arial Narrow" pitchFamily="34" charset="0"/>
              </a:rPr>
              <a:t> - 7) * 0.0245)- 0.12</a:t>
            </a:r>
          </a:p>
          <a:p>
            <a:pPr>
              <a:spcBef>
                <a:spcPct val="50000"/>
              </a:spcBef>
            </a:pPr>
            <a:r>
              <a:rPr lang="pt-BR" sz="2000" b="1">
                <a:latin typeface="Arial Narrow" pitchFamily="34" charset="0"/>
              </a:rPr>
              <a:t>DIG</a:t>
            </a:r>
            <a:r>
              <a:rPr lang="pt-BR" sz="2000" b="1" baseline="-25000">
                <a:latin typeface="Arial Narrow" pitchFamily="34" charset="0"/>
              </a:rPr>
              <a:t>PB </a:t>
            </a:r>
            <a:r>
              <a:rPr lang="pt-BR" sz="2000" b="1">
                <a:latin typeface="Arial Narrow" pitchFamily="34" charset="0"/>
              </a:rPr>
              <a:t>= 0.93 * PB (%)</a:t>
            </a:r>
          </a:p>
          <a:p>
            <a:pPr>
              <a:spcBef>
                <a:spcPct val="50000"/>
              </a:spcBef>
            </a:pPr>
            <a:r>
              <a:rPr lang="pt-BR" sz="2000" b="1">
                <a:latin typeface="Arial Narrow" pitchFamily="34" charset="0"/>
              </a:rPr>
              <a:t>DIG</a:t>
            </a:r>
            <a:r>
              <a:rPr lang="pt-BR" sz="2000" b="1" baseline="-25000">
                <a:latin typeface="Arial Narrow" pitchFamily="34" charset="0"/>
              </a:rPr>
              <a:t>AG </a:t>
            </a:r>
            <a:r>
              <a:rPr lang="pt-BR" sz="2000" b="1">
                <a:latin typeface="Arial Narrow" pitchFamily="34" charset="0"/>
              </a:rPr>
              <a:t>= ((AG% - 1) * 0.97 * 2.8)</a:t>
            </a:r>
          </a:p>
          <a:p>
            <a:pPr>
              <a:spcBef>
                <a:spcPct val="50000"/>
              </a:spcBef>
            </a:pPr>
            <a:r>
              <a:rPr lang="pt-BR" sz="2000" b="1">
                <a:latin typeface="Arial Narrow" pitchFamily="34" charset="0"/>
              </a:rPr>
              <a:t>DIG</a:t>
            </a:r>
            <a:r>
              <a:rPr lang="pt-BR" sz="2000" b="1" baseline="-25000">
                <a:latin typeface="Arial Narrow" pitchFamily="34" charset="0"/>
              </a:rPr>
              <a:t>amido</a:t>
            </a:r>
            <a:r>
              <a:rPr lang="pt-BR" sz="2000" b="1">
                <a:latin typeface="Arial Narrow" pitchFamily="34" charset="0"/>
              </a:rPr>
              <a:t> = ( Amido % * </a:t>
            </a:r>
            <a:r>
              <a:rPr lang="pt-BR" sz="2000" b="1">
                <a:solidFill>
                  <a:schemeClr val="tx2"/>
                </a:solidFill>
                <a:latin typeface="Arial Narrow" pitchFamily="34" charset="0"/>
              </a:rPr>
              <a:t>digestibilidade amido</a:t>
            </a:r>
            <a:r>
              <a:rPr lang="pt-BR" sz="2000" b="1">
                <a:latin typeface="Arial Narrow" pitchFamily="34" charset="0"/>
              </a:rPr>
              <a:t> </a:t>
            </a:r>
            <a:r>
              <a:rPr lang="pt-BR" sz="2000" b="1">
                <a:solidFill>
                  <a:schemeClr val="tx2"/>
                </a:solidFill>
                <a:latin typeface="Arial Narrow" pitchFamily="34" charset="0"/>
              </a:rPr>
              <a:t>%</a:t>
            </a:r>
            <a:r>
              <a:rPr lang="pt-BR" sz="2000" b="1">
                <a:latin typeface="Arial Narrow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pt-BR" sz="2000" b="1">
                <a:latin typeface="Arial Narrow" pitchFamily="34" charset="0"/>
              </a:rPr>
              <a:t>	 </a:t>
            </a:r>
            <a:r>
              <a:rPr lang="pt-BR" sz="2000" b="1">
                <a:solidFill>
                  <a:schemeClr val="tx2"/>
                </a:solidFill>
                <a:latin typeface="Arial Narrow" pitchFamily="34" charset="0"/>
              </a:rPr>
              <a:t>digestibilidade amido</a:t>
            </a:r>
            <a:r>
              <a:rPr lang="pt-BR" sz="2000" b="1">
                <a:latin typeface="Arial Narrow" pitchFamily="34" charset="0"/>
              </a:rPr>
              <a:t> % = 144.81 - ( 1.6707 * MS %)  ñ processado	 </a:t>
            </a:r>
            <a:r>
              <a:rPr lang="pt-BR" sz="2000" b="1">
                <a:solidFill>
                  <a:schemeClr val="tx2"/>
                </a:solidFill>
                <a:latin typeface="Arial Narrow" pitchFamily="34" charset="0"/>
              </a:rPr>
              <a:t>digestibilidade amido</a:t>
            </a:r>
            <a:r>
              <a:rPr lang="pt-BR" sz="2000" b="1">
                <a:latin typeface="Arial Narrow" pitchFamily="34" charset="0"/>
              </a:rPr>
              <a:t> % = 121.59 - (0.8755 * MS %)  processado</a:t>
            </a:r>
          </a:p>
          <a:p>
            <a:pPr>
              <a:spcBef>
                <a:spcPct val="50000"/>
              </a:spcBef>
            </a:pPr>
            <a:r>
              <a:rPr lang="pt-BR" sz="2000" b="1">
                <a:latin typeface="Arial Narrow" pitchFamily="34" charset="0"/>
              </a:rPr>
              <a:t>DIG</a:t>
            </a:r>
            <a:r>
              <a:rPr lang="pt-BR" sz="2000" b="1" baseline="-25000">
                <a:latin typeface="Arial Narrow" pitchFamily="34" charset="0"/>
              </a:rPr>
              <a:t>A + AO</a:t>
            </a:r>
            <a:r>
              <a:rPr lang="pt-BR" sz="2000" b="1">
                <a:latin typeface="Arial Narrow" pitchFamily="34" charset="0"/>
              </a:rPr>
              <a:t>=  (100 - ( FDN + PB + MM + EE + Amido)) * 1</a:t>
            </a:r>
          </a:p>
          <a:p>
            <a:pPr>
              <a:spcBef>
                <a:spcPct val="50000"/>
              </a:spcBef>
            </a:pPr>
            <a:r>
              <a:rPr lang="pt-BR" sz="2000" b="1">
                <a:latin typeface="Arial Narrow" pitchFamily="34" charset="0"/>
              </a:rPr>
              <a:t>DIG </a:t>
            </a:r>
            <a:r>
              <a:rPr lang="pt-BR" sz="2000" b="1" baseline="-25000">
                <a:latin typeface="Arial Narrow" pitchFamily="34" charset="0"/>
              </a:rPr>
              <a:t>FDN </a:t>
            </a:r>
            <a:r>
              <a:rPr lang="pt-BR" sz="2000" b="1">
                <a:latin typeface="Arial Narrow" pitchFamily="34" charset="0"/>
              </a:rPr>
              <a:t>= FDN % * </a:t>
            </a:r>
            <a:r>
              <a:rPr lang="pt-BR" sz="2000" b="1">
                <a:solidFill>
                  <a:schemeClr val="tx2"/>
                </a:solidFill>
                <a:latin typeface="Arial Narrow" pitchFamily="34" charset="0"/>
              </a:rPr>
              <a:t>DIVFDN %</a:t>
            </a:r>
            <a:r>
              <a:rPr lang="pt-BR" sz="2000" b="1">
                <a:latin typeface="Arial Narrow" pitchFamily="34" charset="0"/>
              </a:rPr>
              <a:t>		</a:t>
            </a:r>
          </a:p>
        </p:txBody>
      </p:sp>
      <p:pic>
        <p:nvPicPr>
          <p:cNvPr id="233480" name="Picture 8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>
                <a:solidFill>
                  <a:schemeClr val="accent1"/>
                </a:solidFill>
                <a:latin typeface="Arial" charset="0"/>
              </a:rPr>
              <a:t>MILK 2000</a:t>
            </a:r>
            <a:br>
              <a:rPr lang="pt-BR" b="1">
                <a:solidFill>
                  <a:schemeClr val="accent1"/>
                </a:solidFill>
                <a:latin typeface="Arial" charset="0"/>
              </a:rPr>
            </a:br>
            <a:r>
              <a:rPr lang="pt-BR" sz="3200" b="1">
                <a:solidFill>
                  <a:schemeClr val="accent1"/>
                </a:solidFill>
                <a:latin typeface="Arial" charset="0"/>
              </a:rPr>
              <a:t>Avaliação de Milho para Silagem</a:t>
            </a:r>
            <a:br>
              <a:rPr lang="pt-BR" sz="3200" b="1">
                <a:solidFill>
                  <a:schemeClr val="accent1"/>
                </a:solidFill>
                <a:latin typeface="Arial" charset="0"/>
              </a:rPr>
            </a:br>
            <a:r>
              <a:rPr lang="pt-BR" sz="3200" b="1">
                <a:solidFill>
                  <a:schemeClr val="accent1"/>
                </a:solidFill>
                <a:latin typeface="Arial" charset="0"/>
              </a:rPr>
              <a:t>Sistema Schwab-Shaver</a:t>
            </a:r>
          </a:p>
        </p:txBody>
      </p:sp>
      <p:graphicFrame>
        <p:nvGraphicFramePr>
          <p:cNvPr id="235523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458788" y="2713038"/>
          <a:ext cx="7693025" cy="4144962"/>
        </p:xfrm>
        <a:graphic>
          <a:graphicData uri="http://schemas.openxmlformats.org/presentationml/2006/ole">
            <p:oleObj spid="_x0000_s10242" name="Document" r:id="rId4" imgW="7768440" imgH="4185953" progId="Word.Document.8">
              <p:embed/>
            </p:oleObj>
          </a:graphicData>
        </a:graphic>
      </p:graphicFrame>
      <p:pic>
        <p:nvPicPr>
          <p:cNvPr id="235525" name="Picture 5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  <p:sp>
        <p:nvSpPr>
          <p:cNvPr id="235526" name="Line 6"/>
          <p:cNvSpPr>
            <a:spLocks noChangeShapeType="1"/>
          </p:cNvSpPr>
          <p:nvPr/>
        </p:nvSpPr>
        <p:spPr bwMode="auto">
          <a:xfrm>
            <a:off x="1295400" y="25908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35527" name="Line 7"/>
          <p:cNvSpPr>
            <a:spLocks noChangeShapeType="1"/>
          </p:cNvSpPr>
          <p:nvPr/>
        </p:nvSpPr>
        <p:spPr bwMode="auto">
          <a:xfrm>
            <a:off x="1295400" y="34290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35528" name="Line 8"/>
          <p:cNvSpPr>
            <a:spLocks noChangeShapeType="1"/>
          </p:cNvSpPr>
          <p:nvPr/>
        </p:nvSpPr>
        <p:spPr bwMode="auto">
          <a:xfrm>
            <a:off x="1371600" y="54864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advClick="0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>
                <a:solidFill>
                  <a:schemeClr val="accent1"/>
                </a:solidFill>
                <a:latin typeface="Arial" charset="0"/>
              </a:rPr>
              <a:t>MILK 2000</a:t>
            </a:r>
            <a:br>
              <a:rPr lang="pt-BR" b="1">
                <a:solidFill>
                  <a:schemeClr val="accent1"/>
                </a:solidFill>
                <a:latin typeface="Arial" charset="0"/>
              </a:rPr>
            </a:br>
            <a:r>
              <a:rPr lang="pt-BR" sz="3200" b="1">
                <a:solidFill>
                  <a:schemeClr val="accent1"/>
                </a:solidFill>
                <a:latin typeface="Arial" charset="0"/>
              </a:rPr>
              <a:t>Avaliação de Milho para Silagem</a:t>
            </a:r>
            <a:br>
              <a:rPr lang="pt-BR" sz="3200" b="1">
                <a:solidFill>
                  <a:schemeClr val="accent1"/>
                </a:solidFill>
                <a:latin typeface="Arial" charset="0"/>
              </a:rPr>
            </a:br>
            <a:r>
              <a:rPr lang="pt-BR" sz="3200" b="1">
                <a:solidFill>
                  <a:schemeClr val="accent1"/>
                </a:solidFill>
                <a:latin typeface="Arial" charset="0"/>
              </a:rPr>
              <a:t>Sistema Schwab-Shaver</a:t>
            </a:r>
          </a:p>
        </p:txBody>
      </p:sp>
      <p:graphicFrame>
        <p:nvGraphicFramePr>
          <p:cNvPr id="236547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461963" y="2716213"/>
          <a:ext cx="7737475" cy="4162425"/>
        </p:xfrm>
        <a:graphic>
          <a:graphicData uri="http://schemas.openxmlformats.org/presentationml/2006/ole">
            <p:oleObj spid="_x0000_s11266" name="Document" r:id="rId3" imgW="7768719" imgH="4179851" progId="Word.Document.8">
              <p:embed/>
            </p:oleObj>
          </a:graphicData>
        </a:graphic>
      </p:graphicFrame>
      <p:pic>
        <p:nvPicPr>
          <p:cNvPr id="236548" name="Picture 4" descr="G:\Meus Documentos\Apresentações\Fotos\Institucional\logoesalq300dpi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4888" y="0"/>
            <a:ext cx="519112" cy="762000"/>
          </a:xfrm>
          <a:prstGeom prst="rect">
            <a:avLst/>
          </a:prstGeom>
          <a:noFill/>
        </p:spPr>
      </p:pic>
      <p:sp>
        <p:nvSpPr>
          <p:cNvPr id="236549" name="Line 5"/>
          <p:cNvSpPr>
            <a:spLocks noChangeShapeType="1"/>
          </p:cNvSpPr>
          <p:nvPr/>
        </p:nvSpPr>
        <p:spPr bwMode="auto">
          <a:xfrm>
            <a:off x="838200" y="25146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36550" name="Line 6"/>
          <p:cNvSpPr>
            <a:spLocks noChangeShapeType="1"/>
          </p:cNvSpPr>
          <p:nvPr/>
        </p:nvSpPr>
        <p:spPr bwMode="auto">
          <a:xfrm>
            <a:off x="838200" y="34290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36551" name="Line 7"/>
          <p:cNvSpPr>
            <a:spLocks noChangeShapeType="1"/>
          </p:cNvSpPr>
          <p:nvPr/>
        </p:nvSpPr>
        <p:spPr bwMode="auto">
          <a:xfrm>
            <a:off x="838200" y="56388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9688"/>
    </a:dk2>
    <a:lt2>
      <a:srgbClr val="FFFFFF"/>
    </a:lt2>
    <a:accent1>
      <a:srgbClr val="FC0128"/>
    </a:accent1>
    <a:accent2>
      <a:srgbClr val="114FFB"/>
    </a:accent2>
    <a:accent3>
      <a:srgbClr val="AAC9C3"/>
    </a:accent3>
    <a:accent4>
      <a:srgbClr val="DADADA"/>
    </a:accent4>
    <a:accent5>
      <a:srgbClr val="FDAAAC"/>
    </a:accent5>
    <a:accent6>
      <a:srgbClr val="0E47E3"/>
    </a:accent6>
    <a:hlink>
      <a:srgbClr val="CECECE"/>
    </a:hlink>
    <a:folHlink>
      <a:srgbClr val="8CF4EA"/>
    </a:folHlink>
  </a:clrScheme>
  <a:fontScheme name="multbara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3281</Words>
  <Application>Microsoft Office PowerPoint</Application>
  <PresentationFormat>Apresentação na tela (4:3)</PresentationFormat>
  <Paragraphs>996</Paragraphs>
  <Slides>95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95</vt:i4>
      </vt:variant>
    </vt:vector>
  </HeadingPairs>
  <TitlesOfParts>
    <vt:vector size="100" baseType="lpstr">
      <vt:lpstr>Office Theme</vt:lpstr>
      <vt:lpstr>Worksheet</vt:lpstr>
      <vt:lpstr>Clip</vt:lpstr>
      <vt:lpstr>Documento</vt:lpstr>
      <vt:lpstr>Document</vt:lpstr>
      <vt:lpstr>Slide 1</vt:lpstr>
      <vt:lpstr>Tomada de decisão na escolha de milho  para silagem</vt:lpstr>
      <vt:lpstr>Slide 3</vt:lpstr>
      <vt:lpstr>Slide 4</vt:lpstr>
      <vt:lpstr>APTIDÃO AGRÍCOLA</vt:lpstr>
      <vt:lpstr> </vt:lpstr>
      <vt:lpstr>CUSTOS DE PRODUÇÃO DE VOLUMOSOS SUPLEMENTARES</vt:lpstr>
      <vt:lpstr>Slide 8</vt:lpstr>
      <vt:lpstr>Componentes do custo na produção de  silagem de milho</vt:lpstr>
      <vt:lpstr>Tabela 1 - Parâmetros agronômicos e nutricionais de volumosos suplementares</vt:lpstr>
      <vt:lpstr>Simulação de custos e lucro sobre custo alimentar gerados por rações compostas por diferentes volumosos para bovinos leiteiros</vt:lpstr>
      <vt:lpstr>Simulação de custos e lucro sobre custo alimentar gerados por rações compostas por diferentes volumosos para vacas leiteiras confinadas</vt:lpstr>
      <vt:lpstr>Slide 13</vt:lpstr>
      <vt:lpstr>Slide 14</vt:lpstr>
      <vt:lpstr>Desempenho cana- Leite</vt:lpstr>
      <vt:lpstr>Ingredientes das rações - Leite</vt:lpstr>
      <vt:lpstr>Slide 17</vt:lpstr>
      <vt:lpstr>Slide 18</vt:lpstr>
      <vt:lpstr>Custo do Nutriente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Top 10 - Concurso de silagem 2011 - Fundação ABC</vt:lpstr>
      <vt:lpstr>Slide 28</vt:lpstr>
      <vt:lpstr>Slide 29</vt:lpstr>
      <vt:lpstr>Slide 30</vt:lpstr>
      <vt:lpstr>Slide 31</vt:lpstr>
      <vt:lpstr>Slide 32</vt:lpstr>
      <vt:lpstr>Contribuição das estruturas morfológicas em plantas de milho para silagem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Acúmulo de MS vs Maturidade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HIBRIDOS DE MILHO TIPO DE ENDOSPERMA</vt:lpstr>
      <vt:lpstr>Slide 83</vt:lpstr>
      <vt:lpstr>Slide 84</vt:lpstr>
      <vt:lpstr>ALTURA DE CORTE</vt:lpstr>
      <vt:lpstr>ALTURA DE CORTE</vt:lpstr>
      <vt:lpstr>ALTURA DE CORTE</vt:lpstr>
      <vt:lpstr>CONCLUSÕES</vt:lpstr>
      <vt:lpstr>OBRIGADO</vt:lpstr>
      <vt:lpstr>Slide 90</vt:lpstr>
      <vt:lpstr>Slide 91</vt:lpstr>
      <vt:lpstr>Slide 92</vt:lpstr>
      <vt:lpstr>Slide 93</vt:lpstr>
      <vt:lpstr>MILK 2000 Avaliação de Milho para Silagem Sistema Schwab-Shaver</vt:lpstr>
      <vt:lpstr>MILK 2000 Avaliação de Milho para Silagem Sistema Schwab-Shaver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ESCOLHA DO VOLUMOSO SUPLEMENTAR NA DIETA DE RUMINANTES</dc:title>
  <dc:creator>Maity Zopollatto</dc:creator>
  <cp:lastModifiedBy>Nussio</cp:lastModifiedBy>
  <cp:revision>90</cp:revision>
  <dcterms:created xsi:type="dcterms:W3CDTF">2011-07-11T12:37:28Z</dcterms:created>
  <dcterms:modified xsi:type="dcterms:W3CDTF">2012-10-22T21:35:17Z</dcterms:modified>
</cp:coreProperties>
</file>