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8" r:id="rId16"/>
    <p:sldId id="279" r:id="rId17"/>
    <p:sldId id="280" r:id="rId18"/>
    <p:sldId id="281" r:id="rId19"/>
    <p:sldId id="277" r:id="rId20"/>
    <p:sldId id="278" r:id="rId21"/>
    <p:sldId id="282" r:id="rId22"/>
    <p:sldId id="292" r:id="rId23"/>
    <p:sldId id="283" r:id="rId24"/>
    <p:sldId id="284" r:id="rId25"/>
    <p:sldId id="285" r:id="rId26"/>
    <p:sldId id="286" r:id="rId27"/>
    <p:sldId id="294" r:id="rId28"/>
    <p:sldId id="287" r:id="rId29"/>
    <p:sldId id="288" r:id="rId30"/>
    <p:sldId id="289" r:id="rId31"/>
    <p:sldId id="290" r:id="rId32"/>
    <p:sldId id="293" r:id="rId33"/>
    <p:sldId id="298" r:id="rId34"/>
    <p:sldId id="295" r:id="rId35"/>
    <p:sldId id="296" r:id="rId36"/>
    <p:sldId id="297" r:id="rId37"/>
    <p:sldId id="299" r:id="rId38"/>
    <p:sldId id="300" r:id="rId39"/>
    <p:sldId id="301" r:id="rId40"/>
    <p:sldId id="314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12" r:id="rId49"/>
    <p:sldId id="309" r:id="rId50"/>
    <p:sldId id="310" r:id="rId51"/>
    <p:sldId id="311" r:id="rId52"/>
    <p:sldId id="313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1" r:id="rId61"/>
    <p:sldId id="323" r:id="rId62"/>
    <p:sldId id="324" r:id="rId63"/>
    <p:sldId id="325" r:id="rId64"/>
    <p:sldId id="326" r:id="rId65"/>
    <p:sldId id="329" r:id="rId66"/>
    <p:sldId id="327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Modelo Determinístico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Planilha1!$H$7:$H$114</c:f>
              <c:numCache>
                <c:formatCode>General</c:formatCode>
                <c:ptCount val="108"/>
                <c:pt idx="0">
                  <c:v>0.1201158245001529</c:v>
                </c:pt>
                <c:pt idx="1">
                  <c:v>557.42581338945536</c:v>
                </c:pt>
                <c:pt idx="2">
                  <c:v>388.69404039392532</c:v>
                </c:pt>
                <c:pt idx="3">
                  <c:v>5.0896404911364511E-2</c:v>
                </c:pt>
                <c:pt idx="4">
                  <c:v>269.68027557946743</c:v>
                </c:pt>
                <c:pt idx="5">
                  <c:v>842.88504283096927</c:v>
                </c:pt>
                <c:pt idx="6">
                  <c:v>222.81014991668999</c:v>
                </c:pt>
                <c:pt idx="7">
                  <c:v>375.31081692370174</c:v>
                </c:pt>
                <c:pt idx="8">
                  <c:v>7.7071457945600397</c:v>
                </c:pt>
                <c:pt idx="9">
                  <c:v>781.17338153785647</c:v>
                </c:pt>
                <c:pt idx="10">
                  <c:v>121.86106265310967</c:v>
                </c:pt>
                <c:pt idx="11">
                  <c:v>351.23681803168068</c:v>
                </c:pt>
                <c:pt idx="12">
                  <c:v>0.38957594653739963</c:v>
                </c:pt>
                <c:pt idx="13">
                  <c:v>18.055425207902111</c:v>
                </c:pt>
                <c:pt idx="14">
                  <c:v>22.248279517122221</c:v>
                </c:pt>
                <c:pt idx="15">
                  <c:v>861.82163470606679</c:v>
                </c:pt>
                <c:pt idx="16">
                  <c:v>18.792836196496932</c:v>
                </c:pt>
                <c:pt idx="17">
                  <c:v>636.66773289346315</c:v>
                </c:pt>
                <c:pt idx="18">
                  <c:v>1.26221650985501</c:v>
                </c:pt>
                <c:pt idx="19">
                  <c:v>253.07490884061224</c:v>
                </c:pt>
                <c:pt idx="20">
                  <c:v>39.921640266527326</c:v>
                </c:pt>
                <c:pt idx="21">
                  <c:v>1103.4023402008268</c:v>
                </c:pt>
                <c:pt idx="22">
                  <c:v>5.6262709695214692E-2</c:v>
                </c:pt>
                <c:pt idx="23">
                  <c:v>476.14482118425707</c:v>
                </c:pt>
                <c:pt idx="24">
                  <c:v>1046.9756600397377</c:v>
                </c:pt>
                <c:pt idx="25">
                  <c:v>46.613015701382601</c:v>
                </c:pt>
                <c:pt idx="26">
                  <c:v>345.90876841609156</c:v>
                </c:pt>
                <c:pt idx="27">
                  <c:v>663.83095677317954</c:v>
                </c:pt>
                <c:pt idx="28">
                  <c:v>530.33269110805213</c:v>
                </c:pt>
                <c:pt idx="29">
                  <c:v>1039.0891801664766</c:v>
                </c:pt>
                <c:pt idx="30">
                  <c:v>251.55109294801252</c:v>
                </c:pt>
                <c:pt idx="31">
                  <c:v>409.44151372763321</c:v>
                </c:pt>
                <c:pt idx="32">
                  <c:v>70.01836796246981</c:v>
                </c:pt>
                <c:pt idx="33">
                  <c:v>7.4131148205579187</c:v>
                </c:pt>
                <c:pt idx="34">
                  <c:v>568.81193480180764</c:v>
                </c:pt>
                <c:pt idx="35">
                  <c:v>989.92757597210482</c:v>
                </c:pt>
                <c:pt idx="36">
                  <c:v>1279.6537646633724</c:v>
                </c:pt>
                <c:pt idx="37">
                  <c:v>1368.9192018541419</c:v>
                </c:pt>
                <c:pt idx="38">
                  <c:v>1611.4633967384477</c:v>
                </c:pt>
                <c:pt idx="39">
                  <c:v>1150.8945151883033</c:v>
                </c:pt>
                <c:pt idx="40">
                  <c:v>0.21308498723847871</c:v>
                </c:pt>
                <c:pt idx="41">
                  <c:v>11.088016757558902</c:v>
                </c:pt>
                <c:pt idx="42">
                  <c:v>0.12929010350653605</c:v>
                </c:pt>
                <c:pt idx="43">
                  <c:v>150.86348504811741</c:v>
                </c:pt>
                <c:pt idx="44">
                  <c:v>2.6559430547870995</c:v>
                </c:pt>
                <c:pt idx="45">
                  <c:v>100.03654295391195</c:v>
                </c:pt>
                <c:pt idx="46">
                  <c:v>41.356859017374695</c:v>
                </c:pt>
                <c:pt idx="47">
                  <c:v>181.83778676776606</c:v>
                </c:pt>
                <c:pt idx="48">
                  <c:v>632.93196178546577</c:v>
                </c:pt>
                <c:pt idx="49">
                  <c:v>177.86291211073649</c:v>
                </c:pt>
                <c:pt idx="50">
                  <c:v>4.7409536009609079</c:v>
                </c:pt>
                <c:pt idx="51">
                  <c:v>527.93194569003174</c:v>
                </c:pt>
                <c:pt idx="52">
                  <c:v>320.39126872389659</c:v>
                </c:pt>
                <c:pt idx="53">
                  <c:v>3.9657992693281109E-6</c:v>
                </c:pt>
                <c:pt idx="54">
                  <c:v>1137.8819991224402</c:v>
                </c:pt>
                <c:pt idx="55">
                  <c:v>615.85212114899366</c:v>
                </c:pt>
                <c:pt idx="56">
                  <c:v>30.363031595487961</c:v>
                </c:pt>
                <c:pt idx="57">
                  <c:v>1051.8367568867923</c:v>
                </c:pt>
                <c:pt idx="58">
                  <c:v>3.1322117093149666</c:v>
                </c:pt>
                <c:pt idx="59">
                  <c:v>1659.0246364143538</c:v>
                </c:pt>
                <c:pt idx="60">
                  <c:v>958.26446622524782</c:v>
                </c:pt>
                <c:pt idx="61">
                  <c:v>714.70425513362648</c:v>
                </c:pt>
                <c:pt idx="62">
                  <c:v>1008.695548924606</c:v>
                </c:pt>
                <c:pt idx="63">
                  <c:v>1027.5770196892131</c:v>
                </c:pt>
                <c:pt idx="64">
                  <c:v>16.910542175108606</c:v>
                </c:pt>
                <c:pt idx="65">
                  <c:v>0.202728093056359</c:v>
                </c:pt>
                <c:pt idx="66">
                  <c:v>950.12989031414384</c:v>
                </c:pt>
                <c:pt idx="67">
                  <c:v>45.035149312913369</c:v>
                </c:pt>
                <c:pt idx="68">
                  <c:v>1357.8101932938578</c:v>
                </c:pt>
                <c:pt idx="69">
                  <c:v>90.349109072950327</c:v>
                </c:pt>
                <c:pt idx="70">
                  <c:v>5.5524970183440701</c:v>
                </c:pt>
                <c:pt idx="71">
                  <c:v>172.29139699423189</c:v>
                </c:pt>
                <c:pt idx="72">
                  <c:v>160.34699477049674</c:v>
                </c:pt>
                <c:pt idx="73">
                  <c:v>65.702558517505082</c:v>
                </c:pt>
                <c:pt idx="74">
                  <c:v>904.01652354042221</c:v>
                </c:pt>
                <c:pt idx="75">
                  <c:v>1245.0593917377857</c:v>
                </c:pt>
                <c:pt idx="76">
                  <c:v>2.5076117062051742</c:v>
                </c:pt>
                <c:pt idx="77">
                  <c:v>209.36823160118286</c:v>
                </c:pt>
                <c:pt idx="78">
                  <c:v>53.822159607615873</c:v>
                </c:pt>
                <c:pt idx="79">
                  <c:v>842.20099707376698</c:v>
                </c:pt>
                <c:pt idx="80">
                  <c:v>211.76421732953497</c:v>
                </c:pt>
                <c:pt idx="81">
                  <c:v>1174.0239376287589</c:v>
                </c:pt>
                <c:pt idx="82">
                  <c:v>596.8928710368333</c:v>
                </c:pt>
                <c:pt idx="83">
                  <c:v>234.18292172073848</c:v>
                </c:pt>
                <c:pt idx="84">
                  <c:v>61.314678239120923</c:v>
                </c:pt>
                <c:pt idx="85">
                  <c:v>78.623380342596136</c:v>
                </c:pt>
                <c:pt idx="86">
                  <c:v>296.97134912477816</c:v>
                </c:pt>
                <c:pt idx="87">
                  <c:v>13.194445442118182</c:v>
                </c:pt>
                <c:pt idx="88">
                  <c:v>141.37165426664455</c:v>
                </c:pt>
                <c:pt idx="89">
                  <c:v>500.42368026085228</c:v>
                </c:pt>
                <c:pt idx="90">
                  <c:v>305.34393997619878</c:v>
                </c:pt>
                <c:pt idx="91">
                  <c:v>439.14212803439443</c:v>
                </c:pt>
                <c:pt idx="92">
                  <c:v>395.39038004608938</c:v>
                </c:pt>
                <c:pt idx="93">
                  <c:v>16.481961368716497</c:v>
                </c:pt>
                <c:pt idx="94">
                  <c:v>904.13443414018195</c:v>
                </c:pt>
                <c:pt idx="95">
                  <c:v>201.1479409119415</c:v>
                </c:pt>
                <c:pt idx="96">
                  <c:v>1115.5066112059089</c:v>
                </c:pt>
                <c:pt idx="97">
                  <c:v>42.374211967332791</c:v>
                </c:pt>
                <c:pt idx="98">
                  <c:v>128.02718288578137</c:v>
                </c:pt>
                <c:pt idx="99">
                  <c:v>544.44408881852246</c:v>
                </c:pt>
                <c:pt idx="100">
                  <c:v>115.6852707615552</c:v>
                </c:pt>
                <c:pt idx="101">
                  <c:v>42.353752793858682</c:v>
                </c:pt>
                <c:pt idx="102">
                  <c:v>75.286476375388474</c:v>
                </c:pt>
                <c:pt idx="103">
                  <c:v>257.09259891225264</c:v>
                </c:pt>
                <c:pt idx="104">
                  <c:v>227.10591086326625</c:v>
                </c:pt>
                <c:pt idx="105">
                  <c:v>124.98286284321637</c:v>
                </c:pt>
                <c:pt idx="106">
                  <c:v>468.84998041568082</c:v>
                </c:pt>
                <c:pt idx="107">
                  <c:v>1567.6498330804027</c:v>
                </c:pt>
              </c:numCache>
            </c:numRef>
          </c:xVal>
          <c:yVal>
            <c:numRef>
              <c:f>Planilha1!$I$7:$I$114</c:f>
              <c:numCache>
                <c:formatCode>General</c:formatCode>
                <c:ptCount val="108"/>
                <c:pt idx="0">
                  <c:v>0.41670692029861622</c:v>
                </c:pt>
                <c:pt idx="1">
                  <c:v>6.9506645519139374</c:v>
                </c:pt>
                <c:pt idx="2">
                  <c:v>6.1635832267040556</c:v>
                </c:pt>
                <c:pt idx="3">
                  <c:v>0.31298702898665987</c:v>
                </c:pt>
                <c:pt idx="4">
                  <c:v>5.4564942065089355</c:v>
                </c:pt>
                <c:pt idx="5">
                  <c:v>7.9778662875439723</c:v>
                </c:pt>
                <c:pt idx="6">
                  <c:v>5.1200668056357346</c:v>
                </c:pt>
                <c:pt idx="7">
                  <c:v>6.0920154743710784</c:v>
                </c:pt>
                <c:pt idx="8">
                  <c:v>1.6682526708730394</c:v>
                </c:pt>
                <c:pt idx="9">
                  <c:v>7.7782121220210758</c:v>
                </c:pt>
                <c:pt idx="10">
                  <c:v>4.1871542262137442</c:v>
                </c:pt>
                <c:pt idx="11">
                  <c:v>5.9588709762256977</c:v>
                </c:pt>
                <c:pt idx="12">
                  <c:v>0.61682412143155174</c:v>
                </c:pt>
                <c:pt idx="13">
                  <c:v>2.2156434714245643</c:v>
                </c:pt>
                <c:pt idx="14">
                  <c:v>2.3753600501515826</c:v>
                </c:pt>
                <c:pt idx="15">
                  <c:v>8.0371690169347918</c:v>
                </c:pt>
                <c:pt idx="16">
                  <c:v>2.2454053173700075</c:v>
                </c:pt>
                <c:pt idx="17">
                  <c:v>7.2655458972012674</c:v>
                </c:pt>
                <c:pt idx="18">
                  <c:v>0.91272915402423438</c:v>
                </c:pt>
                <c:pt idx="19">
                  <c:v>5.3421203403151978</c:v>
                </c:pt>
                <c:pt idx="20">
                  <c:v>2.8864681048467333</c:v>
                </c:pt>
                <c:pt idx="21">
                  <c:v>8.7272068754746872</c:v>
                </c:pt>
                <c:pt idx="22">
                  <c:v>0.32362161350642071</c:v>
                </c:pt>
                <c:pt idx="23">
                  <c:v>6.5949320570487435</c:v>
                </c:pt>
                <c:pt idx="24">
                  <c:v>8.5758300479790002</c:v>
                </c:pt>
                <c:pt idx="25">
                  <c:v>3.0394828998625822</c:v>
                </c:pt>
                <c:pt idx="26">
                  <c:v>5.9285865035226326</c:v>
                </c:pt>
                <c:pt idx="27">
                  <c:v>7.3674376825941916</c:v>
                </c:pt>
                <c:pt idx="28">
                  <c:v>6.8361791751756513</c:v>
                </c:pt>
                <c:pt idx="29">
                  <c:v>8.5542429037586238</c:v>
                </c:pt>
                <c:pt idx="30">
                  <c:v>5.3313767477812002</c:v>
                </c:pt>
                <c:pt idx="31">
                  <c:v>6.2713532186330045</c:v>
                </c:pt>
                <c:pt idx="32">
                  <c:v>3.4809781605485082</c:v>
                </c:pt>
                <c:pt idx="33">
                  <c:v>1.6467621622000572</c:v>
                </c:pt>
                <c:pt idx="34">
                  <c:v>6.9976712801377552</c:v>
                </c:pt>
                <c:pt idx="35">
                  <c:v>8.4171508671329729</c:v>
                </c:pt>
                <c:pt idx="36">
                  <c:v>9.1691300002091225</c:v>
                </c:pt>
                <c:pt idx="37">
                  <c:v>9.3775612428631732</c:v>
                </c:pt>
                <c:pt idx="38">
                  <c:v>9.9015712989829563</c:v>
                </c:pt>
                <c:pt idx="39">
                  <c:v>8.8506631224890899</c:v>
                </c:pt>
                <c:pt idx="40">
                  <c:v>0.50444627755643956</c:v>
                </c:pt>
                <c:pt idx="41">
                  <c:v>1.8832815938118985</c:v>
                </c:pt>
                <c:pt idx="42">
                  <c:v>0.42705688869405511</c:v>
                </c:pt>
                <c:pt idx="43">
                  <c:v>4.4959901316253763</c:v>
                </c:pt>
                <c:pt idx="44">
                  <c:v>1.169598736349271</c:v>
                </c:pt>
                <c:pt idx="45">
                  <c:v>3.920578876469297</c:v>
                </c:pt>
                <c:pt idx="46">
                  <c:v>2.9206520441492225</c:v>
                </c:pt>
                <c:pt idx="47">
                  <c:v>4.7847437399193353</c:v>
                </c:pt>
                <c:pt idx="48">
                  <c:v>7.2513073461895114</c:v>
                </c:pt>
                <c:pt idx="49">
                  <c:v>4.7496226122604099</c:v>
                </c:pt>
                <c:pt idx="50">
                  <c:v>1.4187935506178517</c:v>
                </c:pt>
                <c:pt idx="51">
                  <c:v>6.8258480795919487</c:v>
                </c:pt>
                <c:pt idx="52">
                  <c:v>5.779064319228743</c:v>
                </c:pt>
                <c:pt idx="53">
                  <c:v>1.3368239372553159E-2</c:v>
                </c:pt>
                <c:pt idx="54">
                  <c:v>8.8171801248333033</c:v>
                </c:pt>
                <c:pt idx="55">
                  <c:v>7.1854855084874494</c:v>
                </c:pt>
                <c:pt idx="56">
                  <c:v>2.6347880263932986</c:v>
                </c:pt>
                <c:pt idx="57">
                  <c:v>8.5890820553296354</c:v>
                </c:pt>
                <c:pt idx="58">
                  <c:v>1.2357036806031452</c:v>
                </c:pt>
                <c:pt idx="59">
                  <c:v>9.998041054861492</c:v>
                </c:pt>
                <c:pt idx="60">
                  <c:v>8.3264350503170785</c:v>
                </c:pt>
                <c:pt idx="61">
                  <c:v>7.5510282184161026</c:v>
                </c:pt>
                <c:pt idx="62">
                  <c:v>8.4700116067473186</c:v>
                </c:pt>
                <c:pt idx="63">
                  <c:v>8.5225344435770474</c:v>
                </c:pt>
                <c:pt idx="64">
                  <c:v>2.1677863698016742</c:v>
                </c:pt>
                <c:pt idx="65">
                  <c:v>0.49613738019312792</c:v>
                </c:pt>
                <c:pt idx="66">
                  <c:v>8.3028074105137897</c:v>
                </c:pt>
                <c:pt idx="67">
                  <c:v>3.0047926364985944</c:v>
                </c:pt>
                <c:pt idx="68">
                  <c:v>9.3521254865223273</c:v>
                </c:pt>
                <c:pt idx="69">
                  <c:v>3.7897037554857151</c:v>
                </c:pt>
                <c:pt idx="70">
                  <c:v>1.4955240977643258</c:v>
                </c:pt>
                <c:pt idx="71">
                  <c:v>4.6995019570236893</c:v>
                </c:pt>
                <c:pt idx="72">
                  <c:v>4.5882905582274098</c:v>
                </c:pt>
                <c:pt idx="73">
                  <c:v>3.4079357460492732</c:v>
                </c:pt>
                <c:pt idx="74">
                  <c:v>8.166251672967789</c:v>
                </c:pt>
                <c:pt idx="75">
                  <c:v>9.0857474356917685</c:v>
                </c:pt>
                <c:pt idx="76">
                  <c:v>1.1474067493218743</c:v>
                </c:pt>
                <c:pt idx="77">
                  <c:v>5.0149610649712137</c:v>
                </c:pt>
                <c:pt idx="78">
                  <c:v>3.1887294827898813</c:v>
                </c:pt>
                <c:pt idx="79">
                  <c:v>7.9757075500927366</c:v>
                </c:pt>
                <c:pt idx="80">
                  <c:v>5.0340187614551599</c:v>
                </c:pt>
                <c:pt idx="81">
                  <c:v>8.9095606384378456</c:v>
                </c:pt>
                <c:pt idx="82">
                  <c:v>7.1109796310871065</c:v>
                </c:pt>
                <c:pt idx="83">
                  <c:v>5.2057388469461614</c:v>
                </c:pt>
                <c:pt idx="84">
                  <c:v>3.3303160865958183</c:v>
                </c:pt>
                <c:pt idx="85">
                  <c:v>3.6181053477375325</c:v>
                </c:pt>
                <c:pt idx="86">
                  <c:v>5.6346743471933873</c:v>
                </c:pt>
                <c:pt idx="87">
                  <c:v>1.995695836207686</c:v>
                </c:pt>
                <c:pt idx="88">
                  <c:v>4.3996495442047143</c:v>
                </c:pt>
                <c:pt idx="89">
                  <c:v>6.705171980018414</c:v>
                </c:pt>
                <c:pt idx="90">
                  <c:v>5.6871376383894114</c:v>
                </c:pt>
                <c:pt idx="91">
                  <c:v>6.4194675029199271</c:v>
                </c:pt>
                <c:pt idx="92">
                  <c:v>6.1987768653010846</c:v>
                </c:pt>
                <c:pt idx="93">
                  <c:v>2.1493159814875473</c:v>
                </c:pt>
                <c:pt idx="94">
                  <c:v>8.1666066981055909</c:v>
                </c:pt>
                <c:pt idx="95">
                  <c:v>4.9484497867220236</c:v>
                </c:pt>
                <c:pt idx="96">
                  <c:v>8.7590032367975716</c:v>
                </c:pt>
                <c:pt idx="97">
                  <c:v>2.9444070497960451</c:v>
                </c:pt>
                <c:pt idx="98">
                  <c:v>4.2566182277368263</c:v>
                </c:pt>
                <c:pt idx="99">
                  <c:v>6.8962828593069609</c:v>
                </c:pt>
                <c:pt idx="100">
                  <c:v>4.1151909622517913</c:v>
                </c:pt>
                <c:pt idx="101">
                  <c:v>2.9439330993319279</c:v>
                </c:pt>
                <c:pt idx="102">
                  <c:v>3.5661775453095421</c:v>
                </c:pt>
                <c:pt idx="103">
                  <c:v>5.3702416538637552</c:v>
                </c:pt>
                <c:pt idx="104">
                  <c:v>5.1527623936837985</c:v>
                </c:pt>
                <c:pt idx="105">
                  <c:v>4.222608265135813</c:v>
                </c:pt>
                <c:pt idx="106">
                  <c:v>6.5610790662956928</c:v>
                </c:pt>
                <c:pt idx="107">
                  <c:v>9.8110086249154111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4C-4312-99FA-73156D13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4752"/>
        <c:axId val="32717056"/>
      </c:scatterChart>
      <c:valAx>
        <c:axId val="3271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7056"/>
        <c:crosses val="autoZero"/>
        <c:crossBetween val="midCat"/>
      </c:valAx>
      <c:valAx>
        <c:axId val="327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4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1"/>
            <c:marker>
              <c:symbol val="circle"/>
              <c:size val="5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2B-428B-A96E-7825E2ECBEE1}"/>
              </c:ext>
            </c:extLst>
          </c:dPt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Planilha1!$D$126:$D$132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Planilha1!$C$126:$C$132</c:f>
              <c:numCache>
                <c:formatCode>General</c:formatCode>
                <c:ptCount val="7"/>
                <c:pt idx="0">
                  <c:v>2</c:v>
                </c:pt>
                <c:pt idx="1">
                  <c:v>2.75</c:v>
                </c:pt>
                <c:pt idx="2">
                  <c:v>3.5</c:v>
                </c:pt>
                <c:pt idx="3">
                  <c:v>4.25</c:v>
                </c:pt>
                <c:pt idx="4">
                  <c:v>5</c:v>
                </c:pt>
                <c:pt idx="5">
                  <c:v>5.75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8B-4AD3-9069-616154551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474223"/>
        <c:axId val="1478457167"/>
      </c:scatterChart>
      <c:valAx>
        <c:axId val="1478474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8457167"/>
        <c:crosses val="autoZero"/>
        <c:crossBetween val="midCat"/>
      </c:valAx>
      <c:valAx>
        <c:axId val="14784571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8474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Minimização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Planilha1!$U$80:$U$480</c:f>
              <c:numCache>
                <c:formatCode>General</c:formatCode>
                <c:ptCount val="401"/>
                <c:pt idx="0">
                  <c:v>-2.0000000000000013</c:v>
                </c:pt>
                <c:pt idx="1">
                  <c:v>-1.9900000000000015</c:v>
                </c:pt>
                <c:pt idx="2">
                  <c:v>-1.9800000000000015</c:v>
                </c:pt>
                <c:pt idx="3">
                  <c:v>-1.9700000000000015</c:v>
                </c:pt>
                <c:pt idx="4">
                  <c:v>-1.9600000000000015</c:v>
                </c:pt>
                <c:pt idx="5">
                  <c:v>-1.9500000000000015</c:v>
                </c:pt>
                <c:pt idx="6">
                  <c:v>-1.9400000000000015</c:v>
                </c:pt>
                <c:pt idx="7">
                  <c:v>-1.9300000000000015</c:v>
                </c:pt>
                <c:pt idx="8">
                  <c:v>-1.9200000000000015</c:v>
                </c:pt>
                <c:pt idx="9">
                  <c:v>-1.9100000000000015</c:v>
                </c:pt>
                <c:pt idx="10">
                  <c:v>-1.9000000000000015</c:v>
                </c:pt>
                <c:pt idx="11">
                  <c:v>-1.8900000000000015</c:v>
                </c:pt>
                <c:pt idx="12">
                  <c:v>-1.8800000000000014</c:v>
                </c:pt>
                <c:pt idx="13">
                  <c:v>-1.8700000000000014</c:v>
                </c:pt>
                <c:pt idx="14">
                  <c:v>-1.8600000000000014</c:v>
                </c:pt>
                <c:pt idx="15">
                  <c:v>-1.8500000000000014</c:v>
                </c:pt>
                <c:pt idx="16">
                  <c:v>-1.8400000000000014</c:v>
                </c:pt>
                <c:pt idx="17">
                  <c:v>-1.8300000000000014</c:v>
                </c:pt>
                <c:pt idx="18">
                  <c:v>-1.8200000000000014</c:v>
                </c:pt>
                <c:pt idx="19">
                  <c:v>-1.8100000000000014</c:v>
                </c:pt>
                <c:pt idx="20">
                  <c:v>-1.8000000000000014</c:v>
                </c:pt>
                <c:pt idx="21">
                  <c:v>-1.7900000000000014</c:v>
                </c:pt>
                <c:pt idx="22">
                  <c:v>-1.7800000000000014</c:v>
                </c:pt>
                <c:pt idx="23">
                  <c:v>-1.7700000000000014</c:v>
                </c:pt>
                <c:pt idx="24">
                  <c:v>-1.7600000000000013</c:v>
                </c:pt>
                <c:pt idx="25">
                  <c:v>-1.7500000000000013</c:v>
                </c:pt>
                <c:pt idx="26">
                  <c:v>-1.7400000000000013</c:v>
                </c:pt>
                <c:pt idx="27">
                  <c:v>-1.7300000000000013</c:v>
                </c:pt>
                <c:pt idx="28">
                  <c:v>-1.7200000000000013</c:v>
                </c:pt>
                <c:pt idx="29">
                  <c:v>-1.7100000000000013</c:v>
                </c:pt>
                <c:pt idx="30">
                  <c:v>-1.7000000000000013</c:v>
                </c:pt>
                <c:pt idx="31">
                  <c:v>-1.6900000000000013</c:v>
                </c:pt>
                <c:pt idx="32">
                  <c:v>-1.6800000000000013</c:v>
                </c:pt>
                <c:pt idx="33">
                  <c:v>-1.6700000000000013</c:v>
                </c:pt>
                <c:pt idx="34">
                  <c:v>-1.6600000000000013</c:v>
                </c:pt>
                <c:pt idx="35">
                  <c:v>-1.6500000000000012</c:v>
                </c:pt>
                <c:pt idx="36">
                  <c:v>-1.6400000000000012</c:v>
                </c:pt>
                <c:pt idx="37">
                  <c:v>-1.6300000000000012</c:v>
                </c:pt>
                <c:pt idx="38">
                  <c:v>-1.6200000000000012</c:v>
                </c:pt>
                <c:pt idx="39">
                  <c:v>-1.6100000000000012</c:v>
                </c:pt>
                <c:pt idx="40">
                  <c:v>-1.6000000000000012</c:v>
                </c:pt>
                <c:pt idx="41">
                  <c:v>-1.5900000000000012</c:v>
                </c:pt>
                <c:pt idx="42">
                  <c:v>-1.5800000000000012</c:v>
                </c:pt>
                <c:pt idx="43">
                  <c:v>-1.5700000000000012</c:v>
                </c:pt>
                <c:pt idx="44">
                  <c:v>-1.5600000000000012</c:v>
                </c:pt>
                <c:pt idx="45">
                  <c:v>-1.5500000000000012</c:v>
                </c:pt>
                <c:pt idx="46">
                  <c:v>-1.5400000000000011</c:v>
                </c:pt>
                <c:pt idx="47">
                  <c:v>-1.5300000000000011</c:v>
                </c:pt>
                <c:pt idx="48">
                  <c:v>-1.5200000000000011</c:v>
                </c:pt>
                <c:pt idx="49">
                  <c:v>-1.5100000000000011</c:v>
                </c:pt>
                <c:pt idx="50">
                  <c:v>-1.5000000000000011</c:v>
                </c:pt>
                <c:pt idx="51">
                  <c:v>-1.4900000000000011</c:v>
                </c:pt>
                <c:pt idx="52">
                  <c:v>-1.4800000000000011</c:v>
                </c:pt>
                <c:pt idx="53">
                  <c:v>-1.4700000000000011</c:v>
                </c:pt>
                <c:pt idx="54">
                  <c:v>-1.4600000000000011</c:v>
                </c:pt>
                <c:pt idx="55">
                  <c:v>-1.4500000000000011</c:v>
                </c:pt>
                <c:pt idx="56">
                  <c:v>-1.4400000000000011</c:v>
                </c:pt>
                <c:pt idx="57">
                  <c:v>-1.430000000000001</c:v>
                </c:pt>
                <c:pt idx="58">
                  <c:v>-1.420000000000001</c:v>
                </c:pt>
                <c:pt idx="59">
                  <c:v>-1.410000000000001</c:v>
                </c:pt>
                <c:pt idx="60">
                  <c:v>-1.400000000000001</c:v>
                </c:pt>
                <c:pt idx="61">
                  <c:v>-1.390000000000001</c:v>
                </c:pt>
                <c:pt idx="62">
                  <c:v>-1.380000000000001</c:v>
                </c:pt>
                <c:pt idx="63">
                  <c:v>-1.370000000000001</c:v>
                </c:pt>
                <c:pt idx="64">
                  <c:v>-1.360000000000001</c:v>
                </c:pt>
                <c:pt idx="65">
                  <c:v>-1.350000000000001</c:v>
                </c:pt>
                <c:pt idx="66">
                  <c:v>-1.340000000000001</c:v>
                </c:pt>
                <c:pt idx="67">
                  <c:v>-1.330000000000001</c:v>
                </c:pt>
                <c:pt idx="68">
                  <c:v>-1.320000000000001</c:v>
                </c:pt>
                <c:pt idx="69">
                  <c:v>-1.3100000000000009</c:v>
                </c:pt>
                <c:pt idx="70">
                  <c:v>-1.3000000000000009</c:v>
                </c:pt>
                <c:pt idx="71">
                  <c:v>-1.2900000000000009</c:v>
                </c:pt>
                <c:pt idx="72">
                  <c:v>-1.2800000000000009</c:v>
                </c:pt>
                <c:pt idx="73">
                  <c:v>-1.2700000000000009</c:v>
                </c:pt>
                <c:pt idx="74">
                  <c:v>-1.2600000000000009</c:v>
                </c:pt>
                <c:pt idx="75">
                  <c:v>-1.2500000000000009</c:v>
                </c:pt>
                <c:pt idx="76">
                  <c:v>-1.2400000000000009</c:v>
                </c:pt>
                <c:pt idx="77">
                  <c:v>-1.2300000000000009</c:v>
                </c:pt>
                <c:pt idx="78">
                  <c:v>-1.2200000000000009</c:v>
                </c:pt>
                <c:pt idx="79">
                  <c:v>-1.2100000000000009</c:v>
                </c:pt>
                <c:pt idx="80">
                  <c:v>-1.2000000000000008</c:v>
                </c:pt>
                <c:pt idx="81">
                  <c:v>-1.1900000000000008</c:v>
                </c:pt>
                <c:pt idx="82">
                  <c:v>-1.1800000000000008</c:v>
                </c:pt>
                <c:pt idx="83">
                  <c:v>-1.1700000000000008</c:v>
                </c:pt>
                <c:pt idx="84">
                  <c:v>-1.1600000000000008</c:v>
                </c:pt>
                <c:pt idx="85">
                  <c:v>-1.1500000000000008</c:v>
                </c:pt>
                <c:pt idx="86">
                  <c:v>-1.1400000000000008</c:v>
                </c:pt>
                <c:pt idx="87">
                  <c:v>-1.1300000000000008</c:v>
                </c:pt>
                <c:pt idx="88">
                  <c:v>-1.1200000000000008</c:v>
                </c:pt>
                <c:pt idx="89">
                  <c:v>-1.1100000000000008</c:v>
                </c:pt>
                <c:pt idx="90">
                  <c:v>-1.1000000000000008</c:v>
                </c:pt>
                <c:pt idx="91">
                  <c:v>-1.0900000000000007</c:v>
                </c:pt>
                <c:pt idx="92">
                  <c:v>-1.0800000000000007</c:v>
                </c:pt>
                <c:pt idx="93">
                  <c:v>-1.0700000000000007</c:v>
                </c:pt>
                <c:pt idx="94">
                  <c:v>-1.0600000000000007</c:v>
                </c:pt>
                <c:pt idx="95">
                  <c:v>-1.0500000000000007</c:v>
                </c:pt>
                <c:pt idx="96">
                  <c:v>-1.0400000000000007</c:v>
                </c:pt>
                <c:pt idx="97">
                  <c:v>-1.0300000000000007</c:v>
                </c:pt>
                <c:pt idx="98">
                  <c:v>-1.0200000000000007</c:v>
                </c:pt>
                <c:pt idx="99">
                  <c:v>-1.0100000000000007</c:v>
                </c:pt>
                <c:pt idx="100">
                  <c:v>-1.0000000000000007</c:v>
                </c:pt>
                <c:pt idx="101">
                  <c:v>-0.99000000000000066</c:v>
                </c:pt>
                <c:pt idx="102">
                  <c:v>-0.98000000000000065</c:v>
                </c:pt>
                <c:pt idx="103">
                  <c:v>-0.97000000000000064</c:v>
                </c:pt>
                <c:pt idx="104">
                  <c:v>-0.96000000000000063</c:v>
                </c:pt>
                <c:pt idx="105">
                  <c:v>-0.95000000000000062</c:v>
                </c:pt>
                <c:pt idx="106">
                  <c:v>-0.94000000000000061</c:v>
                </c:pt>
                <c:pt idx="107">
                  <c:v>-0.9300000000000006</c:v>
                </c:pt>
                <c:pt idx="108">
                  <c:v>-0.9200000000000006</c:v>
                </c:pt>
                <c:pt idx="109">
                  <c:v>-0.91000000000000059</c:v>
                </c:pt>
                <c:pt idx="110">
                  <c:v>-0.90000000000000058</c:v>
                </c:pt>
                <c:pt idx="111">
                  <c:v>-0.89000000000000057</c:v>
                </c:pt>
                <c:pt idx="112">
                  <c:v>-0.88000000000000056</c:v>
                </c:pt>
                <c:pt idx="113">
                  <c:v>-0.87000000000000055</c:v>
                </c:pt>
                <c:pt idx="114">
                  <c:v>-0.86000000000000054</c:v>
                </c:pt>
                <c:pt idx="115">
                  <c:v>-0.85000000000000053</c:v>
                </c:pt>
                <c:pt idx="116">
                  <c:v>-0.84000000000000052</c:v>
                </c:pt>
                <c:pt idx="117">
                  <c:v>-0.83000000000000052</c:v>
                </c:pt>
                <c:pt idx="118">
                  <c:v>-0.82000000000000051</c:v>
                </c:pt>
                <c:pt idx="119">
                  <c:v>-0.8100000000000005</c:v>
                </c:pt>
                <c:pt idx="120">
                  <c:v>-0.80000000000000049</c:v>
                </c:pt>
                <c:pt idx="121">
                  <c:v>-0.79000000000000048</c:v>
                </c:pt>
                <c:pt idx="122">
                  <c:v>-0.78000000000000047</c:v>
                </c:pt>
                <c:pt idx="123">
                  <c:v>-0.77000000000000046</c:v>
                </c:pt>
                <c:pt idx="124">
                  <c:v>-0.76000000000000045</c:v>
                </c:pt>
                <c:pt idx="125">
                  <c:v>-0.75000000000000044</c:v>
                </c:pt>
                <c:pt idx="126">
                  <c:v>-0.74000000000000044</c:v>
                </c:pt>
                <c:pt idx="127">
                  <c:v>-0.73000000000000043</c:v>
                </c:pt>
                <c:pt idx="128">
                  <c:v>-0.72000000000000042</c:v>
                </c:pt>
                <c:pt idx="129">
                  <c:v>-0.71000000000000041</c:v>
                </c:pt>
                <c:pt idx="130">
                  <c:v>-0.7000000000000004</c:v>
                </c:pt>
                <c:pt idx="131">
                  <c:v>-0.69000000000000039</c:v>
                </c:pt>
                <c:pt idx="132">
                  <c:v>-0.68000000000000038</c:v>
                </c:pt>
                <c:pt idx="133">
                  <c:v>-0.67000000000000037</c:v>
                </c:pt>
                <c:pt idx="134">
                  <c:v>-0.66000000000000036</c:v>
                </c:pt>
                <c:pt idx="135">
                  <c:v>-0.65000000000000036</c:v>
                </c:pt>
                <c:pt idx="136">
                  <c:v>-0.64000000000000035</c:v>
                </c:pt>
                <c:pt idx="137">
                  <c:v>-0.63000000000000034</c:v>
                </c:pt>
                <c:pt idx="138">
                  <c:v>-0.62000000000000033</c:v>
                </c:pt>
                <c:pt idx="139">
                  <c:v>-0.61000000000000032</c:v>
                </c:pt>
                <c:pt idx="140">
                  <c:v>-0.60000000000000031</c:v>
                </c:pt>
                <c:pt idx="141">
                  <c:v>-0.5900000000000003</c:v>
                </c:pt>
                <c:pt idx="142">
                  <c:v>-0.58000000000000029</c:v>
                </c:pt>
                <c:pt idx="143">
                  <c:v>-0.57000000000000028</c:v>
                </c:pt>
                <c:pt idx="144">
                  <c:v>-0.56000000000000028</c:v>
                </c:pt>
                <c:pt idx="145">
                  <c:v>-0.55000000000000027</c:v>
                </c:pt>
                <c:pt idx="146">
                  <c:v>-0.54000000000000026</c:v>
                </c:pt>
                <c:pt idx="147">
                  <c:v>-0.53000000000000025</c:v>
                </c:pt>
                <c:pt idx="148">
                  <c:v>-0.52000000000000024</c:v>
                </c:pt>
                <c:pt idx="149">
                  <c:v>-0.51000000000000023</c:v>
                </c:pt>
                <c:pt idx="150">
                  <c:v>-0.50000000000000022</c:v>
                </c:pt>
                <c:pt idx="151">
                  <c:v>-0.49000000000000027</c:v>
                </c:pt>
                <c:pt idx="152">
                  <c:v>-0.48000000000000026</c:v>
                </c:pt>
                <c:pt idx="153">
                  <c:v>-0.47000000000000025</c:v>
                </c:pt>
                <c:pt idx="154">
                  <c:v>-0.46000000000000024</c:v>
                </c:pt>
                <c:pt idx="155">
                  <c:v>-0.45000000000000023</c:v>
                </c:pt>
                <c:pt idx="156">
                  <c:v>-0.44000000000000022</c:v>
                </c:pt>
                <c:pt idx="157">
                  <c:v>-0.43000000000000022</c:v>
                </c:pt>
                <c:pt idx="158">
                  <c:v>-0.42000000000000021</c:v>
                </c:pt>
                <c:pt idx="159">
                  <c:v>-0.4100000000000002</c:v>
                </c:pt>
                <c:pt idx="160">
                  <c:v>-0.40000000000000019</c:v>
                </c:pt>
                <c:pt idx="161">
                  <c:v>-0.39000000000000018</c:v>
                </c:pt>
                <c:pt idx="162">
                  <c:v>-0.38000000000000017</c:v>
                </c:pt>
                <c:pt idx="163">
                  <c:v>-0.37000000000000016</c:v>
                </c:pt>
                <c:pt idx="164">
                  <c:v>-0.36000000000000015</c:v>
                </c:pt>
                <c:pt idx="165">
                  <c:v>-0.35000000000000014</c:v>
                </c:pt>
                <c:pt idx="166">
                  <c:v>-0.34000000000000014</c:v>
                </c:pt>
                <c:pt idx="167">
                  <c:v>-0.33000000000000013</c:v>
                </c:pt>
                <c:pt idx="168">
                  <c:v>-0.32000000000000012</c:v>
                </c:pt>
                <c:pt idx="169">
                  <c:v>-0.31000000000000011</c:v>
                </c:pt>
                <c:pt idx="170">
                  <c:v>-0.3000000000000001</c:v>
                </c:pt>
                <c:pt idx="171">
                  <c:v>-0.29000000000000009</c:v>
                </c:pt>
                <c:pt idx="172">
                  <c:v>-0.28000000000000008</c:v>
                </c:pt>
                <c:pt idx="173">
                  <c:v>-0.27000000000000007</c:v>
                </c:pt>
                <c:pt idx="174">
                  <c:v>-0.26000000000000006</c:v>
                </c:pt>
                <c:pt idx="175">
                  <c:v>-0.25000000000000006</c:v>
                </c:pt>
                <c:pt idx="176">
                  <c:v>-0.24000000000000007</c:v>
                </c:pt>
                <c:pt idx="177">
                  <c:v>-0.23000000000000007</c:v>
                </c:pt>
                <c:pt idx="178">
                  <c:v>-0.22000000000000006</c:v>
                </c:pt>
                <c:pt idx="179">
                  <c:v>-0.21000000000000005</c:v>
                </c:pt>
                <c:pt idx="180">
                  <c:v>-0.20000000000000004</c:v>
                </c:pt>
                <c:pt idx="181">
                  <c:v>-0.19000000000000003</c:v>
                </c:pt>
                <c:pt idx="182">
                  <c:v>-0.18000000000000002</c:v>
                </c:pt>
                <c:pt idx="183">
                  <c:v>-0.17</c:v>
                </c:pt>
                <c:pt idx="184">
                  <c:v>-0.16</c:v>
                </c:pt>
                <c:pt idx="185">
                  <c:v>-0.15</c:v>
                </c:pt>
                <c:pt idx="186">
                  <c:v>-0.13999999999999999</c:v>
                </c:pt>
                <c:pt idx="187">
                  <c:v>-0.12999999999999998</c:v>
                </c:pt>
                <c:pt idx="188">
                  <c:v>-0.11999999999999998</c:v>
                </c:pt>
                <c:pt idx="189">
                  <c:v>-0.10999999999999999</c:v>
                </c:pt>
                <c:pt idx="190">
                  <c:v>-9.9999999999999992E-2</c:v>
                </c:pt>
                <c:pt idx="191">
                  <c:v>-0.09</c:v>
                </c:pt>
                <c:pt idx="192">
                  <c:v>-0.08</c:v>
                </c:pt>
                <c:pt idx="193">
                  <c:v>-7.0000000000000007E-2</c:v>
                </c:pt>
                <c:pt idx="194">
                  <c:v>-6.0000000000000005E-2</c:v>
                </c:pt>
                <c:pt idx="195">
                  <c:v>-0.05</c:v>
                </c:pt>
                <c:pt idx="196">
                  <c:v>-0.04</c:v>
                </c:pt>
                <c:pt idx="197">
                  <c:v>-0.03</c:v>
                </c:pt>
                <c:pt idx="198">
                  <c:v>-0.02</c:v>
                </c:pt>
                <c:pt idx="199">
                  <c:v>-0.01</c:v>
                </c:pt>
                <c:pt idx="200">
                  <c:v>0</c:v>
                </c:pt>
                <c:pt idx="201">
                  <c:v>0.01</c:v>
                </c:pt>
                <c:pt idx="202">
                  <c:v>0.02</c:v>
                </c:pt>
                <c:pt idx="203">
                  <c:v>0.03</c:v>
                </c:pt>
                <c:pt idx="204">
                  <c:v>0.04</c:v>
                </c:pt>
                <c:pt idx="205">
                  <c:v>0.05</c:v>
                </c:pt>
                <c:pt idx="206">
                  <c:v>6.0000000000000005E-2</c:v>
                </c:pt>
                <c:pt idx="207">
                  <c:v>7.0000000000000007E-2</c:v>
                </c:pt>
                <c:pt idx="208">
                  <c:v>0.08</c:v>
                </c:pt>
                <c:pt idx="209">
                  <c:v>0.09</c:v>
                </c:pt>
                <c:pt idx="210">
                  <c:v>9.9999999999999992E-2</c:v>
                </c:pt>
                <c:pt idx="211">
                  <c:v>0.10999999999999999</c:v>
                </c:pt>
                <c:pt idx="212">
                  <c:v>0.11999999999999998</c:v>
                </c:pt>
                <c:pt idx="213">
                  <c:v>0.12999999999999998</c:v>
                </c:pt>
                <c:pt idx="214">
                  <c:v>0.13999999999999999</c:v>
                </c:pt>
                <c:pt idx="215">
                  <c:v>0.15</c:v>
                </c:pt>
                <c:pt idx="216">
                  <c:v>0.16</c:v>
                </c:pt>
                <c:pt idx="217">
                  <c:v>0.17</c:v>
                </c:pt>
                <c:pt idx="218">
                  <c:v>0.18000000000000002</c:v>
                </c:pt>
                <c:pt idx="219">
                  <c:v>0.19000000000000003</c:v>
                </c:pt>
                <c:pt idx="220">
                  <c:v>0.20000000000000004</c:v>
                </c:pt>
                <c:pt idx="221">
                  <c:v>0.21000000000000005</c:v>
                </c:pt>
                <c:pt idx="222">
                  <c:v>0.22000000000000006</c:v>
                </c:pt>
                <c:pt idx="223">
                  <c:v>0.23000000000000007</c:v>
                </c:pt>
                <c:pt idx="224">
                  <c:v>0.24000000000000007</c:v>
                </c:pt>
                <c:pt idx="225">
                  <c:v>0.25000000000000006</c:v>
                </c:pt>
                <c:pt idx="226">
                  <c:v>0.26000000000000006</c:v>
                </c:pt>
                <c:pt idx="227">
                  <c:v>0.27000000000000007</c:v>
                </c:pt>
                <c:pt idx="228">
                  <c:v>0.28000000000000008</c:v>
                </c:pt>
                <c:pt idx="229">
                  <c:v>0.29000000000000009</c:v>
                </c:pt>
                <c:pt idx="230">
                  <c:v>0.3000000000000001</c:v>
                </c:pt>
                <c:pt idx="231">
                  <c:v>0.31000000000000011</c:v>
                </c:pt>
                <c:pt idx="232">
                  <c:v>0.32000000000000012</c:v>
                </c:pt>
                <c:pt idx="233">
                  <c:v>0.33000000000000013</c:v>
                </c:pt>
                <c:pt idx="234">
                  <c:v>0.34000000000000014</c:v>
                </c:pt>
                <c:pt idx="235">
                  <c:v>0.35000000000000014</c:v>
                </c:pt>
                <c:pt idx="236">
                  <c:v>0.36000000000000015</c:v>
                </c:pt>
                <c:pt idx="237">
                  <c:v>0.37000000000000016</c:v>
                </c:pt>
                <c:pt idx="238">
                  <c:v>0.38000000000000017</c:v>
                </c:pt>
                <c:pt idx="239">
                  <c:v>0.39000000000000018</c:v>
                </c:pt>
                <c:pt idx="240">
                  <c:v>0.40000000000000019</c:v>
                </c:pt>
                <c:pt idx="241">
                  <c:v>0.4100000000000002</c:v>
                </c:pt>
                <c:pt idx="242">
                  <c:v>0.42000000000000021</c:v>
                </c:pt>
                <c:pt idx="243">
                  <c:v>0.43000000000000022</c:v>
                </c:pt>
                <c:pt idx="244">
                  <c:v>0.44000000000000022</c:v>
                </c:pt>
                <c:pt idx="245">
                  <c:v>0.45000000000000023</c:v>
                </c:pt>
                <c:pt idx="246">
                  <c:v>0.46000000000000024</c:v>
                </c:pt>
                <c:pt idx="247">
                  <c:v>0.47000000000000025</c:v>
                </c:pt>
                <c:pt idx="248">
                  <c:v>0.48000000000000026</c:v>
                </c:pt>
                <c:pt idx="249">
                  <c:v>0.49000000000000027</c:v>
                </c:pt>
                <c:pt idx="250">
                  <c:v>0.50000000000000022</c:v>
                </c:pt>
                <c:pt idx="251">
                  <c:v>0.51000000000000023</c:v>
                </c:pt>
                <c:pt idx="252">
                  <c:v>0.52000000000000024</c:v>
                </c:pt>
                <c:pt idx="253">
                  <c:v>0.53000000000000025</c:v>
                </c:pt>
                <c:pt idx="254">
                  <c:v>0.54000000000000026</c:v>
                </c:pt>
                <c:pt idx="255">
                  <c:v>0.55000000000000027</c:v>
                </c:pt>
                <c:pt idx="256">
                  <c:v>0.56000000000000028</c:v>
                </c:pt>
                <c:pt idx="257">
                  <c:v>0.57000000000000028</c:v>
                </c:pt>
                <c:pt idx="258">
                  <c:v>0.58000000000000029</c:v>
                </c:pt>
                <c:pt idx="259">
                  <c:v>0.5900000000000003</c:v>
                </c:pt>
                <c:pt idx="260">
                  <c:v>0.60000000000000031</c:v>
                </c:pt>
                <c:pt idx="261">
                  <c:v>0.61000000000000032</c:v>
                </c:pt>
                <c:pt idx="262">
                  <c:v>0.62000000000000033</c:v>
                </c:pt>
                <c:pt idx="263">
                  <c:v>0.63000000000000034</c:v>
                </c:pt>
                <c:pt idx="264">
                  <c:v>0.64000000000000035</c:v>
                </c:pt>
                <c:pt idx="265">
                  <c:v>0.65000000000000036</c:v>
                </c:pt>
                <c:pt idx="266">
                  <c:v>0.66000000000000036</c:v>
                </c:pt>
                <c:pt idx="267">
                  <c:v>0.67000000000000037</c:v>
                </c:pt>
                <c:pt idx="268">
                  <c:v>0.68000000000000038</c:v>
                </c:pt>
                <c:pt idx="269">
                  <c:v>0.69000000000000039</c:v>
                </c:pt>
                <c:pt idx="270">
                  <c:v>0.7000000000000004</c:v>
                </c:pt>
                <c:pt idx="271">
                  <c:v>0.71000000000000041</c:v>
                </c:pt>
                <c:pt idx="272">
                  <c:v>0.72000000000000042</c:v>
                </c:pt>
                <c:pt idx="273">
                  <c:v>0.73000000000000043</c:v>
                </c:pt>
                <c:pt idx="274">
                  <c:v>0.74000000000000044</c:v>
                </c:pt>
                <c:pt idx="275">
                  <c:v>0.75000000000000044</c:v>
                </c:pt>
                <c:pt idx="276">
                  <c:v>0.76000000000000045</c:v>
                </c:pt>
                <c:pt idx="277">
                  <c:v>0.77000000000000046</c:v>
                </c:pt>
                <c:pt idx="278">
                  <c:v>0.78000000000000047</c:v>
                </c:pt>
                <c:pt idx="279">
                  <c:v>0.79000000000000048</c:v>
                </c:pt>
                <c:pt idx="280">
                  <c:v>0.80000000000000049</c:v>
                </c:pt>
                <c:pt idx="281">
                  <c:v>0.8100000000000005</c:v>
                </c:pt>
                <c:pt idx="282">
                  <c:v>0.82000000000000051</c:v>
                </c:pt>
                <c:pt idx="283">
                  <c:v>0.83000000000000052</c:v>
                </c:pt>
                <c:pt idx="284">
                  <c:v>0.84000000000000052</c:v>
                </c:pt>
                <c:pt idx="285">
                  <c:v>0.85000000000000053</c:v>
                </c:pt>
                <c:pt idx="286">
                  <c:v>0.86000000000000054</c:v>
                </c:pt>
                <c:pt idx="287">
                  <c:v>0.87000000000000055</c:v>
                </c:pt>
                <c:pt idx="288">
                  <c:v>0.88000000000000056</c:v>
                </c:pt>
                <c:pt idx="289">
                  <c:v>0.89000000000000057</c:v>
                </c:pt>
                <c:pt idx="290">
                  <c:v>0.90000000000000058</c:v>
                </c:pt>
                <c:pt idx="291">
                  <c:v>0.91000000000000059</c:v>
                </c:pt>
                <c:pt idx="292">
                  <c:v>0.9200000000000006</c:v>
                </c:pt>
                <c:pt idx="293">
                  <c:v>0.9300000000000006</c:v>
                </c:pt>
                <c:pt idx="294">
                  <c:v>0.94000000000000061</c:v>
                </c:pt>
                <c:pt idx="295">
                  <c:v>0.95000000000000062</c:v>
                </c:pt>
                <c:pt idx="296">
                  <c:v>0.96000000000000063</c:v>
                </c:pt>
                <c:pt idx="297">
                  <c:v>0.97000000000000064</c:v>
                </c:pt>
                <c:pt idx="298">
                  <c:v>0.98000000000000065</c:v>
                </c:pt>
                <c:pt idx="299">
                  <c:v>0.99000000000000066</c:v>
                </c:pt>
                <c:pt idx="300">
                  <c:v>1.0000000000000007</c:v>
                </c:pt>
                <c:pt idx="301">
                  <c:v>1.0100000000000007</c:v>
                </c:pt>
                <c:pt idx="302">
                  <c:v>1.0200000000000007</c:v>
                </c:pt>
                <c:pt idx="303">
                  <c:v>1.0300000000000007</c:v>
                </c:pt>
                <c:pt idx="304">
                  <c:v>1.0400000000000007</c:v>
                </c:pt>
                <c:pt idx="305">
                  <c:v>1.0500000000000007</c:v>
                </c:pt>
                <c:pt idx="306">
                  <c:v>1.0600000000000007</c:v>
                </c:pt>
                <c:pt idx="307">
                  <c:v>1.0700000000000007</c:v>
                </c:pt>
                <c:pt idx="308">
                  <c:v>1.0800000000000007</c:v>
                </c:pt>
                <c:pt idx="309">
                  <c:v>1.0900000000000007</c:v>
                </c:pt>
                <c:pt idx="310">
                  <c:v>1.1000000000000008</c:v>
                </c:pt>
                <c:pt idx="311">
                  <c:v>1.1100000000000008</c:v>
                </c:pt>
                <c:pt idx="312">
                  <c:v>1.1200000000000008</c:v>
                </c:pt>
                <c:pt idx="313">
                  <c:v>1.1300000000000008</c:v>
                </c:pt>
                <c:pt idx="314">
                  <c:v>1.1400000000000008</c:v>
                </c:pt>
                <c:pt idx="315">
                  <c:v>1.1500000000000008</c:v>
                </c:pt>
                <c:pt idx="316">
                  <c:v>1.1600000000000008</c:v>
                </c:pt>
                <c:pt idx="317">
                  <c:v>1.1700000000000008</c:v>
                </c:pt>
                <c:pt idx="318">
                  <c:v>1.1800000000000008</c:v>
                </c:pt>
                <c:pt idx="319">
                  <c:v>1.1900000000000008</c:v>
                </c:pt>
                <c:pt idx="320">
                  <c:v>1.2000000000000008</c:v>
                </c:pt>
                <c:pt idx="321">
                  <c:v>1.2100000000000009</c:v>
                </c:pt>
                <c:pt idx="322">
                  <c:v>1.2200000000000009</c:v>
                </c:pt>
                <c:pt idx="323">
                  <c:v>1.2300000000000009</c:v>
                </c:pt>
                <c:pt idx="324">
                  <c:v>1.2400000000000009</c:v>
                </c:pt>
                <c:pt idx="325">
                  <c:v>1.2500000000000009</c:v>
                </c:pt>
                <c:pt idx="326">
                  <c:v>1.2600000000000009</c:v>
                </c:pt>
                <c:pt idx="327">
                  <c:v>1.2700000000000009</c:v>
                </c:pt>
                <c:pt idx="328">
                  <c:v>1.2800000000000009</c:v>
                </c:pt>
                <c:pt idx="329">
                  <c:v>1.2900000000000009</c:v>
                </c:pt>
                <c:pt idx="330">
                  <c:v>1.3000000000000009</c:v>
                </c:pt>
                <c:pt idx="331">
                  <c:v>1.3100000000000009</c:v>
                </c:pt>
                <c:pt idx="332">
                  <c:v>1.320000000000001</c:v>
                </c:pt>
                <c:pt idx="333">
                  <c:v>1.330000000000001</c:v>
                </c:pt>
                <c:pt idx="334">
                  <c:v>1.340000000000001</c:v>
                </c:pt>
                <c:pt idx="335">
                  <c:v>1.350000000000001</c:v>
                </c:pt>
                <c:pt idx="336">
                  <c:v>1.360000000000001</c:v>
                </c:pt>
                <c:pt idx="337">
                  <c:v>1.370000000000001</c:v>
                </c:pt>
                <c:pt idx="338">
                  <c:v>1.380000000000001</c:v>
                </c:pt>
                <c:pt idx="339">
                  <c:v>1.390000000000001</c:v>
                </c:pt>
                <c:pt idx="340">
                  <c:v>1.400000000000001</c:v>
                </c:pt>
                <c:pt idx="341">
                  <c:v>1.410000000000001</c:v>
                </c:pt>
                <c:pt idx="342">
                  <c:v>1.420000000000001</c:v>
                </c:pt>
                <c:pt idx="343">
                  <c:v>1.430000000000001</c:v>
                </c:pt>
                <c:pt idx="344">
                  <c:v>1.4400000000000011</c:v>
                </c:pt>
                <c:pt idx="345">
                  <c:v>1.4500000000000011</c:v>
                </c:pt>
                <c:pt idx="346">
                  <c:v>1.4600000000000011</c:v>
                </c:pt>
                <c:pt idx="347">
                  <c:v>1.4700000000000011</c:v>
                </c:pt>
                <c:pt idx="348">
                  <c:v>1.4800000000000011</c:v>
                </c:pt>
                <c:pt idx="349">
                  <c:v>1.4900000000000011</c:v>
                </c:pt>
                <c:pt idx="350">
                  <c:v>1.5000000000000011</c:v>
                </c:pt>
                <c:pt idx="351">
                  <c:v>1.5100000000000011</c:v>
                </c:pt>
                <c:pt idx="352">
                  <c:v>1.5200000000000011</c:v>
                </c:pt>
                <c:pt idx="353">
                  <c:v>1.5300000000000011</c:v>
                </c:pt>
                <c:pt idx="354">
                  <c:v>1.5400000000000011</c:v>
                </c:pt>
                <c:pt idx="355">
                  <c:v>1.5500000000000012</c:v>
                </c:pt>
                <c:pt idx="356">
                  <c:v>1.5600000000000012</c:v>
                </c:pt>
                <c:pt idx="357">
                  <c:v>1.5700000000000012</c:v>
                </c:pt>
                <c:pt idx="358">
                  <c:v>1.5800000000000012</c:v>
                </c:pt>
                <c:pt idx="359">
                  <c:v>1.5900000000000012</c:v>
                </c:pt>
                <c:pt idx="360">
                  <c:v>1.6000000000000012</c:v>
                </c:pt>
                <c:pt idx="361">
                  <c:v>1.6100000000000012</c:v>
                </c:pt>
                <c:pt idx="362">
                  <c:v>1.6200000000000012</c:v>
                </c:pt>
                <c:pt idx="363">
                  <c:v>1.6300000000000012</c:v>
                </c:pt>
                <c:pt idx="364">
                  <c:v>1.6400000000000012</c:v>
                </c:pt>
                <c:pt idx="365">
                  <c:v>1.6500000000000012</c:v>
                </c:pt>
                <c:pt idx="366">
                  <c:v>1.6600000000000013</c:v>
                </c:pt>
                <c:pt idx="367">
                  <c:v>1.6700000000000013</c:v>
                </c:pt>
                <c:pt idx="368">
                  <c:v>1.6800000000000013</c:v>
                </c:pt>
                <c:pt idx="369">
                  <c:v>1.6900000000000013</c:v>
                </c:pt>
                <c:pt idx="370">
                  <c:v>1.7000000000000013</c:v>
                </c:pt>
                <c:pt idx="371">
                  <c:v>1.7100000000000013</c:v>
                </c:pt>
                <c:pt idx="372">
                  <c:v>1.7200000000000013</c:v>
                </c:pt>
                <c:pt idx="373">
                  <c:v>1.7300000000000013</c:v>
                </c:pt>
                <c:pt idx="374">
                  <c:v>1.7400000000000013</c:v>
                </c:pt>
                <c:pt idx="375">
                  <c:v>1.7500000000000013</c:v>
                </c:pt>
                <c:pt idx="376">
                  <c:v>1.7600000000000013</c:v>
                </c:pt>
                <c:pt idx="377">
                  <c:v>1.7700000000000014</c:v>
                </c:pt>
                <c:pt idx="378">
                  <c:v>1.7800000000000014</c:v>
                </c:pt>
                <c:pt idx="379">
                  <c:v>1.7900000000000014</c:v>
                </c:pt>
                <c:pt idx="380">
                  <c:v>1.8000000000000014</c:v>
                </c:pt>
                <c:pt idx="381">
                  <c:v>1.8100000000000014</c:v>
                </c:pt>
                <c:pt idx="382">
                  <c:v>1.8200000000000014</c:v>
                </c:pt>
                <c:pt idx="383">
                  <c:v>1.8300000000000014</c:v>
                </c:pt>
                <c:pt idx="384">
                  <c:v>1.8400000000000014</c:v>
                </c:pt>
                <c:pt idx="385">
                  <c:v>1.8500000000000014</c:v>
                </c:pt>
                <c:pt idx="386">
                  <c:v>1.8600000000000014</c:v>
                </c:pt>
                <c:pt idx="387">
                  <c:v>1.8700000000000014</c:v>
                </c:pt>
                <c:pt idx="388">
                  <c:v>1.8800000000000014</c:v>
                </c:pt>
                <c:pt idx="389">
                  <c:v>1.8900000000000015</c:v>
                </c:pt>
                <c:pt idx="390">
                  <c:v>1.9000000000000015</c:v>
                </c:pt>
                <c:pt idx="391">
                  <c:v>1.9100000000000015</c:v>
                </c:pt>
                <c:pt idx="392">
                  <c:v>1.9200000000000015</c:v>
                </c:pt>
                <c:pt idx="393">
                  <c:v>1.9300000000000015</c:v>
                </c:pt>
                <c:pt idx="394">
                  <c:v>1.9400000000000015</c:v>
                </c:pt>
                <c:pt idx="395">
                  <c:v>1.9500000000000015</c:v>
                </c:pt>
                <c:pt idx="396">
                  <c:v>1.9600000000000015</c:v>
                </c:pt>
                <c:pt idx="397">
                  <c:v>1.9700000000000015</c:v>
                </c:pt>
                <c:pt idx="398">
                  <c:v>1.9800000000000015</c:v>
                </c:pt>
                <c:pt idx="399">
                  <c:v>1.9900000000000015</c:v>
                </c:pt>
                <c:pt idx="400">
                  <c:v>2.0000000000000013</c:v>
                </c:pt>
              </c:numCache>
            </c:numRef>
          </c:cat>
          <c:val>
            <c:numRef>
              <c:f>Planilha1!$V$80:$V$480</c:f>
              <c:numCache>
                <c:formatCode>General</c:formatCode>
                <c:ptCount val="401"/>
                <c:pt idx="0">
                  <c:v>6.0000000000000053</c:v>
                </c:pt>
                <c:pt idx="1">
                  <c:v>5.9601000000000059</c:v>
                </c:pt>
                <c:pt idx="2">
                  <c:v>5.9204000000000061</c:v>
                </c:pt>
                <c:pt idx="3">
                  <c:v>5.8809000000000058</c:v>
                </c:pt>
                <c:pt idx="4">
                  <c:v>5.8416000000000059</c:v>
                </c:pt>
                <c:pt idx="5">
                  <c:v>5.8025000000000055</c:v>
                </c:pt>
                <c:pt idx="6">
                  <c:v>5.7636000000000056</c:v>
                </c:pt>
                <c:pt idx="7">
                  <c:v>5.7249000000000052</c:v>
                </c:pt>
                <c:pt idx="8">
                  <c:v>5.6864000000000061</c:v>
                </c:pt>
                <c:pt idx="9">
                  <c:v>5.6481000000000057</c:v>
                </c:pt>
                <c:pt idx="10">
                  <c:v>5.6100000000000056</c:v>
                </c:pt>
                <c:pt idx="11">
                  <c:v>5.572100000000006</c:v>
                </c:pt>
                <c:pt idx="12">
                  <c:v>5.5344000000000051</c:v>
                </c:pt>
                <c:pt idx="13">
                  <c:v>5.4969000000000054</c:v>
                </c:pt>
                <c:pt idx="14">
                  <c:v>5.4596000000000053</c:v>
                </c:pt>
                <c:pt idx="15">
                  <c:v>5.4225000000000048</c:v>
                </c:pt>
                <c:pt idx="16">
                  <c:v>5.3856000000000055</c:v>
                </c:pt>
                <c:pt idx="17">
                  <c:v>5.3489000000000058</c:v>
                </c:pt>
                <c:pt idx="18">
                  <c:v>5.3124000000000056</c:v>
                </c:pt>
                <c:pt idx="19">
                  <c:v>5.2761000000000049</c:v>
                </c:pt>
                <c:pt idx="20">
                  <c:v>5.2400000000000055</c:v>
                </c:pt>
                <c:pt idx="21">
                  <c:v>5.2041000000000048</c:v>
                </c:pt>
                <c:pt idx="22">
                  <c:v>5.1684000000000054</c:v>
                </c:pt>
                <c:pt idx="23">
                  <c:v>5.1329000000000047</c:v>
                </c:pt>
                <c:pt idx="24">
                  <c:v>5.0976000000000052</c:v>
                </c:pt>
                <c:pt idx="25">
                  <c:v>5.0625000000000044</c:v>
                </c:pt>
                <c:pt idx="26">
                  <c:v>5.027600000000005</c:v>
                </c:pt>
                <c:pt idx="27">
                  <c:v>4.9929000000000041</c:v>
                </c:pt>
                <c:pt idx="28">
                  <c:v>4.9584000000000046</c:v>
                </c:pt>
                <c:pt idx="29">
                  <c:v>4.9241000000000046</c:v>
                </c:pt>
                <c:pt idx="30">
                  <c:v>4.8900000000000041</c:v>
                </c:pt>
                <c:pt idx="31">
                  <c:v>4.856100000000005</c:v>
                </c:pt>
                <c:pt idx="32">
                  <c:v>4.8224000000000045</c:v>
                </c:pt>
                <c:pt idx="33">
                  <c:v>4.7889000000000044</c:v>
                </c:pt>
                <c:pt idx="34">
                  <c:v>4.7556000000000047</c:v>
                </c:pt>
                <c:pt idx="35">
                  <c:v>4.7225000000000037</c:v>
                </c:pt>
                <c:pt idx="36">
                  <c:v>4.689600000000004</c:v>
                </c:pt>
                <c:pt idx="37">
                  <c:v>4.6569000000000038</c:v>
                </c:pt>
                <c:pt idx="38">
                  <c:v>4.6244000000000041</c:v>
                </c:pt>
                <c:pt idx="39">
                  <c:v>4.5921000000000038</c:v>
                </c:pt>
                <c:pt idx="40">
                  <c:v>4.5600000000000041</c:v>
                </c:pt>
                <c:pt idx="41">
                  <c:v>4.5281000000000038</c:v>
                </c:pt>
                <c:pt idx="42">
                  <c:v>4.4964000000000039</c:v>
                </c:pt>
                <c:pt idx="43">
                  <c:v>4.4649000000000036</c:v>
                </c:pt>
                <c:pt idx="44">
                  <c:v>4.4336000000000038</c:v>
                </c:pt>
                <c:pt idx="45">
                  <c:v>4.4025000000000034</c:v>
                </c:pt>
                <c:pt idx="46">
                  <c:v>4.3716000000000035</c:v>
                </c:pt>
                <c:pt idx="47">
                  <c:v>4.3409000000000031</c:v>
                </c:pt>
                <c:pt idx="48">
                  <c:v>4.3104000000000031</c:v>
                </c:pt>
                <c:pt idx="49">
                  <c:v>4.2801000000000036</c:v>
                </c:pt>
                <c:pt idx="50">
                  <c:v>4.2500000000000036</c:v>
                </c:pt>
                <c:pt idx="51">
                  <c:v>4.2201000000000031</c:v>
                </c:pt>
                <c:pt idx="52">
                  <c:v>4.1904000000000039</c:v>
                </c:pt>
                <c:pt idx="53">
                  <c:v>4.1609000000000034</c:v>
                </c:pt>
                <c:pt idx="54">
                  <c:v>4.1316000000000033</c:v>
                </c:pt>
                <c:pt idx="55">
                  <c:v>4.1025000000000027</c:v>
                </c:pt>
                <c:pt idx="56">
                  <c:v>4.0736000000000026</c:v>
                </c:pt>
                <c:pt idx="57">
                  <c:v>4.0449000000000028</c:v>
                </c:pt>
                <c:pt idx="58">
                  <c:v>4.0164000000000026</c:v>
                </c:pt>
                <c:pt idx="59">
                  <c:v>3.9881000000000029</c:v>
                </c:pt>
                <c:pt idx="60">
                  <c:v>3.9600000000000026</c:v>
                </c:pt>
                <c:pt idx="61">
                  <c:v>3.9321000000000028</c:v>
                </c:pt>
                <c:pt idx="62">
                  <c:v>3.9044000000000025</c:v>
                </c:pt>
                <c:pt idx="63">
                  <c:v>3.8769000000000027</c:v>
                </c:pt>
                <c:pt idx="64">
                  <c:v>3.8496000000000024</c:v>
                </c:pt>
                <c:pt idx="65">
                  <c:v>3.8225000000000025</c:v>
                </c:pt>
                <c:pt idx="66">
                  <c:v>3.7956000000000025</c:v>
                </c:pt>
                <c:pt idx="67">
                  <c:v>3.7689000000000026</c:v>
                </c:pt>
                <c:pt idx="68">
                  <c:v>3.7424000000000026</c:v>
                </c:pt>
                <c:pt idx="69">
                  <c:v>3.7161000000000026</c:v>
                </c:pt>
                <c:pt idx="70">
                  <c:v>3.6900000000000022</c:v>
                </c:pt>
                <c:pt idx="71">
                  <c:v>3.6641000000000021</c:v>
                </c:pt>
                <c:pt idx="72">
                  <c:v>3.6384000000000025</c:v>
                </c:pt>
                <c:pt idx="73">
                  <c:v>3.6129000000000024</c:v>
                </c:pt>
                <c:pt idx="74">
                  <c:v>3.5876000000000023</c:v>
                </c:pt>
                <c:pt idx="75">
                  <c:v>3.5625000000000022</c:v>
                </c:pt>
                <c:pt idx="76">
                  <c:v>3.5376000000000021</c:v>
                </c:pt>
                <c:pt idx="77">
                  <c:v>3.5129000000000019</c:v>
                </c:pt>
                <c:pt idx="78">
                  <c:v>3.4884000000000022</c:v>
                </c:pt>
                <c:pt idx="79">
                  <c:v>3.464100000000002</c:v>
                </c:pt>
                <c:pt idx="80">
                  <c:v>3.4400000000000022</c:v>
                </c:pt>
                <c:pt idx="81">
                  <c:v>3.4161000000000019</c:v>
                </c:pt>
                <c:pt idx="82">
                  <c:v>3.3924000000000021</c:v>
                </c:pt>
                <c:pt idx="83">
                  <c:v>3.3689000000000018</c:v>
                </c:pt>
                <c:pt idx="84">
                  <c:v>3.3456000000000019</c:v>
                </c:pt>
                <c:pt idx="85">
                  <c:v>3.3225000000000016</c:v>
                </c:pt>
                <c:pt idx="86">
                  <c:v>3.2996000000000016</c:v>
                </c:pt>
                <c:pt idx="87">
                  <c:v>3.2769000000000017</c:v>
                </c:pt>
                <c:pt idx="88">
                  <c:v>3.2544000000000017</c:v>
                </c:pt>
                <c:pt idx="89">
                  <c:v>3.2321000000000017</c:v>
                </c:pt>
                <c:pt idx="90">
                  <c:v>3.2100000000000017</c:v>
                </c:pt>
                <c:pt idx="91">
                  <c:v>3.1881000000000017</c:v>
                </c:pt>
                <c:pt idx="92">
                  <c:v>3.1664000000000017</c:v>
                </c:pt>
                <c:pt idx="93">
                  <c:v>3.1449000000000016</c:v>
                </c:pt>
                <c:pt idx="94">
                  <c:v>3.1236000000000015</c:v>
                </c:pt>
                <c:pt idx="95">
                  <c:v>3.1025000000000018</c:v>
                </c:pt>
                <c:pt idx="96">
                  <c:v>3.0816000000000017</c:v>
                </c:pt>
                <c:pt idx="97">
                  <c:v>3.0609000000000015</c:v>
                </c:pt>
                <c:pt idx="98">
                  <c:v>3.0404000000000013</c:v>
                </c:pt>
                <c:pt idx="99">
                  <c:v>3.0201000000000011</c:v>
                </c:pt>
                <c:pt idx="100">
                  <c:v>3.0000000000000013</c:v>
                </c:pt>
                <c:pt idx="101">
                  <c:v>2.9801000000000011</c:v>
                </c:pt>
                <c:pt idx="102">
                  <c:v>2.9604000000000013</c:v>
                </c:pt>
                <c:pt idx="103">
                  <c:v>2.9409000000000014</c:v>
                </c:pt>
                <c:pt idx="104">
                  <c:v>2.9216000000000011</c:v>
                </c:pt>
                <c:pt idx="105">
                  <c:v>2.9025000000000012</c:v>
                </c:pt>
                <c:pt idx="106">
                  <c:v>2.8836000000000013</c:v>
                </c:pt>
                <c:pt idx="107">
                  <c:v>2.8649000000000013</c:v>
                </c:pt>
                <c:pt idx="108">
                  <c:v>2.8464000000000009</c:v>
                </c:pt>
                <c:pt idx="109">
                  <c:v>2.8281000000000009</c:v>
                </c:pt>
                <c:pt idx="110">
                  <c:v>2.8100000000000009</c:v>
                </c:pt>
                <c:pt idx="111">
                  <c:v>2.7921000000000009</c:v>
                </c:pt>
                <c:pt idx="112">
                  <c:v>2.7744000000000009</c:v>
                </c:pt>
                <c:pt idx="113">
                  <c:v>2.7569000000000008</c:v>
                </c:pt>
                <c:pt idx="114">
                  <c:v>2.7396000000000011</c:v>
                </c:pt>
                <c:pt idx="115">
                  <c:v>2.722500000000001</c:v>
                </c:pt>
                <c:pt idx="116">
                  <c:v>2.7056000000000009</c:v>
                </c:pt>
                <c:pt idx="117">
                  <c:v>2.6889000000000007</c:v>
                </c:pt>
                <c:pt idx="118">
                  <c:v>2.6724000000000006</c:v>
                </c:pt>
                <c:pt idx="119">
                  <c:v>2.6561000000000008</c:v>
                </c:pt>
                <c:pt idx="120">
                  <c:v>2.6400000000000006</c:v>
                </c:pt>
                <c:pt idx="121">
                  <c:v>2.6241000000000008</c:v>
                </c:pt>
                <c:pt idx="122">
                  <c:v>2.6084000000000005</c:v>
                </c:pt>
                <c:pt idx="123">
                  <c:v>2.5929000000000006</c:v>
                </c:pt>
                <c:pt idx="124">
                  <c:v>2.5776000000000008</c:v>
                </c:pt>
                <c:pt idx="125">
                  <c:v>2.5625000000000009</c:v>
                </c:pt>
                <c:pt idx="126">
                  <c:v>2.5476000000000005</c:v>
                </c:pt>
                <c:pt idx="127">
                  <c:v>2.5329000000000006</c:v>
                </c:pt>
                <c:pt idx="128">
                  <c:v>2.5184000000000006</c:v>
                </c:pt>
                <c:pt idx="129">
                  <c:v>2.5041000000000007</c:v>
                </c:pt>
                <c:pt idx="130">
                  <c:v>2.4900000000000007</c:v>
                </c:pt>
                <c:pt idx="131">
                  <c:v>2.4761000000000006</c:v>
                </c:pt>
                <c:pt idx="132">
                  <c:v>2.4624000000000006</c:v>
                </c:pt>
                <c:pt idx="133">
                  <c:v>2.4489000000000005</c:v>
                </c:pt>
                <c:pt idx="134">
                  <c:v>2.4356000000000004</c:v>
                </c:pt>
                <c:pt idx="135">
                  <c:v>2.4225000000000003</c:v>
                </c:pt>
                <c:pt idx="136">
                  <c:v>2.4096000000000006</c:v>
                </c:pt>
                <c:pt idx="137">
                  <c:v>2.3969000000000005</c:v>
                </c:pt>
                <c:pt idx="138">
                  <c:v>2.3844000000000003</c:v>
                </c:pt>
                <c:pt idx="139">
                  <c:v>2.3721000000000005</c:v>
                </c:pt>
                <c:pt idx="140">
                  <c:v>2.3600000000000003</c:v>
                </c:pt>
                <c:pt idx="141">
                  <c:v>2.3481000000000005</c:v>
                </c:pt>
                <c:pt idx="142">
                  <c:v>2.3364000000000003</c:v>
                </c:pt>
                <c:pt idx="143">
                  <c:v>2.3249000000000004</c:v>
                </c:pt>
                <c:pt idx="144">
                  <c:v>2.3136000000000001</c:v>
                </c:pt>
                <c:pt idx="145">
                  <c:v>2.3025000000000002</c:v>
                </c:pt>
                <c:pt idx="146">
                  <c:v>2.2916000000000003</c:v>
                </c:pt>
                <c:pt idx="147">
                  <c:v>2.2809000000000004</c:v>
                </c:pt>
                <c:pt idx="148">
                  <c:v>2.2704000000000004</c:v>
                </c:pt>
                <c:pt idx="149">
                  <c:v>2.2601000000000004</c:v>
                </c:pt>
                <c:pt idx="150">
                  <c:v>2.25</c:v>
                </c:pt>
                <c:pt idx="151">
                  <c:v>2.2401000000000004</c:v>
                </c:pt>
                <c:pt idx="152">
                  <c:v>2.2304000000000004</c:v>
                </c:pt>
                <c:pt idx="153">
                  <c:v>2.2209000000000003</c:v>
                </c:pt>
                <c:pt idx="154">
                  <c:v>2.2116000000000002</c:v>
                </c:pt>
                <c:pt idx="155">
                  <c:v>2.2025000000000001</c:v>
                </c:pt>
                <c:pt idx="156">
                  <c:v>2.1936</c:v>
                </c:pt>
                <c:pt idx="157">
                  <c:v>2.1849000000000003</c:v>
                </c:pt>
                <c:pt idx="158">
                  <c:v>2.1764000000000001</c:v>
                </c:pt>
                <c:pt idx="159">
                  <c:v>2.1681000000000004</c:v>
                </c:pt>
                <c:pt idx="160">
                  <c:v>2.16</c:v>
                </c:pt>
                <c:pt idx="161">
                  <c:v>2.1521000000000003</c:v>
                </c:pt>
                <c:pt idx="162">
                  <c:v>2.1444000000000001</c:v>
                </c:pt>
                <c:pt idx="163">
                  <c:v>2.1369000000000002</c:v>
                </c:pt>
                <c:pt idx="164">
                  <c:v>2.1295999999999999</c:v>
                </c:pt>
                <c:pt idx="165">
                  <c:v>2.1225000000000001</c:v>
                </c:pt>
                <c:pt idx="166">
                  <c:v>2.1156000000000001</c:v>
                </c:pt>
                <c:pt idx="167">
                  <c:v>2.1089000000000002</c:v>
                </c:pt>
                <c:pt idx="168">
                  <c:v>2.1024000000000003</c:v>
                </c:pt>
                <c:pt idx="169">
                  <c:v>2.0960999999999999</c:v>
                </c:pt>
                <c:pt idx="170">
                  <c:v>2.09</c:v>
                </c:pt>
                <c:pt idx="171">
                  <c:v>2.0840999999999998</c:v>
                </c:pt>
                <c:pt idx="172">
                  <c:v>2.0784000000000002</c:v>
                </c:pt>
                <c:pt idx="173">
                  <c:v>2.0729000000000002</c:v>
                </c:pt>
                <c:pt idx="174">
                  <c:v>2.0676000000000001</c:v>
                </c:pt>
                <c:pt idx="175">
                  <c:v>2.0625</c:v>
                </c:pt>
                <c:pt idx="176">
                  <c:v>2.0575999999999999</c:v>
                </c:pt>
                <c:pt idx="177">
                  <c:v>2.0529000000000002</c:v>
                </c:pt>
                <c:pt idx="178">
                  <c:v>2.0484</c:v>
                </c:pt>
                <c:pt idx="179">
                  <c:v>2.0440999999999998</c:v>
                </c:pt>
                <c:pt idx="180">
                  <c:v>2.04</c:v>
                </c:pt>
                <c:pt idx="181">
                  <c:v>2.0360999999999998</c:v>
                </c:pt>
                <c:pt idx="182">
                  <c:v>2.0324</c:v>
                </c:pt>
                <c:pt idx="183">
                  <c:v>2.0289000000000001</c:v>
                </c:pt>
                <c:pt idx="184">
                  <c:v>2.0255999999999998</c:v>
                </c:pt>
                <c:pt idx="185">
                  <c:v>2.0225</c:v>
                </c:pt>
                <c:pt idx="186">
                  <c:v>2.0196000000000001</c:v>
                </c:pt>
                <c:pt idx="187">
                  <c:v>2.0169000000000001</c:v>
                </c:pt>
                <c:pt idx="188">
                  <c:v>2.0144000000000002</c:v>
                </c:pt>
                <c:pt idx="189">
                  <c:v>2.0120999999999998</c:v>
                </c:pt>
                <c:pt idx="190">
                  <c:v>2.0099999999999998</c:v>
                </c:pt>
                <c:pt idx="191">
                  <c:v>2.0081000000000002</c:v>
                </c:pt>
                <c:pt idx="192">
                  <c:v>2.0064000000000002</c:v>
                </c:pt>
                <c:pt idx="193">
                  <c:v>2.0049000000000001</c:v>
                </c:pt>
                <c:pt idx="194">
                  <c:v>2.0036</c:v>
                </c:pt>
                <c:pt idx="195">
                  <c:v>2.0024999999999999</c:v>
                </c:pt>
                <c:pt idx="196">
                  <c:v>2.0015999999999998</c:v>
                </c:pt>
                <c:pt idx="197">
                  <c:v>2.0009000000000001</c:v>
                </c:pt>
                <c:pt idx="198">
                  <c:v>2.0004</c:v>
                </c:pt>
                <c:pt idx="199">
                  <c:v>2.0001000000000002</c:v>
                </c:pt>
                <c:pt idx="200">
                  <c:v>2</c:v>
                </c:pt>
                <c:pt idx="201">
                  <c:v>2.0001000000000002</c:v>
                </c:pt>
                <c:pt idx="202">
                  <c:v>2.0004</c:v>
                </c:pt>
                <c:pt idx="203">
                  <c:v>2.0009000000000001</c:v>
                </c:pt>
                <c:pt idx="204">
                  <c:v>2.0015999999999998</c:v>
                </c:pt>
                <c:pt idx="205">
                  <c:v>2.0024999999999999</c:v>
                </c:pt>
                <c:pt idx="206">
                  <c:v>2.0036</c:v>
                </c:pt>
                <c:pt idx="207">
                  <c:v>2.0049000000000001</c:v>
                </c:pt>
                <c:pt idx="208">
                  <c:v>2.0064000000000002</c:v>
                </c:pt>
                <c:pt idx="209">
                  <c:v>2.0081000000000002</c:v>
                </c:pt>
                <c:pt idx="210">
                  <c:v>2.0099999999999998</c:v>
                </c:pt>
                <c:pt idx="211">
                  <c:v>2.0120999999999998</c:v>
                </c:pt>
                <c:pt idx="212">
                  <c:v>2.0144000000000002</c:v>
                </c:pt>
                <c:pt idx="213">
                  <c:v>2.0169000000000001</c:v>
                </c:pt>
                <c:pt idx="214">
                  <c:v>2.0196000000000001</c:v>
                </c:pt>
                <c:pt idx="215">
                  <c:v>2.0225</c:v>
                </c:pt>
                <c:pt idx="216">
                  <c:v>2.0255999999999998</c:v>
                </c:pt>
                <c:pt idx="217">
                  <c:v>2.0289000000000001</c:v>
                </c:pt>
                <c:pt idx="218">
                  <c:v>2.0324</c:v>
                </c:pt>
                <c:pt idx="219">
                  <c:v>2.0360999999999998</c:v>
                </c:pt>
                <c:pt idx="220">
                  <c:v>2.04</c:v>
                </c:pt>
                <c:pt idx="221">
                  <c:v>2.0440999999999998</c:v>
                </c:pt>
                <c:pt idx="222">
                  <c:v>2.0484</c:v>
                </c:pt>
                <c:pt idx="223">
                  <c:v>2.0529000000000002</c:v>
                </c:pt>
                <c:pt idx="224">
                  <c:v>2.0575999999999999</c:v>
                </c:pt>
                <c:pt idx="225">
                  <c:v>2.0625</c:v>
                </c:pt>
                <c:pt idx="226">
                  <c:v>2.0676000000000001</c:v>
                </c:pt>
                <c:pt idx="227">
                  <c:v>2.0729000000000002</c:v>
                </c:pt>
                <c:pt idx="228">
                  <c:v>2.0784000000000002</c:v>
                </c:pt>
                <c:pt idx="229">
                  <c:v>2.0840999999999998</c:v>
                </c:pt>
                <c:pt idx="230">
                  <c:v>2.09</c:v>
                </c:pt>
                <c:pt idx="231">
                  <c:v>2.0960999999999999</c:v>
                </c:pt>
                <c:pt idx="232">
                  <c:v>2.1024000000000003</c:v>
                </c:pt>
                <c:pt idx="233">
                  <c:v>2.1089000000000002</c:v>
                </c:pt>
                <c:pt idx="234">
                  <c:v>2.1156000000000001</c:v>
                </c:pt>
                <c:pt idx="235">
                  <c:v>2.1225000000000001</c:v>
                </c:pt>
                <c:pt idx="236">
                  <c:v>2.1295999999999999</c:v>
                </c:pt>
                <c:pt idx="237">
                  <c:v>2.1369000000000002</c:v>
                </c:pt>
                <c:pt idx="238">
                  <c:v>2.1444000000000001</c:v>
                </c:pt>
                <c:pt idx="239">
                  <c:v>2.1521000000000003</c:v>
                </c:pt>
                <c:pt idx="240">
                  <c:v>2.16</c:v>
                </c:pt>
                <c:pt idx="241">
                  <c:v>2.1681000000000004</c:v>
                </c:pt>
                <c:pt idx="242">
                  <c:v>2.1764000000000001</c:v>
                </c:pt>
                <c:pt idx="243">
                  <c:v>2.1849000000000003</c:v>
                </c:pt>
                <c:pt idx="244">
                  <c:v>2.1936</c:v>
                </c:pt>
                <c:pt idx="245">
                  <c:v>2.2025000000000001</c:v>
                </c:pt>
                <c:pt idx="246">
                  <c:v>2.2116000000000002</c:v>
                </c:pt>
                <c:pt idx="247">
                  <c:v>2.2209000000000003</c:v>
                </c:pt>
                <c:pt idx="248">
                  <c:v>2.2304000000000004</c:v>
                </c:pt>
                <c:pt idx="249">
                  <c:v>2.2401000000000004</c:v>
                </c:pt>
                <c:pt idx="250">
                  <c:v>2.25</c:v>
                </c:pt>
                <c:pt idx="251">
                  <c:v>2.2601000000000004</c:v>
                </c:pt>
                <c:pt idx="252">
                  <c:v>2.2704000000000004</c:v>
                </c:pt>
                <c:pt idx="253">
                  <c:v>2.2809000000000004</c:v>
                </c:pt>
                <c:pt idx="254">
                  <c:v>2.2916000000000003</c:v>
                </c:pt>
                <c:pt idx="255">
                  <c:v>2.3025000000000002</c:v>
                </c:pt>
                <c:pt idx="256">
                  <c:v>2.3136000000000001</c:v>
                </c:pt>
                <c:pt idx="257">
                  <c:v>2.3249000000000004</c:v>
                </c:pt>
                <c:pt idx="258">
                  <c:v>2.3364000000000003</c:v>
                </c:pt>
                <c:pt idx="259">
                  <c:v>2.3481000000000005</c:v>
                </c:pt>
                <c:pt idx="260">
                  <c:v>2.3600000000000003</c:v>
                </c:pt>
                <c:pt idx="261">
                  <c:v>2.3721000000000005</c:v>
                </c:pt>
                <c:pt idx="262">
                  <c:v>2.3844000000000003</c:v>
                </c:pt>
                <c:pt idx="263">
                  <c:v>2.3969000000000005</c:v>
                </c:pt>
                <c:pt idx="264">
                  <c:v>2.4096000000000006</c:v>
                </c:pt>
                <c:pt idx="265">
                  <c:v>2.4225000000000003</c:v>
                </c:pt>
                <c:pt idx="266">
                  <c:v>2.4356000000000004</c:v>
                </c:pt>
                <c:pt idx="267">
                  <c:v>2.4489000000000005</c:v>
                </c:pt>
                <c:pt idx="268">
                  <c:v>2.4624000000000006</c:v>
                </c:pt>
                <c:pt idx="269">
                  <c:v>2.4761000000000006</c:v>
                </c:pt>
                <c:pt idx="270">
                  <c:v>2.4900000000000007</c:v>
                </c:pt>
                <c:pt idx="271">
                  <c:v>2.5041000000000007</c:v>
                </c:pt>
                <c:pt idx="272">
                  <c:v>2.5184000000000006</c:v>
                </c:pt>
                <c:pt idx="273">
                  <c:v>2.5329000000000006</c:v>
                </c:pt>
                <c:pt idx="274">
                  <c:v>2.5476000000000005</c:v>
                </c:pt>
                <c:pt idx="275">
                  <c:v>2.5625000000000009</c:v>
                </c:pt>
                <c:pt idx="276">
                  <c:v>2.5776000000000008</c:v>
                </c:pt>
                <c:pt idx="277">
                  <c:v>2.5929000000000006</c:v>
                </c:pt>
                <c:pt idx="278">
                  <c:v>2.6084000000000005</c:v>
                </c:pt>
                <c:pt idx="279">
                  <c:v>2.6241000000000008</c:v>
                </c:pt>
                <c:pt idx="280">
                  <c:v>2.6400000000000006</c:v>
                </c:pt>
                <c:pt idx="281">
                  <c:v>2.6561000000000008</c:v>
                </c:pt>
                <c:pt idx="282">
                  <c:v>2.6724000000000006</c:v>
                </c:pt>
                <c:pt idx="283">
                  <c:v>2.6889000000000007</c:v>
                </c:pt>
                <c:pt idx="284">
                  <c:v>2.7056000000000009</c:v>
                </c:pt>
                <c:pt idx="285">
                  <c:v>2.722500000000001</c:v>
                </c:pt>
                <c:pt idx="286">
                  <c:v>2.7396000000000011</c:v>
                </c:pt>
                <c:pt idx="287">
                  <c:v>2.7569000000000008</c:v>
                </c:pt>
                <c:pt idx="288">
                  <c:v>2.7744000000000009</c:v>
                </c:pt>
                <c:pt idx="289">
                  <c:v>2.7921000000000009</c:v>
                </c:pt>
                <c:pt idx="290">
                  <c:v>2.8100000000000009</c:v>
                </c:pt>
                <c:pt idx="291">
                  <c:v>2.8281000000000009</c:v>
                </c:pt>
                <c:pt idx="292">
                  <c:v>2.8464000000000009</c:v>
                </c:pt>
                <c:pt idx="293">
                  <c:v>2.8649000000000013</c:v>
                </c:pt>
                <c:pt idx="294">
                  <c:v>2.8836000000000013</c:v>
                </c:pt>
                <c:pt idx="295">
                  <c:v>2.9025000000000012</c:v>
                </c:pt>
                <c:pt idx="296">
                  <c:v>2.9216000000000011</c:v>
                </c:pt>
                <c:pt idx="297">
                  <c:v>2.9409000000000014</c:v>
                </c:pt>
                <c:pt idx="298">
                  <c:v>2.9604000000000013</c:v>
                </c:pt>
                <c:pt idx="299">
                  <c:v>2.9801000000000011</c:v>
                </c:pt>
                <c:pt idx="300">
                  <c:v>3.0000000000000013</c:v>
                </c:pt>
                <c:pt idx="301">
                  <c:v>3.0201000000000011</c:v>
                </c:pt>
                <c:pt idx="302">
                  <c:v>3.0404000000000013</c:v>
                </c:pt>
                <c:pt idx="303">
                  <c:v>3.0609000000000015</c:v>
                </c:pt>
                <c:pt idx="304">
                  <c:v>3.0816000000000017</c:v>
                </c:pt>
                <c:pt idx="305">
                  <c:v>3.1025000000000018</c:v>
                </c:pt>
                <c:pt idx="306">
                  <c:v>3.1236000000000015</c:v>
                </c:pt>
                <c:pt idx="307">
                  <c:v>3.1449000000000016</c:v>
                </c:pt>
                <c:pt idx="308">
                  <c:v>3.1664000000000017</c:v>
                </c:pt>
                <c:pt idx="309">
                  <c:v>3.1881000000000017</c:v>
                </c:pt>
                <c:pt idx="310">
                  <c:v>3.2100000000000017</c:v>
                </c:pt>
                <c:pt idx="311">
                  <c:v>3.2321000000000017</c:v>
                </c:pt>
                <c:pt idx="312">
                  <c:v>3.2544000000000017</c:v>
                </c:pt>
                <c:pt idx="313">
                  <c:v>3.2769000000000017</c:v>
                </c:pt>
                <c:pt idx="314">
                  <c:v>3.2996000000000016</c:v>
                </c:pt>
                <c:pt idx="315">
                  <c:v>3.3225000000000016</c:v>
                </c:pt>
                <c:pt idx="316">
                  <c:v>3.3456000000000019</c:v>
                </c:pt>
                <c:pt idx="317">
                  <c:v>3.3689000000000018</c:v>
                </c:pt>
                <c:pt idx="318">
                  <c:v>3.3924000000000021</c:v>
                </c:pt>
                <c:pt idx="319">
                  <c:v>3.4161000000000019</c:v>
                </c:pt>
                <c:pt idx="320">
                  <c:v>3.4400000000000022</c:v>
                </c:pt>
                <c:pt idx="321">
                  <c:v>3.464100000000002</c:v>
                </c:pt>
                <c:pt idx="322">
                  <c:v>3.4884000000000022</c:v>
                </c:pt>
                <c:pt idx="323">
                  <c:v>3.5129000000000019</c:v>
                </c:pt>
                <c:pt idx="324">
                  <c:v>3.5376000000000021</c:v>
                </c:pt>
                <c:pt idx="325">
                  <c:v>3.5625000000000022</c:v>
                </c:pt>
                <c:pt idx="326">
                  <c:v>3.5876000000000023</c:v>
                </c:pt>
                <c:pt idx="327">
                  <c:v>3.6129000000000024</c:v>
                </c:pt>
                <c:pt idx="328">
                  <c:v>3.6384000000000025</c:v>
                </c:pt>
                <c:pt idx="329">
                  <c:v>3.6641000000000021</c:v>
                </c:pt>
                <c:pt idx="330">
                  <c:v>3.6900000000000022</c:v>
                </c:pt>
                <c:pt idx="331">
                  <c:v>3.7161000000000026</c:v>
                </c:pt>
                <c:pt idx="332">
                  <c:v>3.7424000000000026</c:v>
                </c:pt>
                <c:pt idx="333">
                  <c:v>3.7689000000000026</c:v>
                </c:pt>
                <c:pt idx="334">
                  <c:v>3.7956000000000025</c:v>
                </c:pt>
                <c:pt idx="335">
                  <c:v>3.8225000000000025</c:v>
                </c:pt>
                <c:pt idx="336">
                  <c:v>3.8496000000000024</c:v>
                </c:pt>
                <c:pt idx="337">
                  <c:v>3.8769000000000027</c:v>
                </c:pt>
                <c:pt idx="338">
                  <c:v>3.9044000000000025</c:v>
                </c:pt>
                <c:pt idx="339">
                  <c:v>3.9321000000000028</c:v>
                </c:pt>
                <c:pt idx="340">
                  <c:v>3.9600000000000026</c:v>
                </c:pt>
                <c:pt idx="341">
                  <c:v>3.9881000000000029</c:v>
                </c:pt>
                <c:pt idx="342">
                  <c:v>4.0164000000000026</c:v>
                </c:pt>
                <c:pt idx="343">
                  <c:v>4.0449000000000028</c:v>
                </c:pt>
                <c:pt idx="344">
                  <c:v>4.0736000000000026</c:v>
                </c:pt>
                <c:pt idx="345">
                  <c:v>4.1025000000000027</c:v>
                </c:pt>
                <c:pt idx="346">
                  <c:v>4.1316000000000033</c:v>
                </c:pt>
                <c:pt idx="347">
                  <c:v>4.1609000000000034</c:v>
                </c:pt>
                <c:pt idx="348">
                  <c:v>4.1904000000000039</c:v>
                </c:pt>
                <c:pt idx="349">
                  <c:v>4.2201000000000031</c:v>
                </c:pt>
                <c:pt idx="350">
                  <c:v>4.2500000000000036</c:v>
                </c:pt>
                <c:pt idx="351">
                  <c:v>4.2801000000000036</c:v>
                </c:pt>
                <c:pt idx="352">
                  <c:v>4.3104000000000031</c:v>
                </c:pt>
                <c:pt idx="353">
                  <c:v>4.3409000000000031</c:v>
                </c:pt>
                <c:pt idx="354">
                  <c:v>4.3716000000000035</c:v>
                </c:pt>
                <c:pt idx="355">
                  <c:v>4.4025000000000034</c:v>
                </c:pt>
                <c:pt idx="356">
                  <c:v>4.4336000000000038</c:v>
                </c:pt>
                <c:pt idx="357">
                  <c:v>4.4649000000000036</c:v>
                </c:pt>
                <c:pt idx="358">
                  <c:v>4.4964000000000039</c:v>
                </c:pt>
                <c:pt idx="359">
                  <c:v>4.5281000000000038</c:v>
                </c:pt>
                <c:pt idx="360">
                  <c:v>4.5600000000000041</c:v>
                </c:pt>
                <c:pt idx="361">
                  <c:v>4.5921000000000038</c:v>
                </c:pt>
                <c:pt idx="362">
                  <c:v>4.6244000000000041</c:v>
                </c:pt>
                <c:pt idx="363">
                  <c:v>4.6569000000000038</c:v>
                </c:pt>
                <c:pt idx="364">
                  <c:v>4.689600000000004</c:v>
                </c:pt>
                <c:pt idx="365">
                  <c:v>4.7225000000000037</c:v>
                </c:pt>
                <c:pt idx="366">
                  <c:v>4.7556000000000047</c:v>
                </c:pt>
                <c:pt idx="367">
                  <c:v>4.7889000000000044</c:v>
                </c:pt>
                <c:pt idx="368">
                  <c:v>4.8224000000000045</c:v>
                </c:pt>
                <c:pt idx="369">
                  <c:v>4.856100000000005</c:v>
                </c:pt>
                <c:pt idx="370">
                  <c:v>4.8900000000000041</c:v>
                </c:pt>
                <c:pt idx="371">
                  <c:v>4.9241000000000046</c:v>
                </c:pt>
                <c:pt idx="372">
                  <c:v>4.9584000000000046</c:v>
                </c:pt>
                <c:pt idx="373">
                  <c:v>4.9929000000000041</c:v>
                </c:pt>
                <c:pt idx="374">
                  <c:v>5.027600000000005</c:v>
                </c:pt>
                <c:pt idx="375">
                  <c:v>5.0625000000000044</c:v>
                </c:pt>
                <c:pt idx="376">
                  <c:v>5.0976000000000052</c:v>
                </c:pt>
                <c:pt idx="377">
                  <c:v>5.1329000000000047</c:v>
                </c:pt>
                <c:pt idx="378">
                  <c:v>5.1684000000000054</c:v>
                </c:pt>
                <c:pt idx="379">
                  <c:v>5.2041000000000048</c:v>
                </c:pt>
                <c:pt idx="380">
                  <c:v>5.2400000000000055</c:v>
                </c:pt>
                <c:pt idx="381">
                  <c:v>5.2761000000000049</c:v>
                </c:pt>
                <c:pt idx="382">
                  <c:v>5.3124000000000056</c:v>
                </c:pt>
                <c:pt idx="383">
                  <c:v>5.3489000000000058</c:v>
                </c:pt>
                <c:pt idx="384">
                  <c:v>5.3856000000000055</c:v>
                </c:pt>
                <c:pt idx="385">
                  <c:v>5.4225000000000048</c:v>
                </c:pt>
                <c:pt idx="386">
                  <c:v>5.4596000000000053</c:v>
                </c:pt>
                <c:pt idx="387">
                  <c:v>5.4969000000000054</c:v>
                </c:pt>
                <c:pt idx="388">
                  <c:v>5.5344000000000051</c:v>
                </c:pt>
                <c:pt idx="389">
                  <c:v>5.572100000000006</c:v>
                </c:pt>
                <c:pt idx="390">
                  <c:v>5.6100000000000056</c:v>
                </c:pt>
                <c:pt idx="391">
                  <c:v>5.6481000000000057</c:v>
                </c:pt>
                <c:pt idx="392">
                  <c:v>5.6864000000000061</c:v>
                </c:pt>
                <c:pt idx="393">
                  <c:v>5.7249000000000052</c:v>
                </c:pt>
                <c:pt idx="394">
                  <c:v>5.7636000000000056</c:v>
                </c:pt>
                <c:pt idx="395">
                  <c:v>5.8025000000000055</c:v>
                </c:pt>
                <c:pt idx="396">
                  <c:v>5.8416000000000059</c:v>
                </c:pt>
                <c:pt idx="397">
                  <c:v>5.8809000000000058</c:v>
                </c:pt>
                <c:pt idx="398">
                  <c:v>5.9204000000000061</c:v>
                </c:pt>
                <c:pt idx="399">
                  <c:v>5.9601000000000059</c:v>
                </c:pt>
                <c:pt idx="400">
                  <c:v>6.0000000000000053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3-481D-BDBA-E6158677A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2821023"/>
        <c:axId val="1472824767"/>
      </c:lineChart>
      <c:catAx>
        <c:axId val="147282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2824767"/>
        <c:crosses val="autoZero"/>
        <c:auto val="1"/>
        <c:lblAlgn val="ctr"/>
        <c:lblOffset val="100"/>
        <c:noMultiLvlLbl val="0"/>
      </c:catAx>
      <c:valAx>
        <c:axId val="14728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282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40-42B8-821A-807ADE02D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1"/>
            <c:marker>
              <c:symbol val="circle"/>
              <c:size val="5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2B-428B-A96E-7825E2ECBEE1}"/>
              </c:ext>
            </c:extLst>
          </c:dPt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0D-4763-8309-F838D664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2-4507-9F0A-42CDB0848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2-4507-9F0A-42CDB0848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FE-4B29-9010-0E6DF55CE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Modelo Determinístico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Planilha1!$H$7:$H$114</c:f>
              <c:numCache>
                <c:formatCode>General</c:formatCode>
                <c:ptCount val="108"/>
                <c:pt idx="0">
                  <c:v>0.1201158245001529</c:v>
                </c:pt>
                <c:pt idx="1">
                  <c:v>557.42581338945536</c:v>
                </c:pt>
                <c:pt idx="2">
                  <c:v>388.69404039392532</c:v>
                </c:pt>
                <c:pt idx="3">
                  <c:v>5.0896404911364511E-2</c:v>
                </c:pt>
                <c:pt idx="4">
                  <c:v>269.68027557946743</c:v>
                </c:pt>
                <c:pt idx="5">
                  <c:v>842.88504283096927</c:v>
                </c:pt>
                <c:pt idx="6">
                  <c:v>222.81014991668999</c:v>
                </c:pt>
                <c:pt idx="7">
                  <c:v>375.31081692370174</c:v>
                </c:pt>
                <c:pt idx="8">
                  <c:v>7.7071457945600397</c:v>
                </c:pt>
                <c:pt idx="9">
                  <c:v>781.17338153785647</c:v>
                </c:pt>
                <c:pt idx="10">
                  <c:v>121.86106265310967</c:v>
                </c:pt>
                <c:pt idx="11">
                  <c:v>351.23681803168068</c:v>
                </c:pt>
                <c:pt idx="12">
                  <c:v>0.38957594653739963</c:v>
                </c:pt>
                <c:pt idx="13">
                  <c:v>18.055425207902111</c:v>
                </c:pt>
                <c:pt idx="14">
                  <c:v>22.248279517122221</c:v>
                </c:pt>
                <c:pt idx="15">
                  <c:v>861.82163470606679</c:v>
                </c:pt>
                <c:pt idx="16">
                  <c:v>18.792836196496932</c:v>
                </c:pt>
                <c:pt idx="17">
                  <c:v>636.66773289346315</c:v>
                </c:pt>
                <c:pt idx="18">
                  <c:v>1.26221650985501</c:v>
                </c:pt>
                <c:pt idx="19">
                  <c:v>253.07490884061224</c:v>
                </c:pt>
                <c:pt idx="20">
                  <c:v>39.921640266527326</c:v>
                </c:pt>
                <c:pt idx="21">
                  <c:v>1103.4023402008268</c:v>
                </c:pt>
                <c:pt idx="22">
                  <c:v>5.6262709695214692E-2</c:v>
                </c:pt>
                <c:pt idx="23">
                  <c:v>476.14482118425707</c:v>
                </c:pt>
                <c:pt idx="24">
                  <c:v>1046.9756600397377</c:v>
                </c:pt>
                <c:pt idx="25">
                  <c:v>46.613015701382601</c:v>
                </c:pt>
                <c:pt idx="26">
                  <c:v>345.90876841609156</c:v>
                </c:pt>
                <c:pt idx="27">
                  <c:v>663.83095677317954</c:v>
                </c:pt>
                <c:pt idx="28">
                  <c:v>530.33269110805213</c:v>
                </c:pt>
                <c:pt idx="29">
                  <c:v>1039.0891801664766</c:v>
                </c:pt>
                <c:pt idx="30">
                  <c:v>251.55109294801252</c:v>
                </c:pt>
                <c:pt idx="31">
                  <c:v>409.44151372763321</c:v>
                </c:pt>
                <c:pt idx="32">
                  <c:v>70.01836796246981</c:v>
                </c:pt>
                <c:pt idx="33">
                  <c:v>7.4131148205579187</c:v>
                </c:pt>
                <c:pt idx="34">
                  <c:v>568.81193480180764</c:v>
                </c:pt>
                <c:pt idx="35">
                  <c:v>989.92757597210482</c:v>
                </c:pt>
                <c:pt idx="36">
                  <c:v>1279.6537646633724</c:v>
                </c:pt>
                <c:pt idx="37">
                  <c:v>1368.9192018541419</c:v>
                </c:pt>
                <c:pt idx="38">
                  <c:v>1611.4633967384477</c:v>
                </c:pt>
                <c:pt idx="39">
                  <c:v>1150.8945151883033</c:v>
                </c:pt>
                <c:pt idx="40">
                  <c:v>0.21308498723847871</c:v>
                </c:pt>
                <c:pt idx="41">
                  <c:v>11.088016757558902</c:v>
                </c:pt>
                <c:pt idx="42">
                  <c:v>0.12929010350653605</c:v>
                </c:pt>
                <c:pt idx="43">
                  <c:v>150.86348504811741</c:v>
                </c:pt>
                <c:pt idx="44">
                  <c:v>2.6559430547870995</c:v>
                </c:pt>
                <c:pt idx="45">
                  <c:v>100.03654295391195</c:v>
                </c:pt>
                <c:pt idx="46">
                  <c:v>41.356859017374695</c:v>
                </c:pt>
                <c:pt idx="47">
                  <c:v>181.83778676776606</c:v>
                </c:pt>
                <c:pt idx="48">
                  <c:v>632.93196178546577</c:v>
                </c:pt>
                <c:pt idx="49">
                  <c:v>177.86291211073649</c:v>
                </c:pt>
                <c:pt idx="50">
                  <c:v>4.7409536009609079</c:v>
                </c:pt>
                <c:pt idx="51">
                  <c:v>527.93194569003174</c:v>
                </c:pt>
                <c:pt idx="52">
                  <c:v>320.39126872389659</c:v>
                </c:pt>
                <c:pt idx="53">
                  <c:v>3.9657992693281109E-6</c:v>
                </c:pt>
                <c:pt idx="54">
                  <c:v>1137.8819991224402</c:v>
                </c:pt>
                <c:pt idx="55">
                  <c:v>615.85212114899366</c:v>
                </c:pt>
                <c:pt idx="56">
                  <c:v>30.363031595487961</c:v>
                </c:pt>
                <c:pt idx="57">
                  <c:v>1051.8367568867923</c:v>
                </c:pt>
                <c:pt idx="58">
                  <c:v>3.1322117093149666</c:v>
                </c:pt>
                <c:pt idx="59">
                  <c:v>1659.0246364143538</c:v>
                </c:pt>
                <c:pt idx="60">
                  <c:v>958.26446622524782</c:v>
                </c:pt>
                <c:pt idx="61">
                  <c:v>714.70425513362648</c:v>
                </c:pt>
                <c:pt idx="62">
                  <c:v>1008.695548924606</c:v>
                </c:pt>
                <c:pt idx="63">
                  <c:v>1027.5770196892131</c:v>
                </c:pt>
                <c:pt idx="64">
                  <c:v>16.910542175108606</c:v>
                </c:pt>
                <c:pt idx="65">
                  <c:v>0.202728093056359</c:v>
                </c:pt>
                <c:pt idx="66">
                  <c:v>950.12989031414384</c:v>
                </c:pt>
                <c:pt idx="67">
                  <c:v>45.035149312913369</c:v>
                </c:pt>
                <c:pt idx="68">
                  <c:v>1357.8101932938578</c:v>
                </c:pt>
                <c:pt idx="69">
                  <c:v>90.349109072950327</c:v>
                </c:pt>
                <c:pt idx="70">
                  <c:v>5.5524970183440701</c:v>
                </c:pt>
                <c:pt idx="71">
                  <c:v>172.29139699423189</c:v>
                </c:pt>
                <c:pt idx="72">
                  <c:v>160.34699477049674</c:v>
                </c:pt>
                <c:pt idx="73">
                  <c:v>65.702558517505082</c:v>
                </c:pt>
                <c:pt idx="74">
                  <c:v>904.01652354042221</c:v>
                </c:pt>
                <c:pt idx="75">
                  <c:v>1245.0593917377857</c:v>
                </c:pt>
                <c:pt idx="76">
                  <c:v>2.5076117062051742</c:v>
                </c:pt>
                <c:pt idx="77">
                  <c:v>209.36823160118286</c:v>
                </c:pt>
                <c:pt idx="78">
                  <c:v>53.822159607615873</c:v>
                </c:pt>
                <c:pt idx="79">
                  <c:v>842.20099707376698</c:v>
                </c:pt>
                <c:pt idx="80">
                  <c:v>211.76421732953497</c:v>
                </c:pt>
                <c:pt idx="81">
                  <c:v>1174.0239376287589</c:v>
                </c:pt>
                <c:pt idx="82">
                  <c:v>596.8928710368333</c:v>
                </c:pt>
                <c:pt idx="83">
                  <c:v>234.18292172073848</c:v>
                </c:pt>
                <c:pt idx="84">
                  <c:v>61.314678239120923</c:v>
                </c:pt>
                <c:pt idx="85">
                  <c:v>78.623380342596136</c:v>
                </c:pt>
                <c:pt idx="86">
                  <c:v>296.97134912477816</c:v>
                </c:pt>
                <c:pt idx="87">
                  <c:v>13.194445442118182</c:v>
                </c:pt>
                <c:pt idx="88">
                  <c:v>141.37165426664455</c:v>
                </c:pt>
                <c:pt idx="89">
                  <c:v>500.42368026085228</c:v>
                </c:pt>
                <c:pt idx="90">
                  <c:v>305.34393997619878</c:v>
                </c:pt>
                <c:pt idx="91">
                  <c:v>439.14212803439443</c:v>
                </c:pt>
                <c:pt idx="92">
                  <c:v>395.39038004608938</c:v>
                </c:pt>
                <c:pt idx="93">
                  <c:v>16.481961368716497</c:v>
                </c:pt>
                <c:pt idx="94">
                  <c:v>904.13443414018195</c:v>
                </c:pt>
                <c:pt idx="95">
                  <c:v>201.1479409119415</c:v>
                </c:pt>
                <c:pt idx="96">
                  <c:v>1115.5066112059089</c:v>
                </c:pt>
                <c:pt idx="97">
                  <c:v>42.374211967332791</c:v>
                </c:pt>
                <c:pt idx="98">
                  <c:v>128.02718288578137</c:v>
                </c:pt>
                <c:pt idx="99">
                  <c:v>544.44408881852246</c:v>
                </c:pt>
                <c:pt idx="100">
                  <c:v>115.6852707615552</c:v>
                </c:pt>
                <c:pt idx="101">
                  <c:v>42.353752793858682</c:v>
                </c:pt>
                <c:pt idx="102">
                  <c:v>75.286476375388474</c:v>
                </c:pt>
                <c:pt idx="103">
                  <c:v>257.09259891225264</c:v>
                </c:pt>
                <c:pt idx="104">
                  <c:v>227.10591086326625</c:v>
                </c:pt>
                <c:pt idx="105">
                  <c:v>124.98286284321637</c:v>
                </c:pt>
                <c:pt idx="106">
                  <c:v>468.84998041568082</c:v>
                </c:pt>
                <c:pt idx="107">
                  <c:v>1567.6498330804027</c:v>
                </c:pt>
              </c:numCache>
            </c:numRef>
          </c:xVal>
          <c:yVal>
            <c:numRef>
              <c:f>Planilha1!$I$7:$I$114</c:f>
              <c:numCache>
                <c:formatCode>General</c:formatCode>
                <c:ptCount val="108"/>
                <c:pt idx="0">
                  <c:v>0.41670692029861622</c:v>
                </c:pt>
                <c:pt idx="1">
                  <c:v>6.9506645519139374</c:v>
                </c:pt>
                <c:pt idx="2">
                  <c:v>6.1635832267040556</c:v>
                </c:pt>
                <c:pt idx="3">
                  <c:v>0.31298702898665987</c:v>
                </c:pt>
                <c:pt idx="4">
                  <c:v>5.4564942065089355</c:v>
                </c:pt>
                <c:pt idx="5">
                  <c:v>7.9778662875439723</c:v>
                </c:pt>
                <c:pt idx="6">
                  <c:v>5.1200668056357346</c:v>
                </c:pt>
                <c:pt idx="7">
                  <c:v>6.0920154743710784</c:v>
                </c:pt>
                <c:pt idx="8">
                  <c:v>1.6682526708730394</c:v>
                </c:pt>
                <c:pt idx="9">
                  <c:v>7.7782121220210758</c:v>
                </c:pt>
                <c:pt idx="10">
                  <c:v>4.1871542262137442</c:v>
                </c:pt>
                <c:pt idx="11">
                  <c:v>5.9588709762256977</c:v>
                </c:pt>
                <c:pt idx="12">
                  <c:v>0.61682412143155174</c:v>
                </c:pt>
                <c:pt idx="13">
                  <c:v>2.2156434714245643</c:v>
                </c:pt>
                <c:pt idx="14">
                  <c:v>2.3753600501515826</c:v>
                </c:pt>
                <c:pt idx="15">
                  <c:v>8.0371690169347918</c:v>
                </c:pt>
                <c:pt idx="16">
                  <c:v>2.2454053173700075</c:v>
                </c:pt>
                <c:pt idx="17">
                  <c:v>7.2655458972012674</c:v>
                </c:pt>
                <c:pt idx="18">
                  <c:v>0.91272915402423438</c:v>
                </c:pt>
                <c:pt idx="19">
                  <c:v>5.3421203403151978</c:v>
                </c:pt>
                <c:pt idx="20">
                  <c:v>2.8864681048467333</c:v>
                </c:pt>
                <c:pt idx="21">
                  <c:v>8.7272068754746872</c:v>
                </c:pt>
                <c:pt idx="22">
                  <c:v>0.32362161350642071</c:v>
                </c:pt>
                <c:pt idx="23">
                  <c:v>6.5949320570487435</c:v>
                </c:pt>
                <c:pt idx="24">
                  <c:v>8.5758300479790002</c:v>
                </c:pt>
                <c:pt idx="25">
                  <c:v>3.0394828998625822</c:v>
                </c:pt>
                <c:pt idx="26">
                  <c:v>5.9285865035226326</c:v>
                </c:pt>
                <c:pt idx="27">
                  <c:v>7.3674376825941916</c:v>
                </c:pt>
                <c:pt idx="28">
                  <c:v>6.8361791751756513</c:v>
                </c:pt>
                <c:pt idx="29">
                  <c:v>8.5542429037586238</c:v>
                </c:pt>
                <c:pt idx="30">
                  <c:v>5.3313767477812002</c:v>
                </c:pt>
                <c:pt idx="31">
                  <c:v>6.2713532186330045</c:v>
                </c:pt>
                <c:pt idx="32">
                  <c:v>3.4809781605485082</c:v>
                </c:pt>
                <c:pt idx="33">
                  <c:v>1.6467621622000572</c:v>
                </c:pt>
                <c:pt idx="34">
                  <c:v>6.9976712801377552</c:v>
                </c:pt>
                <c:pt idx="35">
                  <c:v>8.4171508671329729</c:v>
                </c:pt>
                <c:pt idx="36">
                  <c:v>9.1691300002091225</c:v>
                </c:pt>
                <c:pt idx="37">
                  <c:v>9.3775612428631732</c:v>
                </c:pt>
                <c:pt idx="38">
                  <c:v>9.9015712989829563</c:v>
                </c:pt>
                <c:pt idx="39">
                  <c:v>8.8506631224890899</c:v>
                </c:pt>
                <c:pt idx="40">
                  <c:v>0.50444627755643956</c:v>
                </c:pt>
                <c:pt idx="41">
                  <c:v>1.8832815938118985</c:v>
                </c:pt>
                <c:pt idx="42">
                  <c:v>0.42705688869405511</c:v>
                </c:pt>
                <c:pt idx="43">
                  <c:v>4.4959901316253763</c:v>
                </c:pt>
                <c:pt idx="44">
                  <c:v>1.169598736349271</c:v>
                </c:pt>
                <c:pt idx="45">
                  <c:v>3.920578876469297</c:v>
                </c:pt>
                <c:pt idx="46">
                  <c:v>2.9206520441492225</c:v>
                </c:pt>
                <c:pt idx="47">
                  <c:v>4.7847437399193353</c:v>
                </c:pt>
                <c:pt idx="48">
                  <c:v>7.2513073461895114</c:v>
                </c:pt>
                <c:pt idx="49">
                  <c:v>4.7496226122604099</c:v>
                </c:pt>
                <c:pt idx="50">
                  <c:v>1.4187935506178517</c:v>
                </c:pt>
                <c:pt idx="51">
                  <c:v>6.8258480795919487</c:v>
                </c:pt>
                <c:pt idx="52">
                  <c:v>5.779064319228743</c:v>
                </c:pt>
                <c:pt idx="53">
                  <c:v>1.3368239372553159E-2</c:v>
                </c:pt>
                <c:pt idx="54">
                  <c:v>8.8171801248333033</c:v>
                </c:pt>
                <c:pt idx="55">
                  <c:v>7.1854855084874494</c:v>
                </c:pt>
                <c:pt idx="56">
                  <c:v>2.6347880263932986</c:v>
                </c:pt>
                <c:pt idx="57">
                  <c:v>8.5890820553296354</c:v>
                </c:pt>
                <c:pt idx="58">
                  <c:v>1.2357036806031452</c:v>
                </c:pt>
                <c:pt idx="59">
                  <c:v>9.998041054861492</c:v>
                </c:pt>
                <c:pt idx="60">
                  <c:v>8.3264350503170785</c:v>
                </c:pt>
                <c:pt idx="61">
                  <c:v>7.5510282184161026</c:v>
                </c:pt>
                <c:pt idx="62">
                  <c:v>8.4700116067473186</c:v>
                </c:pt>
                <c:pt idx="63">
                  <c:v>8.5225344435770474</c:v>
                </c:pt>
                <c:pt idx="64">
                  <c:v>2.1677863698016742</c:v>
                </c:pt>
                <c:pt idx="65">
                  <c:v>0.49613738019312792</c:v>
                </c:pt>
                <c:pt idx="66">
                  <c:v>8.3028074105137897</c:v>
                </c:pt>
                <c:pt idx="67">
                  <c:v>3.0047926364985944</c:v>
                </c:pt>
                <c:pt idx="68">
                  <c:v>9.3521254865223273</c:v>
                </c:pt>
                <c:pt idx="69">
                  <c:v>3.7897037554857151</c:v>
                </c:pt>
                <c:pt idx="70">
                  <c:v>1.4955240977643258</c:v>
                </c:pt>
                <c:pt idx="71">
                  <c:v>4.6995019570236893</c:v>
                </c:pt>
                <c:pt idx="72">
                  <c:v>4.5882905582274098</c:v>
                </c:pt>
                <c:pt idx="73">
                  <c:v>3.4079357460492732</c:v>
                </c:pt>
                <c:pt idx="74">
                  <c:v>8.166251672967789</c:v>
                </c:pt>
                <c:pt idx="75">
                  <c:v>9.0857474356917685</c:v>
                </c:pt>
                <c:pt idx="76">
                  <c:v>1.1474067493218743</c:v>
                </c:pt>
                <c:pt idx="77">
                  <c:v>5.0149610649712137</c:v>
                </c:pt>
                <c:pt idx="78">
                  <c:v>3.1887294827898813</c:v>
                </c:pt>
                <c:pt idx="79">
                  <c:v>7.9757075500927366</c:v>
                </c:pt>
                <c:pt idx="80">
                  <c:v>5.0340187614551599</c:v>
                </c:pt>
                <c:pt idx="81">
                  <c:v>8.9095606384378456</c:v>
                </c:pt>
                <c:pt idx="82">
                  <c:v>7.1109796310871065</c:v>
                </c:pt>
                <c:pt idx="83">
                  <c:v>5.2057388469461614</c:v>
                </c:pt>
                <c:pt idx="84">
                  <c:v>3.3303160865958183</c:v>
                </c:pt>
                <c:pt idx="85">
                  <c:v>3.6181053477375325</c:v>
                </c:pt>
                <c:pt idx="86">
                  <c:v>5.6346743471933873</c:v>
                </c:pt>
                <c:pt idx="87">
                  <c:v>1.995695836207686</c:v>
                </c:pt>
                <c:pt idx="88">
                  <c:v>4.3996495442047143</c:v>
                </c:pt>
                <c:pt idx="89">
                  <c:v>6.705171980018414</c:v>
                </c:pt>
                <c:pt idx="90">
                  <c:v>5.6871376383894114</c:v>
                </c:pt>
                <c:pt idx="91">
                  <c:v>6.4194675029199271</c:v>
                </c:pt>
                <c:pt idx="92">
                  <c:v>6.1987768653010846</c:v>
                </c:pt>
                <c:pt idx="93">
                  <c:v>2.1493159814875473</c:v>
                </c:pt>
                <c:pt idx="94">
                  <c:v>8.1666066981055909</c:v>
                </c:pt>
                <c:pt idx="95">
                  <c:v>4.9484497867220236</c:v>
                </c:pt>
                <c:pt idx="96">
                  <c:v>8.7590032367975716</c:v>
                </c:pt>
                <c:pt idx="97">
                  <c:v>2.9444070497960451</c:v>
                </c:pt>
                <c:pt idx="98">
                  <c:v>4.2566182277368263</c:v>
                </c:pt>
                <c:pt idx="99">
                  <c:v>6.8962828593069609</c:v>
                </c:pt>
                <c:pt idx="100">
                  <c:v>4.1151909622517913</c:v>
                </c:pt>
                <c:pt idx="101">
                  <c:v>2.9439330993319279</c:v>
                </c:pt>
                <c:pt idx="102">
                  <c:v>3.5661775453095421</c:v>
                </c:pt>
                <c:pt idx="103">
                  <c:v>5.3702416538637552</c:v>
                </c:pt>
                <c:pt idx="104">
                  <c:v>5.1527623936837985</c:v>
                </c:pt>
                <c:pt idx="105">
                  <c:v>4.222608265135813</c:v>
                </c:pt>
                <c:pt idx="106">
                  <c:v>6.5610790662956928</c:v>
                </c:pt>
                <c:pt idx="107">
                  <c:v>9.8110086249154111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4C-4312-99FA-73156D13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4752"/>
        <c:axId val="32717056"/>
      </c:scatterChart>
      <c:valAx>
        <c:axId val="3271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7056"/>
        <c:crosses val="autoZero"/>
        <c:crossBetween val="midCat"/>
      </c:valAx>
      <c:valAx>
        <c:axId val="327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4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0D-4763-8309-F838D664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0062717650388421E-2"/>
          <c:y val="7.7014975932347449E-2"/>
          <c:w val="0.92345500185815721"/>
          <c:h val="0.826095730564616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6-4D23-A100-13D31728C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0.45722</cdr:x>
      <cdr:y>0.49155</cdr:y>
    </cdr:from>
    <cdr:to>
      <cdr:x>0.70589</cdr:x>
      <cdr:y>0.64519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953202" y="2925373"/>
          <a:ext cx="269391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pt-BR" sz="2000" i="0">
              <a:solidFill>
                <a:schemeClr val="accent2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𝜀 ̂</a:t>
          </a:r>
          <a:r>
            <a:rPr lang="pt-BR" sz="2000" b="0" i="0">
              <a:solidFill>
                <a:schemeClr val="accent2"/>
              </a:solidFill>
              <a:latin typeface="Cambria Math" panose="02040503050406030204" pitchFamily="18" charset="0"/>
            </a:rPr>
            <a:t>=𝑦−𝑦 ̂</a:t>
          </a:r>
          <a:endParaRPr lang="pt-BR" sz="2000" i="1" dirty="0">
            <a:solidFill>
              <a:schemeClr val="accent2"/>
            </a:solidFill>
            <a:latin typeface="Cambria Math" panose="02040503050406030204" pitchFamily="18" charset="0"/>
          </a:endParaRPr>
        </a:p>
        <a:p xmlns:a="http://schemas.openxmlformats.org/drawingml/2006/main">
          <a:pPr algn="l"/>
          <a:r>
            <a:rPr lang="pt-BR" sz="2000" b="0" i="0">
              <a:solidFill>
                <a:schemeClr val="accent2"/>
              </a:solidFill>
              <a:latin typeface="Cambria Math" panose="02040503050406030204" pitchFamily="18" charset="0"/>
            </a:rPr>
            <a:t>    =𝑦−𝑎 ̂−𝑏</a:t>
          </a:r>
          <a:r>
            <a:rPr lang="pt-BR" sz="2000" dirty="0">
              <a:solidFill>
                <a:schemeClr val="accent2"/>
              </a:solidFill>
            </a:rPr>
            <a:t>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0.91377</cdr:x>
      <cdr:y>0.17122</cdr:y>
    </cdr:from>
    <cdr:to>
      <cdr:x>1</cdr:x>
      <cdr:y>0.31266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753601" y="11069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dirty="0"/>
            <a:t>F(x)</a:t>
          </a:r>
        </a:p>
      </cdr:txBody>
    </cdr:sp>
  </cdr:relSizeAnchor>
  <cdr:relSizeAnchor xmlns:cdr="http://schemas.openxmlformats.org/drawingml/2006/chartDrawing">
    <cdr:from>
      <cdr:x>0.03328</cdr:x>
      <cdr:y>0.23077</cdr:y>
    </cdr:from>
    <cdr:to>
      <cdr:x>0.24508</cdr:x>
      <cdr:y>0.58561</cdr:y>
    </cdr:to>
    <cdr:cxnSp macro="">
      <cdr:nvCxnSpPr>
        <cdr:cNvPr id="4" name="Conector reto 3">
          <a:extLst xmlns:a="http://schemas.openxmlformats.org/drawingml/2006/main">
            <a:ext uri="{FF2B5EF4-FFF2-40B4-BE49-F238E27FC236}">
              <a16:creationId xmlns:a16="http://schemas.microsoft.com/office/drawing/2014/main" id="{B2C0E9F5-FC3D-470F-ABDE-1568CE62B734}"/>
            </a:ext>
          </a:extLst>
        </cdr:cNvPr>
        <cdr:cNvCxnSpPr/>
      </cdr:nvCxnSpPr>
      <cdr:spPr>
        <a:xfrm xmlns:a="http://schemas.openxmlformats.org/drawingml/2006/main">
          <a:off x="352928" y="1491916"/>
          <a:ext cx="2245894" cy="22940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0.45905</cdr:x>
      <cdr:y>0.59954</cdr:y>
    </cdr:from>
    <cdr:to>
      <cdr:x>0.53651</cdr:x>
      <cdr:y>0.65667</cdr:y>
    </cdr:to>
    <cdr:sp macro="" textlink="">
      <cdr:nvSpPr>
        <cdr:cNvPr id="5" name="CaixaDeTexto 14"/>
        <cdr:cNvSpPr txBox="1"/>
      </cdr:nvSpPr>
      <cdr:spPr>
        <a:xfrm xmlns:a="http://schemas.openxmlformats.org/drawingml/2006/main">
          <a:off x="4867697" y="3875992"/>
          <a:ext cx="82137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/>
            <a:t>F’(x=0)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0.45722</cdr:x>
      <cdr:y>0.49155</cdr:y>
    </cdr:from>
    <cdr:to>
      <cdr:x>0.70589</cdr:x>
      <cdr:y>0.64519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953202" y="2925373"/>
          <a:ext cx="269391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pt-BR" sz="2000" i="0">
              <a:solidFill>
                <a:schemeClr val="accent2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𝜀 ̂</a:t>
          </a:r>
          <a:r>
            <a:rPr lang="pt-BR" sz="2000" b="0" i="0">
              <a:solidFill>
                <a:schemeClr val="accent2"/>
              </a:solidFill>
              <a:latin typeface="Cambria Math" panose="02040503050406030204" pitchFamily="18" charset="0"/>
            </a:rPr>
            <a:t>=𝑦−𝑦 ̂</a:t>
          </a:r>
          <a:endParaRPr lang="pt-BR" sz="2000" i="1" dirty="0">
            <a:solidFill>
              <a:schemeClr val="accent2"/>
            </a:solidFill>
            <a:latin typeface="Cambria Math" panose="02040503050406030204" pitchFamily="18" charset="0"/>
          </a:endParaRPr>
        </a:p>
        <a:p xmlns:a="http://schemas.openxmlformats.org/drawingml/2006/main">
          <a:pPr algn="l"/>
          <a:r>
            <a:rPr lang="pt-BR" sz="2000" b="0" i="0">
              <a:solidFill>
                <a:schemeClr val="accent2"/>
              </a:solidFill>
              <a:latin typeface="Cambria Math" panose="02040503050406030204" pitchFamily="18" charset="0"/>
            </a:rPr>
            <a:t>    =𝑦−𝑎 ̂−𝑏</a:t>
          </a:r>
          <a:r>
            <a:rPr lang="pt-BR" sz="2000" dirty="0">
              <a:solidFill>
                <a:schemeClr val="accent2"/>
              </a:solidFill>
            </a:rPr>
            <a:t>x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0.03988</cdr:x>
      <cdr:y>0.07558</cdr:y>
    </cdr:from>
    <cdr:to>
      <cdr:x>0.03988</cdr:x>
      <cdr:y>0.89364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39E3DC21-F05D-422E-BC94-FA0784E8C155}"/>
            </a:ext>
          </a:extLst>
        </cdr:cNvPr>
        <cdr:cNvCxnSpPr/>
      </cdr:nvCxnSpPr>
      <cdr:spPr>
        <a:xfrm xmlns:a="http://schemas.openxmlformats.org/drawingml/2006/main">
          <a:off x="219698" y="449777"/>
          <a:ext cx="0" cy="48685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61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0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2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2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2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9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09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6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BC18-B1C8-4278-AF14-5B388686E680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REC 2301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Econometria I</a:t>
            </a:r>
          </a:p>
        </p:txBody>
      </p:sp>
    </p:spTree>
    <p:extLst>
      <p:ext uri="{BB962C8B-B14F-4D97-AF65-F5344CB8AC3E}">
        <p14:creationId xmlns:p14="http://schemas.microsoft.com/office/powerpoint/2010/main" val="30462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351464"/>
              </p:ext>
            </p:extLst>
          </p:nvPr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5181"/>
              </p:ext>
            </p:extLst>
          </p:nvPr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7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80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Nossa intuição é a de que por algum critério o modelo 	é melhor do que os demais. Por quê?</a:t>
            </a:r>
          </a:p>
          <a:p>
            <a:endParaRPr lang="pt-BR" sz="2400" dirty="0"/>
          </a:p>
          <a:p>
            <a:r>
              <a:rPr lang="pt-BR" sz="2400" dirty="0"/>
              <a:t>Neste curso iremos aprender a encontrar os parâmetros que levam à escolha deste modelo em detrimento dos demais, e as hipóteses adicionais (além do fato de que de início dissemos que y = a + </a:t>
            </a:r>
            <a:r>
              <a:rPr lang="pt-BR" sz="2400" dirty="0" err="1"/>
              <a:t>bx</a:t>
            </a:r>
            <a:r>
              <a:rPr lang="pt-BR" sz="2400" dirty="0"/>
              <a:t> + </a:t>
            </a:r>
            <a:r>
              <a:rPr lang="el-GR" sz="2400" dirty="0"/>
              <a:t>ε</a:t>
            </a:r>
            <a:r>
              <a:rPr lang="pt-BR" sz="2400" dirty="0"/>
              <a:t>) que justificam a escolha deste modelo.</a:t>
            </a:r>
          </a:p>
          <a:p>
            <a:endParaRPr lang="pt-BR" sz="2400" dirty="0"/>
          </a:p>
          <a:p>
            <a:r>
              <a:rPr lang="pt-BR" sz="2400" dirty="0"/>
              <a:t>Esta técnica é chamada de estimação por Mínimos Quadrados, e é de longe a mais utilizada na literatura empírica para investigar as relações entre Y e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1"/>
              <p:cNvSpPr txBox="1"/>
              <p:nvPr/>
            </p:nvSpPr>
            <p:spPr>
              <a:xfrm>
                <a:off x="7721282" y="182562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82" y="1825625"/>
                <a:ext cx="666427" cy="511444"/>
              </a:xfrm>
              <a:prstGeom prst="rect">
                <a:avLst/>
              </a:prstGeom>
              <a:blipFill>
                <a:blip r:embed="rId2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94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/>
              <a:t>1. Estimação por MQO</a:t>
            </a:r>
          </a:p>
          <a:p>
            <a:r>
              <a:rPr lang="pt-BR" sz="2000" dirty="0"/>
              <a:t>Construindo um modelo empírico</a:t>
            </a:r>
          </a:p>
          <a:p>
            <a:r>
              <a:rPr lang="pt-BR" sz="2000" dirty="0"/>
              <a:t>Estratégias de estimação e motivação para regressão linear simples</a:t>
            </a:r>
          </a:p>
          <a:p>
            <a:r>
              <a:rPr lang="pt-BR" sz="2000" dirty="0"/>
              <a:t>Problema das variáveis </a:t>
            </a:r>
            <a:r>
              <a:rPr lang="pt-BR" sz="2000" dirty="0" err="1"/>
              <a:t>confundidoras</a:t>
            </a:r>
            <a:r>
              <a:rPr lang="pt-BR" sz="2000" dirty="0"/>
              <a:t> e regressão linear múltipla</a:t>
            </a:r>
          </a:p>
          <a:p>
            <a:r>
              <a:rPr lang="pt-BR" sz="2000" dirty="0"/>
              <a:t>Introdução a álgebra linear para obtenção de MQO 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2. Propriedades de MQO</a:t>
            </a:r>
          </a:p>
          <a:p>
            <a:r>
              <a:rPr lang="pt-BR" sz="2000" dirty="0"/>
              <a:t>Revisão de estatística: propriedades da esperança e da variância, distribuição normal</a:t>
            </a:r>
          </a:p>
          <a:p>
            <a:r>
              <a:rPr lang="pt-BR" sz="2000" dirty="0"/>
              <a:t>Derivação das propriedades de MQO em pequenas amostras</a:t>
            </a:r>
          </a:p>
          <a:p>
            <a:r>
              <a:rPr lang="pt-BR" sz="2000" dirty="0"/>
              <a:t>Derivação das propriedades de MQO em grandes amostras</a:t>
            </a:r>
          </a:p>
          <a:p>
            <a:r>
              <a:rPr lang="pt-BR" sz="2000" dirty="0" err="1"/>
              <a:t>Heterocedasticidade</a:t>
            </a:r>
            <a:r>
              <a:rPr lang="pt-BR" sz="2000" dirty="0"/>
              <a:t> e mínimos quadrados generalizados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0391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200" dirty="0"/>
              <a:t>Bibliografia:</a:t>
            </a:r>
          </a:p>
          <a:p>
            <a:pPr marL="0" indent="0">
              <a:buNone/>
            </a:pPr>
            <a:r>
              <a:rPr lang="pt-BR" sz="2200" dirty="0"/>
              <a:t>	- Notas de aula *</a:t>
            </a:r>
          </a:p>
          <a:p>
            <a:pPr marL="0" indent="0">
              <a:buNone/>
            </a:pPr>
            <a:r>
              <a:rPr lang="pt-BR" sz="2200" dirty="0"/>
              <a:t>	- </a:t>
            </a:r>
            <a:r>
              <a:rPr lang="pt-BR" sz="2200" dirty="0" err="1"/>
              <a:t>Wooldridge</a:t>
            </a:r>
            <a:r>
              <a:rPr lang="pt-BR" sz="2200" dirty="0"/>
              <a:t>, J. Introdução à Econometria: uma abordagem moderna *</a:t>
            </a:r>
          </a:p>
          <a:p>
            <a:pPr marL="0" indent="0">
              <a:buNone/>
            </a:pPr>
            <a:r>
              <a:rPr lang="pt-BR" sz="2200" dirty="0"/>
              <a:t>	</a:t>
            </a:r>
            <a:r>
              <a:rPr lang="en-US" sz="2200" dirty="0"/>
              <a:t>- Gujarati, D. </a:t>
            </a:r>
            <a:r>
              <a:rPr lang="en-US" sz="2200" dirty="0" err="1"/>
              <a:t>Econometria</a:t>
            </a:r>
            <a:r>
              <a:rPr lang="en-US" sz="2200" dirty="0"/>
              <a:t> </a:t>
            </a:r>
            <a:r>
              <a:rPr lang="en-US" sz="2200" dirty="0" err="1"/>
              <a:t>Básica</a:t>
            </a:r>
            <a:endParaRPr lang="pt-BR" sz="2200" dirty="0"/>
          </a:p>
          <a:p>
            <a:pPr marL="0" indent="0">
              <a:buNone/>
            </a:pPr>
            <a:r>
              <a:rPr lang="en-US" sz="2200" dirty="0"/>
              <a:t>	- Davidson, R. and J. Mac </a:t>
            </a:r>
            <a:r>
              <a:rPr lang="en-US" sz="2200" dirty="0" err="1"/>
              <a:t>Kinnon</a:t>
            </a:r>
            <a:r>
              <a:rPr lang="en-US" sz="2200" dirty="0"/>
              <a:t>. Econometric Theory and Methods</a:t>
            </a:r>
            <a:endParaRPr lang="pt-BR" sz="2200" dirty="0"/>
          </a:p>
          <a:p>
            <a:pPr marL="0" indent="0">
              <a:buNone/>
            </a:pPr>
            <a:r>
              <a:rPr lang="en-US" sz="2200" dirty="0"/>
              <a:t>	- Stock, J. e M. Watson. </a:t>
            </a:r>
            <a:r>
              <a:rPr lang="pt-BR" sz="2200" dirty="0"/>
              <a:t>Econometria</a:t>
            </a:r>
          </a:p>
          <a:p>
            <a:endParaRPr lang="pt-BR" sz="2200" dirty="0"/>
          </a:p>
          <a:p>
            <a:r>
              <a:rPr lang="pt-BR" sz="2200" dirty="0"/>
              <a:t>Avaliação:</a:t>
            </a:r>
          </a:p>
          <a:p>
            <a:pPr marL="0" indent="0">
              <a:buNone/>
            </a:pPr>
            <a:r>
              <a:rPr lang="pt-BR" sz="2200" dirty="0"/>
              <a:t>	- Testes curtos durante a aula, quinzenalmente às terças-feiras. Na metade do mês o teste será mais simples, e no fim do mês, mais elaborado. Cada sequência vale 30% do resultado final, sendo que no caso dos testes elaborados o pior resultado é descartado para cômputo da nota. Os testes podem requerer o uso do software R para estimação de modelos. O pior resultado é descartado (média dos três melhores testes). (60%)</a:t>
            </a:r>
          </a:p>
          <a:p>
            <a:pPr marL="0" indent="0">
              <a:buNone/>
            </a:pPr>
            <a:r>
              <a:rPr lang="pt-BR" sz="2200" dirty="0"/>
              <a:t>	- </a:t>
            </a:r>
            <a:r>
              <a:rPr lang="pt-BR" sz="2200" dirty="0" err="1"/>
              <a:t>Auto-correção</a:t>
            </a:r>
            <a:r>
              <a:rPr lang="pt-BR" sz="2200" dirty="0"/>
              <a:t> dos testes utilizando o seguinte critério: a cada acerto confirmado pelo aluno, +1 ponto. A cada erro computado como acerto pelo aluno, -0,5 ponto. (40%).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9432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Função perda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13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/>
          </p:cNvGraphicFramePr>
          <p:nvPr/>
        </p:nvGraphicFramePr>
        <p:xfrm>
          <a:off x="1737359" y="2899954"/>
          <a:ext cx="9781903" cy="366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esta relação for </a:t>
            </a:r>
            <a:r>
              <a:rPr lang="pt-BR" u="sng" dirty="0"/>
              <a:t>determinística</a:t>
            </a:r>
            <a:r>
              <a:rPr lang="pt-BR" dirty="0"/>
              <a:t>, e observarmos Y,X, basta conectar os pontos para descobrir </a:t>
            </a:r>
            <a:r>
              <a:rPr lang="el-GR" dirty="0"/>
              <a:t>μ</a:t>
            </a:r>
            <a:r>
              <a:rPr lang="pt-BR" dirty="0"/>
              <a:t>:</a:t>
            </a:r>
          </a:p>
        </p:txBody>
      </p:sp>
      <p:sp>
        <p:nvSpPr>
          <p:cNvPr id="6" name="Elipse 5"/>
          <p:cNvSpPr/>
          <p:nvPr/>
        </p:nvSpPr>
        <p:spPr>
          <a:xfrm>
            <a:off x="5852160" y="473222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06712" y="4777943"/>
            <a:ext cx="4708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O problema é que basta uma situação onde dois</a:t>
            </a:r>
          </a:p>
          <a:p>
            <a:r>
              <a:rPr lang="pt-BR" dirty="0">
                <a:solidFill>
                  <a:srgbClr val="C00000"/>
                </a:solidFill>
              </a:rPr>
              <a:t> indivíduos com mesmo “x” tenham y diferente </a:t>
            </a:r>
          </a:p>
          <a:p>
            <a:r>
              <a:rPr lang="pt-BR" dirty="0">
                <a:solidFill>
                  <a:srgbClr val="C00000"/>
                </a:solidFill>
              </a:rPr>
              <a:t>para rejeitar este modelo</a:t>
            </a:r>
          </a:p>
        </p:txBody>
      </p:sp>
    </p:spTree>
    <p:extLst>
      <p:ext uri="{BB962C8B-B14F-4D97-AF65-F5344CB8AC3E}">
        <p14:creationId xmlns:p14="http://schemas.microsoft.com/office/powerpoint/2010/main" val="28957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789709" y="401782"/>
          <a:ext cx="10571018" cy="5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37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/>
              <a:t>Y = </a:t>
            </a:r>
            <a:r>
              <a:rPr lang="el-GR" sz="2400" dirty="0"/>
              <a:t>μ</a:t>
            </a:r>
            <a:r>
              <a:rPr lang="pt-BR" sz="2400" dirty="0"/>
              <a:t>(x,</a:t>
            </a:r>
            <a:r>
              <a:rPr lang="el-GR" sz="2400" dirty="0"/>
              <a:t>ε</a:t>
            </a:r>
            <a:r>
              <a:rPr lang="pt-BR" sz="2400" dirty="0"/>
              <a:t>) = a + </a:t>
            </a:r>
            <a:r>
              <a:rPr lang="pt-BR" sz="2400" dirty="0" err="1"/>
              <a:t>bx</a:t>
            </a:r>
            <a:r>
              <a:rPr lang="pt-BR" sz="2400" dirty="0"/>
              <a:t> + </a:t>
            </a:r>
            <a:r>
              <a:rPr lang="el-GR" sz="2400" dirty="0"/>
              <a:t>ε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Conheço a função </a:t>
            </a:r>
            <a:r>
              <a:rPr lang="el-GR" sz="2400" dirty="0"/>
              <a:t>μ</a:t>
            </a:r>
            <a:r>
              <a:rPr lang="pt-BR" sz="2400" dirty="0"/>
              <a:t> a menos dos parâmetros a e b. Desafio é estimar estes parâmetros. Como pensar em critérios para fazer esta escolha?</a:t>
            </a:r>
          </a:p>
          <a:p>
            <a:endParaRPr lang="pt-BR" sz="2400" dirty="0"/>
          </a:p>
          <a:p>
            <a:r>
              <a:rPr lang="pt-BR" sz="2400" dirty="0"/>
              <a:t>Em particular, temos interesse no parâmetro b, que representa em quantas unidades esperamos que Y mude para cada unidade de variação em x.</a:t>
            </a:r>
          </a:p>
        </p:txBody>
      </p:sp>
    </p:spTree>
    <p:extLst>
      <p:ext uri="{BB962C8B-B14F-4D97-AF65-F5344CB8AC3E}">
        <p14:creationId xmlns:p14="http://schemas.microsoft.com/office/powerpoint/2010/main" val="390328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Elementos de um modelo empírico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18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7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45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65341"/>
              </p:ext>
            </p:extLst>
          </p:nvPr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06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>
            <a:off x="5454316" y="3192379"/>
            <a:ext cx="45719" cy="6096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6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44349"/>
              </p:ext>
            </p:extLst>
          </p:nvPr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9831498" y="1314800"/>
                <a:ext cx="187189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498" y="1314800"/>
                <a:ext cx="1871897" cy="511444"/>
              </a:xfrm>
              <a:prstGeom prst="rect">
                <a:avLst/>
              </a:prstGeo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347537" y="420303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a = E[Y|X=0]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25425" y="2719137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b = E[Y|X=x + 1] – E[Y|X=x ]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796463" y="2582779"/>
            <a:ext cx="2294021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>
            <a:off x="8630653" y="2261937"/>
            <a:ext cx="173676" cy="6418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0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62353"/>
              </p:ext>
            </p:extLst>
          </p:nvPr>
        </p:nvGraphicFramePr>
        <p:xfrm>
          <a:off x="336883" y="144380"/>
          <a:ext cx="11646569" cy="64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have Direita 2"/>
          <p:cNvSpPr/>
          <p:nvPr/>
        </p:nvSpPr>
        <p:spPr>
          <a:xfrm>
            <a:off x="8710862" y="1604211"/>
            <a:ext cx="48127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Direita 3"/>
          <p:cNvSpPr/>
          <p:nvPr/>
        </p:nvSpPr>
        <p:spPr>
          <a:xfrm rot="5400000">
            <a:off x="7736303" y="1668380"/>
            <a:ext cx="332873" cy="1712496"/>
          </a:xfrm>
          <a:prstGeom prst="rightBrace">
            <a:avLst>
              <a:gd name="adj1" fmla="val 8333"/>
              <a:gd name="adj2" fmla="val 510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063790" y="1732549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Altura = 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97372" y="293534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Base = 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70232" y="4235116"/>
            <a:ext cx="16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b = altura/base</a:t>
            </a:r>
          </a:p>
        </p:txBody>
      </p:sp>
    </p:spTree>
    <p:extLst>
      <p:ext uri="{BB962C8B-B14F-4D97-AF65-F5344CB8AC3E}">
        <p14:creationId xmlns:p14="http://schemas.microsoft.com/office/powerpoint/2010/main" val="302102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3330"/>
                <a:ext cx="10515600" cy="516873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sz="2400" dirty="0"/>
                  <a:t>Y =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 = a + </a:t>
                </a:r>
                <a:r>
                  <a:rPr lang="pt-BR" sz="2400" dirty="0" err="1"/>
                  <a:t>bx</a:t>
                </a:r>
                <a:r>
                  <a:rPr lang="pt-BR" sz="2400" dirty="0"/>
                  <a:t> + </a:t>
                </a:r>
                <a:r>
                  <a:rPr lang="el-GR" sz="2400" dirty="0"/>
                  <a:t>ε</a:t>
                </a:r>
                <a:endParaRPr lang="pt-BR" sz="2400" dirty="0"/>
              </a:p>
              <a:p>
                <a:endParaRPr lang="pt-BR" sz="2400" dirty="0"/>
              </a:p>
              <a:p>
                <a:r>
                  <a:rPr lang="pt-BR" sz="2400" dirty="0"/>
                  <a:t>Quero escolher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pt-BR" sz="2400" dirty="0"/>
                  <a:t> que maximiza o poder preditivo de x sobre y (ou de modo equivalente, minimiza a importância de </a:t>
                </a:r>
                <a:r>
                  <a:rPr lang="el-GR" sz="2400" dirty="0"/>
                  <a:t>ε</a:t>
                </a:r>
                <a:r>
                  <a:rPr lang="pt-BR" sz="2400" dirty="0"/>
                  <a:t>).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Idealmente </a:t>
                </a:r>
                <a:r>
                  <a:rPr lang="el-GR" sz="2400" dirty="0"/>
                  <a:t>ε</a:t>
                </a:r>
                <a:r>
                  <a:rPr lang="pt-BR" sz="2400" dirty="0"/>
                  <a:t> = 0. Construo uma função perda que penaliza desvios de </a:t>
                </a:r>
                <a:r>
                  <a:rPr lang="el-GR" sz="2400" dirty="0"/>
                  <a:t>ε</a:t>
                </a:r>
                <a:r>
                  <a:rPr lang="pt-BR" sz="2400" dirty="0"/>
                  <a:t> com respeito a 0</a:t>
                </a: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 algn="ctr">
                  <a:buNone/>
                </a:pPr>
                <a:r>
                  <a:rPr lang="pt-BR" sz="2400" dirty="0"/>
                  <a:t>L(</a:t>
                </a:r>
                <a:r>
                  <a:rPr lang="el-GR" sz="2400" dirty="0"/>
                  <a:t>ε</a:t>
                </a:r>
                <a:r>
                  <a:rPr lang="pt-BR" sz="2400" dirty="0"/>
                  <a:t>) = 0 se </a:t>
                </a:r>
                <a:r>
                  <a:rPr lang="el-GR" sz="2400" dirty="0"/>
                  <a:t>ε</a:t>
                </a:r>
                <a:r>
                  <a:rPr lang="pt-BR" sz="2400" dirty="0"/>
                  <a:t> = 0</a:t>
                </a:r>
              </a:p>
              <a:p>
                <a:pPr marL="0" indent="0" algn="ctr">
                  <a:buNone/>
                </a:pPr>
                <a:r>
                  <a:rPr lang="pt-BR" sz="2400" dirty="0"/>
                  <a:t>L(</a:t>
                </a:r>
                <a:r>
                  <a:rPr lang="el-GR" sz="2400" dirty="0"/>
                  <a:t>ε</a:t>
                </a:r>
                <a:r>
                  <a:rPr lang="pt-BR" sz="2400" dirty="0"/>
                  <a:t>) &gt; 0 se </a:t>
                </a:r>
                <a:r>
                  <a:rPr lang="el-GR" sz="2400" dirty="0"/>
                  <a:t>ε</a:t>
                </a:r>
                <a:r>
                  <a:rPr lang="pt-BR" sz="2400" dirty="0"/>
                  <a:t> ≠ 0</a:t>
                </a:r>
              </a:p>
              <a:p>
                <a:pPr marL="0" indent="0" algn="ctr">
                  <a:buNone/>
                </a:pPr>
                <a:endParaRPr lang="pt-BR" sz="2400" dirty="0"/>
              </a:p>
              <a:p>
                <a:r>
                  <a:rPr lang="pt-BR" sz="2400" dirty="0"/>
                  <a:t>Exemplo: L(</a:t>
                </a:r>
                <a:r>
                  <a:rPr lang="el-GR" sz="2400" dirty="0"/>
                  <a:t>ε</a:t>
                </a:r>
                <a:r>
                  <a:rPr lang="pt-BR" sz="2400" dirty="0"/>
                  <a:t>) = </a:t>
                </a:r>
                <a:r>
                  <a:rPr lang="el-GR" sz="2400" dirty="0"/>
                  <a:t>ε</a:t>
                </a:r>
                <a:r>
                  <a:rPr lang="pt-BR" sz="2400" baseline="30000" dirty="0"/>
                  <a:t>2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3330"/>
                <a:ext cx="10515600" cy="5168733"/>
              </a:xfrm>
              <a:blipFill>
                <a:blip r:embed="rId2"/>
                <a:stretch>
                  <a:fillRect l="-812" t="-1651" b="-29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44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3330"/>
                <a:ext cx="10515600" cy="516873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sz="2400" dirty="0"/>
                  <a:t>Y =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 = a + </a:t>
                </a:r>
                <a:r>
                  <a:rPr lang="pt-BR" sz="2400" dirty="0" err="1"/>
                  <a:t>bx</a:t>
                </a:r>
                <a:r>
                  <a:rPr lang="pt-BR" sz="2400" dirty="0"/>
                  <a:t> + </a:t>
                </a:r>
                <a:r>
                  <a:rPr lang="el-GR" sz="2400" dirty="0"/>
                  <a:t>ε</a:t>
                </a:r>
                <a:endParaRPr lang="pt-BR" sz="2400" dirty="0"/>
              </a:p>
              <a:p>
                <a:endParaRPr lang="pt-BR" sz="2400" dirty="0"/>
              </a:p>
              <a:p>
                <a:r>
                  <a:rPr lang="pt-BR" sz="2400" dirty="0"/>
                  <a:t>Quero escolher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pt-BR" sz="2400" dirty="0"/>
                  <a:t> que minimiza a perda esperada, E[L(</a:t>
                </a:r>
                <a:r>
                  <a:rPr lang="el-GR" sz="2400" dirty="0"/>
                  <a:t>ε</a:t>
                </a:r>
                <a:r>
                  <a:rPr lang="pt-BR" sz="2400" dirty="0"/>
                  <a:t>)]. Em uma amostra, observo apenas y e x, mas posso construir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pt-BR" sz="2400" baseline="30000" dirty="0"/>
              </a:p>
              <a:p>
                <a:endParaRPr lang="pt-BR" sz="2400" dirty="0"/>
              </a:p>
              <a:p>
                <a:r>
                  <a:rPr lang="pt-BR" sz="2400" dirty="0"/>
                  <a:t>O análogo amostral da esperança é a média. Quero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2400" dirty="0"/>
                  <a:t> que minimizem a média da perda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</m:oMath>
                </a14:m>
                <a:r>
                  <a:rPr lang="pt-BR" sz="2400" dirty="0"/>
                  <a:t> </a:t>
                </a:r>
              </a:p>
              <a:p>
                <a:endParaRPr lang="pt-B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400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3330"/>
                <a:ext cx="10515600" cy="5168733"/>
              </a:xfrm>
              <a:blipFill>
                <a:blip r:embed="rId2"/>
                <a:stretch>
                  <a:fillRect l="-812" t="-16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0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38138"/>
              </p:ext>
            </p:extLst>
          </p:nvPr>
        </p:nvGraphicFramePr>
        <p:xfrm>
          <a:off x="850231" y="160421"/>
          <a:ext cx="10603831" cy="64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646821" y="659330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27731" y="3392905"/>
            <a:ext cx="2871536" cy="16082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812631" y="4539916"/>
            <a:ext cx="3384885" cy="461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1888980" y="2394284"/>
            <a:ext cx="3" cy="365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985280" y="2053389"/>
            <a:ext cx="11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F’(x=-1,73)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71670" y="3432465"/>
            <a:ext cx="118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F’(x=-0,92)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870180" y="3801797"/>
            <a:ext cx="32083" cy="239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309757" y="4562977"/>
            <a:ext cx="3781" cy="1561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11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>
                    <a:ea typeface="Cambria Math" panose="02040503050406030204" pitchFamily="18" charset="0"/>
                  </a:rPr>
                  <a:t>Perda quadrática: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i="1">
                                <a:latin typeface="Cambria Math"/>
                              </a:rPr>
                              <m:t>𝑚𝑖𝑛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Condições de primeira ordem: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9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200" dirty="0">
                    <a:ea typeface="Cambria Math" panose="02040503050406030204" pitchFamily="18" charset="0"/>
                  </a:rPr>
                  <a:t>Dividindo ambos os lados por 2, temos o sistema de duas equações para ser resolvido para as incógnitas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pt-BR" sz="2200" dirty="0"/>
                  <a:t>. Trabalhando a primeira equação, temos:</a:t>
                </a:r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6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42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Útil para descrever a relação entre variáveis eventualmente observadas em uma base de dados. Para começar, considere duas variáveis, Y e X, cuja relação é descrita por uma relação funcional </a:t>
            </a:r>
            <a:r>
              <a:rPr lang="el-GR" dirty="0"/>
              <a:t>μ</a:t>
            </a:r>
            <a:r>
              <a:rPr lang="pt-BR" dirty="0"/>
              <a:t>:</a:t>
            </a:r>
          </a:p>
          <a:p>
            <a:pPr marL="0" indent="0" algn="ctr">
              <a:buNone/>
            </a:pPr>
            <a:r>
              <a:rPr lang="pt-BR" dirty="0"/>
              <a:t>Y = </a:t>
            </a:r>
            <a:r>
              <a:rPr lang="el-GR" dirty="0"/>
              <a:t>μ</a:t>
            </a:r>
            <a:r>
              <a:rPr lang="pt-BR" dirty="0"/>
              <a:t>(x)</a:t>
            </a:r>
          </a:p>
          <a:p>
            <a:endParaRPr lang="pt-BR" dirty="0"/>
          </a:p>
          <a:p>
            <a:r>
              <a:rPr lang="pt-BR" dirty="0"/>
              <a:t>Nosso objetivo inicial é estudar a relação </a:t>
            </a:r>
            <a:r>
              <a:rPr lang="el-GR" dirty="0"/>
              <a:t>μ</a:t>
            </a:r>
            <a:r>
              <a:rPr lang="pt-BR" dirty="0"/>
              <a:t>, que para nós será o modelo a ser estimado. </a:t>
            </a:r>
          </a:p>
          <a:p>
            <a:endParaRPr lang="pt-BR" dirty="0"/>
          </a:p>
          <a:p>
            <a:r>
              <a:rPr lang="pt-BR" dirty="0"/>
              <a:t>Este estudo pode ser motivado pela necessidade de se demonstrar uma relação causal entre X e Y ou pela conveniência de se fazer uma previsão sobre o valor provável de Y quando conhecermos apenas o valor de X (</a:t>
            </a:r>
            <a:r>
              <a:rPr lang="pt-BR" dirty="0" err="1"/>
              <a:t>Marshack</a:t>
            </a:r>
            <a:r>
              <a:rPr lang="pt-BR" dirty="0"/>
              <a:t>)		</a:t>
            </a:r>
          </a:p>
          <a:p>
            <a:pPr marL="0" indent="0">
              <a:buNone/>
            </a:pPr>
            <a:r>
              <a:rPr lang="pt-BR" dirty="0"/>
              <a:t>		</a:t>
            </a:r>
          </a:p>
          <a:p>
            <a:pPr marL="0" indent="0">
              <a:buNone/>
            </a:pPr>
            <a:r>
              <a:rPr lang="pt-BR" dirty="0"/>
              <a:t>			Previsão	x	Inferência Causal</a:t>
            </a:r>
          </a:p>
        </p:txBody>
      </p:sp>
    </p:spTree>
    <p:extLst>
      <p:ext uri="{BB962C8B-B14F-4D97-AF65-F5344CB8AC3E}">
        <p14:creationId xmlns:p14="http://schemas.microsoft.com/office/powerpoint/2010/main" val="3521676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200" dirty="0"/>
                  <a:t>Vimos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200" dirty="0"/>
                  <a:t>. Trabalhando agora a segunda equação, temos:</a:t>
                </a:r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/>
                  <a:t>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</m:t>
                        </m:r>
                      </m:e>
                    </m:acc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/>
                  <a:t>.    </a:t>
                </a:r>
                <a:r>
                  <a:rPr lang="pt-BR" sz="2200" dirty="0">
                    <a:solidFill>
                      <a:srgbClr val="C00000"/>
                    </a:solidFill>
                  </a:rPr>
                  <a:t>Logo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5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200" dirty="0"/>
                  <a:t>O modelo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200" dirty="0"/>
                  <a:t> onde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200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pt-BR" sz="2200" dirty="0"/>
                  <a:t> é aquele que produz a reta descrita abaixo.</a:t>
                </a: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195934"/>
              </p:ext>
            </p:extLst>
          </p:nvPr>
        </p:nvGraphicFramePr>
        <p:xfrm>
          <a:off x="1830704" y="2885540"/>
          <a:ext cx="8530592" cy="397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9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#1: minimização da função-perda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2200" dirty="0"/>
                  <a:t>Propriedades iniciais do nosso modelo estimado. Lembre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pt-BR" sz="2200" baseline="30000" dirty="0"/>
              </a:p>
              <a:p>
                <a:endParaRPr lang="pt-BR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sz="2200" dirty="0"/>
                  <a:t>Tomando a média em ambos os lados, temos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200" dirty="0"/>
                  <a:t>. Vimos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200" dirty="0"/>
                  <a:t>. Logo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pt-BR" sz="22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200" dirty="0"/>
              </a:p>
              <a:p>
                <a:pPr marL="457200" indent="-457200">
                  <a:buFont typeface="+mj-lt"/>
                  <a:buAutoNum type="arabicPeriod"/>
                </a:pPr>
                <a:endParaRPr lang="pt-BR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d>
                          <m:d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𝑟𝑟</m:t>
                        </m:r>
                      </m:e>
                    </m:acc>
                    <m:d>
                      <m:d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. A inclinação da reta do modelo é, portanto, proporcional à correlação amostral entre y e x. Caso os desvios-padrão de y e x sejam unitários (caso, por exemplo, em que y e x estão na forma de z-scores), a inclinação é a própria correlação.</a:t>
                </a: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541" r="-9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67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Máxima verossimilhança e método dos momentos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8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/>
              <a:t>Relembrando...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Y = a + </a:t>
            </a:r>
            <a:r>
              <a:rPr lang="pt-BR" sz="2400" dirty="0" err="1"/>
              <a:t>bx</a:t>
            </a:r>
            <a:r>
              <a:rPr lang="pt-BR" sz="2400" dirty="0"/>
              <a:t> + </a:t>
            </a:r>
            <a:r>
              <a:rPr lang="el-GR" sz="2400" dirty="0"/>
              <a:t>ε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Conheço a função </a:t>
            </a:r>
            <a:r>
              <a:rPr lang="el-GR" sz="2400" dirty="0"/>
              <a:t>μ</a:t>
            </a:r>
            <a:r>
              <a:rPr lang="pt-BR" sz="2400" dirty="0"/>
              <a:t> a menos dos parâmetros a e b. Desafio é estimar estes parâmetros. Como pensar em critérios para fazer esta escolha?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1649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7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981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77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>
            <a:off x="5454316" y="3192379"/>
            <a:ext cx="45719" cy="6096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828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9831498" y="1314800"/>
                <a:ext cx="187189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498" y="1314800"/>
                <a:ext cx="1871897" cy="511444"/>
              </a:xfrm>
              <a:prstGeom prst="rect">
                <a:avLst/>
              </a:prstGeo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347537" y="420303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a = E[Y|X=0]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25425" y="2719137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b = E[Y|X=x + 1] – E[Y|X=x ]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796463" y="2582779"/>
            <a:ext cx="2294021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>
            <a:off x="8630653" y="2261937"/>
            <a:ext cx="173676" cy="6418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20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08295"/>
              </p:ext>
            </p:extLst>
          </p:nvPr>
        </p:nvGraphicFramePr>
        <p:xfrm>
          <a:off x="1737359" y="2899954"/>
          <a:ext cx="9781903" cy="366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esta relação for </a:t>
            </a:r>
            <a:r>
              <a:rPr lang="pt-BR" u="sng" dirty="0"/>
              <a:t>determinística</a:t>
            </a:r>
            <a:r>
              <a:rPr lang="pt-BR" dirty="0"/>
              <a:t>, e observarmos Y,X, basta conectar os pontos para descobrir </a:t>
            </a:r>
            <a:r>
              <a:rPr lang="el-GR" dirty="0"/>
              <a:t>μ</a:t>
            </a:r>
            <a:r>
              <a:rPr lang="pt-BR" dirty="0"/>
              <a:t>:</a:t>
            </a:r>
          </a:p>
        </p:txBody>
      </p:sp>
      <p:sp>
        <p:nvSpPr>
          <p:cNvPr id="6" name="Elipse 5"/>
          <p:cNvSpPr/>
          <p:nvPr/>
        </p:nvSpPr>
        <p:spPr>
          <a:xfrm>
            <a:off x="5852160" y="473222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06712" y="4777943"/>
            <a:ext cx="4708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O problema é que basta uma situação onde dois</a:t>
            </a:r>
          </a:p>
          <a:p>
            <a:r>
              <a:rPr lang="pt-BR" dirty="0">
                <a:solidFill>
                  <a:srgbClr val="C00000"/>
                </a:solidFill>
              </a:rPr>
              <a:t> indivíduos com mesmo “x” tenham y diferente </a:t>
            </a:r>
          </a:p>
          <a:p>
            <a:r>
              <a:rPr lang="pt-BR" dirty="0">
                <a:solidFill>
                  <a:srgbClr val="C00000"/>
                </a:solidFill>
              </a:rPr>
              <a:t>para rejeitar este modelo</a:t>
            </a:r>
          </a:p>
        </p:txBody>
      </p:sp>
    </p:spTree>
    <p:extLst>
      <p:ext uri="{BB962C8B-B14F-4D97-AF65-F5344CB8AC3E}">
        <p14:creationId xmlns:p14="http://schemas.microsoft.com/office/powerpoint/2010/main" val="39714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passada...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3370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Função perda L(</a:t>
                </a:r>
                <a:r>
                  <a:rPr lang="el-GR" sz="2200" dirty="0"/>
                  <a:t>ε</a:t>
                </a:r>
                <a:r>
                  <a:rPr lang="pt-BR" sz="2200" dirty="0"/>
                  <a:t>) &gt; 0 sempre que </a:t>
                </a:r>
                <a:r>
                  <a:rPr lang="el-GR" sz="2200" dirty="0"/>
                  <a:t>ε</a:t>
                </a:r>
                <a:r>
                  <a:rPr lang="pt-BR" sz="2200" dirty="0"/>
                  <a:t> ≠ 0, quero o modelo que minimize E[L(</a:t>
                </a:r>
                <a:r>
                  <a:rPr lang="el-GR" sz="2200" dirty="0"/>
                  <a:t>ε</a:t>
                </a:r>
                <a:r>
                  <a:rPr lang="pt-BR" sz="2200" dirty="0"/>
                  <a:t>)]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Análogo amostral da esperança: média</a:t>
                </a:r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2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pt-BR" sz="22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200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  <a:p>
                <a:r>
                  <a:rPr lang="pt-BR" sz="2200" dirty="0"/>
                  <a:t>Se L(</a:t>
                </a:r>
                <a:r>
                  <a:rPr lang="el-GR" sz="2200" dirty="0"/>
                  <a:t>ε</a:t>
                </a:r>
                <a:r>
                  <a:rPr lang="pt-BR" sz="2200" dirty="0"/>
                  <a:t>) = </a:t>
                </a:r>
                <a:r>
                  <a:rPr lang="el-GR" sz="2200" dirty="0"/>
                  <a:t>ε</a:t>
                </a:r>
                <a:r>
                  <a:rPr lang="pt-BR" sz="2200" baseline="30000" dirty="0"/>
                  <a:t>2</a:t>
                </a:r>
                <a:r>
                  <a:rPr lang="pt-BR" sz="2200" dirty="0"/>
                  <a:t>,  temos o modelo estimado por Mínimos Quadrados Ordinários (MQO):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𝑐𝑜𝑣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3370"/>
              </a:xfrm>
              <a:blipFill>
                <a:blip r:embed="rId2"/>
                <a:stretch>
                  <a:fillRect l="-696" t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0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Imagine que você agora saiba de antemão que o determinante não-observado de y, </a:t>
                </a:r>
                <a:r>
                  <a:rPr lang="el-GR" sz="2200" dirty="0">
                    <a:solidFill>
                      <a:schemeClr val="tx1"/>
                    </a:solidFill>
                  </a:rPr>
                  <a:t>ε</a:t>
                </a:r>
                <a:r>
                  <a:rPr lang="pt-BR" sz="2200" dirty="0">
                    <a:solidFill>
                      <a:schemeClr val="tx1"/>
                    </a:solidFill>
                  </a:rPr>
                  <a:t>, seja independente de x e com distribuição conhecida (por exemplo, normal N(0,</a:t>
                </a:r>
                <a:r>
                  <a:rPr lang="el-GR" sz="2200" dirty="0">
                    <a:solidFill>
                      <a:schemeClr val="tx1"/>
                    </a:solidFill>
                  </a:rPr>
                  <a:t>σ</a:t>
                </a:r>
                <a:r>
                  <a:rPr lang="pt-BR" sz="22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pt-BR" sz="2200" dirty="0">
                    <a:solidFill>
                      <a:schemeClr val="tx1"/>
                    </a:solidFill>
                  </a:rPr>
                  <a:t>)). </a:t>
                </a:r>
              </a:p>
              <a:p>
                <a:endParaRPr lang="pt-BR" sz="2200" dirty="0"/>
              </a:p>
              <a:p>
                <a:r>
                  <a:rPr lang="pt-BR" sz="2200" dirty="0">
                    <a:solidFill>
                      <a:schemeClr val="tx1"/>
                    </a:solidFill>
                  </a:rPr>
                  <a:t>A história por trás costuma ser a de que eventualmente </a:t>
                </a:r>
                <a:r>
                  <a:rPr lang="el-GR" sz="2200" dirty="0"/>
                  <a:t>ε</a:t>
                </a:r>
                <a:r>
                  <a:rPr lang="pt-BR" sz="2200" dirty="0"/>
                  <a:t> é uma variável existente na natureza, que afeta y, mas não consta da base de dados, ou mesmo que seja sorte.</a:t>
                </a: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:r>
                  <a:rPr lang="pt-BR" sz="2200" dirty="0"/>
                  <a:t>Se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 e </a:t>
                </a: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, então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, para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6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796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161"/>
            <a:ext cx="10515600" cy="1325563"/>
          </a:xfrm>
        </p:spPr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5911"/>
                <a:ext cx="10515600" cy="5629060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Imagine que você agora saiba de antemão que o determinante não-observado de y, </a:t>
                </a:r>
                <a:r>
                  <a:rPr lang="el-GR" sz="2200" dirty="0">
                    <a:solidFill>
                      <a:schemeClr val="tx1"/>
                    </a:solidFill>
                  </a:rPr>
                  <a:t>ε</a:t>
                </a:r>
                <a:r>
                  <a:rPr lang="pt-BR" sz="2200" dirty="0">
                    <a:solidFill>
                      <a:schemeClr val="tx1"/>
                    </a:solidFill>
                  </a:rPr>
                  <a:t>, seja independente de x e com distribuição conhecida (por exemplo, normal N(0,</a:t>
                </a:r>
                <a:r>
                  <a:rPr lang="el-GR" sz="2200" dirty="0">
                    <a:solidFill>
                      <a:schemeClr val="tx1"/>
                    </a:solidFill>
                  </a:rPr>
                  <a:t>σ</a:t>
                </a:r>
                <a:r>
                  <a:rPr lang="pt-BR" sz="22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pt-BR" sz="2200" dirty="0">
                    <a:solidFill>
                      <a:schemeClr val="tx1"/>
                    </a:solidFill>
                  </a:rPr>
                  <a:t>)). </a:t>
                </a:r>
              </a:p>
              <a:p>
                <a:endParaRPr lang="pt-BR" sz="2200" dirty="0"/>
              </a:p>
              <a:p>
                <a:r>
                  <a:rPr lang="pt-BR" sz="2200" dirty="0">
                    <a:solidFill>
                      <a:schemeClr val="tx1"/>
                    </a:solidFill>
                  </a:rPr>
                  <a:t>A história por trás costuma ser a de que eventualmente </a:t>
                </a:r>
                <a:r>
                  <a:rPr lang="el-GR" sz="2200" dirty="0"/>
                  <a:t>ε</a:t>
                </a:r>
                <a:r>
                  <a:rPr lang="pt-BR" sz="2200" dirty="0"/>
                  <a:t> é uma variável existente na natureza, que afeta y, mas não consta da base de dados, ou mesmo que seja sorte. Se a hipótese de que a distribuição de tal variável seja normal e independente de x for plausível, então temos um critério para escolher o modelo.</a:t>
                </a: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:r>
                  <a:rPr lang="pt-BR" sz="2200" dirty="0"/>
                  <a:t>Se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 	e	 </a:t>
                </a: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pt-BR" sz="2200" dirty="0"/>
                  <a:t>	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</a:rPr>
                  <a:t>	então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, para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/>
              </a:p>
              <a:p>
                <a:r>
                  <a:rPr lang="pt-BR" sz="2200" dirty="0"/>
                  <a:t>Distribuição normal: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BR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pt-BR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5911"/>
                <a:ext cx="10515600" cy="5629060"/>
              </a:xfrm>
              <a:blipFill>
                <a:blip r:embed="rId2"/>
                <a:stretch>
                  <a:fillRect l="-696" t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203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02"/>
          <a:stretch/>
        </p:blipFill>
        <p:spPr>
          <a:xfrm>
            <a:off x="838200" y="1690688"/>
            <a:ext cx="10515600" cy="43574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64766" y="604810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FF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446346" y="6048103"/>
                <a:ext cx="3713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t-BR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46" y="6048103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r="-10000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838200" y="2816196"/>
            <a:ext cx="22769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FF"/>
                </a:solidFill>
              </a:rPr>
              <a:t>               </a:t>
            </a:r>
            <a:r>
              <a:rPr lang="pt-BR" sz="2000" i="1" dirty="0">
                <a:solidFill>
                  <a:srgbClr val="FF00FF"/>
                </a:solidFill>
              </a:rPr>
              <a:t>f</a:t>
            </a:r>
            <a:r>
              <a:rPr lang="pt-BR" sz="2000" dirty="0">
                <a:solidFill>
                  <a:srgbClr val="FF00FF"/>
                </a:solidFill>
              </a:rPr>
              <a:t>(</a:t>
            </a:r>
            <a:r>
              <a:rPr lang="el-GR" sz="2000" dirty="0">
                <a:solidFill>
                  <a:srgbClr val="FF00FF"/>
                </a:solidFill>
              </a:rPr>
              <a:t>ε</a:t>
            </a:r>
            <a:r>
              <a:rPr lang="pt-BR" sz="2000" dirty="0">
                <a:solidFill>
                  <a:srgbClr val="FF00FF"/>
                </a:solidFill>
              </a:rPr>
              <a:t>)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925732" y="2816196"/>
                <a:ext cx="227695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pt-B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pt-BR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732" y="2816196"/>
                <a:ext cx="227695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404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1371600"/>
                <a:ext cx="11747863" cy="4805363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A hipótese de que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implica que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, ou seja, de que não importa que grupo de pessoas definida por um nível “x” eu olhe, a distribuição de y será sempre  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𝑏𝑥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1371600"/>
                <a:ext cx="11747863" cy="4805363"/>
              </a:xfrm>
              <a:blipFill>
                <a:blip r:embed="rId2"/>
                <a:stretch>
                  <a:fillRect l="-623" t="-1523" r="-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630" t="12857" b="5875"/>
          <a:stretch/>
        </p:blipFill>
        <p:spPr>
          <a:xfrm>
            <a:off x="2194559" y="2064212"/>
            <a:ext cx="7419703" cy="479218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598762" y="6488668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94559" y="2062606"/>
            <a:ext cx="2888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14931" y="5494194"/>
            <a:ext cx="303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14260" y="6488668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8850" y="446030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  <a:r>
              <a:rPr lang="pt-BR" dirty="0"/>
              <a:t>+</a:t>
            </a:r>
            <a:r>
              <a:rPr lang="pt-BR" i="1" dirty="0"/>
              <a:t>b</a:t>
            </a:r>
            <a:r>
              <a:rPr lang="pt-BR" dirty="0"/>
              <a:t>x</a:t>
            </a:r>
            <a:r>
              <a:rPr lang="pt-BR" baseline="-25000" dirty="0"/>
              <a:t>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83657" y="409097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  <a:r>
              <a:rPr lang="pt-BR" dirty="0"/>
              <a:t>+</a:t>
            </a:r>
            <a:r>
              <a:rPr lang="pt-BR" i="1" dirty="0"/>
              <a:t>b</a:t>
            </a:r>
            <a:r>
              <a:rPr lang="pt-BR" dirty="0"/>
              <a:t>x</a:t>
            </a:r>
            <a:r>
              <a:rPr lang="pt-BR" baseline="-25000" dirty="0"/>
              <a:t>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08464" y="380162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  <a:r>
              <a:rPr lang="pt-BR" dirty="0"/>
              <a:t>+</a:t>
            </a:r>
            <a:r>
              <a:rPr lang="pt-BR" i="1" dirty="0"/>
              <a:t>b</a:t>
            </a:r>
            <a:r>
              <a:rPr lang="pt-BR" dirty="0"/>
              <a:t>x</a:t>
            </a:r>
            <a:r>
              <a:rPr lang="pt-BR" baseline="-25000" dirty="0"/>
              <a:t>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39703" y="343229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  <a:r>
              <a:rPr lang="pt-BR" dirty="0"/>
              <a:t>+</a:t>
            </a:r>
            <a:r>
              <a:rPr lang="pt-BR" i="1" dirty="0"/>
              <a:t>b</a:t>
            </a:r>
            <a:r>
              <a:rPr lang="pt-BR" dirty="0"/>
              <a:t>x</a:t>
            </a:r>
            <a:r>
              <a:rPr lang="pt-BR" baseline="-25000" dirty="0"/>
              <a:t>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28572" y="306296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a</a:t>
            </a:r>
            <a:r>
              <a:rPr lang="pt-BR" dirty="0"/>
              <a:t>+</a:t>
            </a:r>
            <a:r>
              <a:rPr lang="pt-BR" i="1" dirty="0"/>
              <a:t>b</a:t>
            </a:r>
            <a:r>
              <a:rPr lang="pt-BR" dirty="0"/>
              <a:t>x</a:t>
            </a:r>
            <a:r>
              <a:rPr lang="pt-BR" baseline="-25000" dirty="0"/>
              <a:t>5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635180" y="63320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63313" y="633370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2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909476" y="633370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961866" y="63492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099014" y="63492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  <a:r>
              <a:rPr lang="pt-BR" baseline="-25000" dirty="0"/>
              <a:t>5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2690AE6-B414-46A3-A49E-3B81F0BC1362}"/>
              </a:ext>
            </a:extLst>
          </p:cNvPr>
          <p:cNvCxnSpPr/>
          <p:nvPr/>
        </p:nvCxnSpPr>
        <p:spPr>
          <a:xfrm>
            <a:off x="2352675" y="3267075"/>
            <a:ext cx="6534150" cy="1819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53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85141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Em nossa vida, em geral temos uma base de dados com informações de variáveis y e x para diversos indivíduos, i=1...,N. Um mundo descrito pelas hipóteses y = a + 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bx</a:t>
                </a:r>
                <a:r>
                  <a:rPr lang="pt-BR" sz="2200" dirty="0">
                    <a:solidFill>
                      <a:schemeClr val="tx1"/>
                    </a:solidFill>
                  </a:rPr>
                  <a:t> + </a:t>
                </a:r>
                <a:r>
                  <a:rPr lang="el-GR" sz="2200" dirty="0">
                    <a:solidFill>
                      <a:schemeClr val="tx1"/>
                    </a:solidFill>
                  </a:rPr>
                  <a:t>ε</a:t>
                </a:r>
                <a:r>
                  <a:rPr lang="pt-BR" sz="2200" dirty="0">
                    <a:solidFill>
                      <a:schemeClr val="tx1"/>
                    </a:solidFill>
                  </a:rPr>
                  <a:t>; e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produz uma predição de que a chance de se obter exatamente uma sequência  de valores tais como (y</a:t>
                </a:r>
                <a:r>
                  <a:rPr lang="pt-BR" sz="22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pt-BR" sz="2200" dirty="0">
                    <a:solidFill>
                      <a:schemeClr val="tx1"/>
                    </a:solidFill>
                  </a:rPr>
                  <a:t>,...,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y</a:t>
                </a:r>
                <a:r>
                  <a:rPr lang="pt-BR" sz="22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pt-BR" sz="2200" dirty="0">
                    <a:solidFill>
                      <a:schemeClr val="tx1"/>
                    </a:solidFill>
                  </a:rPr>
                  <a:t>; x</a:t>
                </a:r>
                <a:r>
                  <a:rPr lang="pt-BR" sz="22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pt-BR" sz="2200" dirty="0">
                    <a:solidFill>
                      <a:schemeClr val="tx1"/>
                    </a:solidFill>
                  </a:rPr>
                  <a:t>,...,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x</a:t>
                </a:r>
                <a:r>
                  <a:rPr lang="pt-BR" sz="22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pt-BR" sz="2200" dirty="0">
                    <a:solidFill>
                      <a:schemeClr val="tx1"/>
                    </a:solidFill>
                  </a:rPr>
                  <a:t>) observados em minha amostra é:</a:t>
                </a:r>
              </a:p>
              <a:p>
                <a:endParaRPr lang="pt-BR" sz="2200" dirty="0"/>
              </a:p>
              <a:p>
                <a14:m>
                  <m:oMath xmlns:m="http://schemas.openxmlformats.org/officeDocument/2006/math"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BR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sz="22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pt-BR" sz="2200" i="1" dirty="0">
                  <a:latin typeface="Cambria Math" panose="02040503050406030204" pitchFamily="18" charset="0"/>
                </a:endParaRPr>
              </a:p>
              <a:p>
                <a:endParaRPr lang="pt-BR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ℇ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85141"/>
              </a:xfrm>
              <a:blipFill>
                <a:blip r:embed="rId2"/>
                <a:stretch>
                  <a:fillRect l="-696" t="-14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93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0822"/>
            <a:ext cx="10515600" cy="1325563"/>
          </a:xfrm>
        </p:spPr>
        <p:txBody>
          <a:bodyPr/>
          <a:lstStyle/>
          <a:p>
            <a:r>
              <a:rPr lang="pt-BR" dirty="0"/>
              <a:t>Ideia #2: maximização da verossimilhança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1191"/>
                <a:ext cx="10515600" cy="5830540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Quero agora escolher os valores de </a:t>
                </a:r>
                <a:r>
                  <a:rPr lang="pt-BR" sz="2200" i="1" dirty="0" err="1">
                    <a:solidFill>
                      <a:schemeClr val="tx1"/>
                    </a:solidFill>
                  </a:rPr>
                  <a:t>a,b</a:t>
                </a:r>
                <a:r>
                  <a:rPr lang="pt-BR" sz="2200" i="1" dirty="0">
                    <a:solidFill>
                      <a:schemeClr val="tx1"/>
                    </a:solidFill>
                  </a:rPr>
                  <a:t>,</a:t>
                </a:r>
                <a:r>
                  <a:rPr lang="el-GR" sz="2200" i="1" dirty="0">
                    <a:solidFill>
                      <a:schemeClr val="tx1"/>
                    </a:solidFill>
                  </a:rPr>
                  <a:t>σ</a:t>
                </a:r>
                <a:r>
                  <a:rPr lang="pt-BR" sz="2200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pt-BR" sz="2200" i="1" dirty="0">
                    <a:solidFill>
                      <a:schemeClr val="tx1"/>
                    </a:solidFill>
                  </a:rPr>
                  <a:t> </a:t>
                </a:r>
                <a:r>
                  <a:rPr lang="pt-BR" sz="2200" dirty="0">
                    <a:solidFill>
                      <a:schemeClr val="tx1"/>
                    </a:solidFill>
                  </a:rPr>
                  <a:t>que maximizam a chance de eu ter sorteado minha amostra:</a:t>
                </a: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pt-B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  <m:lim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pt-B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pt-BR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  <m:sSup>
                          <m:sSupPr>
                            <m:ctrlP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2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pt-BR" sz="2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pt-B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pt-B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t-BR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pt-BR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func>
                  </m:oMath>
                </a14:m>
                <a:endParaRPr lang="pt-BR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pt-BR" sz="2200" dirty="0">
                    <a:solidFill>
                      <a:schemeClr val="tx1"/>
                    </a:solidFill>
                  </a:rPr>
                  <a:t>Resolvendo o problema acima, obtemos novamente </a:t>
                </a: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pt-B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𝑐𝑜𝑣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</a:rPr>
                  <a:t>E agora,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f>
                      <m:f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pt-BR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pt-BR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1191"/>
                <a:ext cx="10515600" cy="5830540"/>
              </a:xfrm>
              <a:blipFill>
                <a:blip r:embed="rId2"/>
                <a:stretch>
                  <a:fillRect l="-754" t="-1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660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017462"/>
              </p:ext>
            </p:extLst>
          </p:nvPr>
        </p:nvGraphicFramePr>
        <p:xfrm>
          <a:off x="929899" y="1991533"/>
          <a:ext cx="10489768" cy="486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226298" y="264246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98" y="2642462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40963" y="496273"/>
            <a:ext cx="11702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... Coincidentemente esta estratégia selecionou o mesmo modelo que a anterior, mas isso nem sempre ocorre!</a:t>
            </a:r>
          </a:p>
          <a:p>
            <a:endParaRPr lang="pt-BR" sz="2000" dirty="0"/>
          </a:p>
          <a:p>
            <a:r>
              <a:rPr lang="pt-BR" sz="2000" dirty="0"/>
              <a:t>Se escolhêssemos outra função-perda, ou se supuséssemos uma distribuição para </a:t>
            </a:r>
            <a:r>
              <a:rPr lang="el-GR" sz="2000" dirty="0"/>
              <a:t>ε</a:t>
            </a:r>
            <a:r>
              <a:rPr lang="pt-BR" sz="2000" dirty="0"/>
              <a:t> diferente da normal, o </a:t>
            </a:r>
          </a:p>
          <a:p>
            <a:r>
              <a:rPr lang="pt-BR" sz="2000" dirty="0"/>
              <a:t>modelo selecionado seria outro</a:t>
            </a:r>
          </a:p>
        </p:txBody>
      </p:sp>
    </p:spTree>
    <p:extLst>
      <p:ext uri="{BB962C8B-B14F-4D97-AF65-F5344CB8AC3E}">
        <p14:creationId xmlns:p14="http://schemas.microsoft.com/office/powerpoint/2010/main" val="2868564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alguma ideia para selecionar modelos??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ym typeface="Symbol" panose="05050102010706020507" pitchFamily="18" charset="2"/>
              </a:rPr>
              <a:t> Método dos Momentos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1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2400" dirty="0"/>
                  <a:t>A solução é supor que haja um segundo conjunto de determinantes de Y, </a:t>
                </a:r>
                <a:r>
                  <a:rPr lang="el-GR" sz="2400" dirty="0"/>
                  <a:t>ε</a:t>
                </a:r>
                <a:r>
                  <a:rPr lang="pt-BR" sz="2400" dirty="0"/>
                  <a:t>, no modelo. É a presença de um elemento estocástico, </a:t>
                </a:r>
                <a:r>
                  <a:rPr lang="el-GR" sz="2400" dirty="0"/>
                  <a:t>ε</a:t>
                </a:r>
                <a:r>
                  <a:rPr lang="pt-BR" sz="2400" dirty="0"/>
                  <a:t>, que justifica o uso de técnicas estatísticas/ econométricas para estimação do modelo.</a:t>
                </a:r>
              </a:p>
              <a:p>
                <a:endParaRPr lang="pt-BR" sz="2400" dirty="0"/>
              </a:p>
              <a:p>
                <a:pPr marL="0" indent="0" algn="ctr">
                  <a:buNone/>
                </a:pPr>
                <a:r>
                  <a:rPr lang="pt-BR" sz="2400" dirty="0"/>
                  <a:t>Y =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O problema é que não é possível estimar este modelo a partir de dados sobre Y e X sem hipóteses adicionais.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A razão é que a função que para toda proposta de estimador para o modelo,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pt-BR" sz="2400" dirty="0"/>
                  <a:t>, existe uma distribuição conjunta f(x,</a:t>
                </a:r>
                <a:r>
                  <a:rPr lang="el-GR" sz="2400" dirty="0"/>
                  <a:t>ε</a:t>
                </a:r>
                <a:r>
                  <a:rPr lang="pt-BR" sz="2400" dirty="0"/>
                  <a:t>) que faria com que este estimador fosse o melhor ajuste do modelo aos dados.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638" b="-135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374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1"/>
              <p:cNvSpPr txBox="1"/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58" y="4025685"/>
                <a:ext cx="666427" cy="511444"/>
              </a:xfrm>
              <a:prstGeom prst="rect">
                <a:avLst/>
              </a:prstGeom>
              <a:blipFill>
                <a:blip r:embed="rId3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1500753" y="1413607"/>
            <a:ext cx="9097505" cy="1155851"/>
            <a:chOff x="821409" y="371959"/>
            <a:chExt cx="9097505" cy="2030277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821409" y="697423"/>
              <a:ext cx="8338088" cy="1704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3"/>
                <p:cNvSpPr txBox="1"/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pt-BR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87" y="371959"/>
                  <a:ext cx="666427" cy="511444"/>
                </a:xfrm>
                <a:prstGeom prst="rect">
                  <a:avLst/>
                </a:prstGeom>
                <a:blipFill>
                  <a:blip r:embed="rId4"/>
                  <a:stretch>
                    <a:fillRect t="-10417" r="-17273" b="-479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Conector reto 6"/>
          <p:cNvCxnSpPr/>
          <p:nvPr/>
        </p:nvCxnSpPr>
        <p:spPr>
          <a:xfrm>
            <a:off x="3126783" y="1303469"/>
            <a:ext cx="7612251" cy="27222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053526" y="965902"/>
            <a:ext cx="6362054" cy="4076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5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"/>
              <p:cNvSpPr txBox="1"/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04" y="4628692"/>
                <a:ext cx="666427" cy="511444"/>
              </a:xfrm>
              <a:prstGeom prst="rect">
                <a:avLst/>
              </a:prstGeom>
              <a:blipFill>
                <a:blip r:embed="rId6"/>
                <a:stretch>
                  <a:fillRect t="-5952" r="-174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1310898" y="3780773"/>
            <a:ext cx="9287360" cy="928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7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17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815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/>
                  <a:t>Suponha agora que sabemos de antemão que </a:t>
                </a:r>
                <a:r>
                  <a:rPr lang="pt-BR" dirty="0" err="1"/>
                  <a:t>cov</a:t>
                </a:r>
                <a:r>
                  <a:rPr lang="pt-BR" dirty="0"/>
                  <a:t>(x,</a:t>
                </a:r>
                <a:r>
                  <a:rPr lang="el-GR" dirty="0"/>
                  <a:t>ε</a:t>
                </a:r>
                <a:r>
                  <a:rPr lang="pt-BR" dirty="0"/>
                  <a:t>) = 0.</a:t>
                </a:r>
              </a:p>
              <a:p>
                <a:endParaRPr lang="pt-BR" dirty="0"/>
              </a:p>
              <a:p>
                <a:r>
                  <a:rPr lang="pt-BR" dirty="0"/>
                  <a:t>Esta hipótese nos diz que não há associação estatística linear entre x e </a:t>
                </a:r>
                <a:r>
                  <a:rPr lang="el-GR" dirty="0"/>
                  <a:t>ε</a:t>
                </a:r>
                <a:r>
                  <a:rPr lang="pt-BR" dirty="0"/>
                  <a:t>. Um caso em que esta hipótese sempre é válida é aquele onde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.</a:t>
                </a:r>
              </a:p>
              <a:p>
                <a:endParaRPr lang="pt-BR" dirty="0"/>
              </a:p>
              <a:p>
                <a:r>
                  <a:rPr lang="pt-BR" dirty="0"/>
                  <a:t>y  tem duas possíveis causas, x e </a:t>
                </a:r>
                <a:r>
                  <a:rPr lang="el-GR" dirty="0"/>
                  <a:t>ε</a:t>
                </a:r>
                <a:r>
                  <a:rPr lang="pt-BR" dirty="0"/>
                  <a:t>. Esta hipótese nos diz que quando comparamos dois grupos com níveis distintos de x, as variações em y devem ser atribuíveis (causadas) por x, pois </a:t>
                </a:r>
                <a:r>
                  <a:rPr lang="el-GR" dirty="0"/>
                  <a:t>ε</a:t>
                </a:r>
                <a:r>
                  <a:rPr lang="pt-BR" dirty="0"/>
                  <a:t> é neste caso semelhante nos dois grupos.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07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Y = a + </a:t>
                </a:r>
                <a:r>
                  <a:rPr lang="pt-BR" dirty="0" err="1"/>
                  <a:t>bx</a:t>
                </a:r>
                <a:r>
                  <a:rPr lang="pt-BR" dirty="0"/>
                  <a:t> + </a:t>
                </a:r>
                <a:r>
                  <a:rPr lang="el-GR" dirty="0"/>
                  <a:t>ε</a:t>
                </a:r>
                <a:r>
                  <a:rPr lang="pt-BR" dirty="0"/>
                  <a:t>		</a:t>
                </a:r>
                <a:r>
                  <a:rPr lang="pt-BR" dirty="0" err="1"/>
                  <a:t>cov</a:t>
                </a:r>
                <a:r>
                  <a:rPr lang="pt-BR" dirty="0"/>
                  <a:t>(x,</a:t>
                </a:r>
                <a:r>
                  <a:rPr lang="el-GR" dirty="0"/>
                  <a:t> ε</a:t>
                </a:r>
                <a:r>
                  <a:rPr lang="pt-BR" dirty="0"/>
                  <a:t>) = 0</a:t>
                </a:r>
              </a:p>
              <a:p>
                <a:endParaRPr lang="pt-BR" dirty="0"/>
              </a:p>
              <a:p>
                <a:r>
                  <a:rPr lang="pt-BR" dirty="0"/>
                  <a:t>Na amostra,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População: </a:t>
                </a:r>
                <a:r>
                  <a:rPr lang="pt-BR" dirty="0" err="1"/>
                  <a:t>cov</a:t>
                </a:r>
                <a:r>
                  <a:rPr lang="pt-BR" dirty="0"/>
                  <a:t>(x,</a:t>
                </a:r>
                <a:r>
                  <a:rPr lang="el-GR" dirty="0"/>
                  <a:t>ε</a:t>
                </a:r>
                <a:r>
                  <a:rPr lang="pt-BR" dirty="0"/>
                  <a:t>) = E[(x-E(x))</a:t>
                </a:r>
                <a:r>
                  <a:rPr lang="el-GR" dirty="0"/>
                  <a:t>ε</a:t>
                </a:r>
                <a:r>
                  <a:rPr lang="pt-BR" dirty="0"/>
                  <a:t>]. Amostra: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</m:e>
                      </m:acc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65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Y = a + </a:t>
                </a:r>
                <a:r>
                  <a:rPr lang="pt-BR" sz="2200" dirty="0" err="1"/>
                  <a:t>bx</a:t>
                </a:r>
                <a:r>
                  <a:rPr lang="pt-BR" sz="2200" dirty="0"/>
                  <a:t> + </a:t>
                </a:r>
                <a:r>
                  <a:rPr lang="el-GR" sz="2200" dirty="0"/>
                  <a:t>ε</a:t>
                </a:r>
                <a:r>
                  <a:rPr lang="pt-BR" sz="2200" dirty="0"/>
                  <a:t>		</a:t>
                </a:r>
                <a:r>
                  <a:rPr lang="pt-BR" sz="2200" dirty="0" err="1"/>
                  <a:t>cov</a:t>
                </a:r>
                <a:r>
                  <a:rPr lang="pt-BR" sz="2200" dirty="0"/>
                  <a:t>(x,</a:t>
                </a:r>
                <a:r>
                  <a:rPr lang="el-GR" sz="2400" dirty="0"/>
                  <a:t>ε</a:t>
                </a:r>
                <a:r>
                  <a:rPr lang="pt-BR" sz="2200" dirty="0"/>
                  <a:t>) = 0</a:t>
                </a:r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pt-BR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  <a:blipFill>
                <a:blip r:embed="rId2"/>
                <a:stretch>
                  <a:fillRect l="-696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Agrupar 10"/>
          <p:cNvGrpSpPr/>
          <p:nvPr/>
        </p:nvGrpSpPr>
        <p:grpSpPr>
          <a:xfrm>
            <a:off x="2745174" y="4548049"/>
            <a:ext cx="1826829" cy="1298489"/>
            <a:chOff x="2745174" y="4548049"/>
            <a:chExt cx="1826829" cy="1298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3004457" y="5077097"/>
                  <a:ext cx="140916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pt-BR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57" y="5077097"/>
                  <a:ext cx="1409168" cy="769441"/>
                </a:xfrm>
                <a:prstGeom prst="rect">
                  <a:avLst/>
                </a:prstGeom>
                <a:blipFill>
                  <a:blip r:embed="rId3"/>
                  <a:stretch>
                    <a:fillRect b="-873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have Esquerda 5"/>
            <p:cNvSpPr/>
            <p:nvPr/>
          </p:nvSpPr>
          <p:spPr>
            <a:xfrm rot="16200000">
              <a:off x="3364675" y="3928548"/>
              <a:ext cx="587828" cy="1826829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6947069" y="4530630"/>
            <a:ext cx="2144680" cy="1316636"/>
            <a:chOff x="2745174" y="4548049"/>
            <a:chExt cx="1826829" cy="131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004457" y="5077097"/>
                  <a:ext cx="1336102" cy="787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pt-BR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57" y="5077097"/>
                  <a:ext cx="1336102" cy="787588"/>
                </a:xfrm>
                <a:prstGeom prst="rect">
                  <a:avLst/>
                </a:prstGeom>
                <a:blipFill>
                  <a:blip r:embed="rId4"/>
                  <a:stretch>
                    <a:fillRect b="-85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have Esquerda 9"/>
            <p:cNvSpPr/>
            <p:nvPr/>
          </p:nvSpPr>
          <p:spPr>
            <a:xfrm rot="16200000">
              <a:off x="3364675" y="3928548"/>
              <a:ext cx="587828" cy="1826829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4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Y = a + </a:t>
                </a:r>
                <a:r>
                  <a:rPr lang="pt-BR" sz="2200" dirty="0" err="1"/>
                  <a:t>bx</a:t>
                </a:r>
                <a:r>
                  <a:rPr lang="pt-BR" sz="2200" dirty="0"/>
                  <a:t> + </a:t>
                </a:r>
                <a:r>
                  <a:rPr lang="el-GR" sz="2200" dirty="0"/>
                  <a:t>ε</a:t>
                </a:r>
                <a:r>
                  <a:rPr lang="pt-BR" sz="2200" dirty="0"/>
                  <a:t>		</a:t>
                </a:r>
                <a:r>
                  <a:rPr lang="pt-BR" sz="2200" dirty="0" err="1"/>
                  <a:t>cov</a:t>
                </a:r>
                <a:r>
                  <a:rPr lang="pt-BR" sz="2200" dirty="0"/>
                  <a:t>(x,</a:t>
                </a:r>
                <a:r>
                  <a:rPr lang="el-GR" sz="2400" dirty="0"/>
                  <a:t>ε</a:t>
                </a:r>
                <a:r>
                  <a:rPr lang="pt-BR" sz="2200" dirty="0"/>
                  <a:t>) = 0</a:t>
                </a:r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pt-BR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  <a:blipFill>
                <a:blip r:embed="rId2"/>
                <a:stretch>
                  <a:fillRect l="-696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Agrupar 10"/>
          <p:cNvGrpSpPr/>
          <p:nvPr/>
        </p:nvGrpSpPr>
        <p:grpSpPr>
          <a:xfrm>
            <a:off x="2745174" y="4548049"/>
            <a:ext cx="1826829" cy="1298489"/>
            <a:chOff x="2745174" y="4548049"/>
            <a:chExt cx="1826829" cy="1298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3004457" y="5077097"/>
                  <a:ext cx="1409168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pt-BR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57" y="5077097"/>
                  <a:ext cx="1409168" cy="769441"/>
                </a:xfrm>
                <a:prstGeom prst="rect">
                  <a:avLst/>
                </a:prstGeom>
                <a:blipFill>
                  <a:blip r:embed="rId3"/>
                  <a:stretch>
                    <a:fillRect b="-873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have Esquerda 5"/>
            <p:cNvSpPr/>
            <p:nvPr/>
          </p:nvSpPr>
          <p:spPr>
            <a:xfrm rot="16200000">
              <a:off x="3364675" y="3928548"/>
              <a:ext cx="587828" cy="1826829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6947069" y="4530630"/>
            <a:ext cx="2144680" cy="1316636"/>
            <a:chOff x="2745174" y="4548049"/>
            <a:chExt cx="1826829" cy="131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004457" y="5077097"/>
                  <a:ext cx="1336102" cy="787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pt-BR" sz="220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pt-BR" sz="2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57" y="5077097"/>
                  <a:ext cx="1336102" cy="787588"/>
                </a:xfrm>
                <a:prstGeom prst="rect">
                  <a:avLst/>
                </a:prstGeom>
                <a:blipFill>
                  <a:blip r:embed="rId4"/>
                  <a:stretch>
                    <a:fillRect b="-85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have Esquerda 9"/>
            <p:cNvSpPr/>
            <p:nvPr/>
          </p:nvSpPr>
          <p:spPr>
            <a:xfrm rot="16200000">
              <a:off x="3364675" y="3928548"/>
              <a:ext cx="587828" cy="1826829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2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605349" y="1577428"/>
            <a:ext cx="1071154" cy="617132"/>
          </a:xfrm>
          <a:prstGeom prst="rect">
            <a:avLst/>
          </a:prstGeom>
          <a:solidFill>
            <a:srgbClr val="002060">
              <a:alpha val="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995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sz="2200" dirty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  <a:blipFill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605349" y="1577428"/>
            <a:ext cx="1071154" cy="617132"/>
          </a:xfrm>
          <a:prstGeom prst="rect">
            <a:avLst/>
          </a:prstGeom>
          <a:solidFill>
            <a:srgbClr val="002060">
              <a:alpha val="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pt-BR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sz="2200" dirty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pt-B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200" dirty="0">
                    <a:solidFill>
                      <a:srgbClr val="C00000"/>
                    </a:solidFill>
                  </a:rPr>
                  <a:t> – 0 –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̂"/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</m:acc>
                    <m:d>
                      <m:d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200" dirty="0">
                  <a:solidFill>
                    <a:srgbClr val="C00000"/>
                  </a:solidFill>
                </a:endParaRPr>
              </a:p>
              <a:p>
                <a:endParaRPr lang="pt-BR" sz="22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pt-B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𝑐𝑜𝑣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pt-B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pt-B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𝑀𝑄𝑂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‼</m:t>
                      </m:r>
                    </m:oMath>
                  </m:oMathPara>
                </a14:m>
                <a:endParaRPr lang="pt-BR" sz="2400" dirty="0">
                  <a:solidFill>
                    <a:srgbClr val="C00000"/>
                  </a:solidFill>
                </a:endParaRPr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428"/>
                <a:ext cx="10515600" cy="4351338"/>
              </a:xfrm>
              <a:blipFill>
                <a:blip r:embed="rId2"/>
                <a:stretch>
                  <a:fillRect l="-696" t="-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605349" y="1577428"/>
            <a:ext cx="1071154" cy="617132"/>
          </a:xfrm>
          <a:prstGeom prst="rect">
            <a:avLst/>
          </a:prstGeom>
          <a:solidFill>
            <a:srgbClr val="002060">
              <a:alpha val="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243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70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5474"/>
                <a:ext cx="10515600" cy="5316583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Y = a + </a:t>
                </a:r>
                <a:r>
                  <a:rPr lang="pt-BR" sz="2200" dirty="0" err="1"/>
                  <a:t>bx</a:t>
                </a:r>
                <a:r>
                  <a:rPr lang="pt-BR" sz="2200" dirty="0"/>
                  <a:t> + </a:t>
                </a:r>
                <a:r>
                  <a:rPr lang="el-GR" sz="2200" dirty="0"/>
                  <a:t>ε</a:t>
                </a:r>
                <a:r>
                  <a:rPr lang="pt-BR" sz="2200" dirty="0"/>
                  <a:t>		</a:t>
                </a:r>
                <a:r>
                  <a:rPr lang="pt-BR" sz="2200" dirty="0" err="1"/>
                  <a:t>cov</a:t>
                </a:r>
                <a:r>
                  <a:rPr lang="pt-BR" sz="2200" dirty="0"/>
                  <a:t>(x,</a:t>
                </a:r>
                <a:r>
                  <a:rPr lang="el-GR" sz="2200" dirty="0"/>
                  <a:t>ε</a:t>
                </a:r>
                <a:r>
                  <a:rPr lang="pt-BR" sz="2200" dirty="0"/>
                  <a:t>) = 0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Na amostra,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d>
                    <m:r>
                      <a:rPr lang="pt-B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𝑀𝑄𝑂</m:t>
                        </m:r>
                      </m:sup>
                    </m:sSup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r>
                  <a:rPr lang="pt-BR" sz="2200" dirty="0"/>
                  <a:t>Se além disso soubermos de antemão que E(</a:t>
                </a:r>
                <a:r>
                  <a:rPr lang="el-GR" sz="2200" dirty="0"/>
                  <a:t>ε</a:t>
                </a:r>
                <a:r>
                  <a:rPr lang="pt-BR" sz="2200" dirty="0"/>
                  <a:t>) = 0:</a:t>
                </a:r>
              </a:p>
              <a:p>
                <a:endParaRPr lang="pt-BR" sz="2200" dirty="0"/>
              </a:p>
              <a:p>
                <a:pPr>
                  <a:spcAft>
                    <a:spcPts val="600"/>
                  </a:spcAft>
                </a:pPr>
                <a:r>
                  <a:rPr lang="pt-BR" sz="2200" dirty="0"/>
                  <a:t>Análogo amostral: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BR" sz="2200" dirty="0"/>
              </a:p>
              <a:p>
                <a:pPr>
                  <a:spcAft>
                    <a:spcPts val="600"/>
                  </a:spcAft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5474"/>
                <a:ext cx="10515600" cy="5316583"/>
              </a:xfrm>
              <a:blipFill>
                <a:blip r:embed="rId2"/>
                <a:stretch>
                  <a:fillRect l="-696" t="-1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5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3069"/>
              </p:ext>
            </p:extLst>
          </p:nvPr>
        </p:nvGraphicFramePr>
        <p:xfrm>
          <a:off x="789709" y="401782"/>
          <a:ext cx="10571018" cy="5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368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70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Ideia # 3: Método dos momentos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5474"/>
                <a:ext cx="10515600" cy="5316583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Y = a + </a:t>
                </a:r>
                <a:r>
                  <a:rPr lang="pt-BR" sz="2200" dirty="0" err="1"/>
                  <a:t>bx</a:t>
                </a:r>
                <a:r>
                  <a:rPr lang="pt-BR" sz="2200" dirty="0"/>
                  <a:t> + </a:t>
                </a:r>
                <a:r>
                  <a:rPr lang="el-GR" sz="2200" dirty="0"/>
                  <a:t>ε</a:t>
                </a:r>
                <a:r>
                  <a:rPr lang="pt-BR" sz="2200" dirty="0"/>
                  <a:t>		</a:t>
                </a:r>
                <a:r>
                  <a:rPr lang="pt-BR" sz="2200" dirty="0" err="1"/>
                  <a:t>cov</a:t>
                </a:r>
                <a:r>
                  <a:rPr lang="pt-BR" sz="2200" dirty="0"/>
                  <a:t>(x,</a:t>
                </a:r>
                <a:r>
                  <a:rPr lang="el-GR" sz="2200" dirty="0"/>
                  <a:t>ε</a:t>
                </a:r>
                <a:r>
                  <a:rPr lang="pt-BR" sz="2200" dirty="0"/>
                  <a:t>) = 0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Na amostra,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</m:e>
                    </m:acc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</m:d>
                    <m:r>
                      <a:rPr lang="pt-B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𝑀𝑄𝑂</m:t>
                        </m:r>
                      </m:sup>
                    </m:sSup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r>
                  <a:rPr lang="pt-BR" sz="2200" dirty="0"/>
                  <a:t>Se além disso soubermos de antemão que E(</a:t>
                </a:r>
                <a:r>
                  <a:rPr lang="el-GR" sz="2200" dirty="0"/>
                  <a:t>ε</a:t>
                </a:r>
                <a:r>
                  <a:rPr lang="pt-BR" sz="2200" dirty="0"/>
                  <a:t>) = 0:</a:t>
                </a:r>
              </a:p>
              <a:p>
                <a:endParaRPr lang="pt-BR" sz="2200" dirty="0"/>
              </a:p>
              <a:p>
                <a:pPr>
                  <a:spcAft>
                    <a:spcPts val="600"/>
                  </a:spcAft>
                </a:pPr>
                <a:r>
                  <a:rPr lang="pt-BR" sz="2200" dirty="0"/>
                  <a:t>Análogo amostral: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BR" sz="2200" dirty="0"/>
              </a:p>
              <a:p>
                <a:pPr>
                  <a:spcAft>
                    <a:spcPts val="600"/>
                  </a:spcAft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5474"/>
                <a:ext cx="10515600" cy="5316583"/>
              </a:xfrm>
              <a:blipFill>
                <a:blip r:embed="rId2"/>
                <a:stretch>
                  <a:fillRect l="-696" t="-1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0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	em princípio são apena fórmulas</a:t>
                </a:r>
              </a:p>
              <a:p>
                <a:endParaRPr lang="pt-BR" dirty="0"/>
              </a:p>
              <a:p>
                <a:r>
                  <a:rPr lang="pt-BR" dirty="0"/>
                  <a:t>De fato,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22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	em princípio são apena fórmulas</a:t>
                </a:r>
              </a:p>
              <a:p>
                <a:endParaRPr lang="pt-BR" dirty="0"/>
              </a:p>
              <a:p>
                <a:r>
                  <a:rPr lang="pt-BR" dirty="0"/>
                  <a:t>De fato,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629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	em princípio são apena fórmulas</a:t>
                </a:r>
              </a:p>
              <a:p>
                <a:endParaRPr lang="pt-BR" dirty="0"/>
              </a:p>
              <a:p>
                <a:r>
                  <a:rPr lang="pt-BR" dirty="0"/>
                  <a:t>De fato,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 nada mais é do que a operação de álgebra linear denominada </a:t>
                </a:r>
                <a:r>
                  <a:rPr lang="pt-BR" i="1" dirty="0"/>
                  <a:t>projeção ortogonal de y em x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0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669219"/>
            <a:ext cx="5836697" cy="5449020"/>
            <a:chOff x="4234766" y="464502"/>
            <a:chExt cx="5836697" cy="5449020"/>
          </a:xfrm>
        </p:grpSpPr>
        <p:grpSp>
          <p:nvGrpSpPr>
            <p:cNvPr id="10" name="Agrupar 9"/>
            <p:cNvGrpSpPr/>
            <p:nvPr/>
          </p:nvGrpSpPr>
          <p:grpSpPr>
            <a:xfrm>
              <a:off x="4234766" y="464502"/>
              <a:ext cx="5836697" cy="5449020"/>
              <a:chOff x="4234766" y="464502"/>
              <a:chExt cx="5836697" cy="5449020"/>
            </a:xfrm>
          </p:grpSpPr>
          <p:grpSp>
            <p:nvGrpSpPr>
              <p:cNvPr id="9" name="Agrupar 8"/>
              <p:cNvGrpSpPr/>
              <p:nvPr/>
            </p:nvGrpSpPr>
            <p:grpSpPr>
              <a:xfrm>
                <a:off x="4234766" y="464502"/>
                <a:ext cx="5836697" cy="5449020"/>
                <a:chOff x="4234766" y="464502"/>
                <a:chExt cx="5836697" cy="5449020"/>
              </a:xfrm>
            </p:grpSpPr>
            <p:pic>
              <p:nvPicPr>
                <p:cNvPr id="2052" name="Picture 4" descr="How Gauss and Markov met Pythagoras: geometry in econometric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8751" y="464502"/>
                  <a:ext cx="5722712" cy="5449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Conector de Seta Reta 3"/>
                <p:cNvCxnSpPr/>
                <p:nvPr/>
              </p:nvCxnSpPr>
              <p:spPr>
                <a:xfrm flipV="1">
                  <a:off x="4598126" y="548640"/>
                  <a:ext cx="52251" cy="43891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4234766" y="1110344"/>
                      <a:ext cx="503471" cy="63094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pt-BR" sz="35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oMath>
                        </m:oMathPara>
                      </a14:m>
                      <a:endParaRPr lang="pt-BR" sz="3500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4766" y="1110344"/>
                      <a:ext cx="503471" cy="63094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" name="CaixaDeTexto 4"/>
              <p:cNvSpPr txBox="1"/>
              <p:nvPr/>
            </p:nvSpPr>
            <p:spPr>
              <a:xfrm>
                <a:off x="4624251" y="464502"/>
                <a:ext cx="4187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000" dirty="0"/>
                  <a:t>ε</a:t>
                </a:r>
                <a:endParaRPr lang="pt-BR" sz="4000" dirty="0"/>
              </a:p>
            </p:txBody>
          </p:sp>
        </p:grpSp>
        <p:cxnSp>
          <p:nvCxnSpPr>
            <p:cNvPr id="7" name="Conector reto 6"/>
            <p:cNvCxnSpPr/>
            <p:nvPr/>
          </p:nvCxnSpPr>
          <p:spPr>
            <a:xfrm flipH="1">
              <a:off x="4637314" y="1306286"/>
              <a:ext cx="2364377" cy="130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692376"/>
              </p:ext>
            </p:extLst>
          </p:nvPr>
        </p:nvGraphicFramePr>
        <p:xfrm>
          <a:off x="5950681" y="669218"/>
          <a:ext cx="5854632" cy="544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0" y="669219"/>
            <a:ext cx="5836697" cy="5449020"/>
            <a:chOff x="4234766" y="464502"/>
            <a:chExt cx="5836697" cy="5449020"/>
          </a:xfrm>
        </p:grpSpPr>
        <p:grpSp>
          <p:nvGrpSpPr>
            <p:cNvPr id="10" name="Agrupar 9"/>
            <p:cNvGrpSpPr/>
            <p:nvPr/>
          </p:nvGrpSpPr>
          <p:grpSpPr>
            <a:xfrm>
              <a:off x="4234766" y="464502"/>
              <a:ext cx="5836697" cy="5449020"/>
              <a:chOff x="4234766" y="464502"/>
              <a:chExt cx="5836697" cy="5449020"/>
            </a:xfrm>
          </p:grpSpPr>
          <p:grpSp>
            <p:nvGrpSpPr>
              <p:cNvPr id="9" name="Agrupar 8"/>
              <p:cNvGrpSpPr/>
              <p:nvPr/>
            </p:nvGrpSpPr>
            <p:grpSpPr>
              <a:xfrm>
                <a:off x="4234766" y="464502"/>
                <a:ext cx="5836697" cy="5449020"/>
                <a:chOff x="4234766" y="464502"/>
                <a:chExt cx="5836697" cy="5449020"/>
              </a:xfrm>
            </p:grpSpPr>
            <p:pic>
              <p:nvPicPr>
                <p:cNvPr id="2052" name="Picture 4" descr="How Gauss and Markov met Pythagoras: geometry in econometric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8751" y="464502"/>
                  <a:ext cx="5722712" cy="5449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Conector de Seta Reta 3"/>
                <p:cNvCxnSpPr/>
                <p:nvPr/>
              </p:nvCxnSpPr>
              <p:spPr>
                <a:xfrm flipV="1">
                  <a:off x="4598126" y="548640"/>
                  <a:ext cx="52251" cy="43891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4234766" y="1110344"/>
                      <a:ext cx="503471" cy="63094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pt-BR" sz="35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oMath>
                        </m:oMathPara>
                      </a14:m>
                      <a:endParaRPr lang="pt-BR" sz="3500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4766" y="1110344"/>
                      <a:ext cx="503471" cy="63094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" name="CaixaDeTexto 4"/>
              <p:cNvSpPr txBox="1"/>
              <p:nvPr/>
            </p:nvSpPr>
            <p:spPr>
              <a:xfrm>
                <a:off x="4624251" y="464502"/>
                <a:ext cx="4187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000" dirty="0"/>
                  <a:t>ε</a:t>
                </a:r>
                <a:endParaRPr lang="pt-BR" sz="4000" dirty="0"/>
              </a:p>
            </p:txBody>
          </p:sp>
        </p:grpSp>
        <p:cxnSp>
          <p:nvCxnSpPr>
            <p:cNvPr id="7" name="Conector reto 6"/>
            <p:cNvCxnSpPr/>
            <p:nvPr/>
          </p:nvCxnSpPr>
          <p:spPr>
            <a:xfrm flipH="1">
              <a:off x="4637314" y="1306286"/>
              <a:ext cx="2364377" cy="130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456114"/>
              </p:ext>
            </p:extLst>
          </p:nvPr>
        </p:nvGraphicFramePr>
        <p:xfrm>
          <a:off x="5950681" y="669218"/>
          <a:ext cx="5854632" cy="544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93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d>
                          <m:dPr>
                            <m:ctrlP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 passam a ser boas estimativas de </a:t>
                </a:r>
                <a:r>
                  <a:rPr lang="pt-BR" i="1" dirty="0"/>
                  <a:t>a</a:t>
                </a:r>
                <a:r>
                  <a:rPr lang="pt-BR" dirty="0"/>
                  <a:t> e </a:t>
                </a:r>
                <a:r>
                  <a:rPr lang="pt-BR" i="1" dirty="0"/>
                  <a:t>b</a:t>
                </a:r>
                <a:r>
                  <a:rPr lang="pt-BR" dirty="0"/>
                  <a:t> se conhecimentos prévios sobre o mundo (ou seja, as hipóteses sobre as funções </a:t>
                </a:r>
                <a:r>
                  <a:rPr lang="pt-BR" u="sng" dirty="0">
                    <a:solidFill>
                      <a:srgbClr val="C00000"/>
                    </a:solidFill>
                  </a:rPr>
                  <a:t>resposta</a:t>
                </a:r>
                <a:r>
                  <a:rPr lang="pt-BR" dirty="0"/>
                  <a:t>: y = </a:t>
                </a:r>
                <a:r>
                  <a:rPr lang="el-GR" u="sng" dirty="0">
                    <a:solidFill>
                      <a:srgbClr val="C00000"/>
                    </a:solidFill>
                  </a:rPr>
                  <a:t>μ</a:t>
                </a:r>
                <a:r>
                  <a:rPr lang="pt-BR" u="sng" dirty="0">
                    <a:solidFill>
                      <a:srgbClr val="C00000"/>
                    </a:solidFill>
                  </a:rPr>
                  <a:t>(x,</a:t>
                </a:r>
                <a:r>
                  <a:rPr lang="el-GR" u="sng" dirty="0">
                    <a:solidFill>
                      <a:srgbClr val="C00000"/>
                    </a:solidFill>
                  </a:rPr>
                  <a:t>ε</a:t>
                </a:r>
                <a:r>
                  <a:rPr lang="pt-BR" u="sng" dirty="0">
                    <a:solidFill>
                      <a:srgbClr val="C00000"/>
                    </a:solidFill>
                  </a:rPr>
                  <a:t>)</a:t>
                </a:r>
                <a:r>
                  <a:rPr lang="pt-BR" dirty="0"/>
                  <a:t>; e </a:t>
                </a:r>
                <a:r>
                  <a:rPr lang="pt-BR" u="sng" dirty="0">
                    <a:solidFill>
                      <a:srgbClr val="0070C0"/>
                    </a:solidFill>
                  </a:rPr>
                  <a:t>distribuição conjunta </a:t>
                </a:r>
                <a:r>
                  <a:rPr lang="pt-BR" dirty="0"/>
                  <a:t>das causas </a:t>
                </a:r>
                <a:r>
                  <a:rPr lang="pt-BR" u="sng" dirty="0">
                    <a:solidFill>
                      <a:srgbClr val="0070C0"/>
                    </a:solidFill>
                  </a:rPr>
                  <a:t>f(x,</a:t>
                </a:r>
                <a:r>
                  <a:rPr lang="el-GR" u="sng" dirty="0">
                    <a:solidFill>
                      <a:srgbClr val="0070C0"/>
                    </a:solidFill>
                  </a:rPr>
                  <a:t>ε</a:t>
                </a:r>
                <a:r>
                  <a:rPr lang="pt-BR" u="sng" dirty="0">
                    <a:solidFill>
                      <a:srgbClr val="0070C0"/>
                    </a:solidFill>
                  </a:rPr>
                  <a:t>)</a:t>
                </a:r>
                <a:r>
                  <a:rPr lang="pt-BR" dirty="0">
                    <a:solidFill>
                      <a:srgbClr val="0070C0"/>
                    </a:solidFill>
                  </a:rPr>
                  <a:t> </a:t>
                </a:r>
                <a:r>
                  <a:rPr lang="pt-BR" dirty="0"/>
                  <a:t>forem plausíveis</a:t>
                </a:r>
              </a:p>
              <a:p>
                <a:endParaRPr lang="pt-BR" u="sng" dirty="0"/>
              </a:p>
              <a:p>
                <a:r>
                  <a:rPr lang="pt-BR" dirty="0"/>
                  <a:t>Vimos três ideias importantes na teoria estatística que podem inspirar e justificar estas estimativas.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8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16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Teoria da Decisão: maximizar poder preditivo de x, minimizar perda esperada</a:t>
            </a:r>
          </a:p>
          <a:p>
            <a:endParaRPr lang="pt-BR" sz="2200" dirty="0"/>
          </a:p>
          <a:p>
            <a:r>
              <a:rPr lang="pt-BR" sz="2200" dirty="0"/>
              <a:t>Máxima Verossimilhança: hipóteses sobre </a:t>
            </a:r>
            <a:r>
              <a:rPr lang="el-GR" sz="2200" dirty="0"/>
              <a:t>μ</a:t>
            </a:r>
            <a:r>
              <a:rPr lang="pt-BR" sz="2200" dirty="0"/>
              <a:t> e </a:t>
            </a:r>
            <a:r>
              <a:rPr lang="pt-BR" sz="2200" i="1" dirty="0"/>
              <a:t>f </a:t>
            </a:r>
            <a:r>
              <a:rPr lang="pt-BR" sz="2200" dirty="0"/>
              <a:t>implicam que diferentes escolhas de </a:t>
            </a:r>
            <a:r>
              <a:rPr lang="pt-BR" sz="2200" i="1" dirty="0"/>
              <a:t>a</a:t>
            </a:r>
            <a:r>
              <a:rPr lang="pt-BR" sz="2200" dirty="0"/>
              <a:t> e </a:t>
            </a:r>
            <a:r>
              <a:rPr lang="pt-BR" sz="2200" i="1" dirty="0"/>
              <a:t>b</a:t>
            </a:r>
            <a:r>
              <a:rPr lang="pt-BR" sz="2200" dirty="0"/>
              <a:t> produzem diferentes probabilidades de que a amostra seja sorteada. Escolho o par que maximiza a chance de que a amostra que tenho em mãos tenha sido sorteada.</a:t>
            </a:r>
          </a:p>
          <a:p>
            <a:endParaRPr lang="pt-BR" sz="2200" dirty="0"/>
          </a:p>
          <a:p>
            <a:r>
              <a:rPr lang="pt-BR" sz="2200" dirty="0"/>
              <a:t>Método dos Momentos: conheço alguns momentos da distribuição </a:t>
            </a:r>
            <a:r>
              <a:rPr lang="pt-BR" sz="2200" i="1" dirty="0"/>
              <a:t>f</a:t>
            </a:r>
            <a:r>
              <a:rPr lang="pt-BR" sz="2200" dirty="0"/>
              <a:t>. Obtenho </a:t>
            </a:r>
            <a:r>
              <a:rPr lang="pt-BR" sz="2200" i="1" dirty="0"/>
              <a:t>a </a:t>
            </a:r>
            <a:r>
              <a:rPr lang="pt-BR" sz="2200" dirty="0"/>
              <a:t>e</a:t>
            </a:r>
            <a:r>
              <a:rPr lang="pt-BR" sz="2200" i="1" dirty="0"/>
              <a:t> b </a:t>
            </a:r>
            <a:r>
              <a:rPr lang="pt-BR" sz="2200" dirty="0"/>
              <a:t>que produzem momentos amostrais análogos aos momentos populacionais previamente conhecidos.</a:t>
            </a:r>
          </a:p>
        </p:txBody>
      </p:sp>
    </p:spTree>
    <p:extLst>
      <p:ext uri="{BB962C8B-B14F-4D97-AF65-F5344CB8AC3E}">
        <p14:creationId xmlns:p14="http://schemas.microsoft.com/office/powerpoint/2010/main" val="3731758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MQO...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200" dirty="0"/>
                  <a:t>Teoria da Decisão: L(</a:t>
                </a:r>
                <a:r>
                  <a:rPr lang="el-GR" sz="2200" dirty="0"/>
                  <a:t>ε</a:t>
                </a:r>
                <a:r>
                  <a:rPr lang="pt-BR" sz="2200" dirty="0"/>
                  <a:t>) = </a:t>
                </a:r>
                <a:r>
                  <a:rPr lang="el-GR" sz="2200" dirty="0"/>
                  <a:t>ε</a:t>
                </a:r>
                <a:r>
                  <a:rPr lang="pt-BR" sz="2200" baseline="30000" dirty="0"/>
                  <a:t>2</a:t>
                </a:r>
                <a:r>
                  <a:rPr lang="pt-BR" sz="2200" dirty="0"/>
                  <a:t>   </a:t>
                </a:r>
                <a:r>
                  <a:rPr lang="pt-BR" sz="2200" dirty="0">
                    <a:solidFill>
                      <a:srgbClr val="C00000"/>
                    </a:solidFill>
                  </a:rPr>
                  <a:t>e se L(</a:t>
                </a:r>
                <a:r>
                  <a:rPr lang="el-GR" sz="2200" dirty="0">
                    <a:solidFill>
                      <a:srgbClr val="C00000"/>
                    </a:solidFill>
                  </a:rPr>
                  <a:t>ε</a:t>
                </a:r>
                <a:r>
                  <a:rPr lang="pt-BR" sz="2200" dirty="0">
                    <a:solidFill>
                      <a:srgbClr val="C00000"/>
                    </a:solidFill>
                  </a:rPr>
                  <a:t>) = |</a:t>
                </a:r>
                <a:r>
                  <a:rPr lang="el-GR" sz="2200" dirty="0">
                    <a:solidFill>
                      <a:srgbClr val="C00000"/>
                    </a:solidFill>
                  </a:rPr>
                  <a:t>ε</a:t>
                </a:r>
                <a:r>
                  <a:rPr lang="pt-BR" sz="2200" dirty="0">
                    <a:solidFill>
                      <a:srgbClr val="C00000"/>
                    </a:solidFill>
                  </a:rPr>
                  <a:t>|?</a:t>
                </a:r>
                <a:endParaRPr lang="pt-BR" sz="2200" baseline="30000" dirty="0">
                  <a:solidFill>
                    <a:srgbClr val="C00000"/>
                  </a:solidFill>
                </a:endParaRPr>
              </a:p>
              <a:p>
                <a:endParaRPr lang="pt-BR" sz="2200" dirty="0"/>
              </a:p>
              <a:p>
                <a:r>
                  <a:rPr lang="pt-BR" sz="2200" dirty="0"/>
                  <a:t>Máxima Verossimilhança: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200" dirty="0"/>
                  <a:t> </a:t>
                </a:r>
                <a:r>
                  <a:rPr lang="pt-BR" sz="2200" dirty="0">
                    <a:solidFill>
                      <a:srgbClr val="C00000"/>
                    </a:solidFill>
                  </a:rPr>
                  <a:t>e se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pt-BR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𝑝𝑜𝑖𝑠𝑠𝑜𝑛</m:t>
                    </m:r>
                    <m:d>
                      <m:dPr>
                        <m:ctrlPr>
                          <a:rPr lang="pt-BR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pt-BR" sz="2200" dirty="0">
                    <a:solidFill>
                      <a:srgbClr val="C00000"/>
                    </a:solidFill>
                  </a:rPr>
                  <a:t>?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Método dos Momentos: </a:t>
                </a:r>
                <a:r>
                  <a:rPr lang="pt-BR" sz="2200" dirty="0" err="1"/>
                  <a:t>cov</a:t>
                </a:r>
                <a:r>
                  <a:rPr lang="pt-BR" sz="2200" dirty="0"/>
                  <a:t>(x,</a:t>
                </a:r>
                <a:r>
                  <a:rPr lang="el-GR" sz="2200" dirty="0"/>
                  <a:t>ε</a:t>
                </a:r>
                <a:r>
                  <a:rPr lang="pt-BR" sz="2200" dirty="0"/>
                  <a:t>) = 0 e </a:t>
                </a:r>
                <a:r>
                  <a:rPr lang="pt-BR" sz="2200" dirty="0" err="1"/>
                  <a:t>E</a:t>
                </a:r>
                <a:r>
                  <a:rPr lang="pt-BR" sz="2200" dirty="0"/>
                  <a:t>(</a:t>
                </a:r>
                <a:r>
                  <a:rPr lang="el-GR" sz="2200" dirty="0"/>
                  <a:t>ε</a:t>
                </a:r>
                <a:r>
                  <a:rPr lang="pt-BR" sz="2200" dirty="0"/>
                  <a:t>) = 0 </a:t>
                </a:r>
                <a:r>
                  <a:rPr lang="pt-BR" sz="2200" dirty="0">
                    <a:solidFill>
                      <a:srgbClr val="C00000"/>
                    </a:solidFill>
                  </a:rPr>
                  <a:t>e se E(</a:t>
                </a:r>
                <a:r>
                  <a:rPr lang="pt-BR" sz="2200" dirty="0" err="1">
                    <a:solidFill>
                      <a:srgbClr val="C00000"/>
                    </a:solidFill>
                  </a:rPr>
                  <a:t>ln</a:t>
                </a:r>
                <a:r>
                  <a:rPr lang="pt-BR" sz="2200" dirty="0">
                    <a:solidFill>
                      <a:srgbClr val="C00000"/>
                    </a:solidFill>
                  </a:rPr>
                  <a:t>(x)</a:t>
                </a:r>
                <a:r>
                  <a:rPr lang="el-GR" sz="2200" dirty="0">
                    <a:solidFill>
                      <a:srgbClr val="C00000"/>
                    </a:solidFill>
                  </a:rPr>
                  <a:t>ε</a:t>
                </a:r>
                <a:r>
                  <a:rPr lang="pt-BR" sz="2200" dirty="0">
                    <a:solidFill>
                      <a:srgbClr val="C00000"/>
                    </a:solidFill>
                  </a:rPr>
                  <a:t>) = 0 e E(x</a:t>
                </a:r>
                <a:r>
                  <a:rPr lang="pt-BR" sz="22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l-GR" sz="2200" dirty="0">
                    <a:solidFill>
                      <a:srgbClr val="C00000"/>
                    </a:solidFill>
                  </a:rPr>
                  <a:t>ε</a:t>
                </a:r>
                <a:r>
                  <a:rPr lang="pt-BR" sz="2200" dirty="0">
                    <a:solidFill>
                      <a:srgbClr val="C00000"/>
                    </a:solidFill>
                  </a:rPr>
                  <a:t>) = 0? </a:t>
                </a:r>
              </a:p>
              <a:p>
                <a:endParaRPr lang="pt-BR" sz="2200" dirty="0">
                  <a:solidFill>
                    <a:srgbClr val="C00000"/>
                  </a:solidFill>
                </a:endParaRPr>
              </a:p>
              <a:p>
                <a:endParaRPr lang="pt-BR" sz="2200" dirty="0">
                  <a:solidFill>
                    <a:srgbClr val="C00000"/>
                  </a:solidFill>
                </a:endParaRPr>
              </a:p>
              <a:p>
                <a:r>
                  <a:rPr lang="pt-BR" sz="2200" dirty="0">
                    <a:solidFill>
                      <a:schemeClr val="accent6">
                        <a:lumMod val="50000"/>
                      </a:schemeClr>
                    </a:solidFill>
                  </a:rPr>
                  <a:t>Estimador (fórmula) ≠ estratégia de estimação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6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3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Mas se as propriedades do estimador dependem das hipóteses que inspiram a estratégia de estimação, como elaborar boas hipóteses?</a:t>
            </a:r>
          </a:p>
          <a:p>
            <a:endParaRPr lang="pt-BR" dirty="0"/>
          </a:p>
          <a:p>
            <a:r>
              <a:rPr lang="pt-BR" dirty="0"/>
              <a:t>As hipóteses dizem respeito à forma como </a:t>
            </a:r>
            <a:r>
              <a:rPr lang="el-GR" dirty="0"/>
              <a:t>ε</a:t>
            </a:r>
            <a:r>
              <a:rPr lang="pt-BR" dirty="0"/>
              <a:t> e x se relacionam. Eu deveria inicialmente conjecturar qual seria a natureza de </a:t>
            </a:r>
            <a:r>
              <a:rPr lang="el-GR" dirty="0"/>
              <a:t>ε</a:t>
            </a:r>
            <a:r>
              <a:rPr lang="pt-BR" dirty="0"/>
              <a:t>, e a partir daí construir uma suposição sobre como se relaciona com x</a:t>
            </a:r>
          </a:p>
          <a:p>
            <a:endParaRPr lang="pt-BR" dirty="0"/>
          </a:p>
          <a:p>
            <a:r>
              <a:rPr lang="el-GR" dirty="0"/>
              <a:t>Ε</a:t>
            </a:r>
            <a:r>
              <a:rPr lang="pt-BR" dirty="0"/>
              <a:t> representa a influência de tudo aquilo que influencia o comportamento de y, mas que não foi incluído no modelo.</a:t>
            </a:r>
            <a:r>
              <a:rPr lang="el-GR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85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Estimação exige hipóteses adicionais sobre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 e f(x,</a:t>
                </a:r>
                <a:r>
                  <a:rPr lang="el-GR" sz="2400" dirty="0"/>
                  <a:t>ε</a:t>
                </a:r>
                <a:r>
                  <a:rPr lang="pt-BR" sz="2400" dirty="0"/>
                  <a:t>). Vamos começar pensando em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):</a:t>
                </a:r>
              </a:p>
              <a:p>
                <a:endParaRPr lang="pt-BR" sz="2400" dirty="0"/>
              </a:p>
              <a:p>
                <a:pPr marL="0" indent="0" algn="ctr">
                  <a:buNone/>
                </a:pPr>
                <a:r>
                  <a:rPr lang="pt-BR" sz="2400" dirty="0"/>
                  <a:t>Y =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O que esta equação representa? Quais hipóteses adicionais seriam plausíveis?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Em geral o modelo representa uma relação justificada teoricamente. A teoria, contudo, em geral não informa sobre o formato de </a:t>
                </a:r>
                <a:r>
                  <a:rPr lang="el-GR" sz="2400" dirty="0"/>
                  <a:t>μ</a:t>
                </a:r>
                <a:r>
                  <a:rPr lang="pt-BR" sz="2400" dirty="0"/>
                  <a:t>(x,</a:t>
                </a:r>
                <a:r>
                  <a:rPr lang="el-GR" sz="2400" dirty="0"/>
                  <a:t>ε</a:t>
                </a:r>
                <a:r>
                  <a:rPr lang="pt-BR" sz="2400" dirty="0"/>
                  <a:t>). Exemplo: demanda.</a:t>
                </a: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pt-BR" sz="2400" dirty="0"/>
                  <a:t>. D depende do formato da função utilidade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12" t="-1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13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Podemos imaginar que y = </a:t>
            </a:r>
            <a:r>
              <a:rPr lang="el-GR" dirty="0"/>
              <a:t>μ</a:t>
            </a:r>
            <a:r>
              <a:rPr lang="pt-BR" dirty="0"/>
              <a:t>(x,e</a:t>
            </a:r>
            <a:r>
              <a:rPr lang="pt-BR" baseline="-25000" dirty="0"/>
              <a:t>1</a:t>
            </a:r>
            <a:r>
              <a:rPr lang="pt-BR" dirty="0"/>
              <a:t>,...,</a:t>
            </a:r>
            <a:r>
              <a:rPr lang="pt-BR" dirty="0" err="1"/>
              <a:t>e</a:t>
            </a:r>
            <a:r>
              <a:rPr lang="pt-BR" baseline="-25000" dirty="0" err="1"/>
              <a:t>L</a:t>
            </a:r>
            <a:r>
              <a:rPr lang="pt-BR" dirty="0"/>
              <a:t>)</a:t>
            </a:r>
            <a:r>
              <a:rPr lang="el-GR" dirty="0"/>
              <a:t> </a:t>
            </a:r>
            <a:r>
              <a:rPr lang="pt-BR" dirty="0"/>
              <a:t>e que após a hipótese de </a:t>
            </a:r>
            <a:r>
              <a:rPr lang="pt-BR" dirty="0" err="1"/>
              <a:t>separabilidade</a:t>
            </a:r>
            <a:r>
              <a:rPr lang="pt-BR" dirty="0"/>
              <a:t> aditiva fica y = </a:t>
            </a:r>
            <a:r>
              <a:rPr lang="el-GR" dirty="0"/>
              <a:t>μ</a:t>
            </a:r>
            <a:r>
              <a:rPr lang="pt-BR" baseline="-25000" dirty="0"/>
              <a:t>x</a:t>
            </a:r>
            <a:r>
              <a:rPr lang="pt-BR" dirty="0"/>
              <a:t>(x,) + </a:t>
            </a:r>
            <a:r>
              <a:rPr lang="el-GR" dirty="0"/>
              <a:t>μ</a:t>
            </a:r>
            <a:r>
              <a:rPr lang="pt-BR" baseline="-25000" dirty="0"/>
              <a:t>e</a:t>
            </a:r>
            <a:r>
              <a:rPr lang="pt-BR" dirty="0"/>
              <a:t>(e</a:t>
            </a:r>
            <a:r>
              <a:rPr lang="pt-BR" baseline="-25000" dirty="0"/>
              <a:t>1</a:t>
            </a:r>
            <a:r>
              <a:rPr lang="pt-BR" dirty="0"/>
              <a:t>,...,</a:t>
            </a:r>
            <a:r>
              <a:rPr lang="pt-BR" dirty="0" err="1"/>
              <a:t>e</a:t>
            </a:r>
            <a:r>
              <a:rPr lang="pt-BR" baseline="-25000" dirty="0" err="1"/>
              <a:t>L</a:t>
            </a:r>
            <a:r>
              <a:rPr lang="pt-BR" dirty="0"/>
              <a:t>). </a:t>
            </a:r>
          </a:p>
          <a:p>
            <a:endParaRPr lang="pt-BR" dirty="0"/>
          </a:p>
          <a:p>
            <a:r>
              <a:rPr lang="pt-BR" dirty="0"/>
              <a:t>Agora, se definirmos </a:t>
            </a:r>
            <a:r>
              <a:rPr lang="el-GR" dirty="0"/>
              <a:t>ε</a:t>
            </a:r>
            <a:r>
              <a:rPr lang="pt-BR" dirty="0"/>
              <a:t> = </a:t>
            </a:r>
            <a:r>
              <a:rPr lang="el-GR" dirty="0"/>
              <a:t>μ</a:t>
            </a:r>
            <a:r>
              <a:rPr lang="pt-BR" baseline="-25000" dirty="0"/>
              <a:t>e</a:t>
            </a:r>
            <a:r>
              <a:rPr lang="pt-BR" dirty="0"/>
              <a:t>(e</a:t>
            </a:r>
            <a:r>
              <a:rPr lang="pt-BR" baseline="-25000" dirty="0"/>
              <a:t>1</a:t>
            </a:r>
            <a:r>
              <a:rPr lang="pt-BR" dirty="0"/>
              <a:t>,...,</a:t>
            </a:r>
            <a:r>
              <a:rPr lang="pt-BR" dirty="0" err="1"/>
              <a:t>e</a:t>
            </a:r>
            <a:r>
              <a:rPr lang="pt-BR" baseline="-25000" dirty="0" err="1"/>
              <a:t>L</a:t>
            </a:r>
            <a:r>
              <a:rPr lang="pt-BR" dirty="0"/>
              <a:t>), entendemos o que está por trás.</a:t>
            </a:r>
          </a:p>
          <a:p>
            <a:endParaRPr lang="pt-BR" dirty="0"/>
          </a:p>
          <a:p>
            <a:r>
              <a:rPr lang="pt-BR" dirty="0"/>
              <a:t>E quais são tipicamente elementos que acreditamos estar em </a:t>
            </a:r>
            <a:r>
              <a:rPr lang="el-GR" dirty="0"/>
              <a:t>ε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6676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200" dirty="0"/>
              <a:t>Sorte? Ideia mais antiga. Dois indivíduos com mesma escolaridade buscavam emprego, mas um deu sorte e obteve um salário mais alto e outro não. “Sorte”, tal como costumamos definir, é algo independente de x, e não parece absurdo supor que tem média zero (com </a:t>
            </a:r>
            <a:r>
              <a:rPr lang="pt-BR" sz="2200" dirty="0" err="1"/>
              <a:t>osendo</a:t>
            </a:r>
            <a:r>
              <a:rPr lang="pt-BR" sz="2200" dirty="0"/>
              <a:t> um jogo de soma zero para os participantes).</a:t>
            </a:r>
          </a:p>
          <a:p>
            <a:pPr marL="514350" indent="-514350">
              <a:buFont typeface="+mj-lt"/>
              <a:buAutoNum type="arabicPeriod"/>
            </a:pPr>
            <a:endParaRPr lang="pt-BR" sz="2200" dirty="0"/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</a:rPr>
              <a:t>Economistas têm dificuldade de aceitar, pois não parece conciliável com nossas noções de equilíbrio. O trabalhador que deu “sorte” estaria potencialmente disposto a trabalhar por menos e a firma não o fez? E como a própria firma então sobreviveu em um mundo competitivo? E do lado da oferta de trabalho? Se um trabalhador podia exigir mais, por que não o fez?</a:t>
            </a:r>
          </a:p>
        </p:txBody>
      </p:sp>
    </p:spTree>
    <p:extLst>
      <p:ext uri="{BB962C8B-B14F-4D97-AF65-F5344CB8AC3E}">
        <p14:creationId xmlns:p14="http://schemas.microsoft.com/office/powerpoint/2010/main" val="20140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t-BR" sz="2200" dirty="0"/>
              <a:t>Erro de medida? Em nosso modelo empírico, buscamos descrever a relação entre as quantidades mensuráveis y e x (não necessariamente o y* e x* que aparecem no livro texto). A teoria do livro poderia estabelecer uma relação determinística entre y* e x, por exemplo, y* = a + </a:t>
            </a:r>
            <a:r>
              <a:rPr lang="pt-BR" sz="2200" dirty="0" err="1"/>
              <a:t>bx</a:t>
            </a:r>
            <a:r>
              <a:rPr lang="pt-BR" sz="2200" dirty="0"/>
              <a:t>. Mas se na prática tudo o que eu consigo é uma medida de y* com erro, por exemplo, y = y* + </a:t>
            </a:r>
            <a:r>
              <a:rPr lang="el-GR" sz="2200" dirty="0"/>
              <a:t>ε</a:t>
            </a:r>
            <a:r>
              <a:rPr lang="pt-BR" sz="2200" dirty="0"/>
              <a:t>, então o modelo empírico que descreve a relação entre y e x observados seria estocástico: y = a + </a:t>
            </a:r>
            <a:r>
              <a:rPr lang="pt-BR" sz="2200" dirty="0" err="1"/>
              <a:t>bx</a:t>
            </a:r>
            <a:r>
              <a:rPr lang="pt-BR" sz="2200" dirty="0"/>
              <a:t> + </a:t>
            </a:r>
            <a:r>
              <a:rPr lang="el-GR" sz="2200" dirty="0"/>
              <a:t>ε</a:t>
            </a: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r>
              <a:rPr lang="pt-BR" sz="2200" dirty="0">
                <a:solidFill>
                  <a:srgbClr val="FF0000"/>
                </a:solidFill>
              </a:rPr>
              <a:t>Erro de medida clássico (com média zero e chance igual de ser positivo ou negativo) em y é muitas vezes coerente com hipóteses que estabelecem independência entre x e </a:t>
            </a:r>
            <a:r>
              <a:rPr lang="el-GR" sz="2200" dirty="0">
                <a:solidFill>
                  <a:srgbClr val="FF0000"/>
                </a:solidFill>
              </a:rPr>
              <a:t>ε</a:t>
            </a:r>
            <a:r>
              <a:rPr lang="pt-BR" sz="2200" dirty="0">
                <a:solidFill>
                  <a:srgbClr val="FF0000"/>
                </a:solidFill>
              </a:rPr>
              <a:t>. Erros de medida clássicos sobre </a:t>
            </a:r>
            <a:r>
              <a:rPr lang="pt-BR" sz="2200" dirty="0" err="1">
                <a:solidFill>
                  <a:srgbClr val="FF0000"/>
                </a:solidFill>
              </a:rPr>
              <a:t>sobre</a:t>
            </a:r>
            <a:r>
              <a:rPr lang="pt-BR" sz="2200" dirty="0">
                <a:solidFill>
                  <a:srgbClr val="FF0000"/>
                </a:solidFill>
              </a:rPr>
              <a:t> x tendem a provocar viés de atenuação em nossas estimativas (por quê?). Erros não clássicos podem provocar relações diversas entre x e </a:t>
            </a:r>
            <a:r>
              <a:rPr lang="el-GR" sz="2200" dirty="0">
                <a:solidFill>
                  <a:srgbClr val="FF0000"/>
                </a:solidFill>
              </a:rPr>
              <a:t>ε</a:t>
            </a:r>
            <a:r>
              <a:rPr lang="pt-BR" sz="2200" dirty="0">
                <a:solidFill>
                  <a:srgbClr val="FF0000"/>
                </a:solidFill>
              </a:rPr>
              <a:t>, e costumam violar as hipóteses que sustentariam MQO.</a:t>
            </a:r>
          </a:p>
          <a:p>
            <a:pPr marL="514350" indent="-514350">
              <a:buFont typeface="+mj-lt"/>
              <a:buAutoNum type="arabi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015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sz="2200" dirty="0"/>
              <a:t>Erro de previsão? Em finanças. Um modelo típico de apreçamento de ativos sugere que o retorno observado no instante </a:t>
            </a:r>
            <a:r>
              <a:rPr lang="pt-BR" sz="2200" i="1" dirty="0"/>
              <a:t>t</a:t>
            </a:r>
            <a:r>
              <a:rPr lang="pt-BR" sz="2200" dirty="0"/>
              <a:t> de um ativo, </a:t>
            </a:r>
            <a:r>
              <a:rPr lang="pt-BR" sz="2200" dirty="0" err="1"/>
              <a:t>y</a:t>
            </a:r>
            <a:r>
              <a:rPr lang="pt-BR" sz="2200" baseline="-25000" dirty="0" err="1"/>
              <a:t>t</a:t>
            </a:r>
            <a:r>
              <a:rPr lang="pt-BR" sz="2200" dirty="0"/>
              <a:t>, é o retorno esperado pelos agentes no período anterior, y</a:t>
            </a:r>
            <a:r>
              <a:rPr lang="pt-BR" sz="2200" baseline="30000" dirty="0"/>
              <a:t>e</a:t>
            </a:r>
            <a:r>
              <a:rPr lang="pt-BR" sz="2200" baseline="-25000" dirty="0"/>
              <a:t>t-1</a:t>
            </a:r>
            <a:r>
              <a:rPr lang="pt-BR" sz="2200" dirty="0"/>
              <a:t>, mais um erro de previsão. Muitas vezes, se modela a forma como os agentes formam sua previsão como y</a:t>
            </a:r>
            <a:r>
              <a:rPr lang="pt-BR" sz="2200" baseline="30000" dirty="0"/>
              <a:t>e</a:t>
            </a:r>
            <a:r>
              <a:rPr lang="pt-BR" sz="2200" baseline="-25000" dirty="0"/>
              <a:t>t-1</a:t>
            </a:r>
            <a:r>
              <a:rPr lang="pt-BR" sz="2200" dirty="0"/>
              <a:t> = a + bx</a:t>
            </a:r>
            <a:r>
              <a:rPr lang="pt-BR" sz="2200" baseline="-25000" dirty="0"/>
              <a:t>t-1</a:t>
            </a:r>
            <a:r>
              <a:rPr lang="pt-BR" sz="2200" dirty="0"/>
              <a:t>, produzindo o modelo </a:t>
            </a:r>
            <a:r>
              <a:rPr lang="pt-BR" sz="2200" dirty="0" err="1"/>
              <a:t>y</a:t>
            </a:r>
            <a:r>
              <a:rPr lang="pt-BR" sz="2200" baseline="-25000" dirty="0" err="1"/>
              <a:t>t</a:t>
            </a:r>
            <a:r>
              <a:rPr lang="pt-BR" sz="2200" dirty="0"/>
              <a:t> = a + bx</a:t>
            </a:r>
            <a:r>
              <a:rPr lang="pt-BR" sz="2200" baseline="-25000" dirty="0"/>
              <a:t>t-1</a:t>
            </a:r>
            <a:r>
              <a:rPr lang="pt-BR" sz="2200" dirty="0"/>
              <a:t> + </a:t>
            </a:r>
            <a:r>
              <a:rPr lang="el-GR" sz="2200" dirty="0"/>
              <a:t>ε</a:t>
            </a:r>
            <a:r>
              <a:rPr lang="pt-BR" sz="2200" baseline="-25000" dirty="0"/>
              <a:t>t</a:t>
            </a:r>
            <a:r>
              <a:rPr lang="pt-BR" sz="2200" dirty="0"/>
              <a:t>. Será que é razoável supor </a:t>
            </a:r>
            <a:r>
              <a:rPr lang="pt-BR" sz="2200" dirty="0" err="1"/>
              <a:t>cov</a:t>
            </a:r>
            <a:r>
              <a:rPr lang="pt-BR" sz="2200" dirty="0"/>
              <a:t>(x</a:t>
            </a:r>
            <a:r>
              <a:rPr lang="pt-BR" sz="2200" baseline="-25000" dirty="0"/>
              <a:t>t-1</a:t>
            </a:r>
            <a:r>
              <a:rPr lang="pt-BR" sz="2200" dirty="0"/>
              <a:t>,</a:t>
            </a:r>
            <a:r>
              <a:rPr lang="el-GR" sz="2200" dirty="0"/>
              <a:t>ε</a:t>
            </a:r>
            <a:r>
              <a:rPr lang="pt-BR" sz="2200" baseline="-25000" dirty="0"/>
              <a:t>t</a:t>
            </a:r>
            <a:r>
              <a:rPr lang="pt-BR" sz="2200" dirty="0"/>
              <a:t>) = 0? Por quê?</a:t>
            </a:r>
          </a:p>
          <a:p>
            <a:pPr marL="514350" indent="-514350">
              <a:buFont typeface="+mj-lt"/>
              <a:buAutoNum type="arabi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790188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t-BR" sz="2200" dirty="0"/>
              <a:t>Variável omitida? Imagine que os componentes </a:t>
            </a:r>
            <a:r>
              <a:rPr lang="pt-BR" sz="2200" dirty="0" err="1"/>
              <a:t>el</a:t>
            </a:r>
            <a:r>
              <a:rPr lang="pt-BR" sz="2200" dirty="0"/>
              <a:t> que predominam em </a:t>
            </a:r>
            <a:r>
              <a:rPr lang="el-GR" sz="2200" dirty="0"/>
              <a:t>ε</a:t>
            </a:r>
            <a:r>
              <a:rPr lang="pt-BR" sz="2200" dirty="0"/>
              <a:t> sejam variáveis que efetivamente existem no mundo (por exemplo motivação), mas que dificilmente estão presentes nas bases de dados. Conforme discutido, se isso ocorrer passarão a compor </a:t>
            </a:r>
            <a:r>
              <a:rPr lang="el-GR" sz="2200" dirty="0"/>
              <a:t>ε</a:t>
            </a:r>
            <a:r>
              <a:rPr lang="pt-BR" sz="2200" dirty="0"/>
              <a:t> também.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</a:rPr>
              <a:t>Considere o exemplo de salário e educação, com persistência omitida. Nesse caso, o modelo y = a + </a:t>
            </a:r>
            <a:r>
              <a:rPr lang="pt-BR" sz="2200" dirty="0" err="1">
                <a:solidFill>
                  <a:srgbClr val="FF0000"/>
                </a:solidFill>
              </a:rPr>
              <a:t>bx</a:t>
            </a:r>
            <a:r>
              <a:rPr lang="pt-BR" sz="2200" dirty="0">
                <a:solidFill>
                  <a:srgbClr val="FF0000"/>
                </a:solidFill>
              </a:rPr>
              <a:t> + </a:t>
            </a:r>
            <a:r>
              <a:rPr lang="el-GR" sz="2200" dirty="0">
                <a:solidFill>
                  <a:srgbClr val="FF0000"/>
                </a:solidFill>
              </a:rPr>
              <a:t>ε</a:t>
            </a:r>
            <a:r>
              <a:rPr lang="pt-BR" sz="2200" dirty="0">
                <a:solidFill>
                  <a:srgbClr val="FF0000"/>
                </a:solidFill>
              </a:rPr>
              <a:t> dificilmente poderia supor </a:t>
            </a:r>
            <a:r>
              <a:rPr lang="pt-BR" sz="2200" dirty="0" err="1">
                <a:solidFill>
                  <a:srgbClr val="FF0000"/>
                </a:solidFill>
              </a:rPr>
              <a:t>cov</a:t>
            </a:r>
            <a:r>
              <a:rPr lang="pt-BR" sz="2200" dirty="0">
                <a:solidFill>
                  <a:srgbClr val="FF0000"/>
                </a:solidFill>
              </a:rPr>
              <a:t>(x,</a:t>
            </a:r>
            <a:r>
              <a:rPr lang="el-GR" sz="2200" dirty="0">
                <a:solidFill>
                  <a:srgbClr val="FF0000"/>
                </a:solidFill>
              </a:rPr>
              <a:t> ε</a:t>
            </a:r>
            <a:r>
              <a:rPr lang="pt-BR" sz="2200" dirty="0">
                <a:solidFill>
                  <a:srgbClr val="FF0000"/>
                </a:solidFill>
              </a:rPr>
              <a:t>) = 0, pois isto implicaria que escolaridade e persistência são não correlacionadas no mundo (completar os estudos em geral exige capacidade de abrir mão de prazer presente em prol de benefício futuro). 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Nesse caso, quando comparamos sujeitos de uma amostra com níveis diferentes de x, estamos na verdade comparando pessoas que possuem níveis diferentes de x e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pt-BR" sz="2200" dirty="0">
                <a:solidFill>
                  <a:schemeClr val="accent6">
                    <a:lumMod val="50000"/>
                  </a:schemeClr>
                </a:solidFill>
              </a:rPr>
              <a:t>. Portanto, não é possível atribuir as respectivas diferenças de y entre estes dois grupos apenas a diferenças de x (em outras palavras, se eu ajudar pessoas com baixa escolaridade a ficar um ano a mais na escola, mas não der a elas o mesmo nível de persistência que seus pares que já possuem mais educação tem hoje, não necessariamente o salário médio deste grupo crescerá ao nível dos pares.).</a:t>
            </a:r>
          </a:p>
        </p:txBody>
      </p:sp>
    </p:spTree>
    <p:extLst>
      <p:ext uri="{BB962C8B-B14F-4D97-AF65-F5344CB8AC3E}">
        <p14:creationId xmlns:p14="http://schemas.microsoft.com/office/powerpoint/2010/main" val="31295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fatos sobre MQO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Considere a variável explicativa mais simples que existe, que é aquela que possui apenas dois valores: 0 e 1. Este tipo de variável, denominada </a:t>
            </a:r>
            <a:r>
              <a:rPr lang="pt-BR" i="1" dirty="0" err="1"/>
              <a:t>dummy</a:t>
            </a:r>
            <a:r>
              <a:rPr lang="pt-BR" dirty="0"/>
              <a:t>, é útil para descrever causas que são representadas por categorias, ao invés de um indicador contínuo.</a:t>
            </a:r>
          </a:p>
          <a:p>
            <a:endParaRPr lang="pt-BR" dirty="0"/>
          </a:p>
          <a:p>
            <a:r>
              <a:rPr lang="pt-BR" dirty="0"/>
              <a:t>Um exemplo é gênero. Sabemos que o salário é diferente entre gêneros, e há amplo estudo sobre isto. Em um modelo muito simples: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Y = a + </a:t>
            </a:r>
            <a:r>
              <a:rPr lang="pt-BR" dirty="0" err="1"/>
              <a:t>bD</a:t>
            </a:r>
            <a:r>
              <a:rPr lang="pt-BR" dirty="0"/>
              <a:t> + </a:t>
            </a:r>
            <a:r>
              <a:rPr lang="el-GR" dirty="0"/>
              <a:t>ε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208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38"/>
            <a:ext cx="10515600" cy="1325563"/>
          </a:xfrm>
        </p:spPr>
        <p:txBody>
          <a:bodyPr/>
          <a:lstStyle/>
          <a:p>
            <a:r>
              <a:rPr lang="pt-BR" dirty="0"/>
              <a:t>Alguns fatos sobre MQO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795838"/>
          </a:xfrm>
        </p:spPr>
        <p:txBody>
          <a:bodyPr>
            <a:normAutofit/>
          </a:bodyPr>
          <a:lstStyle/>
          <a:p>
            <a:r>
              <a:rPr lang="pt-BR" sz="2200" dirty="0"/>
              <a:t>Neste caso, o intercepto a representa o valor médio de y entre os indivíduos que estão na categoria 0, e a inclinação b representa o ganho (ou perda) médio em y quando se transita da categoria 0 para 1 (ou quando a variável explicativa, x, é incrementada em uma unidade).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150" t="5482" r="12233" b="6337"/>
          <a:stretch/>
        </p:blipFill>
        <p:spPr>
          <a:xfrm>
            <a:off x="3762103" y="2468880"/>
            <a:ext cx="5029200" cy="40494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6200000">
            <a:off x="3462251" y="4146832"/>
            <a:ext cx="7825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/>
              <a:t>Salário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89115" y="6505300"/>
            <a:ext cx="1212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Mulher = 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64501" y="6488668"/>
            <a:ext cx="1212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Mulher =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449358" y="5752643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697863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38"/>
            <a:ext cx="10515600" cy="1325563"/>
          </a:xfrm>
        </p:spPr>
        <p:txBody>
          <a:bodyPr/>
          <a:lstStyle/>
          <a:p>
            <a:r>
              <a:rPr lang="pt-BR" dirty="0"/>
              <a:t>Alguns fatos sobre MQO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125"/>
                <a:ext cx="10515600" cy="4795838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Como ficaria uma estimativa de MQO para b?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Vimos 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𝑀𝑄𝑂</m:t>
                        </m:r>
                      </m:sup>
                    </m:sSup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  <m:sSub>
                              <m:sSub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</m:d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r>
                  <a:rPr lang="pt-BR" sz="2200" dirty="0"/>
                  <a:t>Desenvolvendo as contas, é possível ver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200" dirty="0"/>
                  <a:t>, ou seja, MQO produz a simples diferença de médias entre y nos grupos D = 1 e D = 0 como estimador de b.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125"/>
                <a:ext cx="10515600" cy="4795838"/>
              </a:xfrm>
              <a:blipFill>
                <a:blip r:embed="rId2"/>
                <a:stretch>
                  <a:fillRect l="-696" t="-1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77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38"/>
            <a:ext cx="10515600" cy="1325563"/>
          </a:xfrm>
        </p:spPr>
        <p:txBody>
          <a:bodyPr/>
          <a:lstStyle/>
          <a:p>
            <a:r>
              <a:rPr lang="pt-BR" dirty="0"/>
              <a:t>Alguns fatos sobre MQO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7390"/>
                <a:ext cx="10515600" cy="5850610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/>
                  <a:t>Em geral,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𝑀𝑄𝑂</m:t>
                        </m:r>
                      </m:sup>
                    </m:sSup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pt-B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1"/>
                                        </m:r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Onde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pt-BR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pt-BR" sz="2400" dirty="0"/>
                  <a:t>    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7390"/>
                <a:ext cx="10515600" cy="585061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7649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38"/>
            <a:ext cx="10515600" cy="1325563"/>
          </a:xfrm>
        </p:spPr>
        <p:txBody>
          <a:bodyPr/>
          <a:lstStyle/>
          <a:p>
            <a:r>
              <a:rPr lang="pt-BR" dirty="0"/>
              <a:t>Alguns fatos sobre MQO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7390"/>
                <a:ext cx="10515600" cy="5850610"/>
              </a:xfrm>
            </p:spPr>
            <p:txBody>
              <a:bodyPr>
                <a:normAutofit/>
              </a:bodyPr>
              <a:lstStyle/>
              <a:p>
                <a:r>
                  <a:rPr lang="pt-BR" sz="2600" dirty="0"/>
                  <a:t>Interpretando...</a:t>
                </a:r>
                <a:endParaRPr lang="pt-BR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𝑀𝑄𝑂</m:t>
                          </m:r>
                        </m:sup>
                      </m:sSup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pt-B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600" dirty="0"/>
              </a:p>
              <a:p>
                <a:pPr marL="0" indent="0">
                  <a:buNone/>
                </a:pPr>
                <a:r>
                  <a:rPr lang="pt-BR" sz="2600" dirty="0"/>
                  <a:t>Onde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pt-BR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pt-BR" sz="2600" dirty="0"/>
                  <a:t>    </a:t>
                </a:r>
              </a:p>
              <a:p>
                <a:pPr marL="0" indent="0" algn="ctr">
                  <a:buNone/>
                </a:pPr>
                <a:endParaRPr lang="pt-BR" sz="2600" dirty="0"/>
              </a:p>
              <a:p>
                <a:pPr marL="0" indent="0" algn="ctr">
                  <a:buNone/>
                </a:pPr>
                <a:r>
                  <a:rPr lang="pt-BR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pt-BR" sz="2600" dirty="0"/>
              </a:p>
              <a:p>
                <a:endParaRPr lang="pt-BR" sz="2600" dirty="0"/>
              </a:p>
              <a:p>
                <a:endParaRPr lang="pt-BR" sz="2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7390"/>
                <a:ext cx="10515600" cy="5850610"/>
              </a:xfrm>
              <a:blipFill>
                <a:blip r:embed="rId2"/>
                <a:stretch>
                  <a:fillRect l="-1043" t="-14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08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pt-BR" sz="2400" dirty="0"/>
              <a:t>Na ausência de mais informações, </a:t>
            </a:r>
            <a:r>
              <a:rPr lang="pt-BR" sz="2400" dirty="0" err="1"/>
              <a:t>costma-se</a:t>
            </a:r>
            <a:r>
              <a:rPr lang="pt-BR" sz="2400" dirty="0"/>
              <a:t> aproximar o modelo por uma relação linear-em-parâmetros:</a:t>
            </a:r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Y = a + </a:t>
            </a:r>
            <a:r>
              <a:rPr lang="pt-BR" sz="2400" dirty="0" err="1"/>
              <a:t>bx</a:t>
            </a:r>
            <a:r>
              <a:rPr lang="pt-BR" sz="2400" dirty="0"/>
              <a:t> + </a:t>
            </a:r>
            <a:r>
              <a:rPr lang="el-GR" sz="2400" dirty="0"/>
              <a:t>ε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Y = a + </a:t>
            </a:r>
            <a:r>
              <a:rPr lang="pt-BR" sz="2400" dirty="0" err="1"/>
              <a:t>bx</a:t>
            </a:r>
            <a:r>
              <a:rPr lang="pt-BR" sz="2400" dirty="0"/>
              <a:t> + cx</a:t>
            </a:r>
            <a:r>
              <a:rPr lang="pt-BR" sz="2400" baseline="30000" dirty="0"/>
              <a:t>2</a:t>
            </a:r>
            <a:r>
              <a:rPr lang="pt-BR" sz="2400" dirty="0"/>
              <a:t> + </a:t>
            </a:r>
            <a:r>
              <a:rPr lang="el-GR" sz="2400" dirty="0"/>
              <a:t>ε</a:t>
            </a: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Motivos</a:t>
            </a:r>
          </a:p>
          <a:p>
            <a:r>
              <a:rPr lang="pt-BR" sz="2400" dirty="0"/>
              <a:t>Se toda escolha é igualmente arbitrária, a mais simples “ganha”</a:t>
            </a:r>
          </a:p>
          <a:p>
            <a:r>
              <a:rPr lang="pt-BR" sz="2400" dirty="0"/>
              <a:t>Relação linear não levanta suspeita de </a:t>
            </a:r>
            <a:r>
              <a:rPr lang="pt-BR" sz="2400" i="1" dirty="0" err="1"/>
              <a:t>fishing</a:t>
            </a:r>
            <a:endParaRPr lang="pt-BR" sz="2400" i="1" dirty="0"/>
          </a:p>
          <a:p>
            <a:r>
              <a:rPr lang="pt-BR" sz="2400" dirty="0"/>
              <a:t>Polinômio aproxima </a:t>
            </a:r>
            <a:r>
              <a:rPr lang="el-GR" sz="2400" dirty="0"/>
              <a:t>μ</a:t>
            </a:r>
            <a:r>
              <a:rPr lang="pt-BR" sz="2400" dirty="0"/>
              <a:t>(x) contínua.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92253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805913" y="619932"/>
          <a:ext cx="10833314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"/>
              <p:cNvSpPr txBox="1"/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40" y="1480089"/>
                <a:ext cx="666427" cy="511444"/>
              </a:xfrm>
              <a:prstGeom prst="rect">
                <a:avLst/>
              </a:prstGeom>
              <a:blipFill>
                <a:blip r:embed="rId4"/>
                <a:stretch>
                  <a:fillRect t="-5952" r="-25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>
            <a:off x="5794744" y="2977116"/>
            <a:ext cx="74428" cy="299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1257300" y="2977116"/>
            <a:ext cx="4537445" cy="1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26757" y="2977116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57" y="2977116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683480" y="597549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80" y="5975498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3867665" y="1735811"/>
            <a:ext cx="3657600" cy="250255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283570" y="1381812"/>
            <a:ext cx="10967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</a:rPr>
              <a:t>W pequeno</a:t>
            </a:r>
          </a:p>
        </p:txBody>
      </p:sp>
      <p:sp>
        <p:nvSpPr>
          <p:cNvPr id="16" name="Elipse 15"/>
          <p:cNvSpPr/>
          <p:nvPr/>
        </p:nvSpPr>
        <p:spPr>
          <a:xfrm>
            <a:off x="7326824" y="934309"/>
            <a:ext cx="3657600" cy="250255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55153" y="2851690"/>
            <a:ext cx="3657600" cy="250255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9155624" y="3428078"/>
            <a:ext cx="942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accent6">
                    <a:lumMod val="50000"/>
                  </a:schemeClr>
                </a:solidFill>
              </a:rPr>
              <a:t>W grande</a:t>
            </a:r>
          </a:p>
        </p:txBody>
      </p:sp>
    </p:spTree>
    <p:extLst>
      <p:ext uri="{BB962C8B-B14F-4D97-AF65-F5344CB8AC3E}">
        <p14:creationId xmlns:p14="http://schemas.microsoft.com/office/powerpoint/2010/main" val="14584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 animBg="1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408333"/>
              </p:ext>
            </p:extLst>
          </p:nvPr>
        </p:nvGraphicFramePr>
        <p:xfrm>
          <a:off x="805913" y="619932"/>
          <a:ext cx="5508390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4" name="Retângulo 3"/>
          <p:cNvSpPr/>
          <p:nvPr/>
        </p:nvSpPr>
        <p:spPr>
          <a:xfrm>
            <a:off x="1025611" y="2903838"/>
            <a:ext cx="1149178" cy="2607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"/>
              <p:cNvSpPr txBox="1"/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pt-BR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035" y="558265"/>
                <a:ext cx="702589" cy="511444"/>
              </a:xfrm>
              <a:prstGeom prst="rect">
                <a:avLst/>
              </a:prstGeom>
              <a:blipFill>
                <a:blip r:embed="rId3"/>
                <a:stretch>
                  <a:fillRect t="-6024" r="-1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36813"/>
              </p:ext>
            </p:extLst>
          </p:nvPr>
        </p:nvGraphicFramePr>
        <p:xfrm>
          <a:off x="6401429" y="619931"/>
          <a:ext cx="5508390" cy="59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3" name="Elipse 2"/>
          <p:cNvSpPr/>
          <p:nvPr/>
        </p:nvSpPr>
        <p:spPr>
          <a:xfrm>
            <a:off x="4040658" y="1383957"/>
            <a:ext cx="1940011" cy="2236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 useBgFill="1">
        <p:nvSpPr>
          <p:cNvPr id="7" name="Elipse 6"/>
          <p:cNvSpPr/>
          <p:nvPr/>
        </p:nvSpPr>
        <p:spPr>
          <a:xfrm>
            <a:off x="7609037" y="1869989"/>
            <a:ext cx="1940011" cy="2236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6666614" y="1869989"/>
            <a:ext cx="4934040" cy="246809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046629" y="1638467"/>
            <a:ext cx="4934040" cy="246809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623391" y="2502243"/>
            <a:ext cx="5378296" cy="77984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805913" y="2737378"/>
            <a:ext cx="5271125" cy="3095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737226" y="31279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?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57301" y="210240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011925" y="155249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9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38"/>
            <a:ext cx="10515600" cy="1325563"/>
          </a:xfrm>
        </p:spPr>
        <p:txBody>
          <a:bodyPr/>
          <a:lstStyle/>
          <a:p>
            <a:r>
              <a:rPr lang="pt-BR" dirty="0"/>
              <a:t>Alguns fatos sobre MQO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125"/>
                <a:ext cx="10515600" cy="4795838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Como ficaria uma estimativa de MQO para b?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Vimos 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𝑀𝑄𝑂</m:t>
                        </m:r>
                      </m:sup>
                    </m:sSup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</m:e>
                        </m:acc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e>
                        </m:acc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  <m:sSub>
                              <m:sSub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</m:d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pt-BR" sz="2200" dirty="0"/>
              </a:p>
              <a:p>
                <a:endParaRPr lang="pt-BR" sz="2200" dirty="0"/>
              </a:p>
              <a:p>
                <a:r>
                  <a:rPr lang="pt-BR" sz="2200" dirty="0"/>
                  <a:t>Desenvolvendo as contas, é possível ver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200" dirty="0"/>
                  <a:t>, ou seja, MQO produz a simples diferença de médias entre y nos grupos D = 1 e D = 0 como estimador de b.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125"/>
                <a:ext cx="10515600" cy="4795838"/>
              </a:xfrm>
              <a:blipFill>
                <a:blip r:embed="rId2"/>
                <a:stretch>
                  <a:fillRect l="-696" t="-1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8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empírico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400" dirty="0"/>
                  <a:t>Suponha que modelemos y = a + </a:t>
                </a:r>
                <a:r>
                  <a:rPr lang="pt-BR" sz="2400" dirty="0" err="1"/>
                  <a:t>bx</a:t>
                </a:r>
                <a:r>
                  <a:rPr lang="pt-BR" sz="2400" dirty="0"/>
                  <a:t> + </a:t>
                </a:r>
                <a:r>
                  <a:rPr lang="el-GR" sz="2400" dirty="0"/>
                  <a:t>ε</a:t>
                </a:r>
                <a:r>
                  <a:rPr lang="pt-BR" sz="2400" dirty="0"/>
                  <a:t>. Em particular,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pt-BR" sz="2400" dirty="0"/>
                  <a:t> descreve a parte de y que varia com x, e buscamos para ela um modelo estimado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400" dirty="0"/>
                  <a:t>. 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Note que pela nossa hipótese de partida, conhecemos o modelo a menos dos parâmetros a e b, e nosso trabalho é escolher valores particulares que melhor representem nosso modelo hipotético.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Como escolher?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6363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4527</Words>
  <Application>Microsoft Office PowerPoint</Application>
  <PresentationFormat>Widescreen</PresentationFormat>
  <Paragraphs>585</Paragraphs>
  <Slides>82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1_Tema do Office</vt:lpstr>
      <vt:lpstr>REC 2301</vt:lpstr>
      <vt:lpstr>1. Elementos de um modelo empírico</vt:lpstr>
      <vt:lpstr>Modelo empírico</vt:lpstr>
      <vt:lpstr>Modelo empírico</vt:lpstr>
      <vt:lpstr>Modelo empírico</vt:lpstr>
      <vt:lpstr>Apresentação do PowerPoint</vt:lpstr>
      <vt:lpstr>Modelo empírico</vt:lpstr>
      <vt:lpstr>Modelo empírico</vt:lpstr>
      <vt:lpstr>Modelo empírico</vt:lpstr>
      <vt:lpstr>Apresentação do PowerPoint</vt:lpstr>
      <vt:lpstr>Apresentação do PowerPoint</vt:lpstr>
      <vt:lpstr>Modelo empírico</vt:lpstr>
      <vt:lpstr>Programa</vt:lpstr>
      <vt:lpstr>Programa</vt:lpstr>
      <vt:lpstr>2. Função perda</vt:lpstr>
      <vt:lpstr>Modelo empírico</vt:lpstr>
      <vt:lpstr>Apresentação do PowerPoint</vt:lpstr>
      <vt:lpstr>Modelo empírico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Ideia #1: minimização da função-perda</vt:lpstr>
      <vt:lpstr>Ideia #1: minimização da função-perda</vt:lpstr>
      <vt:lpstr>Apresentação do PowerPoint</vt:lpstr>
      <vt:lpstr>Ideia #1: minimização da função-perda</vt:lpstr>
      <vt:lpstr>Ideia #1: minimização da função-perda</vt:lpstr>
      <vt:lpstr>Ideia #1: minimização da função-perda</vt:lpstr>
      <vt:lpstr>Ideia #1: minimização da função-perda</vt:lpstr>
      <vt:lpstr>Ideia #1: minimização da função-perda</vt:lpstr>
      <vt:lpstr>3. Máxima verossimilhança e método dos momentos</vt:lpstr>
      <vt:lpstr>Modelo empírico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Aula passada...</vt:lpstr>
      <vt:lpstr>Ideia #2: maximização da verossimilhança</vt:lpstr>
      <vt:lpstr>Ideia #2: maximização da verossimilhança</vt:lpstr>
      <vt:lpstr>Ideia #2: maximização da verossimilhança</vt:lpstr>
      <vt:lpstr>Ideia #2: maximização da verossimilhança</vt:lpstr>
      <vt:lpstr>Ideia #2: maximização da verossimilhança</vt:lpstr>
      <vt:lpstr>Ideia #2: maximização da verossimilhança</vt:lpstr>
      <vt:lpstr>Apresentação do PowerPoint</vt:lpstr>
      <vt:lpstr>Mais alguma ideia para selecionar modelos??</vt:lpstr>
      <vt:lpstr>Apresentação do PowerPoint</vt:lpstr>
      <vt:lpstr>Apresentação do PowerPoint</vt:lpstr>
      <vt:lpstr>Apresentação do PowerPoint</vt:lpstr>
      <vt:lpstr>Ideia # 3: Método dos momentos</vt:lpstr>
      <vt:lpstr>Ideia # 3: Método dos momentos</vt:lpstr>
      <vt:lpstr>Ideia # 3: Método dos momentos</vt:lpstr>
      <vt:lpstr>Ideia # 3: Método dos momentos</vt:lpstr>
      <vt:lpstr>Ideia # 3: Método dos momentos</vt:lpstr>
      <vt:lpstr>Ideia # 3: Método dos momentos</vt:lpstr>
      <vt:lpstr>Ideia # 3: Método dos momentos</vt:lpstr>
      <vt:lpstr>Ideia # 3: Método dos momentos</vt:lpstr>
      <vt:lpstr>Ideia # 3: Método dos momentos</vt:lpstr>
      <vt:lpstr>Moral da história...</vt:lpstr>
      <vt:lpstr>Moral da história...</vt:lpstr>
      <vt:lpstr>Moral da história...</vt:lpstr>
      <vt:lpstr>Apresentação do PowerPoint</vt:lpstr>
      <vt:lpstr>Apresentação do PowerPoint</vt:lpstr>
      <vt:lpstr>Moral da história...</vt:lpstr>
      <vt:lpstr>Moral da história...</vt:lpstr>
      <vt:lpstr>MQO...</vt:lpstr>
      <vt:lpstr>Moral da história...</vt:lpstr>
      <vt:lpstr>Moral da história...</vt:lpstr>
      <vt:lpstr>Moral da história...</vt:lpstr>
      <vt:lpstr>Moral da história...</vt:lpstr>
      <vt:lpstr>Moral da história...</vt:lpstr>
      <vt:lpstr>Moral da história...</vt:lpstr>
      <vt:lpstr>Alguns fatos sobre MQO</vt:lpstr>
      <vt:lpstr>Alguns fatos sobre MQO</vt:lpstr>
      <vt:lpstr>Alguns fatos sobre MQO</vt:lpstr>
      <vt:lpstr>Alguns fatos sobre MQO</vt:lpstr>
      <vt:lpstr>Alguns fatos sobre MQO</vt:lpstr>
      <vt:lpstr>Apresentação do PowerPoint</vt:lpstr>
      <vt:lpstr>Apresentação do PowerPoint</vt:lpstr>
      <vt:lpstr>Alguns fatos sobre MQO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 5008</dc:title>
  <dc:creator>Daniel Domingues dos Santos</dc:creator>
  <cp:lastModifiedBy>Daniel D. Santos</cp:lastModifiedBy>
  <cp:revision>109</cp:revision>
  <dcterms:created xsi:type="dcterms:W3CDTF">2020-08-15T14:39:27Z</dcterms:created>
  <dcterms:modified xsi:type="dcterms:W3CDTF">2020-08-25T20:07:11Z</dcterms:modified>
</cp:coreProperties>
</file>